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311" r:id="rId4"/>
    <p:sldId id="306" r:id="rId5"/>
    <p:sldId id="262" r:id="rId6"/>
    <p:sldId id="365" r:id="rId7"/>
    <p:sldId id="366" r:id="rId8"/>
    <p:sldId id="367" r:id="rId9"/>
    <p:sldId id="368" r:id="rId10"/>
    <p:sldId id="271" r:id="rId11"/>
    <p:sldId id="290" r:id="rId12"/>
    <p:sldId id="293" r:id="rId13"/>
    <p:sldId id="304" r:id="rId14"/>
    <p:sldId id="369" r:id="rId15"/>
    <p:sldId id="278" r:id="rId16"/>
    <p:sldId id="307" r:id="rId17"/>
    <p:sldId id="308" r:id="rId18"/>
    <p:sldId id="309" r:id="rId19"/>
    <p:sldId id="310" r:id="rId20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CC"/>
    <a:srgbClr val="66FFFF"/>
    <a:srgbClr val="7193FF"/>
    <a:srgbClr val="8492FC"/>
    <a:srgbClr val="7484FC"/>
    <a:srgbClr val="33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89" autoAdjust="0"/>
    <p:restoredTop sz="96379" autoAdjust="0"/>
  </p:normalViewPr>
  <p:slideViewPr>
    <p:cSldViewPr>
      <p:cViewPr varScale="1">
        <p:scale>
          <a:sx n="65" d="100"/>
          <a:sy n="65" d="100"/>
        </p:scale>
        <p:origin x="48" y="12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F28A98A-5920-4EAC-9CA9-AF8164508E08}" type="datetimeFigureOut">
              <a:rPr lang="zh-CN" altLang="en-US"/>
              <a:t>2026/8/20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 smtClean="0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6BACB8C-57AB-4FDB-8F7C-0A650EB43385}" type="slidenum">
              <a:rPr altLang="zh-CN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Times New Roman" panose="02020603050405020304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Times New Roman" panose="02020603050405020304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Times New Roman" panose="02020603050405020304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Times New Roman" panose="02020603050405020304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Times New Roman" panose="02020603050405020304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42B8E21-B9D4-4D42-9ED8-5F9460712A70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B9B87FF-04E1-4D51-A658-C4F2FF4E3AA9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FF64F8D-8DFA-4535-A4FD-F65C53A05BFE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9D593-D204-833B-1A1A-738EBC58C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A853392C-31AC-2D29-BF1F-6DF720CC91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>
            <a:extLst>
              <a:ext uri="{FF2B5EF4-FFF2-40B4-BE49-F238E27FC236}">
                <a16:creationId xmlns:a16="http://schemas.microsoft.com/office/drawing/2014/main" id="{4B61CE42-EBF7-2A35-4570-4E94CD3516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8" name="灯片编号占位符 3">
            <a:extLst>
              <a:ext uri="{FF2B5EF4-FFF2-40B4-BE49-F238E27FC236}">
                <a16:creationId xmlns:a16="http://schemas.microsoft.com/office/drawing/2014/main" id="{055BFF7F-4859-1E75-FE12-52879BD34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FF64F8D-8DFA-4535-A4FD-F65C53A05BFE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23226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4ECBE9F-3F72-48F2-BCF8-6922E80C73DF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CE4881D-B1C4-45CC-9576-BD58780E561A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C7287-5F7D-EBA9-8B67-0B4F09FF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id="{312F45E7-D810-5C6B-3298-9CCD96748E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id="{2B66387C-4F22-05EE-0DAD-DCA77456675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id="{2E5A1D1E-6B7C-757A-1D6B-17BC29E46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4D038BD-7EC5-4FDC-8AA7-BD67C3044471}" type="slidenum">
              <a:rPr altLang="zh-CN">
                <a:latin typeface="Times New Roman" panose="02020603050405020304" pitchFamily="18" charset="0"/>
                <a:ea typeface="黑体" panose="02010609060101010101" pitchFamily="49" charset="-122"/>
              </a:rPr>
              <a:t>14</a:t>
            </a:fld>
            <a:endParaRPr lang="zh-CN" altLang="en-US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402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24"/>
          <a:stretch>
            <a:fillRect/>
          </a:stretch>
        </p:blipFill>
        <p:spPr bwMode="auto">
          <a:xfrm>
            <a:off x="0" y="0"/>
            <a:ext cx="8380413" cy="556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Google Shape;95;p9"/>
          <p:cNvSpPr/>
          <p:nvPr/>
        </p:nvSpPr>
        <p:spPr bwMode="auto">
          <a:xfrm rot="10800000">
            <a:off x="4763" y="0"/>
            <a:ext cx="9004300" cy="2114550"/>
          </a:xfrm>
          <a:custGeom>
            <a:avLst/>
            <a:gdLst>
              <a:gd name="T0" fmla="*/ 9004300 w 284386"/>
              <a:gd name="T1" fmla="*/ 24 h 87257"/>
              <a:gd name="T2" fmla="*/ 7835646 w 284386"/>
              <a:gd name="T3" fmla="*/ 786792 h 87257"/>
              <a:gd name="T4" fmla="*/ 7760607 w 284386"/>
              <a:gd name="T5" fmla="*/ 773827 h 87257"/>
              <a:gd name="T6" fmla="*/ 7585641 w 284386"/>
              <a:gd name="T7" fmla="*/ 898363 h 87257"/>
              <a:gd name="T8" fmla="*/ 7473050 w 284386"/>
              <a:gd name="T9" fmla="*/ 884332 h 87257"/>
              <a:gd name="T10" fmla="*/ 7118686 w 284386"/>
              <a:gd name="T11" fmla="*/ 1156524 h 87257"/>
              <a:gd name="T12" fmla="*/ 7118686 w 284386"/>
              <a:gd name="T13" fmla="*/ 1164957 h 87257"/>
              <a:gd name="T14" fmla="*/ 6772080 w 284386"/>
              <a:gd name="T15" fmla="*/ 1094243 h 87257"/>
              <a:gd name="T16" fmla="*/ 6473948 w 284386"/>
              <a:gd name="T17" fmla="*/ 914818 h 87257"/>
              <a:gd name="T18" fmla="*/ 6400048 w 284386"/>
              <a:gd name="T19" fmla="*/ 921724 h 87257"/>
              <a:gd name="T20" fmla="*/ 6175468 w 284386"/>
              <a:gd name="T21" fmla="*/ 1206469 h 87257"/>
              <a:gd name="T22" fmla="*/ 6025199 w 284386"/>
              <a:gd name="T23" fmla="*/ 1176201 h 87257"/>
              <a:gd name="T24" fmla="*/ 5828007 w 284386"/>
              <a:gd name="T25" fmla="*/ 1231115 h 87257"/>
              <a:gd name="T26" fmla="*/ 5332809 w 284386"/>
              <a:gd name="T27" fmla="*/ 1094631 h 87257"/>
              <a:gd name="T28" fmla="*/ 5080556 w 284386"/>
              <a:gd name="T29" fmla="*/ 1126692 h 87257"/>
              <a:gd name="T30" fmla="*/ 4572060 w 284386"/>
              <a:gd name="T31" fmla="*/ 1558656 h 87257"/>
              <a:gd name="T32" fmla="*/ 4266773 w 284386"/>
              <a:gd name="T33" fmla="*/ 1471512 h 87257"/>
              <a:gd name="T34" fmla="*/ 3959364 w 284386"/>
              <a:gd name="T35" fmla="*/ 1559964 h 87257"/>
              <a:gd name="T36" fmla="*/ 3316209 w 284386"/>
              <a:gd name="T37" fmla="*/ 1216744 h 87257"/>
              <a:gd name="T38" fmla="*/ 3156821 w 284386"/>
              <a:gd name="T39" fmla="*/ 1231115 h 87257"/>
              <a:gd name="T40" fmla="*/ 3159354 w 284386"/>
              <a:gd name="T41" fmla="*/ 1205160 h 87257"/>
              <a:gd name="T42" fmla="*/ 2940125 w 284386"/>
              <a:gd name="T43" fmla="*/ 1036858 h 87257"/>
              <a:gd name="T44" fmla="*/ 2823766 w 284386"/>
              <a:gd name="T45" fmla="*/ 1063127 h 87257"/>
              <a:gd name="T46" fmla="*/ 2240706 w 284386"/>
              <a:gd name="T47" fmla="*/ 727129 h 87257"/>
              <a:gd name="T48" fmla="*/ 2209297 w 284386"/>
              <a:gd name="T49" fmla="*/ 726547 h 87257"/>
              <a:gd name="T50" fmla="*/ 1616991 w 284386"/>
              <a:gd name="T51" fmla="*/ 1016405 h 87257"/>
              <a:gd name="T52" fmla="*/ 1411883 w 284386"/>
              <a:gd name="T53" fmla="*/ 839985 h 87257"/>
              <a:gd name="T54" fmla="*/ 1352675 w 284386"/>
              <a:gd name="T55" fmla="*/ 834847 h 87257"/>
              <a:gd name="T56" fmla="*/ 1127144 w 284386"/>
              <a:gd name="T57" fmla="*/ 931442 h 87257"/>
              <a:gd name="T58" fmla="*/ 32 w 284386"/>
              <a:gd name="T59" fmla="*/ 289301 h 87257"/>
              <a:gd name="T60" fmla="*/ 32 w 284386"/>
              <a:gd name="T61" fmla="*/ 2114550 h 87257"/>
              <a:gd name="T62" fmla="*/ 9004300 w 284386"/>
              <a:gd name="T63" fmla="*/ 2114550 h 87257"/>
              <a:gd name="T64" fmla="*/ 9004300 w 284386"/>
              <a:gd name="T65" fmla="*/ 24 h 87257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84386" h="87257" extrusionOk="0">
                <a:moveTo>
                  <a:pt x="284386" y="1"/>
                </a:moveTo>
                <a:cubicBezTo>
                  <a:pt x="267015" y="3132"/>
                  <a:pt x="252802" y="15632"/>
                  <a:pt x="247476" y="32467"/>
                </a:cubicBezTo>
                <a:cubicBezTo>
                  <a:pt x="246696" y="32101"/>
                  <a:pt x="245891" y="31932"/>
                  <a:pt x="245106" y="31932"/>
                </a:cubicBezTo>
                <a:cubicBezTo>
                  <a:pt x="242331" y="31932"/>
                  <a:pt x="239809" y="34046"/>
                  <a:pt x="239580" y="37071"/>
                </a:cubicBezTo>
                <a:cubicBezTo>
                  <a:pt x="238389" y="36677"/>
                  <a:pt x="237192" y="36492"/>
                  <a:pt x="236024" y="36492"/>
                </a:cubicBezTo>
                <a:cubicBezTo>
                  <a:pt x="230056" y="36492"/>
                  <a:pt x="224832" y="41322"/>
                  <a:pt x="224832" y="47724"/>
                </a:cubicBezTo>
                <a:lnTo>
                  <a:pt x="224832" y="48072"/>
                </a:lnTo>
                <a:cubicBezTo>
                  <a:pt x="221460" y="46252"/>
                  <a:pt x="217712" y="45235"/>
                  <a:pt x="213885" y="45154"/>
                </a:cubicBezTo>
                <a:cubicBezTo>
                  <a:pt x="212793" y="40717"/>
                  <a:pt x="208837" y="37750"/>
                  <a:pt x="204469" y="37750"/>
                </a:cubicBezTo>
                <a:cubicBezTo>
                  <a:pt x="203699" y="37750"/>
                  <a:pt x="202917" y="37842"/>
                  <a:pt x="202135" y="38035"/>
                </a:cubicBezTo>
                <a:cubicBezTo>
                  <a:pt x="196942" y="39319"/>
                  <a:pt x="193757" y="44566"/>
                  <a:pt x="195042" y="49785"/>
                </a:cubicBezTo>
                <a:cubicBezTo>
                  <a:pt x="193560" y="48947"/>
                  <a:pt x="191924" y="48536"/>
                  <a:pt x="190296" y="48536"/>
                </a:cubicBezTo>
                <a:cubicBezTo>
                  <a:pt x="188072" y="48536"/>
                  <a:pt x="185860" y="49303"/>
                  <a:pt x="184068" y="50802"/>
                </a:cubicBezTo>
                <a:cubicBezTo>
                  <a:pt x="179604" y="47100"/>
                  <a:pt x="174057" y="45170"/>
                  <a:pt x="168428" y="45170"/>
                </a:cubicBezTo>
                <a:cubicBezTo>
                  <a:pt x="165755" y="45170"/>
                  <a:pt x="163064" y="45605"/>
                  <a:pt x="160461" y="46493"/>
                </a:cubicBezTo>
                <a:cubicBezTo>
                  <a:pt x="152378" y="49249"/>
                  <a:pt x="146302" y="55994"/>
                  <a:pt x="144401" y="64318"/>
                </a:cubicBezTo>
                <a:cubicBezTo>
                  <a:pt x="141629" y="61920"/>
                  <a:pt x="138194" y="60722"/>
                  <a:pt x="134759" y="60722"/>
                </a:cubicBezTo>
                <a:cubicBezTo>
                  <a:pt x="131295" y="60722"/>
                  <a:pt x="127832" y="61940"/>
                  <a:pt x="125050" y="64372"/>
                </a:cubicBezTo>
                <a:cubicBezTo>
                  <a:pt x="121848" y="55714"/>
                  <a:pt x="113632" y="50209"/>
                  <a:pt x="104737" y="50209"/>
                </a:cubicBezTo>
                <a:cubicBezTo>
                  <a:pt x="103073" y="50209"/>
                  <a:pt x="101386" y="50401"/>
                  <a:pt x="99703" y="50802"/>
                </a:cubicBezTo>
                <a:cubicBezTo>
                  <a:pt x="99756" y="50427"/>
                  <a:pt x="99783" y="50079"/>
                  <a:pt x="99783" y="49731"/>
                </a:cubicBezTo>
                <a:cubicBezTo>
                  <a:pt x="99783" y="45665"/>
                  <a:pt x="96458" y="42786"/>
                  <a:pt x="92859" y="42786"/>
                </a:cubicBezTo>
                <a:cubicBezTo>
                  <a:pt x="91625" y="42786"/>
                  <a:pt x="90359" y="43125"/>
                  <a:pt x="89184" y="43870"/>
                </a:cubicBezTo>
                <a:cubicBezTo>
                  <a:pt x="86454" y="35920"/>
                  <a:pt x="79173" y="30433"/>
                  <a:pt x="70769" y="30005"/>
                </a:cubicBezTo>
                <a:cubicBezTo>
                  <a:pt x="70437" y="29989"/>
                  <a:pt x="70106" y="29981"/>
                  <a:pt x="69777" y="29981"/>
                </a:cubicBezTo>
                <a:cubicBezTo>
                  <a:pt x="61779" y="29981"/>
                  <a:pt x="54437" y="34616"/>
                  <a:pt x="51070" y="41942"/>
                </a:cubicBezTo>
                <a:cubicBezTo>
                  <a:pt x="50695" y="38383"/>
                  <a:pt x="48099" y="35438"/>
                  <a:pt x="44592" y="34662"/>
                </a:cubicBezTo>
                <a:cubicBezTo>
                  <a:pt x="43969" y="34519"/>
                  <a:pt x="43342" y="34450"/>
                  <a:pt x="42722" y="34450"/>
                </a:cubicBezTo>
                <a:cubicBezTo>
                  <a:pt x="39856" y="34450"/>
                  <a:pt x="37139" y="35928"/>
                  <a:pt x="35599" y="38436"/>
                </a:cubicBezTo>
                <a:cubicBezTo>
                  <a:pt x="29898" y="23448"/>
                  <a:pt x="16007" y="13116"/>
                  <a:pt x="1" y="11938"/>
                </a:cubicBezTo>
                <a:lnTo>
                  <a:pt x="1" y="87257"/>
                </a:lnTo>
                <a:lnTo>
                  <a:pt x="284386" y="87257"/>
                </a:lnTo>
                <a:lnTo>
                  <a:pt x="284386" y="1"/>
                </a:lnTo>
                <a:close/>
              </a:path>
            </a:pathLst>
          </a:custGeom>
          <a:solidFill>
            <a:srgbClr val="FFCE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4" name="Google Shape;96;p9"/>
          <p:cNvSpPr/>
          <p:nvPr/>
        </p:nvSpPr>
        <p:spPr bwMode="auto">
          <a:xfrm rot="10800000" flipH="1">
            <a:off x="6016625" y="92075"/>
            <a:ext cx="2994025" cy="1517650"/>
          </a:xfrm>
          <a:custGeom>
            <a:avLst/>
            <a:gdLst>
              <a:gd name="T0" fmla="*/ 2994025 w 98231"/>
              <a:gd name="T1" fmla="*/ 0 h 42665"/>
              <a:gd name="T2" fmla="*/ 2196988 w 98231"/>
              <a:gd name="T3" fmla="*/ 817856 h 42665"/>
              <a:gd name="T4" fmla="*/ 2146392 w 98231"/>
              <a:gd name="T5" fmla="*/ 804516 h 42665"/>
              <a:gd name="T6" fmla="*/ 2026486 w 98231"/>
              <a:gd name="T7" fmla="*/ 934956 h 42665"/>
              <a:gd name="T8" fmla="*/ 1949647 w 98231"/>
              <a:gd name="T9" fmla="*/ 920265 h 42665"/>
              <a:gd name="T10" fmla="*/ 1708311 w 98231"/>
              <a:gd name="T11" fmla="*/ 1202488 h 42665"/>
              <a:gd name="T12" fmla="*/ 1708311 w 98231"/>
              <a:gd name="T13" fmla="*/ 1211061 h 42665"/>
              <a:gd name="T14" fmla="*/ 1471730 w 98231"/>
              <a:gd name="T15" fmla="*/ 1137748 h 42665"/>
              <a:gd name="T16" fmla="*/ 1266999 w 98231"/>
              <a:gd name="T17" fmla="*/ 943885 h 42665"/>
              <a:gd name="T18" fmla="*/ 1216373 w 98231"/>
              <a:gd name="T19" fmla="*/ 951141 h 42665"/>
              <a:gd name="T20" fmla="*/ 1064647 w 98231"/>
              <a:gd name="T21" fmla="*/ 1253889 h 42665"/>
              <a:gd name="T22" fmla="*/ 962601 w 98231"/>
              <a:gd name="T23" fmla="*/ 1222835 h 42665"/>
              <a:gd name="T24" fmla="*/ 828065 w 98231"/>
              <a:gd name="T25" fmla="*/ 1279607 h 42665"/>
              <a:gd name="T26" fmla="*/ 491054 w 98231"/>
              <a:gd name="T27" fmla="*/ 1137606 h 42665"/>
              <a:gd name="T28" fmla="*/ 30 w 98231"/>
              <a:gd name="T29" fmla="*/ 1517650 h 42665"/>
              <a:gd name="T30" fmla="*/ 2994025 w 98231"/>
              <a:gd name="T31" fmla="*/ 1517650 h 42665"/>
              <a:gd name="T32" fmla="*/ 2994025 w 98231"/>
              <a:gd name="T33" fmla="*/ 0 h 426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8231" h="42665" extrusionOk="0">
                <a:moveTo>
                  <a:pt x="98231" y="0"/>
                </a:moveTo>
                <a:cubicBezTo>
                  <a:pt x="85918" y="2222"/>
                  <a:pt x="75855" y="11081"/>
                  <a:pt x="72081" y="22992"/>
                </a:cubicBezTo>
                <a:cubicBezTo>
                  <a:pt x="71545" y="22751"/>
                  <a:pt x="70983" y="22617"/>
                  <a:pt x="70421" y="22617"/>
                </a:cubicBezTo>
                <a:cubicBezTo>
                  <a:pt x="68360" y="22617"/>
                  <a:pt x="66647" y="24223"/>
                  <a:pt x="66487" y="26284"/>
                </a:cubicBezTo>
                <a:cubicBezTo>
                  <a:pt x="65643" y="26003"/>
                  <a:pt x="64794" y="25871"/>
                  <a:pt x="63966" y="25871"/>
                </a:cubicBezTo>
                <a:cubicBezTo>
                  <a:pt x="59750" y="25871"/>
                  <a:pt x="56048" y="29286"/>
                  <a:pt x="56048" y="33805"/>
                </a:cubicBezTo>
                <a:lnTo>
                  <a:pt x="56048" y="34046"/>
                </a:lnTo>
                <a:cubicBezTo>
                  <a:pt x="53639" y="32761"/>
                  <a:pt x="50989" y="32065"/>
                  <a:pt x="48286" y="31985"/>
                </a:cubicBezTo>
                <a:cubicBezTo>
                  <a:pt x="47601" y="28744"/>
                  <a:pt x="44737" y="26535"/>
                  <a:pt x="41569" y="26535"/>
                </a:cubicBezTo>
                <a:cubicBezTo>
                  <a:pt x="41021" y="26535"/>
                  <a:pt x="40464" y="26601"/>
                  <a:pt x="39908" y="26739"/>
                </a:cubicBezTo>
                <a:cubicBezTo>
                  <a:pt x="36134" y="27649"/>
                  <a:pt x="33886" y="31530"/>
                  <a:pt x="34930" y="35250"/>
                </a:cubicBezTo>
                <a:cubicBezTo>
                  <a:pt x="33882" y="34664"/>
                  <a:pt x="32729" y="34377"/>
                  <a:pt x="31582" y="34377"/>
                </a:cubicBezTo>
                <a:cubicBezTo>
                  <a:pt x="30005" y="34377"/>
                  <a:pt x="28438" y="34920"/>
                  <a:pt x="27168" y="35973"/>
                </a:cubicBezTo>
                <a:cubicBezTo>
                  <a:pt x="23874" y="33256"/>
                  <a:pt x="19966" y="31981"/>
                  <a:pt x="16111" y="31981"/>
                </a:cubicBezTo>
                <a:cubicBezTo>
                  <a:pt x="9411" y="31981"/>
                  <a:pt x="2872" y="35834"/>
                  <a:pt x="1" y="42665"/>
                </a:cubicBezTo>
                <a:lnTo>
                  <a:pt x="98231" y="42665"/>
                </a:lnTo>
                <a:lnTo>
                  <a:pt x="98231" y="0"/>
                </a:lnTo>
                <a:close/>
              </a:path>
            </a:pathLst>
          </a:custGeom>
          <a:solidFill>
            <a:srgbClr val="FFF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5" name="Google Shape;98;p9"/>
          <p:cNvSpPr/>
          <p:nvPr/>
        </p:nvSpPr>
        <p:spPr bwMode="auto">
          <a:xfrm rot="10800000">
            <a:off x="0" y="31750"/>
            <a:ext cx="4246563" cy="1101725"/>
          </a:xfrm>
          <a:custGeom>
            <a:avLst/>
            <a:gdLst>
              <a:gd name="T0" fmla="*/ 2717336 w 35492"/>
              <a:gd name="T1" fmla="*/ 139 h 7899"/>
              <a:gd name="T2" fmla="*/ 2020862 w 35492"/>
              <a:gd name="T3" fmla="*/ 362499 h 7899"/>
              <a:gd name="T4" fmla="*/ 1780249 w 35492"/>
              <a:gd name="T5" fmla="*/ 478962 h 7899"/>
              <a:gd name="T6" fmla="*/ 1642893 w 35492"/>
              <a:gd name="T7" fmla="*/ 444512 h 7899"/>
              <a:gd name="T8" fmla="*/ 1397853 w 35492"/>
              <a:gd name="T9" fmla="*/ 384537 h 7899"/>
              <a:gd name="T10" fmla="*/ 855128 w 35492"/>
              <a:gd name="T11" fmla="*/ 761960 h 7899"/>
              <a:gd name="T12" fmla="*/ 691568 w 35492"/>
              <a:gd name="T13" fmla="*/ 865870 h 7899"/>
              <a:gd name="T14" fmla="*/ 624565 w 35492"/>
              <a:gd name="T15" fmla="*/ 851504 h 7899"/>
              <a:gd name="T16" fmla="*/ 438990 w 35492"/>
              <a:gd name="T17" fmla="*/ 811195 h 7899"/>
              <a:gd name="T18" fmla="*/ 0 w 35492"/>
              <a:gd name="T19" fmla="*/ 1101586 h 7899"/>
              <a:gd name="T20" fmla="*/ 4243332 w 35492"/>
              <a:gd name="T21" fmla="*/ 1101586 h 7899"/>
              <a:gd name="T22" fmla="*/ 3823845 w 35492"/>
              <a:gd name="T23" fmla="*/ 608815 h 7899"/>
              <a:gd name="T24" fmla="*/ 3779934 w 35492"/>
              <a:gd name="T25" fmla="*/ 609233 h 7899"/>
              <a:gd name="T26" fmla="*/ 3481172 w 35492"/>
              <a:gd name="T27" fmla="*/ 455809 h 7899"/>
              <a:gd name="T28" fmla="*/ 2717336 w 35492"/>
              <a:gd name="T29" fmla="*/ 139 h 78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92" h="7899" extrusionOk="0">
                <a:moveTo>
                  <a:pt x="22711" y="1"/>
                </a:moveTo>
                <a:cubicBezTo>
                  <a:pt x="20586" y="1"/>
                  <a:pt x="18456" y="857"/>
                  <a:pt x="16890" y="2599"/>
                </a:cubicBezTo>
                <a:cubicBezTo>
                  <a:pt x="16345" y="3143"/>
                  <a:pt x="15617" y="3434"/>
                  <a:pt x="14879" y="3434"/>
                </a:cubicBezTo>
                <a:cubicBezTo>
                  <a:pt x="14491" y="3434"/>
                  <a:pt x="14100" y="3353"/>
                  <a:pt x="13731" y="3187"/>
                </a:cubicBezTo>
                <a:cubicBezTo>
                  <a:pt x="13068" y="2896"/>
                  <a:pt x="12371" y="2757"/>
                  <a:pt x="11683" y="2757"/>
                </a:cubicBezTo>
                <a:cubicBezTo>
                  <a:pt x="9843" y="2757"/>
                  <a:pt x="8062" y="3748"/>
                  <a:pt x="7147" y="5463"/>
                </a:cubicBezTo>
                <a:cubicBezTo>
                  <a:pt x="6850" y="5938"/>
                  <a:pt x="6318" y="6208"/>
                  <a:pt x="5780" y="6208"/>
                </a:cubicBezTo>
                <a:cubicBezTo>
                  <a:pt x="5591" y="6208"/>
                  <a:pt x="5401" y="6175"/>
                  <a:pt x="5220" y="6105"/>
                </a:cubicBezTo>
                <a:cubicBezTo>
                  <a:pt x="4711" y="5910"/>
                  <a:pt x="4186" y="5816"/>
                  <a:pt x="3669" y="5816"/>
                </a:cubicBezTo>
                <a:cubicBezTo>
                  <a:pt x="2199" y="5816"/>
                  <a:pt x="792" y="6572"/>
                  <a:pt x="0" y="7898"/>
                </a:cubicBezTo>
                <a:lnTo>
                  <a:pt x="35465" y="7898"/>
                </a:lnTo>
                <a:cubicBezTo>
                  <a:pt x="35492" y="5944"/>
                  <a:pt x="33913" y="4365"/>
                  <a:pt x="31959" y="4365"/>
                </a:cubicBezTo>
                <a:cubicBezTo>
                  <a:pt x="31850" y="4365"/>
                  <a:pt x="31726" y="4368"/>
                  <a:pt x="31592" y="4368"/>
                </a:cubicBezTo>
                <a:cubicBezTo>
                  <a:pt x="30837" y="4368"/>
                  <a:pt x="29754" y="4290"/>
                  <a:pt x="29095" y="3268"/>
                </a:cubicBezTo>
                <a:cubicBezTo>
                  <a:pt x="27529" y="1104"/>
                  <a:pt x="25123" y="1"/>
                  <a:pt x="22711" y="1"/>
                </a:cubicBezTo>
                <a:close/>
              </a:path>
            </a:pathLst>
          </a:custGeom>
          <a:solidFill>
            <a:srgbClr val="FFF7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6" name="Google Shape;97;p9"/>
          <p:cNvSpPr/>
          <p:nvPr/>
        </p:nvSpPr>
        <p:spPr bwMode="auto">
          <a:xfrm rot="10800000" flipH="1">
            <a:off x="5935663" y="-19050"/>
            <a:ext cx="3209925" cy="1627188"/>
          </a:xfrm>
          <a:custGeom>
            <a:avLst/>
            <a:gdLst>
              <a:gd name="T0" fmla="*/ 3209925 w 98231"/>
              <a:gd name="T1" fmla="*/ 0 h 42665"/>
              <a:gd name="T2" fmla="*/ 2355413 w 98231"/>
              <a:gd name="T3" fmla="*/ 876885 h 42665"/>
              <a:gd name="T4" fmla="*/ 2301169 w 98231"/>
              <a:gd name="T5" fmla="*/ 862583 h 42665"/>
              <a:gd name="T6" fmla="*/ 2172616 w 98231"/>
              <a:gd name="T7" fmla="*/ 1002438 h 42665"/>
              <a:gd name="T8" fmla="*/ 2090237 w 98231"/>
              <a:gd name="T9" fmla="*/ 986687 h 42665"/>
              <a:gd name="T10" fmla="*/ 1831498 w 98231"/>
              <a:gd name="T11" fmla="*/ 1289279 h 42665"/>
              <a:gd name="T12" fmla="*/ 1831498 w 98231"/>
              <a:gd name="T13" fmla="*/ 1298470 h 42665"/>
              <a:gd name="T14" fmla="*/ 1577857 w 98231"/>
              <a:gd name="T15" fmla="*/ 1219867 h 42665"/>
              <a:gd name="T16" fmla="*/ 1358363 w 98231"/>
              <a:gd name="T17" fmla="*/ 1012011 h 42665"/>
              <a:gd name="T18" fmla="*/ 1304086 w 98231"/>
              <a:gd name="T19" fmla="*/ 1019791 h 42665"/>
              <a:gd name="T20" fmla="*/ 1141418 w 98231"/>
              <a:gd name="T21" fmla="*/ 1344389 h 42665"/>
              <a:gd name="T22" fmla="*/ 1032015 w 98231"/>
              <a:gd name="T23" fmla="*/ 1311094 h 42665"/>
              <a:gd name="T24" fmla="*/ 887777 w 98231"/>
              <a:gd name="T25" fmla="*/ 1371964 h 42665"/>
              <a:gd name="T26" fmla="*/ 526464 w 98231"/>
              <a:gd name="T27" fmla="*/ 1219714 h 42665"/>
              <a:gd name="T28" fmla="*/ 33 w 98231"/>
              <a:gd name="T29" fmla="*/ 1627188 h 42665"/>
              <a:gd name="T30" fmla="*/ 3209925 w 98231"/>
              <a:gd name="T31" fmla="*/ 1627188 h 42665"/>
              <a:gd name="T32" fmla="*/ 3209925 w 98231"/>
              <a:gd name="T33" fmla="*/ 0 h 4266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98231" h="42665" extrusionOk="0">
                <a:moveTo>
                  <a:pt x="98231" y="0"/>
                </a:moveTo>
                <a:cubicBezTo>
                  <a:pt x="85918" y="2222"/>
                  <a:pt x="75855" y="11081"/>
                  <a:pt x="72081" y="22992"/>
                </a:cubicBezTo>
                <a:cubicBezTo>
                  <a:pt x="71545" y="22751"/>
                  <a:pt x="70983" y="22617"/>
                  <a:pt x="70421" y="22617"/>
                </a:cubicBezTo>
                <a:cubicBezTo>
                  <a:pt x="68360" y="22617"/>
                  <a:pt x="66647" y="24223"/>
                  <a:pt x="66487" y="26284"/>
                </a:cubicBezTo>
                <a:cubicBezTo>
                  <a:pt x="65643" y="26003"/>
                  <a:pt x="64794" y="25871"/>
                  <a:pt x="63966" y="25871"/>
                </a:cubicBezTo>
                <a:cubicBezTo>
                  <a:pt x="59750" y="25871"/>
                  <a:pt x="56048" y="29286"/>
                  <a:pt x="56048" y="33805"/>
                </a:cubicBezTo>
                <a:lnTo>
                  <a:pt x="56048" y="34046"/>
                </a:lnTo>
                <a:cubicBezTo>
                  <a:pt x="53639" y="32761"/>
                  <a:pt x="50989" y="32065"/>
                  <a:pt x="48286" y="31985"/>
                </a:cubicBezTo>
                <a:cubicBezTo>
                  <a:pt x="47601" y="28744"/>
                  <a:pt x="44737" y="26535"/>
                  <a:pt x="41569" y="26535"/>
                </a:cubicBezTo>
                <a:cubicBezTo>
                  <a:pt x="41021" y="26535"/>
                  <a:pt x="40464" y="26601"/>
                  <a:pt x="39908" y="26739"/>
                </a:cubicBezTo>
                <a:cubicBezTo>
                  <a:pt x="36134" y="27649"/>
                  <a:pt x="33886" y="31530"/>
                  <a:pt x="34930" y="35250"/>
                </a:cubicBezTo>
                <a:cubicBezTo>
                  <a:pt x="33882" y="34664"/>
                  <a:pt x="32729" y="34377"/>
                  <a:pt x="31582" y="34377"/>
                </a:cubicBezTo>
                <a:cubicBezTo>
                  <a:pt x="30005" y="34377"/>
                  <a:pt x="28438" y="34920"/>
                  <a:pt x="27168" y="35973"/>
                </a:cubicBezTo>
                <a:cubicBezTo>
                  <a:pt x="23874" y="33256"/>
                  <a:pt x="19966" y="31981"/>
                  <a:pt x="16111" y="31981"/>
                </a:cubicBezTo>
                <a:cubicBezTo>
                  <a:pt x="9411" y="31981"/>
                  <a:pt x="2872" y="35834"/>
                  <a:pt x="1" y="42665"/>
                </a:cubicBezTo>
                <a:lnTo>
                  <a:pt x="98231" y="42665"/>
                </a:lnTo>
                <a:lnTo>
                  <a:pt x="98231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sp>
        <p:nvSpPr>
          <p:cNvPr id="7" name="Google Shape;99;p9"/>
          <p:cNvSpPr/>
          <p:nvPr/>
        </p:nvSpPr>
        <p:spPr bwMode="auto">
          <a:xfrm rot="10800000">
            <a:off x="69850" y="-19050"/>
            <a:ext cx="4244975" cy="1103313"/>
          </a:xfrm>
          <a:custGeom>
            <a:avLst/>
            <a:gdLst>
              <a:gd name="T0" fmla="*/ 2716320 w 35492"/>
              <a:gd name="T1" fmla="*/ 140 h 7899"/>
              <a:gd name="T2" fmla="*/ 2020107 w 35492"/>
              <a:gd name="T3" fmla="*/ 363022 h 7899"/>
              <a:gd name="T4" fmla="*/ 1779584 w 35492"/>
              <a:gd name="T5" fmla="*/ 479653 h 7899"/>
              <a:gd name="T6" fmla="*/ 1642279 w 35492"/>
              <a:gd name="T7" fmla="*/ 445152 h 7899"/>
              <a:gd name="T8" fmla="*/ 1397330 w 35492"/>
              <a:gd name="T9" fmla="*/ 385091 h 7899"/>
              <a:gd name="T10" fmla="*/ 854808 w 35492"/>
              <a:gd name="T11" fmla="*/ 763058 h 7899"/>
              <a:gd name="T12" fmla="*/ 691309 w 35492"/>
              <a:gd name="T13" fmla="*/ 867118 h 7899"/>
              <a:gd name="T14" fmla="*/ 624331 w 35492"/>
              <a:gd name="T15" fmla="*/ 852731 h 7899"/>
              <a:gd name="T16" fmla="*/ 438826 w 35492"/>
              <a:gd name="T17" fmla="*/ 812365 h 7899"/>
              <a:gd name="T18" fmla="*/ 0 w 35492"/>
              <a:gd name="T19" fmla="*/ 1103173 h 7899"/>
              <a:gd name="T20" fmla="*/ 4241746 w 35492"/>
              <a:gd name="T21" fmla="*/ 1103173 h 7899"/>
              <a:gd name="T22" fmla="*/ 3822415 w 35492"/>
              <a:gd name="T23" fmla="*/ 609693 h 7899"/>
              <a:gd name="T24" fmla="*/ 3778521 w 35492"/>
              <a:gd name="T25" fmla="*/ 610112 h 7899"/>
              <a:gd name="T26" fmla="*/ 3479870 w 35492"/>
              <a:gd name="T27" fmla="*/ 456466 h 7899"/>
              <a:gd name="T28" fmla="*/ 2716320 w 35492"/>
              <a:gd name="T29" fmla="*/ 140 h 78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35492" h="7899" extrusionOk="0">
                <a:moveTo>
                  <a:pt x="22711" y="1"/>
                </a:moveTo>
                <a:cubicBezTo>
                  <a:pt x="20586" y="1"/>
                  <a:pt x="18456" y="857"/>
                  <a:pt x="16890" y="2599"/>
                </a:cubicBezTo>
                <a:cubicBezTo>
                  <a:pt x="16345" y="3143"/>
                  <a:pt x="15617" y="3434"/>
                  <a:pt x="14879" y="3434"/>
                </a:cubicBezTo>
                <a:cubicBezTo>
                  <a:pt x="14491" y="3434"/>
                  <a:pt x="14100" y="3353"/>
                  <a:pt x="13731" y="3187"/>
                </a:cubicBezTo>
                <a:cubicBezTo>
                  <a:pt x="13068" y="2896"/>
                  <a:pt x="12371" y="2757"/>
                  <a:pt x="11683" y="2757"/>
                </a:cubicBezTo>
                <a:cubicBezTo>
                  <a:pt x="9843" y="2757"/>
                  <a:pt x="8062" y="3748"/>
                  <a:pt x="7147" y="5463"/>
                </a:cubicBezTo>
                <a:cubicBezTo>
                  <a:pt x="6850" y="5938"/>
                  <a:pt x="6318" y="6208"/>
                  <a:pt x="5780" y="6208"/>
                </a:cubicBezTo>
                <a:cubicBezTo>
                  <a:pt x="5591" y="6208"/>
                  <a:pt x="5401" y="6175"/>
                  <a:pt x="5220" y="6105"/>
                </a:cubicBezTo>
                <a:cubicBezTo>
                  <a:pt x="4711" y="5910"/>
                  <a:pt x="4186" y="5816"/>
                  <a:pt x="3669" y="5816"/>
                </a:cubicBezTo>
                <a:cubicBezTo>
                  <a:pt x="2199" y="5816"/>
                  <a:pt x="792" y="6572"/>
                  <a:pt x="0" y="7898"/>
                </a:cubicBezTo>
                <a:lnTo>
                  <a:pt x="35465" y="7898"/>
                </a:lnTo>
                <a:cubicBezTo>
                  <a:pt x="35492" y="5944"/>
                  <a:pt x="33913" y="4365"/>
                  <a:pt x="31959" y="4365"/>
                </a:cubicBezTo>
                <a:cubicBezTo>
                  <a:pt x="31850" y="4365"/>
                  <a:pt x="31726" y="4368"/>
                  <a:pt x="31592" y="4368"/>
                </a:cubicBezTo>
                <a:cubicBezTo>
                  <a:pt x="30837" y="4368"/>
                  <a:pt x="29754" y="4290"/>
                  <a:pt x="29095" y="3268"/>
                </a:cubicBezTo>
                <a:cubicBezTo>
                  <a:pt x="27529" y="1104"/>
                  <a:pt x="25123" y="1"/>
                  <a:pt x="22711" y="1"/>
                </a:cubicBez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pic>
        <p:nvPicPr>
          <p:cNvPr id="9" name="图片 10" descr="C:\Users\Administrator\Desktop\千库网_教育学习作业本插画_元素编号11890428.png千库网_教育学习作业本插画_元素编号118904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450" y="1997075"/>
            <a:ext cx="1568450" cy="156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/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6"/>
          <p:cNvGrpSpPr/>
          <p:nvPr userDrawn="1"/>
        </p:nvGrpSpPr>
        <p:grpSpPr bwMode="auto">
          <a:xfrm>
            <a:off x="119063" y="134938"/>
            <a:ext cx="5291137" cy="592137"/>
            <a:chOff x="2378165" y="2647897"/>
            <a:chExt cx="8043975" cy="1888259"/>
          </a:xfrm>
        </p:grpSpPr>
        <p:sp>
          <p:nvSpPr>
            <p:cNvPr id="6" name="Google Shape;400;p27"/>
            <p:cNvSpPr>
              <a:spLocks noChangeArrowheads="1"/>
            </p:cNvSpPr>
            <p:nvPr/>
          </p:nvSpPr>
          <p:spPr bwMode="auto">
            <a:xfrm>
              <a:off x="2378165" y="2647897"/>
              <a:ext cx="7916064" cy="1726263"/>
            </a:xfrm>
            <a:prstGeom prst="roundRect">
              <a:avLst>
                <a:gd name="adj" fmla="val 50000"/>
              </a:avLst>
            </a:prstGeom>
            <a:solidFill>
              <a:srgbClr val="FFCE65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Google Shape;401;p27"/>
            <p:cNvSpPr>
              <a:spLocks noChangeArrowheads="1"/>
            </p:cNvSpPr>
            <p:nvPr/>
          </p:nvSpPr>
          <p:spPr bwMode="auto">
            <a:xfrm>
              <a:off x="2506076" y="2809893"/>
              <a:ext cx="7916064" cy="172626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1A1A1B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/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119063" y="133350"/>
            <a:ext cx="8872537" cy="4852988"/>
            <a:chOff x="117683" y="133414"/>
            <a:chExt cx="9104504" cy="4980039"/>
          </a:xfrm>
        </p:grpSpPr>
        <p:sp>
          <p:nvSpPr>
            <p:cNvPr id="3" name="矩形 2"/>
            <p:cNvSpPr>
              <a:spLocks noChangeArrowheads="1"/>
            </p:cNvSpPr>
            <p:nvPr userDrawn="1"/>
          </p:nvSpPr>
          <p:spPr bwMode="auto">
            <a:xfrm>
              <a:off x="117683" y="133414"/>
              <a:ext cx="8873185" cy="487740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8575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>
              <a:spLocks noChangeArrowheads="1"/>
            </p:cNvSpPr>
            <p:nvPr userDrawn="1"/>
          </p:nvSpPr>
          <p:spPr bwMode="auto">
            <a:xfrm>
              <a:off x="204020" y="255594"/>
              <a:ext cx="9018167" cy="485785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6"/>
          <p:cNvGrpSpPr/>
          <p:nvPr userDrawn="1"/>
        </p:nvGrpSpPr>
        <p:grpSpPr bwMode="auto">
          <a:xfrm>
            <a:off x="119063" y="134938"/>
            <a:ext cx="3157537" cy="592137"/>
            <a:chOff x="2378165" y="2647897"/>
            <a:chExt cx="8043975" cy="1888259"/>
          </a:xfrm>
        </p:grpSpPr>
        <p:sp>
          <p:nvSpPr>
            <p:cNvPr id="6" name="Google Shape;400;p27"/>
            <p:cNvSpPr>
              <a:spLocks noChangeArrowheads="1"/>
            </p:cNvSpPr>
            <p:nvPr/>
          </p:nvSpPr>
          <p:spPr bwMode="auto">
            <a:xfrm>
              <a:off x="2378165" y="2647897"/>
              <a:ext cx="7914560" cy="1726263"/>
            </a:xfrm>
            <a:prstGeom prst="roundRect">
              <a:avLst>
                <a:gd name="adj" fmla="val 50000"/>
              </a:avLst>
            </a:prstGeom>
            <a:solidFill>
              <a:srgbClr val="FFCE65"/>
            </a:solidFill>
            <a:ln>
              <a:noFill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7" name="Google Shape;401;p27"/>
            <p:cNvSpPr>
              <a:spLocks noChangeArrowheads="1"/>
            </p:cNvSpPr>
            <p:nvPr/>
          </p:nvSpPr>
          <p:spPr bwMode="auto">
            <a:xfrm>
              <a:off x="2507580" y="2809893"/>
              <a:ext cx="7914560" cy="172626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1A1A1B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Clr>
                  <a:srgbClr val="000000"/>
                </a:buClr>
                <a:buFont typeface="Arial" panose="020B0604020202020204" pitchFamily="34" charset="0"/>
                <a:buNone/>
                <a:defRPr/>
              </a:pPr>
              <a:endParaRPr lang="zh-CN" altLang="zh-CN" sz="14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49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"/>
          <p:cNvSpPr>
            <a:spLocks noChangeArrowheads="1"/>
          </p:cNvSpPr>
          <p:nvPr/>
        </p:nvSpPr>
        <p:spPr bwMode="auto">
          <a:xfrm>
            <a:off x="2133600" y="2138363"/>
            <a:ext cx="45720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小数乘小数（</a:t>
            </a:r>
            <a:r>
              <a:rPr lang="en-US" altLang="zh-CN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4340" name="矩形 11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矩形 2"/>
          <p:cNvSpPr>
            <a:spLocks noChangeArrowheads="1"/>
          </p:cNvSpPr>
          <p:nvPr/>
        </p:nvSpPr>
        <p:spPr bwMode="auto">
          <a:xfrm>
            <a:off x="1023938" y="915988"/>
            <a:ext cx="834853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口算下面各题，并说一说算式之间有什么联系。</a:t>
            </a:r>
          </a:p>
        </p:txBody>
      </p:sp>
      <p:sp>
        <p:nvSpPr>
          <p:cNvPr id="15363" name="Rectangle 16"/>
          <p:cNvSpPr>
            <a:spLocks noChangeArrowheads="1"/>
          </p:cNvSpPr>
          <p:nvPr/>
        </p:nvSpPr>
        <p:spPr bwMode="auto">
          <a:xfrm>
            <a:off x="360363" y="144463"/>
            <a:ext cx="6248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一、复习铺垫，导入新课</a:t>
            </a:r>
          </a:p>
        </p:txBody>
      </p:sp>
      <p:sp>
        <p:nvSpPr>
          <p:cNvPr id="25" name="矩形 2"/>
          <p:cNvSpPr>
            <a:spLocks noChangeArrowheads="1"/>
          </p:cNvSpPr>
          <p:nvPr/>
        </p:nvSpPr>
        <p:spPr bwMode="auto">
          <a:xfrm>
            <a:off x="1409700" y="1517650"/>
            <a:ext cx="5943600" cy="1679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3×4=      			30×40=          </a:t>
            </a:r>
          </a:p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300×40=        	 	300×4000=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8" name="矩形 2"/>
          <p:cNvSpPr>
            <a:spLocks noChangeArrowheads="1"/>
          </p:cNvSpPr>
          <p:nvPr/>
        </p:nvSpPr>
        <p:spPr bwMode="auto">
          <a:xfrm>
            <a:off x="2362200" y="1800225"/>
            <a:ext cx="60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9" name="矩形 2"/>
          <p:cNvSpPr>
            <a:spLocks noChangeArrowheads="1"/>
          </p:cNvSpPr>
          <p:nvPr/>
        </p:nvSpPr>
        <p:spPr bwMode="auto">
          <a:xfrm>
            <a:off x="6438900" y="1797050"/>
            <a:ext cx="9144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0" name="矩形 2"/>
          <p:cNvSpPr>
            <a:spLocks noChangeArrowheads="1"/>
          </p:cNvSpPr>
          <p:nvPr/>
        </p:nvSpPr>
        <p:spPr bwMode="auto">
          <a:xfrm>
            <a:off x="2971800" y="2673350"/>
            <a:ext cx="12192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12000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1" name="矩形 2"/>
          <p:cNvSpPr>
            <a:spLocks noChangeArrowheads="1"/>
          </p:cNvSpPr>
          <p:nvPr/>
        </p:nvSpPr>
        <p:spPr bwMode="auto">
          <a:xfrm>
            <a:off x="6896100" y="2667000"/>
            <a:ext cx="16764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1200000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2590800" y="3384550"/>
            <a:ext cx="5419699" cy="1506535"/>
            <a:chOff x="3352832" y="2419354"/>
            <a:chExt cx="5419557" cy="1506062"/>
          </a:xfrm>
        </p:grpSpPr>
        <p:pic>
          <p:nvPicPr>
            <p:cNvPr id="15370" name="图片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8025" y="2639995"/>
              <a:ext cx="1314364" cy="1285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AutoShape 27"/>
            <p:cNvSpPr>
              <a:spLocks noChangeArrowheads="1"/>
            </p:cNvSpPr>
            <p:nvPr/>
          </p:nvSpPr>
          <p:spPr bwMode="auto">
            <a:xfrm>
              <a:off x="3352832" y="2419354"/>
              <a:ext cx="3835299" cy="596713"/>
            </a:xfrm>
            <a:prstGeom prst="wedgeRoundRectCallout">
              <a:avLst>
                <a:gd name="adj1" fmla="val 56682"/>
                <a:gd name="adj2" fmla="val 40912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atinLnBrk="1"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j-ea"/>
                  <a:ea typeface="+mj-ea"/>
                </a:rPr>
                <a:t>算式之间有什么联系呢？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5715000" y="2273300"/>
            <a:ext cx="1635125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       2.0 5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×         6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096000" y="3290888"/>
            <a:ext cx="1243013" cy="554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1 2 3 0</a:t>
            </a:r>
            <a:endParaRPr lang="zh-CN" altLang="en-US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>
            <a:off x="5867400" y="3282950"/>
            <a:ext cx="16208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553200" y="3263900"/>
            <a:ext cx="2809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7010400" y="3443288"/>
            <a:ext cx="241300" cy="3143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7286625" y="1681163"/>
            <a:ext cx="8128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12.3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5638800" y="1690688"/>
            <a:ext cx="18288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2.05×6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 ＝</a:t>
            </a:r>
            <a:endParaRPr lang="en-US" altLang="zh-CN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8524" y="971550"/>
            <a:ext cx="47402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列竖式计算下面各题。</a:t>
            </a: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1676400" y="1690688"/>
            <a:ext cx="27352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0.46×20=</a:t>
            </a: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3352800" y="1690688"/>
            <a:ext cx="665163" cy="554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9.2</a:t>
            </a:r>
            <a:endParaRPr lang="zh-CN" altLang="en-US" sz="30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1981200" y="2273300"/>
            <a:ext cx="1635125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   0.4 6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latin typeface="+mn-lt"/>
                <a:ea typeface="黑体" panose="02010609060101010101" pitchFamily="49" charset="-122"/>
              </a:rPr>
              <a:t>×     2 0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547144" y="3290888"/>
            <a:ext cx="954088" cy="5540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0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9 2 0</a:t>
            </a:r>
            <a:endParaRPr lang="zh-CN" altLang="en-US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1895475" y="3282950"/>
            <a:ext cx="1528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2717800" y="3290888"/>
            <a:ext cx="28098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3220244" y="3443288"/>
            <a:ext cx="241300" cy="3143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5" name="Rectangle 16"/>
          <p:cNvSpPr>
            <a:spLocks noChangeArrowheads="1"/>
          </p:cNvSpPr>
          <p:nvPr/>
        </p:nvSpPr>
        <p:spPr bwMode="auto">
          <a:xfrm>
            <a:off x="360363" y="144463"/>
            <a:ext cx="6248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一、复习铺垫，导入新课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295542" y="2970035"/>
            <a:ext cx="472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试验田的面积：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429142" y="2974797"/>
            <a:ext cx="272573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4.2 × 0.8=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2381517" y="3379610"/>
            <a:ext cx="5397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3343542" y="3360560"/>
            <a:ext cx="5397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276742" y="3360560"/>
            <a:ext cx="106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3191142" y="3360560"/>
            <a:ext cx="106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4724033" y="1900650"/>
            <a:ext cx="2730499" cy="914400"/>
          </a:xfrm>
          <a:prstGeom prst="wedgeRoundRectCallout">
            <a:avLst>
              <a:gd name="adj1" fmla="val 58238"/>
              <a:gd name="adj2" fmla="val 3609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latinLnBrk="1">
              <a:defRPr/>
            </a:pPr>
            <a:r>
              <a:rPr lang="zh-CN" altLang="en-US" sz="2400" b="1" dirty="0">
                <a:solidFill>
                  <a:srgbClr val="00B0F0"/>
                </a:solidFill>
                <a:latin typeface="+mj-ea"/>
                <a:ea typeface="+mj-ea"/>
              </a:rPr>
              <a:t>两个乘数都是小数怎么计算？</a:t>
            </a:r>
          </a:p>
        </p:txBody>
      </p:sp>
      <p:sp>
        <p:nvSpPr>
          <p:cNvPr id="47" name="AutoShape 27"/>
          <p:cNvSpPr>
            <a:spLocks noChangeArrowheads="1"/>
          </p:cNvSpPr>
          <p:nvPr/>
        </p:nvSpPr>
        <p:spPr bwMode="auto">
          <a:xfrm>
            <a:off x="4724023" y="1902631"/>
            <a:ext cx="2730499" cy="914400"/>
          </a:xfrm>
          <a:prstGeom prst="wedgeRoundRectCallout">
            <a:avLst>
              <a:gd name="adj1" fmla="val 58238"/>
              <a:gd name="adj2" fmla="val 3609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latinLnBrk="1">
              <a:defRPr/>
            </a:pPr>
            <a:r>
              <a:rPr lang="zh-CN" altLang="en-US" sz="2400" b="1" dirty="0">
                <a:solidFill>
                  <a:srgbClr val="00B0F0"/>
                </a:solidFill>
                <a:latin typeface="+mj-ea"/>
                <a:ea typeface="+mj-ea"/>
              </a:rPr>
              <a:t>可以把它们看作整数来计算吗？ </a:t>
            </a:r>
          </a:p>
        </p:txBody>
      </p:sp>
      <p:sp>
        <p:nvSpPr>
          <p:cNvPr id="18455" name="Rectangle 16"/>
          <p:cNvSpPr>
            <a:spLocks noChangeArrowheads="1"/>
          </p:cNvSpPr>
          <p:nvPr/>
        </p:nvSpPr>
        <p:spPr bwMode="auto">
          <a:xfrm>
            <a:off x="360363" y="144463"/>
            <a:ext cx="6248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二、创设情境，探究新知</a:t>
            </a:r>
          </a:p>
        </p:txBody>
      </p:sp>
      <p:sp>
        <p:nvSpPr>
          <p:cNvPr id="15" name="矩形 5"/>
          <p:cNvSpPr>
            <a:spLocks noChangeArrowheads="1"/>
          </p:cNvSpPr>
          <p:nvPr/>
        </p:nvSpPr>
        <p:spPr bwMode="auto">
          <a:xfrm>
            <a:off x="914496" y="697278"/>
            <a:ext cx="7696096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五（</a:t>
            </a:r>
            <a:r>
              <a:rPr lang="en-US" altLang="zh-CN" sz="2400" b="1" dirty="0">
                <a:latin typeface="+mn-lt"/>
                <a:ea typeface="+mj-ea"/>
              </a:rPr>
              <a:t>1</a:t>
            </a:r>
            <a:r>
              <a:rPr lang="zh-CN" altLang="en-US" sz="2400" b="1" dirty="0">
                <a:latin typeface="+mn-lt"/>
                <a:ea typeface="+mj-ea"/>
              </a:rPr>
              <a:t>）班校园试验田的形状是一个长</a:t>
            </a:r>
            <a:r>
              <a:rPr lang="en-US" altLang="zh-CN" sz="2400" b="1" dirty="0">
                <a:latin typeface="+mn-lt"/>
                <a:ea typeface="+mj-ea"/>
              </a:rPr>
              <a:t>4.2m</a:t>
            </a:r>
            <a:r>
              <a:rPr lang="zh-CN" altLang="en-US" sz="2400" b="1" dirty="0">
                <a:latin typeface="+mn-lt"/>
                <a:ea typeface="+mj-ea"/>
              </a:rPr>
              <a:t>、宽</a:t>
            </a:r>
            <a:r>
              <a:rPr lang="en-US" altLang="zh-CN" sz="2400" b="1" dirty="0">
                <a:latin typeface="+mn-lt"/>
                <a:ea typeface="+mj-ea"/>
              </a:rPr>
              <a:t>0.8m</a:t>
            </a:r>
            <a:r>
              <a:rPr lang="zh-CN" altLang="en-US" sz="2400" b="1" dirty="0">
                <a:latin typeface="+mn-lt"/>
                <a:ea typeface="+mj-ea"/>
              </a:rPr>
              <a:t>的长方形，这块试验田的面积是多少平方米？</a:t>
            </a:r>
            <a:endParaRPr lang="en-US" altLang="zh-CN" sz="2400" b="1" dirty="0">
              <a:latin typeface="+mn-lt"/>
              <a:ea typeface="+mj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BEC522F-704B-8621-CC03-58B1308554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8" y="859155"/>
            <a:ext cx="532535" cy="376671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B6A852F-35F3-9A1D-0E5A-93B37530C2E2}"/>
              </a:ext>
            </a:extLst>
          </p:cNvPr>
          <p:cNvGrpSpPr/>
          <p:nvPr/>
        </p:nvGrpSpPr>
        <p:grpSpPr>
          <a:xfrm>
            <a:off x="471937" y="1827524"/>
            <a:ext cx="3719063" cy="1066578"/>
            <a:chOff x="871169" y="1872965"/>
            <a:chExt cx="3719063" cy="1066578"/>
          </a:xfrm>
        </p:grpSpPr>
        <p:sp>
          <p:nvSpPr>
            <p:cNvPr id="30" name="AutoShape 27"/>
            <p:cNvSpPr>
              <a:spLocks noChangeArrowheads="1"/>
            </p:cNvSpPr>
            <p:nvPr/>
          </p:nvSpPr>
          <p:spPr bwMode="auto">
            <a:xfrm>
              <a:off x="1859733" y="1872965"/>
              <a:ext cx="2730499" cy="794474"/>
            </a:xfrm>
            <a:prstGeom prst="wedgeRoundRectCallout">
              <a:avLst>
                <a:gd name="adj1" fmla="val -61747"/>
                <a:gd name="adj2" fmla="val 2864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just" latinLnBrk="1" hangingPunct="1">
                <a:defRPr/>
              </a:pPr>
              <a:r>
                <a:rPr lang="zh-CN" altLang="en-US" sz="2000" b="1" dirty="0">
                  <a:solidFill>
                    <a:srgbClr val="00B0F0"/>
                  </a:solidFill>
                  <a:latin typeface="+mj-ea"/>
                  <a:ea typeface="+mj-ea"/>
                </a:rPr>
                <a:t>这块试验田的面积，该怎样计算？</a:t>
              </a:r>
            </a:p>
          </p:txBody>
        </p:sp>
        <p:pic>
          <p:nvPicPr>
            <p:cNvPr id="8" name="image101.jpeg">
              <a:extLst>
                <a:ext uri="{FF2B5EF4-FFF2-40B4-BE49-F238E27FC236}">
                  <a16:creationId xmlns:a16="http://schemas.microsoft.com/office/drawing/2014/main" id="{793878FC-6BE3-7658-928F-EF7B36273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733"/>
            <a:stretch>
              <a:fillRect/>
            </a:stretch>
          </p:blipFill>
          <p:spPr>
            <a:xfrm>
              <a:off x="871169" y="2047699"/>
              <a:ext cx="875359" cy="891844"/>
            </a:xfrm>
            <a:prstGeom prst="rect">
              <a:avLst/>
            </a:prstGeom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A2654A5D-6D53-0E00-2A1D-7C73B8DD5D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10" y="1845175"/>
            <a:ext cx="503628" cy="99395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A986052-0301-502E-F30A-DBFBABB82F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65" y="1846121"/>
            <a:ext cx="503628" cy="993954"/>
          </a:xfrm>
          <a:prstGeom prst="rect">
            <a:avLst/>
          </a:prstGeom>
        </p:spPr>
      </p:pic>
      <p:sp>
        <p:nvSpPr>
          <p:cNvPr id="2" name="Text Box 19">
            <a:extLst>
              <a:ext uri="{FF2B5EF4-FFF2-40B4-BE49-F238E27FC236}">
                <a16:creationId xmlns:a16="http://schemas.microsoft.com/office/drawing/2014/main" id="{73C046D4-6619-9E09-4B51-8B6205B2F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247" y="3413001"/>
            <a:ext cx="24384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4.2 m = 42 dm       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0.8 m = 8 dm</a:t>
            </a:r>
            <a:endParaRPr lang="en-US" altLang="zh-C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C268A6B-7530-7831-A239-A04FA2039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493" y="3188658"/>
            <a:ext cx="569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4 2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6EE6A17-1AD7-4C63-4234-A0932ECBB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4093" y="3577596"/>
            <a:ext cx="3381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8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AA411B-AF36-227E-F678-0F448DE92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2093" y="3569658"/>
            <a:ext cx="493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D860206-DAFD-02B9-E394-9F1607BB8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6893" y="4026858"/>
            <a:ext cx="800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3 3 6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11">
            <a:extLst>
              <a:ext uri="{FF2B5EF4-FFF2-40B4-BE49-F238E27FC236}">
                <a16:creationId xmlns:a16="http://schemas.microsoft.com/office/drawing/2014/main" id="{D3621685-1706-F677-EF45-D53148C566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987793" y="4026858"/>
            <a:ext cx="1447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 Box 19">
            <a:extLst>
              <a:ext uri="{FF2B5EF4-FFF2-40B4-BE49-F238E27FC236}">
                <a16:creationId xmlns:a16="http://schemas.microsoft.com/office/drawing/2014/main" id="{D713D8E7-6035-01E3-F55D-ACFAF83A2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28496"/>
            <a:ext cx="3473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336 dm</a:t>
            </a:r>
            <a:r>
              <a:rPr lang="en-US" altLang="zh-CN" sz="2400" b="1" baseline="30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</a:rPr>
              <a:t> = 3.36 m</a:t>
            </a:r>
            <a:r>
              <a:rPr lang="en-US" altLang="zh-CN" sz="2400" b="1" baseline="30000" dirty="0">
                <a:latin typeface="Times New Roman" panose="02020603050405020304" pitchFamily="18" charset="0"/>
              </a:rPr>
              <a:t>2</a:t>
            </a:r>
            <a:endParaRPr lang="en-US" altLang="zh-CN" sz="2400" b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934276" y="2974796"/>
            <a:ext cx="16719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3.36m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2" grpId="0"/>
      <p:bldP spid="23" grpId="0"/>
      <p:bldP spid="26" grpId="0" animBg="1"/>
      <p:bldP spid="47" grpId="0" animBg="1"/>
      <p:bldP spid="2" grpId="0"/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ext Box 19"/>
          <p:cNvSpPr txBox="1">
            <a:spLocks noChangeArrowheads="1"/>
          </p:cNvSpPr>
          <p:nvPr/>
        </p:nvSpPr>
        <p:spPr bwMode="auto">
          <a:xfrm>
            <a:off x="152400" y="2185988"/>
            <a:ext cx="472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试验田的面积：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2286000" y="2190750"/>
            <a:ext cx="272573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4.2 × 0.8=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2238375" y="2595563"/>
            <a:ext cx="5397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3200400" y="2576513"/>
            <a:ext cx="53975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133600" y="2576513"/>
            <a:ext cx="106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3048000" y="2576513"/>
            <a:ext cx="1066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小数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2085975" y="3851275"/>
            <a:ext cx="763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÷100</a:t>
            </a: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396875" y="2903538"/>
            <a:ext cx="1262063" cy="1079500"/>
            <a:chOff x="1673149" y="4221088"/>
            <a:chExt cx="1261920" cy="1080120"/>
          </a:xfrm>
        </p:grpSpPr>
        <p:cxnSp>
          <p:nvCxnSpPr>
            <p:cNvPr id="20510" name="直接连接符 11"/>
            <p:cNvCxnSpPr>
              <a:cxnSpLocks noChangeShapeType="1"/>
            </p:cNvCxnSpPr>
            <p:nvPr/>
          </p:nvCxnSpPr>
          <p:spPr bwMode="auto">
            <a:xfrm>
              <a:off x="1673149" y="5301208"/>
              <a:ext cx="12619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511" name="矩形 30"/>
            <p:cNvSpPr>
              <a:spLocks noChangeArrowheads="1"/>
            </p:cNvSpPr>
            <p:nvPr/>
          </p:nvSpPr>
          <p:spPr bwMode="auto">
            <a:xfrm>
              <a:off x="1673149" y="4221088"/>
              <a:ext cx="1171984" cy="954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4. 2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0. 8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641725" y="2947849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4  2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4007163" y="3459560"/>
            <a:ext cx="3635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3327400" y="3398838"/>
            <a:ext cx="54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3377210" y="3940106"/>
            <a:ext cx="9925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3 3  6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95035" y="3948113"/>
            <a:ext cx="1082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3. 3  6</a:t>
            </a:r>
          </a:p>
        </p:txBody>
      </p:sp>
      <p:cxnSp>
        <p:nvCxnSpPr>
          <p:cNvPr id="37" name="直接箭头连接符 13"/>
          <p:cNvCxnSpPr>
            <a:cxnSpLocks noChangeShapeType="1"/>
          </p:cNvCxnSpPr>
          <p:nvPr/>
        </p:nvCxnSpPr>
        <p:spPr bwMode="auto">
          <a:xfrm>
            <a:off x="1984375" y="3255963"/>
            <a:ext cx="118110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箭头连接符 20"/>
          <p:cNvCxnSpPr>
            <a:cxnSpLocks noChangeShapeType="1"/>
          </p:cNvCxnSpPr>
          <p:nvPr/>
        </p:nvCxnSpPr>
        <p:spPr bwMode="auto">
          <a:xfrm>
            <a:off x="1984375" y="4254500"/>
            <a:ext cx="118110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2159000" y="2843213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×10</a:t>
            </a: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0" name="直接箭头连接符 13"/>
          <p:cNvCxnSpPr>
            <a:cxnSpLocks noChangeShapeType="1"/>
          </p:cNvCxnSpPr>
          <p:nvPr/>
        </p:nvCxnSpPr>
        <p:spPr bwMode="auto">
          <a:xfrm>
            <a:off x="1984375" y="3759200"/>
            <a:ext cx="118110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2159000" y="3413125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×10</a:t>
            </a: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2" name="直接连接符 11"/>
          <p:cNvCxnSpPr>
            <a:cxnSpLocks noChangeShapeType="1"/>
          </p:cNvCxnSpPr>
          <p:nvPr/>
        </p:nvCxnSpPr>
        <p:spPr bwMode="auto">
          <a:xfrm>
            <a:off x="3241675" y="3970338"/>
            <a:ext cx="12636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1733550" y="2728913"/>
            <a:ext cx="2819400" cy="182086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3810000" y="2176463"/>
            <a:ext cx="10823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3.36m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507" name="Rectangle 16"/>
          <p:cNvSpPr>
            <a:spLocks noChangeArrowheads="1"/>
          </p:cNvSpPr>
          <p:nvPr/>
        </p:nvSpPr>
        <p:spPr bwMode="auto">
          <a:xfrm>
            <a:off x="360363" y="144463"/>
            <a:ext cx="6248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二、创设情境，探究新知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9D762E1C-DFC4-A8A9-EDB7-9C2EC22DB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96" y="697278"/>
            <a:ext cx="7696096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五（</a:t>
            </a:r>
            <a:r>
              <a:rPr lang="en-US" altLang="zh-CN" sz="2400" b="1" dirty="0">
                <a:latin typeface="+mn-lt"/>
                <a:ea typeface="+mj-ea"/>
              </a:rPr>
              <a:t>1</a:t>
            </a:r>
            <a:r>
              <a:rPr lang="zh-CN" altLang="en-US" sz="2400" b="1" dirty="0">
                <a:latin typeface="+mn-lt"/>
                <a:ea typeface="+mj-ea"/>
              </a:rPr>
              <a:t>）班校园试验田的形状是一个长</a:t>
            </a:r>
            <a:r>
              <a:rPr lang="en-US" altLang="zh-CN" sz="2400" b="1" dirty="0">
                <a:latin typeface="+mn-lt"/>
                <a:ea typeface="+mj-ea"/>
              </a:rPr>
              <a:t>4.2m</a:t>
            </a:r>
            <a:r>
              <a:rPr lang="zh-CN" altLang="en-US" sz="2400" b="1" dirty="0">
                <a:latin typeface="+mn-lt"/>
                <a:ea typeface="+mj-ea"/>
              </a:rPr>
              <a:t>、宽</a:t>
            </a:r>
            <a:r>
              <a:rPr lang="en-US" altLang="zh-CN" sz="2400" b="1" dirty="0">
                <a:latin typeface="+mn-lt"/>
                <a:ea typeface="+mj-ea"/>
              </a:rPr>
              <a:t>0.8m</a:t>
            </a:r>
            <a:r>
              <a:rPr lang="zh-CN" altLang="en-US" sz="2400" b="1" dirty="0">
                <a:latin typeface="+mn-lt"/>
                <a:ea typeface="+mj-ea"/>
              </a:rPr>
              <a:t>的长方形，这块试验田的面积是多少平方米？</a:t>
            </a:r>
            <a:endParaRPr lang="en-US" altLang="zh-CN" sz="2400" b="1" dirty="0">
              <a:latin typeface="+mn-lt"/>
              <a:ea typeface="+mj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9734D7-9715-7FE9-938B-F7DAE2DAAEC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8" y="859155"/>
            <a:ext cx="532535" cy="376671"/>
          </a:xfrm>
          <a:prstGeom prst="rect">
            <a:avLst/>
          </a:prstGeom>
        </p:spPr>
      </p:pic>
      <p:sp>
        <p:nvSpPr>
          <p:cNvPr id="4" name="AutoShape 27">
            <a:extLst>
              <a:ext uri="{FF2B5EF4-FFF2-40B4-BE49-F238E27FC236}">
                <a16:creationId xmlns:a16="http://schemas.microsoft.com/office/drawing/2014/main" id="{776FC40E-2417-B1D6-2503-A4E41DDB1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0" y="2167876"/>
            <a:ext cx="2730499" cy="914400"/>
          </a:xfrm>
          <a:prstGeom prst="wedgeRoundRectCallout">
            <a:avLst>
              <a:gd name="adj1" fmla="val 58238"/>
              <a:gd name="adj2" fmla="val 3609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latinLnBrk="1">
              <a:defRPr/>
            </a:pPr>
            <a:r>
              <a:rPr lang="zh-CN" altLang="en-US" sz="2400" b="1" dirty="0">
                <a:solidFill>
                  <a:srgbClr val="00B0F0"/>
                </a:solidFill>
                <a:latin typeface="+mj-ea"/>
                <a:ea typeface="+mj-ea"/>
              </a:rPr>
              <a:t>可以把它们看作整数来计算吗？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3E67906-0C06-E54B-45C6-0A5712DCFC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332" y="2111366"/>
            <a:ext cx="503628" cy="9939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32" grpId="0"/>
      <p:bldP spid="33" grpId="0"/>
      <p:bldP spid="34" grpId="0"/>
      <p:bldP spid="35" grpId="0"/>
      <p:bldP spid="36" grpId="0"/>
      <p:bldP spid="39" grpId="0"/>
      <p:bldP spid="41" grpId="0"/>
      <p:bldP spid="43" grpId="0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4310D-344A-53D2-8299-8E199D7FD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7" name="Rectangle 16">
            <a:extLst>
              <a:ext uri="{FF2B5EF4-FFF2-40B4-BE49-F238E27FC236}">
                <a16:creationId xmlns:a16="http://schemas.microsoft.com/office/drawing/2014/main" id="{CEC31180-F17A-C78E-954B-7A8FF71A0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44463"/>
            <a:ext cx="6248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二、创设情境，探究新知</a:t>
            </a:r>
          </a:p>
        </p:txBody>
      </p:sp>
      <p:sp>
        <p:nvSpPr>
          <p:cNvPr id="2" name="矩形 5">
            <a:extLst>
              <a:ext uri="{FF2B5EF4-FFF2-40B4-BE49-F238E27FC236}">
                <a16:creationId xmlns:a16="http://schemas.microsoft.com/office/drawing/2014/main" id="{E97EC04A-3E02-0F5C-9832-6710D1B5D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96" y="697278"/>
            <a:ext cx="7696096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j-ea"/>
              </a:rPr>
              <a:t>五（</a:t>
            </a:r>
            <a:r>
              <a:rPr lang="en-US" altLang="zh-CN" sz="2400" b="1" dirty="0">
                <a:latin typeface="+mn-lt"/>
                <a:ea typeface="+mj-ea"/>
              </a:rPr>
              <a:t>1</a:t>
            </a:r>
            <a:r>
              <a:rPr lang="zh-CN" altLang="en-US" sz="2400" b="1" dirty="0">
                <a:latin typeface="+mn-lt"/>
                <a:ea typeface="+mj-ea"/>
              </a:rPr>
              <a:t>）班校园试验田的形状是一个长</a:t>
            </a:r>
            <a:r>
              <a:rPr lang="en-US" altLang="zh-CN" sz="2400" b="1" dirty="0">
                <a:latin typeface="+mn-lt"/>
                <a:ea typeface="+mj-ea"/>
              </a:rPr>
              <a:t>4.2m</a:t>
            </a:r>
            <a:r>
              <a:rPr lang="zh-CN" altLang="en-US" sz="2400" b="1" dirty="0">
                <a:latin typeface="+mn-lt"/>
                <a:ea typeface="+mj-ea"/>
              </a:rPr>
              <a:t>、宽</a:t>
            </a:r>
            <a:r>
              <a:rPr lang="en-US" altLang="zh-CN" sz="2400" b="1" dirty="0">
                <a:latin typeface="+mn-lt"/>
                <a:ea typeface="+mj-ea"/>
              </a:rPr>
              <a:t>0.8m</a:t>
            </a:r>
            <a:r>
              <a:rPr lang="zh-CN" altLang="en-US" sz="2400" b="1" dirty="0">
                <a:latin typeface="+mn-lt"/>
                <a:ea typeface="+mj-ea"/>
              </a:rPr>
              <a:t>的长方形，这块试验田的面积是多少平方米？</a:t>
            </a:r>
            <a:endParaRPr lang="en-US" altLang="zh-CN" sz="2400" b="1" dirty="0">
              <a:latin typeface="+mn-lt"/>
              <a:ea typeface="+mj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16A5294-733F-58C9-13B1-CF212F84C35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48" y="859155"/>
            <a:ext cx="532535" cy="376671"/>
          </a:xfrm>
          <a:prstGeom prst="rect">
            <a:avLst/>
          </a:prstGeom>
        </p:spPr>
      </p:pic>
      <p:sp>
        <p:nvSpPr>
          <p:cNvPr id="6" name="Text Box 19">
            <a:extLst>
              <a:ext uri="{FF2B5EF4-FFF2-40B4-BE49-F238E27FC236}">
                <a16:creationId xmlns:a16="http://schemas.microsoft.com/office/drawing/2014/main" id="{CF3105F5-295F-9F59-36C0-B42BE6FD4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190750"/>
            <a:ext cx="1676400" cy="523875"/>
          </a:xfrm>
          <a:prstGeom prst="rect">
            <a:avLst/>
          </a:prstGeom>
          <a:solidFill>
            <a:srgbClr val="FFCCCC"/>
          </a:solidFill>
          <a:ln w="28575">
            <a:solidFill>
              <a:srgbClr val="FF0000"/>
            </a:solidFill>
            <a:prstDash val="lgDash"/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规范解答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6DC132D-F8AD-8AA7-5107-2B935C252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14" y="2952740"/>
            <a:ext cx="4624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4.2×0.8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3.36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E7A08AE-B28F-F58D-2348-2EDC2B721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9002" y="3562356"/>
            <a:ext cx="6703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答：这块试验田的面积是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3.36 m</a:t>
            </a:r>
            <a:r>
              <a:rPr lang="en-US" altLang="zh-CN" sz="28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。</a:t>
            </a:r>
          </a:p>
        </p:txBody>
      </p:sp>
    </p:spTree>
    <p:extLst>
      <p:ext uri="{BB962C8B-B14F-4D97-AF65-F5344CB8AC3E}">
        <p14:creationId xmlns:p14="http://schemas.microsoft.com/office/powerpoint/2010/main" val="37048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5D88525-6026-0995-E8EB-D40F755649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8" y="362008"/>
            <a:ext cx="1746375" cy="60958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28F5479-262B-5EC3-078B-E45946B0E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74" y="1225592"/>
            <a:ext cx="2725738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1.92 × 0.9 =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22BF90F-BB5B-07D4-80C1-B83B8B6D6EB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64288" y="1695484"/>
            <a:ext cx="96010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FB009D71-AE31-6B84-24BF-57BA54955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6" y="3194024"/>
            <a:ext cx="8787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÷1000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43D9961-2748-A05B-F67B-573A52542743}"/>
              </a:ext>
            </a:extLst>
          </p:cNvPr>
          <p:cNvGrpSpPr/>
          <p:nvPr/>
        </p:nvGrpSpPr>
        <p:grpSpPr bwMode="auto">
          <a:xfrm>
            <a:off x="1281431" y="2254232"/>
            <a:ext cx="2071401" cy="965520"/>
            <a:chOff x="1224361" y="4221088"/>
            <a:chExt cx="2071168" cy="966074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C25953BB-F616-2995-6CC2-BB09F2AAC2E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4361" y="5187162"/>
              <a:ext cx="19949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矩形 30">
              <a:extLst>
                <a:ext uri="{FF2B5EF4-FFF2-40B4-BE49-F238E27FC236}">
                  <a16:creationId xmlns:a16="http://schemas.microsoft.com/office/drawing/2014/main" id="{6AF8B0DF-6277-DF29-8C6D-93653F58D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361" y="4221088"/>
              <a:ext cx="2071168" cy="95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 1 . 9  2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     0. 9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F75CF77D-E437-B9D4-FC14-1F59594FB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6634" y="3268620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1 . 7   2  8</a:t>
            </a:r>
          </a:p>
        </p:txBody>
      </p:sp>
      <p:cxnSp>
        <p:nvCxnSpPr>
          <p:cNvPr id="19" name="直接箭头连接符 13">
            <a:extLst>
              <a:ext uri="{FF2B5EF4-FFF2-40B4-BE49-F238E27FC236}">
                <a16:creationId xmlns:a16="http://schemas.microsoft.com/office/drawing/2014/main" id="{48A1A3B3-EC1D-2951-E065-846B4E8862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13167" y="2584478"/>
            <a:ext cx="118110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箭头连接符 20">
            <a:extLst>
              <a:ext uri="{FF2B5EF4-FFF2-40B4-BE49-F238E27FC236}">
                <a16:creationId xmlns:a16="http://schemas.microsoft.com/office/drawing/2014/main" id="{40C59AE5-5CAF-3E14-5AB3-092D494E77D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13167" y="3583015"/>
            <a:ext cx="118110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head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B64CA2F4-BDC3-C78A-A3D5-6645213BC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4" y="2190760"/>
            <a:ext cx="7633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×100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2" name="直接箭头连接符 13">
            <a:extLst>
              <a:ext uri="{FF2B5EF4-FFF2-40B4-BE49-F238E27FC236}">
                <a16:creationId xmlns:a16="http://schemas.microsoft.com/office/drawing/2014/main" id="{D9B6BD44-2017-FCAC-68D2-170047A1B76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13167" y="3087715"/>
            <a:ext cx="1181100" cy="0"/>
          </a:xfrm>
          <a:prstGeom prst="straightConnector1">
            <a:avLst/>
          </a:prstGeom>
          <a:noFill/>
          <a:ln w="19050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845F49EC-CD6E-07DB-CB17-6A87C620F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4" y="2701286"/>
            <a:ext cx="647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×10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23D22B9-0B10-385B-053E-044482A92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342" y="2057428"/>
            <a:ext cx="3505182" cy="1820862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2348BA0-882E-A4F6-169C-A8F7F37CE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22" y="1215426"/>
            <a:ext cx="13109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1.728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4A4E20B-DAA3-4950-9470-C2BC38CCF6F3}"/>
              </a:ext>
            </a:extLst>
          </p:cNvPr>
          <p:cNvSpPr/>
          <p:nvPr/>
        </p:nvSpPr>
        <p:spPr bwMode="auto">
          <a:xfrm>
            <a:off x="1661236" y="3334152"/>
            <a:ext cx="1676356" cy="39215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E7CA8EB-15DC-076F-C8C7-2C0ACBEB9445}"/>
              </a:ext>
            </a:extLst>
          </p:cNvPr>
          <p:cNvSpPr/>
          <p:nvPr/>
        </p:nvSpPr>
        <p:spPr bwMode="auto">
          <a:xfrm>
            <a:off x="4419604" y="2218704"/>
            <a:ext cx="723275" cy="30617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70B2D18-D246-3671-DE7A-DE2CC7816D46}"/>
              </a:ext>
            </a:extLst>
          </p:cNvPr>
          <p:cNvSpPr/>
          <p:nvPr/>
        </p:nvSpPr>
        <p:spPr bwMode="auto">
          <a:xfrm>
            <a:off x="4419604" y="2721940"/>
            <a:ext cx="723275" cy="30617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15D1A1FC-E7B5-2154-2983-81461EDB9063}"/>
              </a:ext>
            </a:extLst>
          </p:cNvPr>
          <p:cNvSpPr/>
          <p:nvPr/>
        </p:nvSpPr>
        <p:spPr bwMode="auto">
          <a:xfrm>
            <a:off x="4419604" y="3224056"/>
            <a:ext cx="723275" cy="306174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l" eaLnBrk="1" hangingPunct="1">
              <a:buFont typeface="Arial" panose="020B0604020202020204" pitchFamily="34" charset="0"/>
              <a:buNone/>
            </a:pP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2FBB9CFF-76F6-FF47-FAAB-7D2C3A1694AF}"/>
              </a:ext>
            </a:extLst>
          </p:cNvPr>
          <p:cNvGrpSpPr/>
          <p:nvPr/>
        </p:nvGrpSpPr>
        <p:grpSpPr bwMode="auto">
          <a:xfrm>
            <a:off x="5562574" y="2215814"/>
            <a:ext cx="1828753" cy="965520"/>
            <a:chOff x="1430021" y="4221088"/>
            <a:chExt cx="1828547" cy="966074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FB15E3D-3427-97CA-98F9-88546B5AC4C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30021" y="5187162"/>
              <a:ext cx="18285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矩形 30">
              <a:extLst>
                <a:ext uri="{FF2B5EF4-FFF2-40B4-BE49-F238E27FC236}">
                  <a16:creationId xmlns:a16="http://schemas.microsoft.com/office/drawing/2014/main" id="{B2B5096B-01BD-CFB1-A13D-2B3C236DD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021" y="4221088"/>
              <a:ext cx="1801893" cy="95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1  9  2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      9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5DE552DE-C569-0BD6-EC80-C2672BBC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4666" y="3191500"/>
            <a:ext cx="14414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1  7  2  8</a:t>
            </a:r>
          </a:p>
        </p:txBody>
      </p:sp>
    </p:spTree>
    <p:extLst>
      <p:ext uri="{BB962C8B-B14F-4D97-AF65-F5344CB8AC3E}">
        <p14:creationId xmlns:p14="http://schemas.microsoft.com/office/powerpoint/2010/main" val="82245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1" grpId="0"/>
      <p:bldP spid="23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375BE-2AFA-4F6C-E2FE-03E17DCCD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4746F7-3234-8FD8-0E38-58DF54B409E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8" y="362008"/>
            <a:ext cx="1746375" cy="60958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21856D84-B03E-044B-F8BA-3904DBCCF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56" y="1225592"/>
            <a:ext cx="2725738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0.32 × 2.79 =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0D9603A-2BB5-5B40-0CA0-BE7A4FFF963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48198" y="1695484"/>
            <a:ext cx="113003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40A35D6-10FC-BBF4-A5C0-29295AC205F1}"/>
              </a:ext>
            </a:extLst>
          </p:cNvPr>
          <p:cNvGrpSpPr/>
          <p:nvPr/>
        </p:nvGrpSpPr>
        <p:grpSpPr bwMode="auto">
          <a:xfrm>
            <a:off x="2828537" y="1966260"/>
            <a:ext cx="1995203" cy="965520"/>
            <a:chOff x="1224361" y="4221088"/>
            <a:chExt cx="1994979" cy="966074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5AADD011-37F0-6465-A4A6-CA01907D13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24361" y="5187162"/>
              <a:ext cx="19949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矩形 30">
              <a:extLst>
                <a:ext uri="{FF2B5EF4-FFF2-40B4-BE49-F238E27FC236}">
                  <a16:creationId xmlns:a16="http://schemas.microsoft.com/office/drawing/2014/main" id="{EB078AD7-1C4C-DF0D-318A-F68FA9C38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361" y="4221088"/>
              <a:ext cx="1981410" cy="95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 2 . 7 9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0 . 3 2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EC189C37-07C9-2E42-4D37-3DF7EF661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22" y="2920949"/>
            <a:ext cx="1082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5  5  8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ED8A25B-481D-AE8B-5C27-F07961E66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198" y="1215426"/>
            <a:ext cx="17525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0.8928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4A4CA71-3D8C-66E2-32E4-FFC7B4EEF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545" y="3446715"/>
            <a:ext cx="12618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8  3  7 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A573C4C8-3E5B-B576-CD38-82FE5D23829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19446" y="3926763"/>
            <a:ext cx="202801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E483F07B-2752-874B-F8E8-2F71A17BE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5879" y="3953480"/>
            <a:ext cx="29490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0 . 8  9  2  8</a:t>
            </a:r>
          </a:p>
        </p:txBody>
      </p:sp>
    </p:spTree>
    <p:extLst>
      <p:ext uri="{BB962C8B-B14F-4D97-AF65-F5344CB8AC3E}">
        <p14:creationId xmlns:p14="http://schemas.microsoft.com/office/powerpoint/2010/main" val="7536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7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7">
            <a:extLst>
              <a:ext uri="{FF2B5EF4-FFF2-40B4-BE49-F238E27FC236}">
                <a16:creationId xmlns:a16="http://schemas.microsoft.com/office/drawing/2014/main" id="{57A427BF-A76F-8120-2BD7-A7B59CF1A009}"/>
              </a:ext>
            </a:extLst>
          </p:cNvPr>
          <p:cNvGrpSpPr/>
          <p:nvPr/>
        </p:nvGrpSpPr>
        <p:grpSpPr bwMode="auto">
          <a:xfrm>
            <a:off x="492689" y="1023917"/>
            <a:ext cx="8001000" cy="2843193"/>
            <a:chOff x="685902" y="2437162"/>
            <a:chExt cx="8001500" cy="2047912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49C60BEB-1798-7C01-0B26-FECF07802253}"/>
                </a:ext>
              </a:extLst>
            </p:cNvPr>
            <p:cNvSpPr/>
            <p:nvPr/>
          </p:nvSpPr>
          <p:spPr bwMode="auto">
            <a:xfrm>
              <a:off x="914516" y="2952801"/>
              <a:ext cx="7772886" cy="1532273"/>
            </a:xfrm>
            <a:prstGeom prst="roundRect">
              <a:avLst/>
            </a:prstGeom>
            <a:solidFill>
              <a:srgbClr val="FFFFFF"/>
            </a:solidFill>
            <a:ln w="171450">
              <a:solidFill>
                <a:srgbClr val="7193FF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hangingPunct="1"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 1.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先按照整数乘法算出积，再点</a:t>
              </a:r>
              <a:r>
                <a:rPr lang="en-US" altLang="zh-CN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_______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；</a:t>
              </a:r>
              <a:endPara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indent="71755" hangingPunct="1"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2.</a:t>
              </a:r>
              <a:r>
                <a:rPr lang="zh-CN" altLang="en-US" sz="2800" b="1" dirty="0">
                  <a:latin typeface="+mn-lt"/>
                  <a:ea typeface="黑体" panose="02010609060101010101" pitchFamily="49" charset="-122"/>
                </a:rPr>
                <a:t>点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________</a:t>
              </a:r>
              <a:r>
                <a:rPr lang="zh-CN" altLang="en-US" sz="2800" b="1" dirty="0">
                  <a:latin typeface="+mn-lt"/>
                  <a:ea typeface="黑体" panose="02010609060101010101" pitchFamily="49" charset="-122"/>
                </a:rPr>
                <a:t>时，看</a:t>
              </a:r>
              <a:r>
                <a:rPr lang="en-US" altLang="zh-CN" sz="28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______</a:t>
              </a:r>
              <a:r>
                <a:rPr lang="zh-CN" altLang="en-US" sz="2800" b="1" dirty="0">
                  <a:latin typeface="+mn-lt"/>
                  <a:ea typeface="黑体" panose="02010609060101010101" pitchFamily="49" charset="-122"/>
                </a:rPr>
                <a:t>中一共有几位小数，</a:t>
              </a:r>
              <a:endParaRPr lang="en-US" altLang="zh-CN" sz="2800" b="1" dirty="0">
                <a:latin typeface="+mn-lt"/>
                <a:ea typeface="黑体" panose="02010609060101010101" pitchFamily="49" charset="-122"/>
              </a:endParaRPr>
            </a:p>
            <a:p>
              <a:pPr indent="71755" hangingPunct="1">
                <a:defRPr/>
              </a:pPr>
              <a:r>
                <a:rPr lang="en-US" altLang="zh-CN" sz="2800" b="1" dirty="0">
                  <a:latin typeface="+mn-lt"/>
                  <a:ea typeface="黑体" panose="02010609060101010101" pitchFamily="49" charset="-122"/>
                </a:rPr>
                <a:t>   </a:t>
              </a:r>
              <a:r>
                <a:rPr lang="zh-CN" altLang="en-US" sz="2800" b="1">
                  <a:latin typeface="+mn-lt"/>
                  <a:ea typeface="黑体" panose="02010609060101010101" pitchFamily="49" charset="-122"/>
                </a:rPr>
                <a:t>就从积的右边起</a:t>
              </a:r>
              <a:r>
                <a:rPr lang="zh-CN" altLang="en-US" sz="2800" b="1" dirty="0">
                  <a:latin typeface="+mn-lt"/>
                  <a:ea typeface="黑体" panose="02010609060101010101" pitchFamily="49" charset="-122"/>
                </a:rPr>
                <a:t>数出几位，点上小数点。</a:t>
              </a:r>
              <a:endParaRPr lang="zh-CN" altLang="en-US" sz="2800" dirty="0"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6" name="组合 18">
              <a:extLst>
                <a:ext uri="{FF2B5EF4-FFF2-40B4-BE49-F238E27FC236}">
                  <a16:creationId xmlns:a16="http://schemas.microsoft.com/office/drawing/2014/main" id="{97ECBDEA-4987-09C9-BF0A-A443B31875B5}"/>
                </a:ext>
              </a:extLst>
            </p:cNvPr>
            <p:cNvGrpSpPr/>
            <p:nvPr/>
          </p:nvGrpSpPr>
          <p:grpSpPr bwMode="auto">
            <a:xfrm>
              <a:off x="685902" y="3257532"/>
              <a:ext cx="426235" cy="152396"/>
              <a:chOff x="685902" y="2443164"/>
              <a:chExt cx="426235" cy="152396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8780A8C-6E3F-ECDA-7FC8-18DC5AE3EB7F}"/>
                  </a:ext>
                </a:extLst>
              </p:cNvPr>
              <p:cNvSpPr/>
              <p:nvPr/>
            </p:nvSpPr>
            <p:spPr bwMode="auto">
              <a:xfrm>
                <a:off x="958969" y="2443300"/>
                <a:ext cx="152410" cy="15243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rgbClr val="00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8FDA9B83-5F8F-AC87-D19F-2E630B988849}"/>
                  </a:ext>
                </a:extLst>
              </p:cNvPr>
              <p:cNvSpPr/>
              <p:nvPr/>
            </p:nvSpPr>
            <p:spPr bwMode="auto">
              <a:xfrm>
                <a:off x="685902" y="2446796"/>
                <a:ext cx="380990" cy="1440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5000">
                    <a:schemeClr val="bg1">
                      <a:lumMod val="95000"/>
                    </a:schemeClr>
                  </a:gs>
                  <a:gs pos="67000">
                    <a:schemeClr val="bg2">
                      <a:lumMod val="75000"/>
                    </a:schemeClr>
                  </a:gs>
                  <a:gs pos="83000">
                    <a:schemeClr val="bg2">
                      <a:lumMod val="75000"/>
                    </a:schemeClr>
                  </a:gs>
                  <a:gs pos="95000">
                    <a:schemeClr val="bg2">
                      <a:lumMod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>
                <a:solidFill>
                  <a:srgbClr val="00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7" name="组合 19">
              <a:extLst>
                <a:ext uri="{FF2B5EF4-FFF2-40B4-BE49-F238E27FC236}">
                  <a16:creationId xmlns:a16="http://schemas.microsoft.com/office/drawing/2014/main" id="{F6266CA9-EBB8-8C2B-A213-1BBD13A40DE2}"/>
                </a:ext>
              </a:extLst>
            </p:cNvPr>
            <p:cNvGrpSpPr/>
            <p:nvPr/>
          </p:nvGrpSpPr>
          <p:grpSpPr bwMode="auto">
            <a:xfrm>
              <a:off x="685902" y="3638522"/>
              <a:ext cx="426235" cy="152396"/>
              <a:chOff x="685902" y="2443164"/>
              <a:chExt cx="426235" cy="152396"/>
            </a:xfrm>
          </p:grpSpPr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8E346E1D-799E-5DBD-B86E-F4A0C569813A}"/>
                  </a:ext>
                </a:extLst>
              </p:cNvPr>
              <p:cNvSpPr/>
              <p:nvPr/>
            </p:nvSpPr>
            <p:spPr bwMode="auto">
              <a:xfrm>
                <a:off x="958969" y="2443394"/>
                <a:ext cx="152410" cy="15243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rgbClr val="00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3" name="矩形: 圆角 12">
                <a:extLst>
                  <a:ext uri="{FF2B5EF4-FFF2-40B4-BE49-F238E27FC236}">
                    <a16:creationId xmlns:a16="http://schemas.microsoft.com/office/drawing/2014/main" id="{BCCB5776-CCC2-E106-E696-50A9167A0E58}"/>
                  </a:ext>
                </a:extLst>
              </p:cNvPr>
              <p:cNvSpPr/>
              <p:nvPr/>
            </p:nvSpPr>
            <p:spPr bwMode="auto">
              <a:xfrm>
                <a:off x="685902" y="2446796"/>
                <a:ext cx="380990" cy="1440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5000">
                    <a:schemeClr val="bg1">
                      <a:lumMod val="95000"/>
                    </a:schemeClr>
                  </a:gs>
                  <a:gs pos="67000">
                    <a:schemeClr val="bg2">
                      <a:lumMod val="75000"/>
                    </a:schemeClr>
                  </a:gs>
                  <a:gs pos="83000">
                    <a:schemeClr val="bg2">
                      <a:lumMod val="75000"/>
                    </a:schemeClr>
                  </a:gs>
                  <a:gs pos="95000">
                    <a:schemeClr val="bg2">
                      <a:lumMod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>
                <a:solidFill>
                  <a:srgbClr val="00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8" name="组合 22">
              <a:extLst>
                <a:ext uri="{FF2B5EF4-FFF2-40B4-BE49-F238E27FC236}">
                  <a16:creationId xmlns:a16="http://schemas.microsoft.com/office/drawing/2014/main" id="{FAE45668-F174-CAE7-6A25-F0DC38B23A29}"/>
                </a:ext>
              </a:extLst>
            </p:cNvPr>
            <p:cNvGrpSpPr/>
            <p:nvPr/>
          </p:nvGrpSpPr>
          <p:grpSpPr bwMode="auto">
            <a:xfrm>
              <a:off x="685902" y="4019512"/>
              <a:ext cx="426235" cy="152396"/>
              <a:chOff x="685902" y="2443164"/>
              <a:chExt cx="426235" cy="152396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3DA27129-8623-4B01-00C4-36E0CF7A9BFE}"/>
                  </a:ext>
                </a:extLst>
              </p:cNvPr>
              <p:cNvSpPr/>
              <p:nvPr/>
            </p:nvSpPr>
            <p:spPr bwMode="auto">
              <a:xfrm>
                <a:off x="958969" y="2443487"/>
                <a:ext cx="152410" cy="152433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 w="6350">
                <a:solidFill>
                  <a:srgbClr val="00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id="{20A0BD44-EA62-463E-26AB-950949EADF3E}"/>
                  </a:ext>
                </a:extLst>
              </p:cNvPr>
              <p:cNvSpPr/>
              <p:nvPr/>
            </p:nvSpPr>
            <p:spPr bwMode="auto">
              <a:xfrm>
                <a:off x="685902" y="2446796"/>
                <a:ext cx="380990" cy="1440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5000">
                    <a:schemeClr val="bg1">
                      <a:lumMod val="95000"/>
                    </a:schemeClr>
                  </a:gs>
                  <a:gs pos="67000">
                    <a:schemeClr val="bg2">
                      <a:lumMod val="75000"/>
                    </a:schemeClr>
                  </a:gs>
                  <a:gs pos="83000">
                    <a:schemeClr val="bg2">
                      <a:lumMod val="75000"/>
                    </a:schemeClr>
                  </a:gs>
                  <a:gs pos="95000">
                    <a:schemeClr val="bg2">
                      <a:lumMod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6350">
                <a:solidFill>
                  <a:srgbClr val="00000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9" name="图片 26">
              <a:extLst>
                <a:ext uri="{FF2B5EF4-FFF2-40B4-BE49-F238E27FC236}">
                  <a16:creationId xmlns:a16="http://schemas.microsoft.com/office/drawing/2014/main" id="{B4F55927-60F9-FA82-ED5D-184BA67B84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209197">
              <a:off x="7625743" y="2437162"/>
              <a:ext cx="932990" cy="1174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0A92AEEA-D5B2-62BF-0DA5-C22E0193D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366" y="2053604"/>
            <a:ext cx="1295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小数点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673881E-5E4F-7E51-50BC-D4625A426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76" y="2510804"/>
            <a:ext cx="1295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BA9C324-A078-156E-4D24-8036F6C32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10" y="2510804"/>
            <a:ext cx="1295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F78EA77-E08E-B8A9-0E9C-86FEDFE9534B}"/>
              </a:ext>
            </a:extLst>
          </p:cNvPr>
          <p:cNvSpPr txBox="1"/>
          <p:nvPr/>
        </p:nvSpPr>
        <p:spPr>
          <a:xfrm>
            <a:off x="533506" y="905560"/>
            <a:ext cx="49528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66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小数乘小数的计算方法：</a:t>
            </a:r>
          </a:p>
        </p:txBody>
      </p:sp>
    </p:spTree>
    <p:extLst>
      <p:ext uri="{BB962C8B-B14F-4D97-AF65-F5344CB8AC3E}">
        <p14:creationId xmlns:p14="http://schemas.microsoft.com/office/powerpoint/2010/main" val="230390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9"/>
          <p:cNvSpPr txBox="1">
            <a:spLocks noChangeArrowheads="1"/>
          </p:cNvSpPr>
          <p:nvPr/>
        </p:nvSpPr>
        <p:spPr bwMode="auto">
          <a:xfrm>
            <a:off x="914400" y="895350"/>
            <a:ext cx="7516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计算下面各题。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1600200" y="1511300"/>
            <a:ext cx="510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6.7×0.3                         2.4×6.2</a:t>
            </a: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1581150" y="2362200"/>
            <a:ext cx="1549400" cy="1027113"/>
            <a:chOff x="1271102" y="4273360"/>
            <a:chExt cx="1549226" cy="1027848"/>
          </a:xfrm>
        </p:grpSpPr>
        <p:cxnSp>
          <p:nvCxnSpPr>
            <p:cNvPr id="25616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7" name="矩形 30"/>
            <p:cNvSpPr>
              <a:spLocks noChangeArrowheads="1"/>
            </p:cNvSpPr>
            <p:nvPr/>
          </p:nvSpPr>
          <p:spPr bwMode="auto">
            <a:xfrm>
              <a:off x="1385843" y="4273360"/>
              <a:ext cx="1433352" cy="100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6.7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0.3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982788" y="3389313"/>
            <a:ext cx="954087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2.0 1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947988" y="1511300"/>
            <a:ext cx="11747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2.01</a:t>
            </a: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4953000" y="2190750"/>
            <a:ext cx="1989138" cy="1016000"/>
            <a:chOff x="1088600" y="4298721"/>
            <a:chExt cx="1988440" cy="1014822"/>
          </a:xfrm>
        </p:grpSpPr>
        <p:cxnSp>
          <p:nvCxnSpPr>
            <p:cNvPr id="25614" name="直接连接符 11"/>
            <p:cNvCxnSpPr>
              <a:cxnSpLocks noChangeShapeType="1"/>
            </p:cNvCxnSpPr>
            <p:nvPr/>
          </p:nvCxnSpPr>
          <p:spPr bwMode="auto">
            <a:xfrm>
              <a:off x="1088600" y="5301208"/>
              <a:ext cx="1731728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15" name="矩形 30"/>
            <p:cNvSpPr>
              <a:spLocks noChangeArrowheads="1"/>
            </p:cNvSpPr>
            <p:nvPr/>
          </p:nvSpPr>
          <p:spPr bwMode="auto">
            <a:xfrm>
              <a:off x="1088600" y="4298721"/>
              <a:ext cx="1988440" cy="1014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2.4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6.2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802313" y="3155950"/>
            <a:ext cx="8382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4 8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246688" y="3613150"/>
            <a:ext cx="10318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1 4 4</a:t>
            </a:r>
          </a:p>
        </p:txBody>
      </p:sp>
      <p:cxnSp>
        <p:nvCxnSpPr>
          <p:cNvPr id="20" name="直接连接符 11"/>
          <p:cNvCxnSpPr>
            <a:cxnSpLocks noChangeShapeType="1"/>
          </p:cNvCxnSpPr>
          <p:nvPr/>
        </p:nvCxnSpPr>
        <p:spPr bwMode="auto">
          <a:xfrm>
            <a:off x="5029200" y="4164013"/>
            <a:ext cx="1668463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254625" y="4176713"/>
            <a:ext cx="1238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1 4.8 8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477000" y="1504950"/>
            <a:ext cx="13906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14.88</a:t>
            </a: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19FEC24C-2F3C-2D09-83C2-5682BF58E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44463"/>
            <a:ext cx="5278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三、练习提升，综合应用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8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9"/>
          <p:cNvSpPr txBox="1">
            <a:spLocks noChangeArrowheads="1"/>
          </p:cNvSpPr>
          <p:nvPr/>
        </p:nvSpPr>
        <p:spPr bwMode="auto">
          <a:xfrm>
            <a:off x="1314402" y="1282734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5.4×1.07                        0.45×0.6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813002" y="1282734"/>
            <a:ext cx="17018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5.778</a:t>
            </a: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5257752" y="2236822"/>
            <a:ext cx="1793875" cy="1044575"/>
            <a:chOff x="1358182" y="4273360"/>
            <a:chExt cx="1793873" cy="1045272"/>
          </a:xfrm>
        </p:grpSpPr>
        <p:cxnSp>
          <p:nvCxnSpPr>
            <p:cNvPr id="27670" name="直接连接符 11"/>
            <p:cNvCxnSpPr>
              <a:cxnSpLocks noChangeShapeType="1"/>
            </p:cNvCxnSpPr>
            <p:nvPr/>
          </p:nvCxnSpPr>
          <p:spPr bwMode="auto">
            <a:xfrm>
              <a:off x="1358182" y="5318632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71" name="矩形 30"/>
            <p:cNvSpPr>
              <a:spLocks noChangeArrowheads="1"/>
            </p:cNvSpPr>
            <p:nvPr/>
          </p:nvSpPr>
          <p:spPr bwMode="auto">
            <a:xfrm>
              <a:off x="1385843" y="4273360"/>
              <a:ext cx="1766212" cy="1016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0.4 5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0.6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553027" y="3271872"/>
            <a:ext cx="123825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2 7 0</a:t>
            </a: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1396952" y="1800259"/>
            <a:ext cx="1703388" cy="1027113"/>
            <a:chOff x="1271102" y="4273360"/>
            <a:chExt cx="1703786" cy="1027848"/>
          </a:xfrm>
        </p:grpSpPr>
        <p:cxnSp>
          <p:nvCxnSpPr>
            <p:cNvPr id="27668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70378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669" name="矩形 30"/>
            <p:cNvSpPr>
              <a:spLocks noChangeArrowheads="1"/>
            </p:cNvSpPr>
            <p:nvPr/>
          </p:nvSpPr>
          <p:spPr bwMode="auto">
            <a:xfrm>
              <a:off x="1385843" y="4273360"/>
              <a:ext cx="1561471" cy="1016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1.0 7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×    5.4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084340" y="2809909"/>
            <a:ext cx="1114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4 2 8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1793086" y="3248059"/>
            <a:ext cx="111442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5 3 5</a:t>
            </a:r>
          </a:p>
        </p:txBody>
      </p:sp>
      <p:cxnSp>
        <p:nvCxnSpPr>
          <p:cNvPr id="28" name="直接连接符 11"/>
          <p:cNvCxnSpPr>
            <a:cxnSpLocks noChangeShapeType="1"/>
          </p:cNvCxnSpPr>
          <p:nvPr/>
        </p:nvCxnSpPr>
        <p:spPr bwMode="auto">
          <a:xfrm flipV="1">
            <a:off x="1390602" y="3768759"/>
            <a:ext cx="1709738" cy="476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1770015" y="3790984"/>
            <a:ext cx="1236662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5.7 7 8</a:t>
            </a:r>
          </a:p>
        </p:txBody>
      </p:sp>
      <p:pic>
        <p:nvPicPr>
          <p:cNvPr id="27667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252" y="141324"/>
            <a:ext cx="136525" cy="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400752" y="1276384"/>
            <a:ext cx="13906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0.27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84711" y="395904"/>
            <a:ext cx="7122023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易错点：注意积的末尾有</a:t>
            </a:r>
            <a:r>
              <a:rPr lang="en-US" altLang="zh-CN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的情况。当乘得的积的末尾有</a:t>
            </a:r>
            <a:r>
              <a:rPr lang="en-US" altLang="zh-CN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时，一定要先点上小数点，再去掉积中小数部分末尾的</a:t>
            </a:r>
            <a:r>
              <a:rPr lang="en-US" altLang="zh-CN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E656FD8-5061-4242-A174-D89F7BFB7053}"/>
              </a:ext>
            </a:extLst>
          </p:cNvPr>
          <p:cNvSpPr txBox="1"/>
          <p:nvPr/>
        </p:nvSpPr>
        <p:spPr>
          <a:xfrm>
            <a:off x="5438924" y="3281397"/>
            <a:ext cx="13968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+mj-lt"/>
              </a:rPr>
              <a:t>0.</a:t>
            </a:r>
            <a:endParaRPr lang="zh-CN" altLang="en-US" sz="30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3F07432-193D-49C5-822A-47C4C24B8C10}"/>
              </a:ext>
            </a:extLst>
          </p:cNvPr>
          <p:cNvCxnSpPr/>
          <p:nvPr/>
        </p:nvCxnSpPr>
        <p:spPr>
          <a:xfrm>
            <a:off x="6476950" y="3363947"/>
            <a:ext cx="314327" cy="4270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6" grpId="0"/>
      <p:bldP spid="27" grpId="0"/>
      <p:bldP spid="29" grpId="0"/>
      <p:bldP spid="7" grpId="0"/>
      <p:bldP spid="8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9"/>
          <p:cNvSpPr txBox="1">
            <a:spLocks noChangeArrowheads="1"/>
          </p:cNvSpPr>
          <p:nvPr/>
        </p:nvSpPr>
        <p:spPr bwMode="auto">
          <a:xfrm>
            <a:off x="990694" y="443895"/>
            <a:ext cx="774858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判断下面各个积的小数位数是否正确。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819" name="Text Box 19"/>
          <p:cNvSpPr txBox="1">
            <a:spLocks noChangeArrowheads="1"/>
          </p:cNvSpPr>
          <p:nvPr/>
        </p:nvSpPr>
        <p:spPr bwMode="auto">
          <a:xfrm>
            <a:off x="1652763" y="1581176"/>
            <a:ext cx="5486400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56.7 × 38 =  2 1 5 4.6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2.8 × 5.6 =  1.5 6 8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0.37 × 0.94 =   3.4 7 8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1.23 × 29.2 =  3 5 9.1 6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1.56 × 0.9 =  1.4 0 4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0.78 × 6.1 =  4 7.5 8</a:t>
            </a:r>
          </a:p>
        </p:txBody>
      </p:sp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6131101" y="1590701"/>
            <a:ext cx="590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6104113" y="2084414"/>
            <a:ext cx="590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3999088" y="2114576"/>
            <a:ext cx="2952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3795888" y="2370164"/>
            <a:ext cx="119063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6112051" y="2563839"/>
            <a:ext cx="5889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729213" y="2584476"/>
            <a:ext cx="455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</a:t>
            </a:r>
          </a:p>
        </p:txBody>
      </p: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4259438" y="2886101"/>
            <a:ext cx="119063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6116813" y="3076601"/>
            <a:ext cx="590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4351513" y="3098826"/>
            <a:ext cx="2936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4700763" y="3384576"/>
            <a:ext cx="119063" cy="1412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6156501" y="3600476"/>
            <a:ext cx="5905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6127926" y="4103714"/>
            <a:ext cx="590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3922888" y="4111651"/>
            <a:ext cx="29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>
            <a:off x="4264201" y="4398989"/>
            <a:ext cx="119062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8"/>
          <p:cNvCxnSpPr/>
          <p:nvPr/>
        </p:nvCxnSpPr>
        <p:spPr>
          <a:xfrm>
            <a:off x="3481481" y="933065"/>
            <a:ext cx="220980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2" grpId="0"/>
      <p:bldP spid="13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9"/>
          <p:cNvSpPr txBox="1">
            <a:spLocks noChangeArrowheads="1"/>
          </p:cNvSpPr>
          <p:nvPr/>
        </p:nvSpPr>
        <p:spPr bwMode="auto">
          <a:xfrm>
            <a:off x="785812" y="438206"/>
            <a:ext cx="782468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计算下面各种商品的总价。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练习二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609704" y="3283805"/>
            <a:ext cx="426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19×2.7=</a:t>
            </a: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3257550" y="3727395"/>
            <a:ext cx="426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3.6×7.5=</a:t>
            </a: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6089144" y="3266318"/>
            <a:ext cx="281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7.5×3.4=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1821944" y="3283805"/>
            <a:ext cx="228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51.3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4533900" y="3727395"/>
            <a:ext cx="220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7370623" y="3266317"/>
            <a:ext cx="213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25.5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43030" y="4314997"/>
            <a:ext cx="7657940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易错点：在读台秤上的千克数时，要弄清每一小格代表的千克数。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1612EF-DA35-E04F-3E38-E24B7887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123988"/>
            <a:ext cx="6870023" cy="2105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C4A4D-32FA-0CF5-C50E-D9383294B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16">
            <a:extLst>
              <a:ext uri="{FF2B5EF4-FFF2-40B4-BE49-F238E27FC236}">
                <a16:creationId xmlns:a16="http://schemas.microsoft.com/office/drawing/2014/main" id="{6AA44101-104B-F926-846E-456C4542F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363" y="144463"/>
            <a:ext cx="5278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四、课堂小结，回顾反思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6B4437-40D0-C73D-551E-4391A85BB43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743" y="794625"/>
            <a:ext cx="3826510" cy="208191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172B917-8B50-3D14-1906-5DD3E7C43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046" y="2724146"/>
            <a:ext cx="5633906" cy="2123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7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2057400" y="1885950"/>
            <a:ext cx="67738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  <p:sp>
        <p:nvSpPr>
          <p:cNvPr id="39939" name="Rectangle 16"/>
          <p:cNvSpPr>
            <a:spLocks noChangeArrowheads="1"/>
          </p:cNvSpPr>
          <p:nvPr/>
        </p:nvSpPr>
        <p:spPr bwMode="auto">
          <a:xfrm>
            <a:off x="360363" y="144463"/>
            <a:ext cx="5278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五、课后作业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9"/>
          <p:cNvSpPr txBox="1">
            <a:spLocks noChangeArrowheads="1"/>
          </p:cNvSpPr>
          <p:nvPr/>
        </p:nvSpPr>
        <p:spPr bwMode="auto">
          <a:xfrm>
            <a:off x="609600" y="895350"/>
            <a:ext cx="8229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一、填一填。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963" name="Text Box 19"/>
          <p:cNvSpPr txBox="1">
            <a:spLocks noChangeArrowheads="1"/>
          </p:cNvSpPr>
          <p:nvPr/>
        </p:nvSpPr>
        <p:spPr bwMode="auto">
          <a:xfrm>
            <a:off x="685800" y="1581150"/>
            <a:ext cx="137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1.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964" name="组合 7"/>
          <p:cNvGrpSpPr/>
          <p:nvPr/>
        </p:nvGrpSpPr>
        <p:grpSpPr bwMode="auto">
          <a:xfrm>
            <a:off x="1524000" y="1674813"/>
            <a:ext cx="1941513" cy="1651000"/>
            <a:chOff x="3505182" y="2563586"/>
            <a:chExt cx="1942029" cy="1650818"/>
          </a:xfrm>
        </p:grpSpPr>
        <p:sp>
          <p:nvSpPr>
            <p:cNvPr id="40987" name="Rectangle 2"/>
            <p:cNvSpPr>
              <a:spLocks noChangeArrowheads="1"/>
            </p:cNvSpPr>
            <p:nvPr/>
          </p:nvSpPr>
          <p:spPr bwMode="auto">
            <a:xfrm>
              <a:off x="3505260" y="2563586"/>
              <a:ext cx="194195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          1 . 8 6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×           0.7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</a:rPr>
                <a:t>（             ）</a:t>
              </a:r>
            </a:p>
          </p:txBody>
        </p:sp>
        <p:cxnSp>
          <p:nvCxnSpPr>
            <p:cNvPr id="40988" name="直接连接符 8"/>
            <p:cNvCxnSpPr>
              <a:cxnSpLocks noChangeShapeType="1"/>
            </p:cNvCxnSpPr>
            <p:nvPr/>
          </p:nvCxnSpPr>
          <p:spPr bwMode="auto">
            <a:xfrm>
              <a:off x="3505182" y="3630240"/>
              <a:ext cx="18292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965" name="组合 10"/>
          <p:cNvGrpSpPr/>
          <p:nvPr/>
        </p:nvGrpSpPr>
        <p:grpSpPr bwMode="auto">
          <a:xfrm>
            <a:off x="4800600" y="1657350"/>
            <a:ext cx="1865313" cy="1651000"/>
            <a:chOff x="3581400" y="2715965"/>
            <a:chExt cx="1865811" cy="1650818"/>
          </a:xfrm>
        </p:grpSpPr>
        <p:sp>
          <p:nvSpPr>
            <p:cNvPr id="40985" name="Rectangle 2"/>
            <p:cNvSpPr>
              <a:spLocks noChangeArrowheads="1"/>
            </p:cNvSpPr>
            <p:nvPr/>
          </p:nvSpPr>
          <p:spPr bwMode="auto">
            <a:xfrm>
              <a:off x="3581400" y="2715965"/>
              <a:ext cx="1865811" cy="1650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      </a:t>
              </a:r>
              <a:r>
                <a:rPr lang="en-US" altLang="zh-CN" sz="2400" b="1">
                  <a:latin typeface="Times New Roman" panose="02020603050405020304" pitchFamily="18" charset="0"/>
                </a:rPr>
                <a:t>1 8 6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   ×         7</a:t>
              </a:r>
            </a:p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</a:rPr>
                <a:t>   </a:t>
              </a:r>
              <a:endParaRPr lang="zh-CN" altLang="en-US" sz="2800" b="1">
                <a:latin typeface="Times New Roman" panose="02020603050405020304" pitchFamily="18" charset="0"/>
              </a:endParaRPr>
            </a:p>
          </p:txBody>
        </p:sp>
        <p:cxnSp>
          <p:nvCxnSpPr>
            <p:cNvPr id="40986" name="直接连接符 8"/>
            <p:cNvCxnSpPr>
              <a:cxnSpLocks noChangeShapeType="1"/>
            </p:cNvCxnSpPr>
            <p:nvPr/>
          </p:nvCxnSpPr>
          <p:spPr bwMode="auto">
            <a:xfrm>
              <a:off x="4010517" y="3782620"/>
              <a:ext cx="12476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966" name="组合 13"/>
          <p:cNvGrpSpPr/>
          <p:nvPr/>
        </p:nvGrpSpPr>
        <p:grpSpPr bwMode="auto">
          <a:xfrm>
            <a:off x="3352800" y="1609725"/>
            <a:ext cx="1336675" cy="533400"/>
            <a:chOff x="3657602" y="663897"/>
            <a:chExt cx="1336198" cy="533400"/>
          </a:xfrm>
        </p:grpSpPr>
        <p:cxnSp>
          <p:nvCxnSpPr>
            <p:cNvPr id="40983" name="直接箭头连接符 10"/>
            <p:cNvCxnSpPr>
              <a:cxnSpLocks noChangeShapeType="1"/>
            </p:cNvCxnSpPr>
            <p:nvPr/>
          </p:nvCxnSpPr>
          <p:spPr bwMode="auto">
            <a:xfrm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984" name="Rectangle 2"/>
            <p:cNvSpPr>
              <a:spLocks noChangeArrowheads="1"/>
            </p:cNvSpPr>
            <p:nvPr/>
          </p:nvSpPr>
          <p:spPr bwMode="auto">
            <a:xfrm>
              <a:off x="3657602" y="663897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×</a:t>
              </a:r>
              <a:r>
                <a:rPr lang="zh-CN" altLang="en-US" sz="2400" b="1">
                  <a:latin typeface="Times New Roman" panose="02020603050405020304" pitchFamily="18" charset="0"/>
                </a:rPr>
                <a:t>（    ）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0967" name="组合 16"/>
          <p:cNvGrpSpPr/>
          <p:nvPr/>
        </p:nvGrpSpPr>
        <p:grpSpPr bwMode="auto">
          <a:xfrm>
            <a:off x="3352800" y="2613025"/>
            <a:ext cx="1260475" cy="533400"/>
            <a:chOff x="3733800" y="614374"/>
            <a:chExt cx="1260000" cy="533400"/>
          </a:xfrm>
        </p:grpSpPr>
        <p:cxnSp>
          <p:nvCxnSpPr>
            <p:cNvPr id="40981" name="直接箭头连接符 15"/>
            <p:cNvCxnSpPr>
              <a:cxnSpLocks noChangeShapeType="1"/>
            </p:cNvCxnSpPr>
            <p:nvPr/>
          </p:nvCxnSpPr>
          <p:spPr bwMode="auto">
            <a:xfrm flipH="1"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982" name="Rectangle 2"/>
            <p:cNvSpPr>
              <a:spLocks noChangeArrowheads="1"/>
            </p:cNvSpPr>
            <p:nvPr/>
          </p:nvSpPr>
          <p:spPr bwMode="auto">
            <a:xfrm>
              <a:off x="3733800" y="614374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÷</a:t>
              </a:r>
              <a:r>
                <a:rPr lang="zh-CN" altLang="en-US" sz="2400" b="1">
                  <a:latin typeface="Times New Roman" panose="02020603050405020304" pitchFamily="18" charset="0"/>
                </a:rPr>
                <a:t>（      ）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40968" name="Rectangle 2"/>
          <p:cNvSpPr>
            <a:spLocks noChangeArrowheads="1"/>
          </p:cNvSpPr>
          <p:nvPr/>
        </p:nvSpPr>
        <p:spPr bwMode="auto">
          <a:xfrm>
            <a:off x="5029200" y="2800350"/>
            <a:ext cx="2057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79" name="Text Box 19"/>
          <p:cNvSpPr txBox="1">
            <a:spLocks noChangeArrowheads="1"/>
          </p:cNvSpPr>
          <p:nvPr/>
        </p:nvSpPr>
        <p:spPr bwMode="auto">
          <a:xfrm>
            <a:off x="3905250" y="1570038"/>
            <a:ext cx="990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0" name="Text Box 19"/>
          <p:cNvSpPr txBox="1">
            <a:spLocks noChangeArrowheads="1"/>
          </p:cNvSpPr>
          <p:nvPr/>
        </p:nvSpPr>
        <p:spPr bwMode="auto">
          <a:xfrm>
            <a:off x="5334000" y="28003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1 3 0 2</a:t>
            </a:r>
          </a:p>
        </p:txBody>
      </p:sp>
      <p:sp>
        <p:nvSpPr>
          <p:cNvPr id="81" name="Text Box 19"/>
          <p:cNvSpPr txBox="1">
            <a:spLocks noChangeArrowheads="1"/>
          </p:cNvSpPr>
          <p:nvPr/>
        </p:nvSpPr>
        <p:spPr bwMode="auto">
          <a:xfrm>
            <a:off x="3876675" y="2568575"/>
            <a:ext cx="990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1000</a:t>
            </a:r>
          </a:p>
        </p:txBody>
      </p:sp>
      <p:sp>
        <p:nvSpPr>
          <p:cNvPr id="83" name="Text Box 19"/>
          <p:cNvSpPr txBox="1">
            <a:spLocks noChangeArrowheads="1"/>
          </p:cNvSpPr>
          <p:nvPr/>
        </p:nvSpPr>
        <p:spPr bwMode="auto">
          <a:xfrm>
            <a:off x="1905000" y="2752725"/>
            <a:ext cx="14478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1 . 3  0  2</a:t>
            </a:r>
          </a:p>
        </p:txBody>
      </p:sp>
      <p:sp>
        <p:nvSpPr>
          <p:cNvPr id="40973" name="Text Box 19"/>
          <p:cNvSpPr txBox="1">
            <a:spLocks noChangeArrowheads="1"/>
          </p:cNvSpPr>
          <p:nvPr/>
        </p:nvSpPr>
        <p:spPr bwMode="auto">
          <a:xfrm>
            <a:off x="762000" y="3409950"/>
            <a:ext cx="81534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2. 2.5×1.3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的积有（      ）位小数，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3.25×3.7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的积有（     ）位小数。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974" name="组合 13"/>
          <p:cNvGrpSpPr/>
          <p:nvPr/>
        </p:nvGrpSpPr>
        <p:grpSpPr bwMode="auto">
          <a:xfrm>
            <a:off x="3352800" y="2114550"/>
            <a:ext cx="1336675" cy="533400"/>
            <a:chOff x="3657602" y="663897"/>
            <a:chExt cx="1336198" cy="533400"/>
          </a:xfrm>
        </p:grpSpPr>
        <p:cxnSp>
          <p:nvCxnSpPr>
            <p:cNvPr id="40979" name="直接箭头连接符 10"/>
            <p:cNvCxnSpPr>
              <a:cxnSpLocks noChangeShapeType="1"/>
            </p:cNvCxnSpPr>
            <p:nvPr/>
          </p:nvCxnSpPr>
          <p:spPr bwMode="auto">
            <a:xfrm>
              <a:off x="3733800" y="1047750"/>
              <a:ext cx="1260000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980" name="Rectangle 2"/>
            <p:cNvSpPr>
              <a:spLocks noChangeArrowheads="1"/>
            </p:cNvSpPr>
            <p:nvPr/>
          </p:nvSpPr>
          <p:spPr bwMode="auto">
            <a:xfrm>
              <a:off x="3657602" y="663897"/>
              <a:ext cx="1255712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2400" b="1">
                  <a:latin typeface="Times New Roman" panose="02020603050405020304" pitchFamily="18" charset="0"/>
                </a:rPr>
                <a:t>×</a:t>
              </a:r>
              <a:r>
                <a:rPr lang="zh-CN" altLang="en-US" sz="2400" b="1">
                  <a:latin typeface="Times New Roman" panose="02020603050405020304" pitchFamily="18" charset="0"/>
                </a:rPr>
                <a:t>（    ）</a:t>
              </a:r>
              <a:endParaRPr lang="en-US" altLang="zh-CN" sz="2400" b="1">
                <a:latin typeface="Times New Roman" panose="02020603050405020304" pitchFamily="18" charset="0"/>
              </a:endParaRPr>
            </a:p>
          </p:txBody>
        </p:sp>
      </p:grpSp>
      <p:sp>
        <p:nvSpPr>
          <p:cNvPr id="91" name="Text Box 19"/>
          <p:cNvSpPr txBox="1">
            <a:spLocks noChangeArrowheads="1"/>
          </p:cNvSpPr>
          <p:nvPr/>
        </p:nvSpPr>
        <p:spPr bwMode="auto">
          <a:xfrm>
            <a:off x="3962400" y="2074863"/>
            <a:ext cx="9906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95" name="Text Box 19"/>
          <p:cNvSpPr txBox="1">
            <a:spLocks noChangeArrowheads="1"/>
          </p:cNvSpPr>
          <p:nvPr/>
        </p:nvSpPr>
        <p:spPr bwMode="auto">
          <a:xfrm>
            <a:off x="4038600" y="34861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两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6" name="Text Box 19"/>
          <p:cNvSpPr txBox="1">
            <a:spLocks noChangeArrowheads="1"/>
          </p:cNvSpPr>
          <p:nvPr/>
        </p:nvSpPr>
        <p:spPr bwMode="auto">
          <a:xfrm>
            <a:off x="1143000" y="39433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978" name="Rectangle 16"/>
          <p:cNvSpPr>
            <a:spLocks noChangeArrowheads="1"/>
          </p:cNvSpPr>
          <p:nvPr/>
        </p:nvSpPr>
        <p:spPr bwMode="auto">
          <a:xfrm>
            <a:off x="360363" y="144463"/>
            <a:ext cx="5278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六、巩固练习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3" grpId="0"/>
      <p:bldP spid="91" grpId="0"/>
      <p:bldP spid="95" grpId="0"/>
      <p:bldP spid="9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9"/>
          <p:cNvSpPr txBox="1">
            <a:spLocks noChangeArrowheads="1"/>
          </p:cNvSpPr>
          <p:nvPr/>
        </p:nvSpPr>
        <p:spPr bwMode="auto">
          <a:xfrm>
            <a:off x="609600" y="1352550"/>
            <a:ext cx="81534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3. 6.24×0.8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的两个乘数中一共有（        ）位小数，积有（         ）位小数，结果是（        ）。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987" name="Text Box 19"/>
          <p:cNvSpPr txBox="1">
            <a:spLocks noChangeArrowheads="1"/>
          </p:cNvSpPr>
          <p:nvPr/>
        </p:nvSpPr>
        <p:spPr bwMode="auto">
          <a:xfrm>
            <a:off x="609600" y="2571750"/>
            <a:ext cx="81534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4.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高铁的行驶速度为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311.5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千米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时，经过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小时可以行驶（        ）千米。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6019800" y="13525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1066800" y="18859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343400" y="18859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4.992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1219200" y="3105150"/>
            <a:ext cx="1219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872.2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609600" y="895350"/>
            <a:ext cx="82296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一、填一填。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9"/>
          <p:cNvSpPr txBox="1">
            <a:spLocks noChangeArrowheads="1"/>
          </p:cNvSpPr>
          <p:nvPr/>
        </p:nvSpPr>
        <p:spPr bwMode="auto">
          <a:xfrm>
            <a:off x="-76200" y="569913"/>
            <a:ext cx="81534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二、列竖式计算下面各题。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011" name="Text Box 19"/>
          <p:cNvSpPr txBox="1">
            <a:spLocks noChangeArrowheads="1"/>
          </p:cNvSpPr>
          <p:nvPr/>
        </p:nvSpPr>
        <p:spPr bwMode="auto">
          <a:xfrm>
            <a:off x="330200" y="1230313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2.6×2.4=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012" name="Text Box 19"/>
          <p:cNvSpPr txBox="1">
            <a:spLocks noChangeArrowheads="1"/>
          </p:cNvSpPr>
          <p:nvPr/>
        </p:nvSpPr>
        <p:spPr bwMode="auto">
          <a:xfrm>
            <a:off x="2311400" y="1230313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58.5×3.4=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013" name="Text Box 19"/>
          <p:cNvSpPr txBox="1">
            <a:spLocks noChangeArrowheads="1"/>
          </p:cNvSpPr>
          <p:nvPr/>
        </p:nvSpPr>
        <p:spPr bwMode="auto">
          <a:xfrm>
            <a:off x="4511675" y="1230313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1.05×3.7=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014" name="Text Box 19"/>
          <p:cNvSpPr txBox="1">
            <a:spLocks noChangeArrowheads="1"/>
          </p:cNvSpPr>
          <p:nvPr/>
        </p:nvSpPr>
        <p:spPr bwMode="auto">
          <a:xfrm>
            <a:off x="6654800" y="1230313"/>
            <a:ext cx="16002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4.68×9.5=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387350" y="1852613"/>
            <a:ext cx="1625600" cy="1027112"/>
            <a:chOff x="1194996" y="4273360"/>
            <a:chExt cx="1625332" cy="1027848"/>
          </a:xfrm>
        </p:grpSpPr>
        <p:cxnSp>
          <p:nvCxnSpPr>
            <p:cNvPr id="43047" name="直接连接符 11"/>
            <p:cNvCxnSpPr>
              <a:cxnSpLocks noChangeShapeType="1"/>
            </p:cNvCxnSpPr>
            <p:nvPr/>
          </p:nvCxnSpPr>
          <p:spPr bwMode="auto">
            <a:xfrm>
              <a:off x="1271102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48" name="矩形 30"/>
            <p:cNvSpPr>
              <a:spLocks noChangeArrowheads="1"/>
            </p:cNvSpPr>
            <p:nvPr/>
          </p:nvSpPr>
          <p:spPr bwMode="auto">
            <a:xfrm>
              <a:off x="1194996" y="4273360"/>
              <a:ext cx="1624199" cy="100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2.6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2.4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863600" y="2843213"/>
            <a:ext cx="11811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1 0 4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63600" y="3300413"/>
            <a:ext cx="103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5 2</a:t>
            </a:r>
          </a:p>
        </p:txBody>
      </p:sp>
      <p:cxnSp>
        <p:nvCxnSpPr>
          <p:cNvPr id="14" name="直接连接符 11"/>
          <p:cNvCxnSpPr>
            <a:cxnSpLocks noChangeShapeType="1"/>
          </p:cNvCxnSpPr>
          <p:nvPr/>
        </p:nvCxnSpPr>
        <p:spPr bwMode="auto">
          <a:xfrm>
            <a:off x="474663" y="3851275"/>
            <a:ext cx="1549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863600" y="3829050"/>
            <a:ext cx="12382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6.2 4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625600" y="1306513"/>
            <a:ext cx="1390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6.24</a:t>
            </a: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2235200" y="1865313"/>
            <a:ext cx="2133600" cy="1027112"/>
            <a:chOff x="1317291" y="4273360"/>
            <a:chExt cx="1919466" cy="1027848"/>
          </a:xfrm>
        </p:grpSpPr>
        <p:cxnSp>
          <p:nvCxnSpPr>
            <p:cNvPr id="43045" name="直接连接符 11"/>
            <p:cNvCxnSpPr>
              <a:cxnSpLocks noChangeShapeType="1"/>
            </p:cNvCxnSpPr>
            <p:nvPr/>
          </p:nvCxnSpPr>
          <p:spPr bwMode="auto">
            <a:xfrm>
              <a:off x="1398089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46" name="矩形 30"/>
            <p:cNvSpPr>
              <a:spLocks noChangeArrowheads="1"/>
            </p:cNvSpPr>
            <p:nvPr/>
          </p:nvSpPr>
          <p:spPr bwMode="auto">
            <a:xfrm>
              <a:off x="1317291" y="4273360"/>
              <a:ext cx="1919466" cy="100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5 8.5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  3.4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768600" y="2855913"/>
            <a:ext cx="1447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2 3 4 0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463800" y="3313113"/>
            <a:ext cx="13541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1 7 5 5</a:t>
            </a:r>
          </a:p>
        </p:txBody>
      </p:sp>
      <p:cxnSp>
        <p:nvCxnSpPr>
          <p:cNvPr id="22" name="直接连接符 11"/>
          <p:cNvCxnSpPr>
            <a:cxnSpLocks noChangeShapeType="1"/>
          </p:cNvCxnSpPr>
          <p:nvPr/>
        </p:nvCxnSpPr>
        <p:spPr bwMode="auto">
          <a:xfrm>
            <a:off x="2311400" y="3863975"/>
            <a:ext cx="1752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2463800" y="3841750"/>
            <a:ext cx="15843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1 9 8.9 0</a:t>
            </a:r>
          </a:p>
        </p:txBody>
      </p:sp>
      <p:cxnSp>
        <p:nvCxnSpPr>
          <p:cNvPr id="24" name="直接连接符 23"/>
          <p:cNvCxnSpPr>
            <a:cxnSpLocks noChangeShapeType="1"/>
          </p:cNvCxnSpPr>
          <p:nvPr/>
        </p:nvCxnSpPr>
        <p:spPr bwMode="auto">
          <a:xfrm>
            <a:off x="3698875" y="3978275"/>
            <a:ext cx="238125" cy="2809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759200" y="1284288"/>
            <a:ext cx="1390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198.9</a:t>
            </a: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4521200" y="1865313"/>
            <a:ext cx="1905000" cy="1027112"/>
            <a:chOff x="1385843" y="4273360"/>
            <a:chExt cx="1713854" cy="1027848"/>
          </a:xfrm>
        </p:grpSpPr>
        <p:cxnSp>
          <p:nvCxnSpPr>
            <p:cNvPr id="43043" name="直接连接符 11"/>
            <p:cNvCxnSpPr>
              <a:cxnSpLocks noChangeShapeType="1"/>
            </p:cNvCxnSpPr>
            <p:nvPr/>
          </p:nvCxnSpPr>
          <p:spPr bwMode="auto">
            <a:xfrm>
              <a:off x="1398089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44" name="矩形 30"/>
            <p:cNvSpPr>
              <a:spLocks noChangeArrowheads="1"/>
            </p:cNvSpPr>
            <p:nvPr/>
          </p:nvSpPr>
          <p:spPr bwMode="auto">
            <a:xfrm>
              <a:off x="1385843" y="4273360"/>
              <a:ext cx="1713854" cy="100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1.0 5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 3.7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5283200" y="2855913"/>
            <a:ext cx="11430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7 3 5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995863" y="3313113"/>
            <a:ext cx="1031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3 1 5</a:t>
            </a:r>
          </a:p>
        </p:txBody>
      </p:sp>
      <p:cxnSp>
        <p:nvCxnSpPr>
          <p:cNvPr id="32" name="直接连接符 11"/>
          <p:cNvCxnSpPr>
            <a:cxnSpLocks noChangeShapeType="1"/>
          </p:cNvCxnSpPr>
          <p:nvPr/>
        </p:nvCxnSpPr>
        <p:spPr bwMode="auto">
          <a:xfrm>
            <a:off x="4521200" y="3863975"/>
            <a:ext cx="17526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4994275" y="3841750"/>
            <a:ext cx="133985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3.8 8 5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883275" y="1306513"/>
            <a:ext cx="1390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3.885</a:t>
            </a:r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6578600" y="1865313"/>
            <a:ext cx="1905000" cy="1027112"/>
            <a:chOff x="1317291" y="4273360"/>
            <a:chExt cx="1713854" cy="1027848"/>
          </a:xfrm>
        </p:grpSpPr>
        <p:cxnSp>
          <p:nvCxnSpPr>
            <p:cNvPr id="43041" name="直接连接符 11"/>
            <p:cNvCxnSpPr>
              <a:cxnSpLocks noChangeShapeType="1"/>
            </p:cNvCxnSpPr>
            <p:nvPr/>
          </p:nvCxnSpPr>
          <p:spPr bwMode="auto">
            <a:xfrm>
              <a:off x="1398089" y="5301208"/>
              <a:ext cx="1549226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42" name="矩形 30"/>
            <p:cNvSpPr>
              <a:spLocks noChangeArrowheads="1"/>
            </p:cNvSpPr>
            <p:nvPr/>
          </p:nvSpPr>
          <p:spPr bwMode="auto">
            <a:xfrm>
              <a:off x="1317291" y="4273360"/>
              <a:ext cx="1713854" cy="1006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4.6 8</a:t>
              </a:r>
            </a:p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       9.5</a:t>
              </a:r>
              <a:endPara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188200" y="2855913"/>
            <a:ext cx="13716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2 3 4 0</a:t>
            </a: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6902450" y="3313113"/>
            <a:ext cx="1506538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4 2 1 2</a:t>
            </a:r>
          </a:p>
        </p:txBody>
      </p:sp>
      <p:cxnSp>
        <p:nvCxnSpPr>
          <p:cNvPr id="41" name="直接连接符 11"/>
          <p:cNvCxnSpPr>
            <a:cxnSpLocks noChangeShapeType="1"/>
          </p:cNvCxnSpPr>
          <p:nvPr/>
        </p:nvCxnSpPr>
        <p:spPr bwMode="auto">
          <a:xfrm>
            <a:off x="6731000" y="3863975"/>
            <a:ext cx="1676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879590" y="3846513"/>
            <a:ext cx="16605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4 4.4 6 0</a:t>
            </a: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8102600" y="1282700"/>
            <a:ext cx="1390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44.46</a:t>
            </a:r>
          </a:p>
        </p:txBody>
      </p:sp>
      <p:cxnSp>
        <p:nvCxnSpPr>
          <p:cNvPr id="46" name="直接连接符 45"/>
          <p:cNvCxnSpPr>
            <a:cxnSpLocks noChangeShapeType="1"/>
          </p:cNvCxnSpPr>
          <p:nvPr/>
        </p:nvCxnSpPr>
        <p:spPr bwMode="auto">
          <a:xfrm>
            <a:off x="8088630" y="3998913"/>
            <a:ext cx="238125" cy="2809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20" grpId="0"/>
      <p:bldP spid="21" grpId="0"/>
      <p:bldP spid="23" grpId="0"/>
      <p:bldP spid="25" grpId="0"/>
      <p:bldP spid="30" grpId="0"/>
      <p:bldP spid="31" grpId="0"/>
      <p:bldP spid="33" grpId="0"/>
      <p:bldP spid="35" grpId="0"/>
      <p:bldP spid="39" grpId="0"/>
      <p:bldP spid="40" grpId="0"/>
      <p:bldP spid="42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9"/>
          <p:cNvSpPr txBox="1">
            <a:spLocks noChangeArrowheads="1"/>
          </p:cNvSpPr>
          <p:nvPr/>
        </p:nvSpPr>
        <p:spPr bwMode="auto">
          <a:xfrm>
            <a:off x="495300" y="709613"/>
            <a:ext cx="8153400" cy="147149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三、亚洲象是当今世界体型第二大的陆地动物，一般体重约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吨。非洲象的体重约是亚洲象的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倍。非洲象的体重比亚洲象约多多少？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en-US" altLang="zh-CN" sz="24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905000" y="2571750"/>
            <a:ext cx="5334000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4.5×1.2=5.4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（吨）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5.4-4.5=0.9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（吨）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答：非洲象的体重比亚洲象约多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吨。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7NkNNUfyN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noFill/>
        <a:ln w="9525">
          <a:solidFill>
            <a:srgbClr val="000000"/>
          </a:solidFill>
          <a:miter lim="800000"/>
        </a:ln>
      </a:spPr>
      <a:bodyPr wrap="square" rtlCol="0" anchor="ctr">
        <a:spAutoFit/>
      </a:bodyPr>
      <a:lstStyle>
        <a:defPPr algn="l" eaLnBrk="1" hangingPunct="1">
          <a:buFont typeface="Arial" panose="020B0604020202020204" pitchFamily="34" charset="0"/>
          <a:buNone/>
          <a:defRPr sz="2800" b="1" dirty="0">
            <a:latin typeface="+mn-lt"/>
            <a:ea typeface="黑体" panose="02010609060101010101" pitchFamily="49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1060</Words>
  <Application>Microsoft Office PowerPoint</Application>
  <PresentationFormat>全屏显示(16:9)</PresentationFormat>
  <Paragraphs>214</Paragraphs>
  <Slides>21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黑体</vt:lpstr>
      <vt:lpstr>楷体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678</cp:revision>
  <dcterms:created xsi:type="dcterms:W3CDTF">2016-04-21T10:43:00Z</dcterms:created>
  <dcterms:modified xsi:type="dcterms:W3CDTF">2026-08-20T07:22:49Z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