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22"/>
  </p:notesMasterIdLst>
  <p:sldIdLst>
    <p:sldId id="309" r:id="rId2"/>
    <p:sldId id="259" r:id="rId3"/>
    <p:sldId id="262" r:id="rId4"/>
    <p:sldId id="282" r:id="rId5"/>
    <p:sldId id="271" r:id="rId6"/>
    <p:sldId id="297" r:id="rId7"/>
    <p:sldId id="283" r:id="rId8"/>
    <p:sldId id="367" r:id="rId9"/>
    <p:sldId id="368" r:id="rId10"/>
    <p:sldId id="284" r:id="rId11"/>
    <p:sldId id="302" r:id="rId12"/>
    <p:sldId id="277" r:id="rId13"/>
    <p:sldId id="278" r:id="rId14"/>
    <p:sldId id="304" r:id="rId15"/>
    <p:sldId id="305" r:id="rId16"/>
    <p:sldId id="306" r:id="rId17"/>
    <p:sldId id="307" r:id="rId18"/>
    <p:sldId id="308" r:id="rId19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5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D5EFFF"/>
    <a:srgbClr val="CCECFF"/>
    <a:srgbClr val="FFFFFF"/>
    <a:srgbClr val="FDD369"/>
    <a:srgbClr val="FCFE98"/>
    <a:srgbClr val="FFFC6A"/>
    <a:srgbClr val="FFE9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6379" autoAdjust="0"/>
  </p:normalViewPr>
  <p:slideViewPr>
    <p:cSldViewPr snapToGrid="0">
      <p:cViewPr varScale="1">
        <p:scale>
          <a:sx n="109" d="100"/>
          <a:sy n="109" d="100"/>
        </p:scale>
        <p:origin x="706" y="96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9E67D82-D2F0-4D1F-8564-A60277246B55}" type="datetimeFigureOut">
              <a:rPr lang="zh-CN" altLang="en-US"/>
              <a:t>2026/5/29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2CC5E72-3B60-4FCE-AB6D-5E0DD325FE73}" type="slidenum">
              <a:rPr altLang="zh-CN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CC5E72-3B60-4FCE-AB6D-5E0DD325FE73}" type="slidenum">
              <a:rPr lang="en-US" altLang="zh-CN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DBF4A67-D0C4-40C5-BA97-3EFA1B993220}" type="slidenum">
              <a:rPr altLang="zh-CN">
                <a:latin typeface="Times New Roman" panose="02020603050405020304" pitchFamily="18" charset="0"/>
              </a:rPr>
              <a:t>2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BD9743A-74C2-455A-B913-1184734FDB78}" type="slidenum">
              <a:rPr altLang="zh-CN">
                <a:latin typeface="Times New Roman" panose="02020603050405020304" pitchFamily="18" charset="0"/>
              </a:rPr>
              <a:t>3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863CD1C-AE7B-48F6-9E71-530AC21D799F}" type="slidenum">
              <a:rPr altLang="zh-CN">
                <a:latin typeface="Times New Roman" panose="02020603050405020304" pitchFamily="18" charset="0"/>
              </a:rPr>
              <a:t>4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A040A7C-BACB-4214-ABC5-B223F3944672}" type="slidenum">
              <a:rPr altLang="zh-CN">
                <a:latin typeface="Times New Roman" panose="02020603050405020304" pitchFamily="18" charset="0"/>
              </a:rPr>
              <a:t>5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F5D1D79-7503-4906-8914-067FB73D2B9A}" type="slidenum">
              <a:rPr altLang="zh-CN">
                <a:latin typeface="Times New Roman" panose="02020603050405020304" pitchFamily="18" charset="0"/>
              </a:rPr>
              <a:t>6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B6BA0DF-D052-4259-8C22-58CFF0528629}" type="slidenum">
              <a:rPr altLang="zh-CN">
                <a:latin typeface="Times New Roman" panose="02020603050405020304" pitchFamily="18" charset="0"/>
              </a:rPr>
              <a:t>7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19783A4-B939-41AB-AA1D-2AF73BEC1DE0}" type="slidenum">
              <a:rPr altLang="zh-CN">
                <a:latin typeface="Times New Roman" panose="02020603050405020304" pitchFamily="18" charset="0"/>
              </a:rPr>
              <a:t>10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CC5E72-3B60-4FCE-AB6D-5E0DD325FE73}" type="slidenum">
              <a:rPr lang="en-US" altLang="zh-CN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546FAB8-D1BB-41BD-AC73-1DEF97265D55}" type="slidenum">
              <a:rPr altLang="zh-CN">
                <a:latin typeface="Times New Roman" panose="02020603050405020304" pitchFamily="18" charset="0"/>
              </a:rPr>
              <a:t>12</a:t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CC5E72-3B60-4FCE-AB6D-5E0DD325FE73}" type="slidenum">
              <a:rPr lang="en-US" altLang="zh-CN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CC5E72-3B60-4FCE-AB6D-5E0DD325FE73}" type="slidenum">
              <a:rPr lang="en-US" altLang="zh-CN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CC5E72-3B60-4FCE-AB6D-5E0DD325FE73}" type="slidenum">
              <a:rPr lang="en-US" altLang="zh-CN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CC5E72-3B60-4FCE-AB6D-5E0DD325FE73}" type="slidenum">
              <a:rPr lang="en-US" altLang="zh-CN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CC5E72-3B60-4FCE-AB6D-5E0DD325FE73}" type="slidenum">
              <a:rPr lang="en-US" altLang="zh-CN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CC5E72-3B60-4FCE-AB6D-5E0DD325FE73}" type="slidenum">
              <a:rPr lang="en-US" altLang="zh-CN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CC5E72-3B60-4FCE-AB6D-5E0DD325FE73}" type="slidenum">
              <a:rPr lang="en-US" altLang="zh-CN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CC5E72-3B60-4FCE-AB6D-5E0DD325FE73}" type="slidenum">
              <a:rPr lang="en-US" altLang="zh-CN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24"/>
          <a:stretch>
            <a:fillRect/>
          </a:stretch>
        </p:blipFill>
        <p:spPr bwMode="auto">
          <a:xfrm>
            <a:off x="0" y="0"/>
            <a:ext cx="8380413" cy="556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Google Shape;95;p9"/>
          <p:cNvSpPr/>
          <p:nvPr/>
        </p:nvSpPr>
        <p:spPr bwMode="auto">
          <a:xfrm rot="10800000">
            <a:off x="4763" y="0"/>
            <a:ext cx="9004300" cy="2114550"/>
          </a:xfrm>
          <a:custGeom>
            <a:avLst/>
            <a:gdLst>
              <a:gd name="T0" fmla="*/ 285096378 w 284386"/>
              <a:gd name="T1" fmla="*/ 582 h 87257"/>
              <a:gd name="T2" fmla="*/ 248094165 w 284386"/>
              <a:gd name="T3" fmla="*/ 19066791 h 87257"/>
              <a:gd name="T4" fmla="*/ 245718262 w 284386"/>
              <a:gd name="T5" fmla="*/ 18752603 h 87257"/>
              <a:gd name="T6" fmla="*/ 240178445 w 284386"/>
              <a:gd name="T7" fmla="*/ 21770557 h 87257"/>
              <a:gd name="T8" fmla="*/ 236613561 w 284386"/>
              <a:gd name="T9" fmla="*/ 21430535 h 87257"/>
              <a:gd name="T10" fmla="*/ 225393600 w 284386"/>
              <a:gd name="T11" fmla="*/ 28026724 h 87257"/>
              <a:gd name="T12" fmla="*/ 225393600 w 284386"/>
              <a:gd name="T13" fmla="*/ 28231085 h 87257"/>
              <a:gd name="T14" fmla="*/ 214419275 w 284386"/>
              <a:gd name="T15" fmla="*/ 26517432 h 87257"/>
              <a:gd name="T16" fmla="*/ 204979746 w 284386"/>
              <a:gd name="T17" fmla="*/ 22169321 h 87257"/>
              <a:gd name="T18" fmla="*/ 202639906 w 284386"/>
              <a:gd name="T19" fmla="*/ 22336678 h 87257"/>
              <a:gd name="T20" fmla="*/ 195529198 w 284386"/>
              <a:gd name="T21" fmla="*/ 29237070 h 87257"/>
              <a:gd name="T22" fmla="*/ 190771344 w 284386"/>
              <a:gd name="T23" fmla="*/ 28503568 h 87257"/>
              <a:gd name="T24" fmla="*/ 184527802 w 284386"/>
              <a:gd name="T25" fmla="*/ 29834331 h 87257"/>
              <a:gd name="T26" fmla="*/ 168848720 w 284386"/>
              <a:gd name="T27" fmla="*/ 26526834 h 87257"/>
              <a:gd name="T28" fmla="*/ 160861823 w 284386"/>
              <a:gd name="T29" fmla="*/ 27303787 h 87257"/>
              <a:gd name="T30" fmla="*/ 144761697 w 284386"/>
              <a:gd name="T31" fmla="*/ 37771824 h 87257"/>
              <a:gd name="T32" fmla="*/ 135095624 w 284386"/>
              <a:gd name="T33" fmla="*/ 35660012 h 87257"/>
              <a:gd name="T34" fmla="*/ 125362364 w 284386"/>
              <a:gd name="T35" fmla="*/ 37803522 h 87257"/>
              <a:gd name="T36" fmla="*/ 104998631 w 284386"/>
              <a:gd name="T37" fmla="*/ 29486070 h 87257"/>
              <a:gd name="T38" fmla="*/ 99952049 w 284386"/>
              <a:gd name="T39" fmla="*/ 29834331 h 87257"/>
              <a:gd name="T40" fmla="*/ 100032249 w 284386"/>
              <a:gd name="T41" fmla="*/ 29205348 h 87257"/>
              <a:gd name="T42" fmla="*/ 93090966 w 284386"/>
              <a:gd name="T43" fmla="*/ 25126787 h 87257"/>
              <a:gd name="T44" fmla="*/ 89406779 w 284386"/>
              <a:gd name="T45" fmla="*/ 25763379 h 87257"/>
              <a:gd name="T46" fmla="*/ 70945789 w 284386"/>
              <a:gd name="T47" fmla="*/ 17620943 h 87257"/>
              <a:gd name="T48" fmla="*/ 69951309 w 284386"/>
              <a:gd name="T49" fmla="*/ 17606839 h 87257"/>
              <a:gd name="T50" fmla="*/ 51197570 w 284386"/>
              <a:gd name="T51" fmla="*/ 24631138 h 87257"/>
              <a:gd name="T52" fmla="*/ 44703389 w 284386"/>
              <a:gd name="T53" fmla="*/ 20355849 h 87257"/>
              <a:gd name="T54" fmla="*/ 42828731 w 284386"/>
              <a:gd name="T55" fmla="*/ 20231336 h 87257"/>
              <a:gd name="T56" fmla="*/ 35687913 w 284386"/>
              <a:gd name="T57" fmla="*/ 22572180 h 87257"/>
              <a:gd name="T58" fmla="*/ 1013 w 284386"/>
              <a:gd name="T59" fmla="*/ 7010801 h 87257"/>
              <a:gd name="T60" fmla="*/ 1013 w 284386"/>
              <a:gd name="T61" fmla="*/ 51243129 h 87257"/>
              <a:gd name="T62" fmla="*/ 285096378 w 284386"/>
              <a:gd name="T63" fmla="*/ 51243129 h 87257"/>
              <a:gd name="T64" fmla="*/ 285096378 w 284386"/>
              <a:gd name="T65" fmla="*/ 582 h 872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4386" h="87257" extrusionOk="0">
                <a:moveTo>
                  <a:pt x="284386" y="1"/>
                </a:moveTo>
                <a:cubicBezTo>
                  <a:pt x="267015" y="3132"/>
                  <a:pt x="252802" y="15632"/>
                  <a:pt x="247476" y="32467"/>
                </a:cubicBezTo>
                <a:cubicBezTo>
                  <a:pt x="246696" y="32101"/>
                  <a:pt x="245891" y="31932"/>
                  <a:pt x="245106" y="31932"/>
                </a:cubicBezTo>
                <a:cubicBezTo>
                  <a:pt x="242331" y="31932"/>
                  <a:pt x="239809" y="34046"/>
                  <a:pt x="239580" y="37071"/>
                </a:cubicBezTo>
                <a:cubicBezTo>
                  <a:pt x="238389" y="36677"/>
                  <a:pt x="237192" y="36492"/>
                  <a:pt x="236024" y="36492"/>
                </a:cubicBezTo>
                <a:cubicBezTo>
                  <a:pt x="230056" y="36492"/>
                  <a:pt x="224832" y="41322"/>
                  <a:pt x="224832" y="47724"/>
                </a:cubicBezTo>
                <a:lnTo>
                  <a:pt x="224832" y="48072"/>
                </a:lnTo>
                <a:cubicBezTo>
                  <a:pt x="221460" y="46252"/>
                  <a:pt x="217712" y="45235"/>
                  <a:pt x="213885" y="45154"/>
                </a:cubicBezTo>
                <a:cubicBezTo>
                  <a:pt x="212793" y="40717"/>
                  <a:pt x="208837" y="37750"/>
                  <a:pt x="204469" y="37750"/>
                </a:cubicBezTo>
                <a:cubicBezTo>
                  <a:pt x="203699" y="37750"/>
                  <a:pt x="202917" y="37842"/>
                  <a:pt x="202135" y="38035"/>
                </a:cubicBezTo>
                <a:cubicBezTo>
                  <a:pt x="196942" y="39319"/>
                  <a:pt x="193757" y="44566"/>
                  <a:pt x="195042" y="49785"/>
                </a:cubicBezTo>
                <a:cubicBezTo>
                  <a:pt x="193560" y="48947"/>
                  <a:pt x="191924" y="48536"/>
                  <a:pt x="190296" y="48536"/>
                </a:cubicBezTo>
                <a:cubicBezTo>
                  <a:pt x="188072" y="48536"/>
                  <a:pt x="185860" y="49303"/>
                  <a:pt x="184068" y="50802"/>
                </a:cubicBezTo>
                <a:cubicBezTo>
                  <a:pt x="179604" y="47100"/>
                  <a:pt x="174057" y="45170"/>
                  <a:pt x="168428" y="45170"/>
                </a:cubicBezTo>
                <a:cubicBezTo>
                  <a:pt x="165755" y="45170"/>
                  <a:pt x="163064" y="45605"/>
                  <a:pt x="160461" y="46493"/>
                </a:cubicBezTo>
                <a:cubicBezTo>
                  <a:pt x="152378" y="49249"/>
                  <a:pt x="146302" y="55994"/>
                  <a:pt x="144401" y="64318"/>
                </a:cubicBezTo>
                <a:cubicBezTo>
                  <a:pt x="141629" y="61920"/>
                  <a:pt x="138194" y="60722"/>
                  <a:pt x="134759" y="60722"/>
                </a:cubicBezTo>
                <a:cubicBezTo>
                  <a:pt x="131295" y="60722"/>
                  <a:pt x="127832" y="61940"/>
                  <a:pt x="125050" y="64372"/>
                </a:cubicBezTo>
                <a:cubicBezTo>
                  <a:pt x="121848" y="55714"/>
                  <a:pt x="113632" y="50209"/>
                  <a:pt x="104737" y="50209"/>
                </a:cubicBezTo>
                <a:cubicBezTo>
                  <a:pt x="103073" y="50209"/>
                  <a:pt x="101386" y="50401"/>
                  <a:pt x="99703" y="50802"/>
                </a:cubicBezTo>
                <a:cubicBezTo>
                  <a:pt x="99756" y="50427"/>
                  <a:pt x="99783" y="50079"/>
                  <a:pt x="99783" y="49731"/>
                </a:cubicBezTo>
                <a:cubicBezTo>
                  <a:pt x="99783" y="45665"/>
                  <a:pt x="96458" y="42786"/>
                  <a:pt x="92859" y="42786"/>
                </a:cubicBezTo>
                <a:cubicBezTo>
                  <a:pt x="91625" y="42786"/>
                  <a:pt x="90359" y="43125"/>
                  <a:pt x="89184" y="43870"/>
                </a:cubicBezTo>
                <a:cubicBezTo>
                  <a:pt x="86454" y="35920"/>
                  <a:pt x="79173" y="30433"/>
                  <a:pt x="70769" y="30005"/>
                </a:cubicBezTo>
                <a:cubicBezTo>
                  <a:pt x="70437" y="29989"/>
                  <a:pt x="70106" y="29981"/>
                  <a:pt x="69777" y="29981"/>
                </a:cubicBezTo>
                <a:cubicBezTo>
                  <a:pt x="61779" y="29981"/>
                  <a:pt x="54437" y="34616"/>
                  <a:pt x="51070" y="41942"/>
                </a:cubicBezTo>
                <a:cubicBezTo>
                  <a:pt x="50695" y="38383"/>
                  <a:pt x="48099" y="35438"/>
                  <a:pt x="44592" y="34662"/>
                </a:cubicBezTo>
                <a:cubicBezTo>
                  <a:pt x="43969" y="34519"/>
                  <a:pt x="43342" y="34450"/>
                  <a:pt x="42722" y="34450"/>
                </a:cubicBezTo>
                <a:cubicBezTo>
                  <a:pt x="39856" y="34450"/>
                  <a:pt x="37139" y="35928"/>
                  <a:pt x="35599" y="38436"/>
                </a:cubicBezTo>
                <a:cubicBezTo>
                  <a:pt x="29898" y="23448"/>
                  <a:pt x="16007" y="13116"/>
                  <a:pt x="1" y="11938"/>
                </a:cubicBezTo>
                <a:lnTo>
                  <a:pt x="1" y="87257"/>
                </a:lnTo>
                <a:lnTo>
                  <a:pt x="284386" y="87257"/>
                </a:lnTo>
                <a:lnTo>
                  <a:pt x="284386" y="1"/>
                </a:lnTo>
                <a:close/>
              </a:path>
            </a:pathLst>
          </a:custGeom>
          <a:solidFill>
            <a:srgbClr val="FFCE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sp>
        <p:nvSpPr>
          <p:cNvPr id="4" name="Google Shape;96;p9"/>
          <p:cNvSpPr/>
          <p:nvPr/>
        </p:nvSpPr>
        <p:spPr bwMode="auto">
          <a:xfrm rot="10800000" flipH="1">
            <a:off x="6016625" y="92075"/>
            <a:ext cx="2994025" cy="1517650"/>
          </a:xfrm>
          <a:custGeom>
            <a:avLst/>
            <a:gdLst>
              <a:gd name="T0" fmla="*/ 91256179 w 98231"/>
              <a:gd name="T1" fmla="*/ 0 h 42665"/>
              <a:gd name="T2" fmla="*/ 66962944 w 98231"/>
              <a:gd name="T3" fmla="*/ 29092210 h 42665"/>
              <a:gd name="T4" fmla="*/ 65420807 w 98231"/>
              <a:gd name="T5" fmla="*/ 28617689 h 42665"/>
              <a:gd name="T6" fmla="*/ 61766140 w 98231"/>
              <a:gd name="T7" fmla="*/ 33257611 h 42665"/>
              <a:gd name="T8" fmla="*/ 59424131 w 98231"/>
              <a:gd name="T9" fmla="*/ 32735033 h 42665"/>
              <a:gd name="T10" fmla="*/ 52068347 w 98231"/>
              <a:gd name="T11" fmla="*/ 42774075 h 42665"/>
              <a:gd name="T12" fmla="*/ 52068347 w 98231"/>
              <a:gd name="T13" fmla="*/ 43079028 h 42665"/>
              <a:gd name="T14" fmla="*/ 44857493 w 98231"/>
              <a:gd name="T15" fmla="*/ 40471188 h 42665"/>
              <a:gd name="T16" fmla="*/ 38617409 w 98231"/>
              <a:gd name="T17" fmla="*/ 33575227 h 42665"/>
              <a:gd name="T18" fmla="*/ 37074357 w 98231"/>
              <a:gd name="T19" fmla="*/ 33833333 h 42665"/>
              <a:gd name="T20" fmla="*/ 32449835 w 98231"/>
              <a:gd name="T21" fmla="*/ 44602476 h 42665"/>
              <a:gd name="T22" fmla="*/ 29339531 w 98231"/>
              <a:gd name="T23" fmla="*/ 43497845 h 42665"/>
              <a:gd name="T24" fmla="*/ 25238950 w 98231"/>
              <a:gd name="T25" fmla="*/ 45517299 h 42665"/>
              <a:gd name="T26" fmla="*/ 14967047 w 98231"/>
              <a:gd name="T27" fmla="*/ 40466137 h 42665"/>
              <a:gd name="T28" fmla="*/ 914 w 98231"/>
              <a:gd name="T29" fmla="*/ 53984801 h 42665"/>
              <a:gd name="T30" fmla="*/ 91256179 w 98231"/>
              <a:gd name="T31" fmla="*/ 53984801 h 42665"/>
              <a:gd name="T32" fmla="*/ 91256179 w 98231"/>
              <a:gd name="T33" fmla="*/ 0 h 4266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98231" h="42665" extrusionOk="0">
                <a:moveTo>
                  <a:pt x="98231" y="0"/>
                </a:moveTo>
                <a:cubicBezTo>
                  <a:pt x="85918" y="2222"/>
                  <a:pt x="75855" y="11081"/>
                  <a:pt x="72081" y="22992"/>
                </a:cubicBezTo>
                <a:cubicBezTo>
                  <a:pt x="71545" y="22751"/>
                  <a:pt x="70983" y="22617"/>
                  <a:pt x="70421" y="22617"/>
                </a:cubicBezTo>
                <a:cubicBezTo>
                  <a:pt x="68360" y="22617"/>
                  <a:pt x="66647" y="24223"/>
                  <a:pt x="66487" y="26284"/>
                </a:cubicBezTo>
                <a:cubicBezTo>
                  <a:pt x="65643" y="26003"/>
                  <a:pt x="64794" y="25871"/>
                  <a:pt x="63966" y="25871"/>
                </a:cubicBezTo>
                <a:cubicBezTo>
                  <a:pt x="59750" y="25871"/>
                  <a:pt x="56048" y="29286"/>
                  <a:pt x="56048" y="33805"/>
                </a:cubicBezTo>
                <a:lnTo>
                  <a:pt x="56048" y="34046"/>
                </a:lnTo>
                <a:cubicBezTo>
                  <a:pt x="53639" y="32761"/>
                  <a:pt x="50989" y="32065"/>
                  <a:pt x="48286" y="31985"/>
                </a:cubicBezTo>
                <a:cubicBezTo>
                  <a:pt x="47601" y="28744"/>
                  <a:pt x="44737" y="26535"/>
                  <a:pt x="41569" y="26535"/>
                </a:cubicBezTo>
                <a:cubicBezTo>
                  <a:pt x="41021" y="26535"/>
                  <a:pt x="40464" y="26601"/>
                  <a:pt x="39908" y="26739"/>
                </a:cubicBezTo>
                <a:cubicBezTo>
                  <a:pt x="36134" y="27649"/>
                  <a:pt x="33886" y="31530"/>
                  <a:pt x="34930" y="35250"/>
                </a:cubicBezTo>
                <a:cubicBezTo>
                  <a:pt x="33882" y="34664"/>
                  <a:pt x="32729" y="34377"/>
                  <a:pt x="31582" y="34377"/>
                </a:cubicBezTo>
                <a:cubicBezTo>
                  <a:pt x="30005" y="34377"/>
                  <a:pt x="28438" y="34920"/>
                  <a:pt x="27168" y="35973"/>
                </a:cubicBezTo>
                <a:cubicBezTo>
                  <a:pt x="23874" y="33256"/>
                  <a:pt x="19966" y="31981"/>
                  <a:pt x="16111" y="31981"/>
                </a:cubicBezTo>
                <a:cubicBezTo>
                  <a:pt x="9411" y="31981"/>
                  <a:pt x="2872" y="35834"/>
                  <a:pt x="1" y="42665"/>
                </a:cubicBezTo>
                <a:lnTo>
                  <a:pt x="98231" y="42665"/>
                </a:lnTo>
                <a:lnTo>
                  <a:pt x="98231" y="0"/>
                </a:lnTo>
                <a:close/>
              </a:path>
            </a:pathLst>
          </a:custGeom>
          <a:solidFill>
            <a:srgbClr val="FFF7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sp>
        <p:nvSpPr>
          <p:cNvPr id="5" name="Google Shape;98;p9"/>
          <p:cNvSpPr/>
          <p:nvPr/>
        </p:nvSpPr>
        <p:spPr bwMode="auto">
          <a:xfrm rot="10800000">
            <a:off x="0" y="31750"/>
            <a:ext cx="4246563" cy="1101725"/>
          </a:xfrm>
          <a:custGeom>
            <a:avLst/>
            <a:gdLst>
              <a:gd name="T0" fmla="*/ 325125057 w 35492"/>
              <a:gd name="T1" fmla="*/ 19387 h 7899"/>
              <a:gd name="T2" fmla="*/ 241793018 w 35492"/>
              <a:gd name="T3" fmla="*/ 50560098 h 7899"/>
              <a:gd name="T4" fmla="*/ 213004044 w 35492"/>
              <a:gd name="T5" fmla="*/ 66803951 h 7899"/>
              <a:gd name="T6" fmla="*/ 196569611 w 35492"/>
              <a:gd name="T7" fmla="*/ 61998985 h 7899"/>
              <a:gd name="T8" fmla="*/ 167250953 w 35492"/>
              <a:gd name="T9" fmla="*/ 53633881 h 7899"/>
              <a:gd name="T10" fmla="*/ 102314745 w 35492"/>
              <a:gd name="T11" fmla="*/ 106275526 h 7899"/>
              <a:gd name="T12" fmla="*/ 82745043 w 35492"/>
              <a:gd name="T13" fmla="*/ 120768531 h 7899"/>
              <a:gd name="T14" fmla="*/ 74728238 w 35492"/>
              <a:gd name="T15" fmla="*/ 118764811 h 7899"/>
              <a:gd name="T16" fmla="*/ 52524476 w 35492"/>
              <a:gd name="T17" fmla="*/ 113142652 h 7899"/>
              <a:gd name="T18" fmla="*/ 0 w 35492"/>
              <a:gd name="T19" fmla="*/ 153645377 h 7899"/>
              <a:gd name="T20" fmla="*/ 507708122 w 35492"/>
              <a:gd name="T21" fmla="*/ 153645377 h 7899"/>
              <a:gd name="T22" fmla="*/ 457517150 w 35492"/>
              <a:gd name="T23" fmla="*/ 84915395 h 7899"/>
              <a:gd name="T24" fmla="*/ 452263267 w 35492"/>
              <a:gd name="T25" fmla="*/ 84973696 h 7899"/>
              <a:gd name="T26" fmla="*/ 416516855 w 35492"/>
              <a:gd name="T27" fmla="*/ 63574651 h 7899"/>
              <a:gd name="T28" fmla="*/ 325125057 w 35492"/>
              <a:gd name="T29" fmla="*/ 19387 h 78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5492" h="7899" extrusionOk="0">
                <a:moveTo>
                  <a:pt x="22711" y="1"/>
                </a:moveTo>
                <a:cubicBezTo>
                  <a:pt x="20586" y="1"/>
                  <a:pt x="18456" y="857"/>
                  <a:pt x="16890" y="2599"/>
                </a:cubicBezTo>
                <a:cubicBezTo>
                  <a:pt x="16345" y="3143"/>
                  <a:pt x="15617" y="3434"/>
                  <a:pt x="14879" y="3434"/>
                </a:cubicBezTo>
                <a:cubicBezTo>
                  <a:pt x="14491" y="3434"/>
                  <a:pt x="14100" y="3353"/>
                  <a:pt x="13731" y="3187"/>
                </a:cubicBezTo>
                <a:cubicBezTo>
                  <a:pt x="13068" y="2896"/>
                  <a:pt x="12371" y="2757"/>
                  <a:pt x="11683" y="2757"/>
                </a:cubicBezTo>
                <a:cubicBezTo>
                  <a:pt x="9843" y="2757"/>
                  <a:pt x="8062" y="3748"/>
                  <a:pt x="7147" y="5463"/>
                </a:cubicBezTo>
                <a:cubicBezTo>
                  <a:pt x="6850" y="5938"/>
                  <a:pt x="6318" y="6208"/>
                  <a:pt x="5780" y="6208"/>
                </a:cubicBezTo>
                <a:cubicBezTo>
                  <a:pt x="5591" y="6208"/>
                  <a:pt x="5401" y="6175"/>
                  <a:pt x="5220" y="6105"/>
                </a:cubicBezTo>
                <a:cubicBezTo>
                  <a:pt x="4711" y="5910"/>
                  <a:pt x="4186" y="5816"/>
                  <a:pt x="3669" y="5816"/>
                </a:cubicBezTo>
                <a:cubicBezTo>
                  <a:pt x="2199" y="5816"/>
                  <a:pt x="792" y="6572"/>
                  <a:pt x="0" y="7898"/>
                </a:cubicBezTo>
                <a:lnTo>
                  <a:pt x="35465" y="7898"/>
                </a:lnTo>
                <a:cubicBezTo>
                  <a:pt x="35492" y="5944"/>
                  <a:pt x="33913" y="4365"/>
                  <a:pt x="31959" y="4365"/>
                </a:cubicBezTo>
                <a:cubicBezTo>
                  <a:pt x="31850" y="4365"/>
                  <a:pt x="31726" y="4368"/>
                  <a:pt x="31592" y="4368"/>
                </a:cubicBezTo>
                <a:cubicBezTo>
                  <a:pt x="30837" y="4368"/>
                  <a:pt x="29754" y="4290"/>
                  <a:pt x="29095" y="3268"/>
                </a:cubicBezTo>
                <a:cubicBezTo>
                  <a:pt x="27529" y="1104"/>
                  <a:pt x="25123" y="1"/>
                  <a:pt x="22711" y="1"/>
                </a:cubicBezTo>
                <a:close/>
              </a:path>
            </a:pathLst>
          </a:custGeom>
          <a:solidFill>
            <a:srgbClr val="FFF7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sp>
        <p:nvSpPr>
          <p:cNvPr id="6" name="Google Shape;97;p9"/>
          <p:cNvSpPr/>
          <p:nvPr/>
        </p:nvSpPr>
        <p:spPr bwMode="auto">
          <a:xfrm rot="10800000" flipH="1">
            <a:off x="5935663" y="-19050"/>
            <a:ext cx="3209925" cy="1627188"/>
          </a:xfrm>
          <a:custGeom>
            <a:avLst/>
            <a:gdLst>
              <a:gd name="T0" fmla="*/ 104891720 w 98231"/>
              <a:gd name="T1" fmla="*/ 0 h 42665"/>
              <a:gd name="T2" fmla="*/ 76968565 w 98231"/>
              <a:gd name="T3" fmla="*/ 33443261 h 42665"/>
              <a:gd name="T4" fmla="*/ 75196017 w 98231"/>
              <a:gd name="T5" fmla="*/ 32897802 h 42665"/>
              <a:gd name="T6" fmla="*/ 70995250 w 98231"/>
              <a:gd name="T7" fmla="*/ 38231691 h 42665"/>
              <a:gd name="T8" fmla="*/ 68303326 w 98231"/>
              <a:gd name="T9" fmla="*/ 37630968 h 42665"/>
              <a:gd name="T10" fmla="*/ 59848431 w 98231"/>
              <a:gd name="T11" fmla="*/ 49171436 h 42665"/>
              <a:gd name="T12" fmla="*/ 59848431 w 98231"/>
              <a:gd name="T13" fmla="*/ 49521969 h 42665"/>
              <a:gd name="T14" fmla="*/ 51560125 w 98231"/>
              <a:gd name="T15" fmla="*/ 46524152 h 42665"/>
              <a:gd name="T16" fmla="*/ 44387651 w 98231"/>
              <a:gd name="T17" fmla="*/ 38596793 h 42665"/>
              <a:gd name="T18" fmla="*/ 42614025 w 98231"/>
              <a:gd name="T19" fmla="*/ 38893512 h 42665"/>
              <a:gd name="T20" fmla="*/ 37298472 w 98231"/>
              <a:gd name="T21" fmla="*/ 51273260 h 42665"/>
              <a:gd name="T22" fmla="*/ 33723476 w 98231"/>
              <a:gd name="T23" fmla="*/ 50003432 h 42665"/>
              <a:gd name="T24" fmla="*/ 29010166 w 98231"/>
              <a:gd name="T25" fmla="*/ 52324935 h 42665"/>
              <a:gd name="T26" fmla="*/ 17203428 w 98231"/>
              <a:gd name="T27" fmla="*/ 46518317 h 42665"/>
              <a:gd name="T28" fmla="*/ 1078 w 98231"/>
              <a:gd name="T29" fmla="*/ 62058849 h 42665"/>
              <a:gd name="T30" fmla="*/ 104891720 w 98231"/>
              <a:gd name="T31" fmla="*/ 62058849 h 42665"/>
              <a:gd name="T32" fmla="*/ 104891720 w 98231"/>
              <a:gd name="T33" fmla="*/ 0 h 4266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98231" h="42665" extrusionOk="0">
                <a:moveTo>
                  <a:pt x="98231" y="0"/>
                </a:moveTo>
                <a:cubicBezTo>
                  <a:pt x="85918" y="2222"/>
                  <a:pt x="75855" y="11081"/>
                  <a:pt x="72081" y="22992"/>
                </a:cubicBezTo>
                <a:cubicBezTo>
                  <a:pt x="71545" y="22751"/>
                  <a:pt x="70983" y="22617"/>
                  <a:pt x="70421" y="22617"/>
                </a:cubicBezTo>
                <a:cubicBezTo>
                  <a:pt x="68360" y="22617"/>
                  <a:pt x="66647" y="24223"/>
                  <a:pt x="66487" y="26284"/>
                </a:cubicBezTo>
                <a:cubicBezTo>
                  <a:pt x="65643" y="26003"/>
                  <a:pt x="64794" y="25871"/>
                  <a:pt x="63966" y="25871"/>
                </a:cubicBezTo>
                <a:cubicBezTo>
                  <a:pt x="59750" y="25871"/>
                  <a:pt x="56048" y="29286"/>
                  <a:pt x="56048" y="33805"/>
                </a:cubicBezTo>
                <a:lnTo>
                  <a:pt x="56048" y="34046"/>
                </a:lnTo>
                <a:cubicBezTo>
                  <a:pt x="53639" y="32761"/>
                  <a:pt x="50989" y="32065"/>
                  <a:pt x="48286" y="31985"/>
                </a:cubicBezTo>
                <a:cubicBezTo>
                  <a:pt x="47601" y="28744"/>
                  <a:pt x="44737" y="26535"/>
                  <a:pt x="41569" y="26535"/>
                </a:cubicBezTo>
                <a:cubicBezTo>
                  <a:pt x="41021" y="26535"/>
                  <a:pt x="40464" y="26601"/>
                  <a:pt x="39908" y="26739"/>
                </a:cubicBezTo>
                <a:cubicBezTo>
                  <a:pt x="36134" y="27649"/>
                  <a:pt x="33886" y="31530"/>
                  <a:pt x="34930" y="35250"/>
                </a:cubicBezTo>
                <a:cubicBezTo>
                  <a:pt x="33882" y="34664"/>
                  <a:pt x="32729" y="34377"/>
                  <a:pt x="31582" y="34377"/>
                </a:cubicBezTo>
                <a:cubicBezTo>
                  <a:pt x="30005" y="34377"/>
                  <a:pt x="28438" y="34920"/>
                  <a:pt x="27168" y="35973"/>
                </a:cubicBezTo>
                <a:cubicBezTo>
                  <a:pt x="23874" y="33256"/>
                  <a:pt x="19966" y="31981"/>
                  <a:pt x="16111" y="31981"/>
                </a:cubicBezTo>
                <a:cubicBezTo>
                  <a:pt x="9411" y="31981"/>
                  <a:pt x="2872" y="35834"/>
                  <a:pt x="1" y="42665"/>
                </a:cubicBezTo>
                <a:lnTo>
                  <a:pt x="98231" y="42665"/>
                </a:lnTo>
                <a:lnTo>
                  <a:pt x="98231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sp>
        <p:nvSpPr>
          <p:cNvPr id="7" name="Google Shape;99;p9"/>
          <p:cNvSpPr/>
          <p:nvPr/>
        </p:nvSpPr>
        <p:spPr bwMode="auto">
          <a:xfrm rot="10800000">
            <a:off x="69850" y="-19050"/>
            <a:ext cx="4244975" cy="1103313"/>
          </a:xfrm>
          <a:custGeom>
            <a:avLst/>
            <a:gdLst>
              <a:gd name="T0" fmla="*/ 324881959 w 35492"/>
              <a:gd name="T1" fmla="*/ 19555 h 7899"/>
              <a:gd name="T2" fmla="*/ 241612299 w 35492"/>
              <a:gd name="T3" fmla="*/ 50706025 h 7899"/>
              <a:gd name="T4" fmla="*/ 212844855 w 35492"/>
              <a:gd name="T5" fmla="*/ 66996758 h 7899"/>
              <a:gd name="T6" fmla="*/ 196422667 w 35492"/>
              <a:gd name="T7" fmla="*/ 62177743 h 7899"/>
              <a:gd name="T8" fmla="*/ 167125857 w 35492"/>
              <a:gd name="T9" fmla="*/ 53788569 h 7899"/>
              <a:gd name="T10" fmla="*/ 102238211 w 35492"/>
              <a:gd name="T11" fmla="*/ 106582075 h 7899"/>
              <a:gd name="T12" fmla="*/ 82683124 w 35492"/>
              <a:gd name="T13" fmla="*/ 121116921 h 7899"/>
              <a:gd name="T14" fmla="*/ 74672306 w 35492"/>
              <a:gd name="T15" fmla="*/ 119107380 h 7899"/>
              <a:gd name="T16" fmla="*/ 52485219 w 35492"/>
              <a:gd name="T17" fmla="*/ 113469156 h 7899"/>
              <a:gd name="T18" fmla="*/ 0 w 35492"/>
              <a:gd name="T19" fmla="*/ 154088506 h 7899"/>
              <a:gd name="T20" fmla="*/ 507328573 w 35492"/>
              <a:gd name="T21" fmla="*/ 154088506 h 7899"/>
              <a:gd name="T22" fmla="*/ 457175029 w 35492"/>
              <a:gd name="T23" fmla="*/ 85160427 h 7899"/>
              <a:gd name="T24" fmla="*/ 451925143 w 35492"/>
              <a:gd name="T25" fmla="*/ 85218952 h 7899"/>
              <a:gd name="T26" fmla="*/ 416205375 w 35492"/>
              <a:gd name="T27" fmla="*/ 63758054 h 7899"/>
              <a:gd name="T28" fmla="*/ 324881959 w 35492"/>
              <a:gd name="T29" fmla="*/ 19555 h 78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5492" h="7899" extrusionOk="0">
                <a:moveTo>
                  <a:pt x="22711" y="1"/>
                </a:moveTo>
                <a:cubicBezTo>
                  <a:pt x="20586" y="1"/>
                  <a:pt x="18456" y="857"/>
                  <a:pt x="16890" y="2599"/>
                </a:cubicBezTo>
                <a:cubicBezTo>
                  <a:pt x="16345" y="3143"/>
                  <a:pt x="15617" y="3434"/>
                  <a:pt x="14879" y="3434"/>
                </a:cubicBezTo>
                <a:cubicBezTo>
                  <a:pt x="14491" y="3434"/>
                  <a:pt x="14100" y="3353"/>
                  <a:pt x="13731" y="3187"/>
                </a:cubicBezTo>
                <a:cubicBezTo>
                  <a:pt x="13068" y="2896"/>
                  <a:pt x="12371" y="2757"/>
                  <a:pt x="11683" y="2757"/>
                </a:cubicBezTo>
                <a:cubicBezTo>
                  <a:pt x="9843" y="2757"/>
                  <a:pt x="8062" y="3748"/>
                  <a:pt x="7147" y="5463"/>
                </a:cubicBezTo>
                <a:cubicBezTo>
                  <a:pt x="6850" y="5938"/>
                  <a:pt x="6318" y="6208"/>
                  <a:pt x="5780" y="6208"/>
                </a:cubicBezTo>
                <a:cubicBezTo>
                  <a:pt x="5591" y="6208"/>
                  <a:pt x="5401" y="6175"/>
                  <a:pt x="5220" y="6105"/>
                </a:cubicBezTo>
                <a:cubicBezTo>
                  <a:pt x="4711" y="5910"/>
                  <a:pt x="4186" y="5816"/>
                  <a:pt x="3669" y="5816"/>
                </a:cubicBezTo>
                <a:cubicBezTo>
                  <a:pt x="2199" y="5816"/>
                  <a:pt x="792" y="6572"/>
                  <a:pt x="0" y="7898"/>
                </a:cubicBezTo>
                <a:lnTo>
                  <a:pt x="35465" y="7898"/>
                </a:lnTo>
                <a:cubicBezTo>
                  <a:pt x="35492" y="5944"/>
                  <a:pt x="33913" y="4365"/>
                  <a:pt x="31959" y="4365"/>
                </a:cubicBezTo>
                <a:cubicBezTo>
                  <a:pt x="31850" y="4365"/>
                  <a:pt x="31726" y="4368"/>
                  <a:pt x="31592" y="4368"/>
                </a:cubicBezTo>
                <a:cubicBezTo>
                  <a:pt x="30837" y="4368"/>
                  <a:pt x="29754" y="4290"/>
                  <a:pt x="29095" y="3268"/>
                </a:cubicBezTo>
                <a:cubicBezTo>
                  <a:pt x="27529" y="1104"/>
                  <a:pt x="25123" y="1"/>
                  <a:pt x="22711" y="1"/>
                </a:cubicBez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pic>
        <p:nvPicPr>
          <p:cNvPr id="9" name="图片 10" descr="C:\Users\Administrator\Desktop\千库网_教育学习作业本插画_元素编号11890428.png千库网_教育学习作业本插画_元素编号1189042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450" y="1997075"/>
            <a:ext cx="1568450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119063" y="133350"/>
            <a:ext cx="8872537" cy="4852988"/>
            <a:chOff x="117683" y="133414"/>
            <a:chExt cx="9104504" cy="4980039"/>
          </a:xfrm>
        </p:grpSpPr>
        <p:sp>
          <p:nvSpPr>
            <p:cNvPr id="3" name="矩形 2"/>
            <p:cNvSpPr>
              <a:spLocks noChangeArrowheads="1"/>
            </p:cNvSpPr>
            <p:nvPr userDrawn="1"/>
          </p:nvSpPr>
          <p:spPr bwMode="auto">
            <a:xfrm>
              <a:off x="117683" y="133414"/>
              <a:ext cx="8873185" cy="487740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8575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" name="矩形 3"/>
            <p:cNvSpPr>
              <a:spLocks noChangeArrowheads="1"/>
            </p:cNvSpPr>
            <p:nvPr userDrawn="1"/>
          </p:nvSpPr>
          <p:spPr bwMode="auto">
            <a:xfrm>
              <a:off x="204020" y="255594"/>
              <a:ext cx="9018167" cy="48578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6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119063" y="133350"/>
            <a:ext cx="8872537" cy="4852988"/>
            <a:chOff x="117683" y="133414"/>
            <a:chExt cx="9104504" cy="4980039"/>
          </a:xfrm>
        </p:grpSpPr>
        <p:sp>
          <p:nvSpPr>
            <p:cNvPr id="3" name="矩形 2"/>
            <p:cNvSpPr>
              <a:spLocks noChangeArrowheads="1"/>
            </p:cNvSpPr>
            <p:nvPr userDrawn="1"/>
          </p:nvSpPr>
          <p:spPr bwMode="auto">
            <a:xfrm>
              <a:off x="117683" y="133414"/>
              <a:ext cx="8873185" cy="487740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8575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" name="矩形 3"/>
            <p:cNvSpPr>
              <a:spLocks noChangeArrowheads="1"/>
            </p:cNvSpPr>
            <p:nvPr userDrawn="1"/>
          </p:nvSpPr>
          <p:spPr bwMode="auto">
            <a:xfrm>
              <a:off x="204020" y="255594"/>
              <a:ext cx="9018167" cy="48578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5" name="组合 6"/>
          <p:cNvGrpSpPr/>
          <p:nvPr userDrawn="1"/>
        </p:nvGrpSpPr>
        <p:grpSpPr bwMode="auto">
          <a:xfrm>
            <a:off x="119063" y="134938"/>
            <a:ext cx="3157537" cy="592137"/>
            <a:chOff x="2378165" y="2647897"/>
            <a:chExt cx="8043975" cy="1888259"/>
          </a:xfrm>
        </p:grpSpPr>
        <p:sp>
          <p:nvSpPr>
            <p:cNvPr id="6" name="Google Shape;400;p27"/>
            <p:cNvSpPr>
              <a:spLocks noChangeArrowheads="1"/>
            </p:cNvSpPr>
            <p:nvPr/>
          </p:nvSpPr>
          <p:spPr bwMode="auto">
            <a:xfrm>
              <a:off x="2378165" y="2647897"/>
              <a:ext cx="7914560" cy="1726263"/>
            </a:xfrm>
            <a:prstGeom prst="roundRect">
              <a:avLst>
                <a:gd name="adj" fmla="val 50000"/>
              </a:avLst>
            </a:prstGeom>
            <a:solidFill>
              <a:srgbClr val="FFCE65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" name="Google Shape;401;p27"/>
            <p:cNvSpPr>
              <a:spLocks noChangeArrowheads="1"/>
            </p:cNvSpPr>
            <p:nvPr/>
          </p:nvSpPr>
          <p:spPr bwMode="auto">
            <a:xfrm>
              <a:off x="2507580" y="2809893"/>
              <a:ext cx="7914560" cy="1726263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1A1A1B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9" name="图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2"/>
          <p:cNvSpPr>
            <a:spLocks noChangeArrowheads="1"/>
          </p:cNvSpPr>
          <p:nvPr/>
        </p:nvSpPr>
        <p:spPr bwMode="auto">
          <a:xfrm>
            <a:off x="2133600" y="2138363"/>
            <a:ext cx="45720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小数乘小数（</a:t>
            </a:r>
            <a:r>
              <a:rPr lang="en-US" altLang="zh-CN" sz="4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4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14340" name="矩形 11"/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6"/>
          <p:cNvSpPr>
            <a:spLocks noChangeArrowheads="1"/>
          </p:cNvSpPr>
          <p:nvPr/>
        </p:nvSpPr>
        <p:spPr bwMode="auto">
          <a:xfrm>
            <a:off x="-473075" y="165100"/>
            <a:ext cx="4425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一、复习铺垫</a:t>
            </a:r>
          </a:p>
        </p:txBody>
      </p:sp>
      <p:sp>
        <p:nvSpPr>
          <p:cNvPr id="14" name="Text Box 22"/>
          <p:cNvSpPr txBox="1">
            <a:spLocks noChangeArrowheads="1"/>
          </p:cNvSpPr>
          <p:nvPr/>
        </p:nvSpPr>
        <p:spPr bwMode="auto">
          <a:xfrm>
            <a:off x="2019300" y="1808163"/>
            <a:ext cx="1635125" cy="9556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</a:rPr>
              <a:t>     0. 9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</a:rPr>
              <a:t>×     5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277134" y="2809875"/>
            <a:ext cx="1056909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</a:rPr>
              <a:t> 4 . 5</a:t>
            </a:r>
            <a:endParaRPr lang="zh-CN" altLang="en-US" sz="1600" b="1" dirty="0">
              <a:latin typeface="+mn-lt"/>
            </a:endParaRPr>
          </a:p>
        </p:txBody>
      </p:sp>
      <p:sp>
        <p:nvSpPr>
          <p:cNvPr id="2053" name="矩形 2"/>
          <p:cNvSpPr>
            <a:spLocks noChangeArrowheads="1"/>
          </p:cNvSpPr>
          <p:nvPr/>
        </p:nvSpPr>
        <p:spPr bwMode="auto">
          <a:xfrm>
            <a:off x="850900" y="781050"/>
            <a:ext cx="352107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计算下面各题。</a:t>
            </a:r>
          </a:p>
        </p:txBody>
      </p:sp>
      <p:cxnSp>
        <p:nvCxnSpPr>
          <p:cNvPr id="17" name="直接连接符 16"/>
          <p:cNvCxnSpPr>
            <a:cxnSpLocks noChangeShapeType="1"/>
          </p:cNvCxnSpPr>
          <p:nvPr/>
        </p:nvCxnSpPr>
        <p:spPr bwMode="auto">
          <a:xfrm>
            <a:off x="1933575" y="2817813"/>
            <a:ext cx="15287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674938" y="1309688"/>
            <a:ext cx="132873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</a:rPr>
              <a:t>= 4.5</a:t>
            </a:r>
            <a:endParaRPr lang="zh-CN" altLang="en-US" sz="28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1622425" y="1304925"/>
            <a:ext cx="16002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</a:rPr>
              <a:t>0.9×5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5010150" y="1287463"/>
            <a:ext cx="19050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</a:rPr>
              <a:t>15.4×1.2</a:t>
            </a:r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5326062" y="1808163"/>
            <a:ext cx="1635125" cy="9556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</a:rPr>
              <a:t>   1 5 . 4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</a:rPr>
              <a:t>×  1 . 2</a:t>
            </a: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5584396" y="2824163"/>
            <a:ext cx="117708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</a:rPr>
              <a:t>3 0   8</a:t>
            </a:r>
            <a:endParaRPr lang="zh-CN" altLang="en-US" sz="1600" b="1" dirty="0">
              <a:latin typeface="+mn-lt"/>
            </a:endParaRPr>
          </a:p>
        </p:txBody>
      </p:sp>
      <p:cxnSp>
        <p:nvCxnSpPr>
          <p:cNvPr id="28" name="直接连接符 27"/>
          <p:cNvCxnSpPr>
            <a:cxnSpLocks noChangeShapeType="1"/>
          </p:cNvCxnSpPr>
          <p:nvPr/>
        </p:nvCxnSpPr>
        <p:spPr bwMode="auto">
          <a:xfrm>
            <a:off x="5270500" y="2832100"/>
            <a:ext cx="15287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5295264" y="3252788"/>
            <a:ext cx="1100455" cy="523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</a:rPr>
              <a:t>1 5 4</a:t>
            </a:r>
            <a:endParaRPr lang="zh-CN" altLang="en-US" sz="1600" b="1" dirty="0">
              <a:latin typeface="+mn-lt"/>
            </a:endParaRPr>
          </a:p>
        </p:txBody>
      </p:sp>
      <p:cxnSp>
        <p:nvCxnSpPr>
          <p:cNvPr id="30" name="直接连接符 29"/>
          <p:cNvCxnSpPr>
            <a:cxnSpLocks noChangeShapeType="1"/>
          </p:cNvCxnSpPr>
          <p:nvPr/>
        </p:nvCxnSpPr>
        <p:spPr bwMode="auto">
          <a:xfrm>
            <a:off x="5273675" y="3767138"/>
            <a:ext cx="15287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5295264" y="3784600"/>
            <a:ext cx="154305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</a:rPr>
              <a:t>1 8.4   8</a:t>
            </a:r>
            <a:endParaRPr lang="zh-CN" altLang="en-US" sz="1600" b="1" dirty="0">
              <a:latin typeface="+mn-lt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6581775" y="1296988"/>
            <a:ext cx="153352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</a:rPr>
              <a:t>= 18.48</a:t>
            </a:r>
            <a:endParaRPr lang="zh-CN" altLang="en-US" sz="1600" b="1" dirty="0">
              <a:solidFill>
                <a:srgbClr val="0000FF"/>
              </a:solidFill>
              <a:latin typeface="+mn-lt"/>
            </a:endParaRPr>
          </a:p>
        </p:txBody>
      </p:sp>
      <p:grpSp>
        <p:nvGrpSpPr>
          <p:cNvPr id="21" name="组合 20"/>
          <p:cNvGrpSpPr/>
          <p:nvPr/>
        </p:nvGrpSpPr>
        <p:grpSpPr bwMode="auto">
          <a:xfrm>
            <a:off x="395549" y="3214452"/>
            <a:ext cx="4598726" cy="1776113"/>
            <a:chOff x="4887895" y="3364099"/>
            <a:chExt cx="4599038" cy="1777553"/>
          </a:xfrm>
        </p:grpSpPr>
        <p:pic>
          <p:nvPicPr>
            <p:cNvPr id="15379" name="图片 2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7895" y="3364099"/>
              <a:ext cx="821764" cy="1777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AutoShape 27"/>
            <p:cNvSpPr>
              <a:spLocks noChangeArrowheads="1"/>
            </p:cNvSpPr>
            <p:nvPr/>
          </p:nvSpPr>
          <p:spPr bwMode="auto">
            <a:xfrm>
              <a:off x="5943393" y="3599476"/>
              <a:ext cx="3543540" cy="954323"/>
            </a:xfrm>
            <a:prstGeom prst="wedgeRoundRectCallout">
              <a:avLst>
                <a:gd name="adj1" fmla="val -57933"/>
                <a:gd name="adj2" fmla="val 37876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atinLnBrk="1"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小数乘整数以及小数乘小数是怎样计算的？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0" grpId="0"/>
      <p:bldP spid="25" grpId="0"/>
      <p:bldP spid="27" grpId="0"/>
      <p:bldP spid="29" grpId="0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375025" y="854075"/>
            <a:ext cx="362267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</a:rPr>
              <a:t>0.56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2800" b="1" dirty="0">
                <a:latin typeface="+mn-lt"/>
              </a:rPr>
              <a:t>0.04=_________</a:t>
            </a:r>
            <a:endParaRPr lang="zh-CN" altLang="en-US" sz="2800" b="1" dirty="0">
              <a:latin typeface="+mn-lt"/>
            </a:endParaRP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3136900" y="1681163"/>
            <a:ext cx="2355850" cy="523875"/>
            <a:chOff x="4879689" y="2504423"/>
            <a:chExt cx="2352949" cy="524348"/>
          </a:xfrm>
        </p:grpSpPr>
        <p:sp>
          <p:nvSpPr>
            <p:cNvPr id="4131" name="矩形 11"/>
            <p:cNvSpPr>
              <a:spLocks noChangeArrowheads="1"/>
            </p:cNvSpPr>
            <p:nvPr/>
          </p:nvSpPr>
          <p:spPr bwMode="auto">
            <a:xfrm>
              <a:off x="5613797" y="2504423"/>
              <a:ext cx="1618841" cy="52434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solidFill>
                    <a:srgbClr val="E54D17"/>
                  </a:solidFill>
                  <a:latin typeface="+mn-lt"/>
                  <a:ea typeface="黑体" panose="02010609060101010101" pitchFamily="49" charset="-122"/>
                </a:rPr>
                <a:t>两位小数</a:t>
              </a:r>
            </a:p>
          </p:txBody>
        </p:sp>
        <p:cxnSp>
          <p:nvCxnSpPr>
            <p:cNvPr id="17441" name="直接连接符 12"/>
            <p:cNvCxnSpPr>
              <a:cxnSpLocks noChangeShapeType="1"/>
              <a:endCxn id="4131" idx="1"/>
            </p:cNvCxnSpPr>
            <p:nvPr/>
          </p:nvCxnSpPr>
          <p:spPr bwMode="auto">
            <a:xfrm flipV="1">
              <a:off x="4879689" y="2766597"/>
              <a:ext cx="733557" cy="6843"/>
            </a:xfrm>
            <a:prstGeom prst="line">
              <a:avLst/>
            </a:prstGeom>
            <a:noFill/>
            <a:ln w="57150">
              <a:solidFill>
                <a:srgbClr val="EC5714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组合 10"/>
          <p:cNvGrpSpPr/>
          <p:nvPr/>
        </p:nvGrpSpPr>
        <p:grpSpPr bwMode="auto">
          <a:xfrm>
            <a:off x="3132138" y="2246313"/>
            <a:ext cx="2351087" cy="523875"/>
            <a:chOff x="4874906" y="2504422"/>
            <a:chExt cx="2349667" cy="524349"/>
          </a:xfrm>
        </p:grpSpPr>
        <p:sp>
          <p:nvSpPr>
            <p:cNvPr id="4129" name="矩形 14"/>
            <p:cNvSpPr>
              <a:spLocks noChangeArrowheads="1"/>
            </p:cNvSpPr>
            <p:nvPr/>
          </p:nvSpPr>
          <p:spPr bwMode="auto">
            <a:xfrm>
              <a:off x="5604715" y="2504422"/>
              <a:ext cx="1619858" cy="52434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solidFill>
                    <a:srgbClr val="E54D17"/>
                  </a:solidFill>
                  <a:latin typeface="+mn-lt"/>
                  <a:ea typeface="黑体" panose="02010609060101010101" pitchFamily="49" charset="-122"/>
                </a:rPr>
                <a:t>两位小数</a:t>
              </a:r>
            </a:p>
          </p:txBody>
        </p:sp>
        <p:cxnSp>
          <p:nvCxnSpPr>
            <p:cNvPr id="17439" name="直接连接符 15"/>
            <p:cNvCxnSpPr>
              <a:cxnSpLocks noChangeShapeType="1"/>
            </p:cNvCxnSpPr>
            <p:nvPr/>
          </p:nvCxnSpPr>
          <p:spPr bwMode="auto">
            <a:xfrm>
              <a:off x="4874906" y="2735255"/>
              <a:ext cx="738343" cy="648"/>
            </a:xfrm>
            <a:prstGeom prst="line">
              <a:avLst/>
            </a:prstGeom>
            <a:noFill/>
            <a:ln w="57150">
              <a:solidFill>
                <a:srgbClr val="EC5714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" name="组合 13"/>
          <p:cNvGrpSpPr/>
          <p:nvPr/>
        </p:nvGrpSpPr>
        <p:grpSpPr bwMode="auto">
          <a:xfrm>
            <a:off x="3124200" y="2859088"/>
            <a:ext cx="2619375" cy="523875"/>
            <a:chOff x="4837371" y="2504423"/>
            <a:chExt cx="2618609" cy="522548"/>
          </a:xfrm>
        </p:grpSpPr>
        <p:sp>
          <p:nvSpPr>
            <p:cNvPr id="4127" name="矩形 17"/>
            <p:cNvSpPr>
              <a:spLocks noChangeArrowheads="1"/>
            </p:cNvSpPr>
            <p:nvPr/>
          </p:nvSpPr>
          <p:spPr bwMode="auto">
            <a:xfrm>
              <a:off x="5453141" y="2504423"/>
              <a:ext cx="2002839" cy="5225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solidFill>
                    <a:srgbClr val="EC5714"/>
                  </a:solidFill>
                  <a:latin typeface="+mn-ea"/>
                  <a:ea typeface="+mn-ea"/>
                </a:rPr>
                <a:t>(  )</a:t>
              </a:r>
              <a:r>
                <a:rPr lang="zh-CN" altLang="en-US" sz="2800" b="1" dirty="0">
                  <a:solidFill>
                    <a:srgbClr val="EC5714"/>
                  </a:solidFill>
                  <a:latin typeface="+mn-lt"/>
                  <a:ea typeface="黑体" panose="02010609060101010101" pitchFamily="49" charset="-122"/>
                </a:rPr>
                <a:t>位小数</a:t>
              </a:r>
            </a:p>
          </p:txBody>
        </p:sp>
        <p:cxnSp>
          <p:nvCxnSpPr>
            <p:cNvPr id="17437" name="直接连接符 18"/>
            <p:cNvCxnSpPr>
              <a:cxnSpLocks noChangeShapeType="1"/>
            </p:cNvCxnSpPr>
            <p:nvPr/>
          </p:nvCxnSpPr>
          <p:spPr bwMode="auto">
            <a:xfrm>
              <a:off x="4837371" y="2735255"/>
              <a:ext cx="738315" cy="0"/>
            </a:xfrm>
            <a:prstGeom prst="line">
              <a:avLst/>
            </a:prstGeom>
            <a:noFill/>
            <a:ln w="57150">
              <a:solidFill>
                <a:srgbClr val="EC5714"/>
              </a:solidFill>
              <a:prstDash val="sysDot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200150" y="1516063"/>
            <a:ext cx="4529237" cy="2038350"/>
          </a:xfrm>
          <a:prstGeom prst="rect">
            <a:avLst/>
          </a:prstGeom>
          <a:noFill/>
          <a:ln w="28575">
            <a:solidFill>
              <a:srgbClr val="0000FF"/>
            </a:solidFill>
            <a:prstDash val="sysDot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2800" b="1" dirty="0">
              <a:latin typeface="+mn-lt"/>
            </a:endParaRPr>
          </a:p>
        </p:txBody>
      </p:sp>
      <p:cxnSp>
        <p:nvCxnSpPr>
          <p:cNvPr id="21" name="直接箭头连接符 20"/>
          <p:cNvCxnSpPr>
            <a:cxnSpLocks noChangeShapeType="1"/>
            <a:stCxn id="20" idx="3"/>
          </p:cNvCxnSpPr>
          <p:nvPr/>
        </p:nvCxnSpPr>
        <p:spPr bwMode="auto">
          <a:xfrm>
            <a:off x="5729387" y="2535238"/>
            <a:ext cx="726976" cy="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2" name="组合 21"/>
          <p:cNvGrpSpPr/>
          <p:nvPr/>
        </p:nvGrpSpPr>
        <p:grpSpPr bwMode="auto">
          <a:xfrm>
            <a:off x="6501288" y="1755768"/>
            <a:ext cx="1626234" cy="1539037"/>
            <a:chOff x="6599734" y="2672576"/>
            <a:chExt cx="1626236" cy="1538690"/>
          </a:xfrm>
        </p:grpSpPr>
        <p:sp>
          <p:nvSpPr>
            <p:cNvPr id="4124" name="TextBox 36"/>
            <p:cNvSpPr txBox="1">
              <a:spLocks noChangeArrowheads="1"/>
            </p:cNvSpPr>
            <p:nvPr/>
          </p:nvSpPr>
          <p:spPr bwMode="auto">
            <a:xfrm>
              <a:off x="6599734" y="2672576"/>
              <a:ext cx="1622562" cy="953893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</a:rPr>
                <a:t>        0.5 6</a:t>
              </a:r>
            </a:p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800" b="1" dirty="0">
                  <a:latin typeface="+mn-lt"/>
                  <a:ea typeface="楷体" panose="02010609060101010101" pitchFamily="49" charset="-122"/>
                </a:rPr>
                <a:t>×  </a:t>
              </a:r>
              <a:r>
                <a:rPr lang="en-US" altLang="zh-CN" sz="2800" b="1" dirty="0">
                  <a:latin typeface="+mn-lt"/>
                </a:rPr>
                <a:t>  0.0 4</a:t>
              </a:r>
              <a:endParaRPr lang="zh-CN" altLang="en-US" sz="2800" b="1" dirty="0">
                <a:latin typeface="+mn-lt"/>
              </a:endParaRPr>
            </a:p>
          </p:txBody>
        </p:sp>
        <p:cxnSp>
          <p:nvCxnSpPr>
            <p:cNvPr id="17434" name="直接连接符 37"/>
            <p:cNvCxnSpPr>
              <a:cxnSpLocks noChangeShapeType="1"/>
            </p:cNvCxnSpPr>
            <p:nvPr/>
          </p:nvCxnSpPr>
          <p:spPr bwMode="auto">
            <a:xfrm>
              <a:off x="6662123" y="3656401"/>
              <a:ext cx="15516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矩形 38"/>
            <p:cNvSpPr>
              <a:spLocks noChangeArrowheads="1"/>
            </p:cNvSpPr>
            <p:nvPr/>
          </p:nvSpPr>
          <p:spPr bwMode="auto">
            <a:xfrm>
              <a:off x="7233782" y="3687509"/>
              <a:ext cx="992188" cy="52375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altLang="zh-CN" sz="2800" b="1" dirty="0">
                  <a:solidFill>
                    <a:srgbClr val="000000"/>
                  </a:solidFill>
                  <a:latin typeface="+mn-lt"/>
                </a:rPr>
                <a:t> 2 2 4</a:t>
              </a:r>
              <a:endParaRPr lang="zh-CN" altLang="en-US" sz="2800" b="1" dirty="0">
                <a:latin typeface="+mn-lt"/>
              </a:endParaRPr>
            </a:p>
          </p:txBody>
        </p: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394325" y="823913"/>
            <a:ext cx="117157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0.0224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193800" y="1732623"/>
            <a:ext cx="1620838" cy="9540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</a:rPr>
              <a:t>        0.5 6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2800" b="1" dirty="0">
                <a:latin typeface="+mn-lt"/>
              </a:rPr>
              <a:t>    0.0 4</a:t>
            </a:r>
            <a:endParaRPr lang="zh-CN" altLang="en-US" sz="2800" b="1" dirty="0">
              <a:latin typeface="+mn-lt"/>
            </a:endParaRPr>
          </a:p>
        </p:txBody>
      </p:sp>
      <p:cxnSp>
        <p:nvCxnSpPr>
          <p:cNvPr id="29" name="直接连接符 28"/>
          <p:cNvCxnSpPr>
            <a:cxnSpLocks noChangeShapeType="1"/>
          </p:cNvCxnSpPr>
          <p:nvPr/>
        </p:nvCxnSpPr>
        <p:spPr bwMode="auto">
          <a:xfrm flipV="1">
            <a:off x="1293813" y="2778125"/>
            <a:ext cx="1747837" cy="47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1817383" y="2824163"/>
            <a:ext cx="99218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</a:rPr>
              <a:t> 2 2 4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6950869" y="2774315"/>
            <a:ext cx="36353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6795294" y="2772728"/>
            <a:ext cx="27463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6566694" y="2774315"/>
            <a:ext cx="36353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3925888" y="2857500"/>
            <a:ext cx="544512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四</a:t>
            </a:r>
          </a:p>
        </p:txBody>
      </p:sp>
      <p:sp>
        <p:nvSpPr>
          <p:cNvPr id="35" name="Rectangle 16"/>
          <p:cNvSpPr>
            <a:spLocks noChangeArrowheads="1"/>
          </p:cNvSpPr>
          <p:nvPr/>
        </p:nvSpPr>
        <p:spPr bwMode="auto">
          <a:xfrm>
            <a:off x="-473075" y="165100"/>
            <a:ext cx="4425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二、探究新知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32712" y="3461805"/>
            <a:ext cx="4247227" cy="1548410"/>
            <a:chOff x="332712" y="3461805"/>
            <a:chExt cx="4247227" cy="1548410"/>
          </a:xfrm>
        </p:grpSpPr>
        <p:sp>
          <p:nvSpPr>
            <p:cNvPr id="4123" name="AutoShape 27"/>
            <p:cNvSpPr>
              <a:spLocks noChangeArrowheads="1"/>
            </p:cNvSpPr>
            <p:nvPr/>
          </p:nvSpPr>
          <p:spPr bwMode="auto">
            <a:xfrm>
              <a:off x="1409701" y="3644905"/>
              <a:ext cx="3170238" cy="966788"/>
            </a:xfrm>
            <a:prstGeom prst="wedgeRoundRectCallout">
              <a:avLst>
                <a:gd name="adj1" fmla="val -56642"/>
                <a:gd name="adj2" fmla="val -1992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乘得的积的小数位数不够，怎样点小数点？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712" y="3461805"/>
              <a:ext cx="852817" cy="1548410"/>
            </a:xfrm>
            <a:prstGeom prst="rect">
              <a:avLst/>
            </a:prstGeom>
          </p:spPr>
        </p:pic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9E45BE89-4BD9-492D-4F19-FBF8695D7B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218" y="908234"/>
            <a:ext cx="611287" cy="427567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4E2522E-9DA1-D8FB-51B0-DAB79444DCE7}"/>
              </a:ext>
            </a:extLst>
          </p:cNvPr>
          <p:cNvGrpSpPr/>
          <p:nvPr/>
        </p:nvGrpSpPr>
        <p:grpSpPr>
          <a:xfrm>
            <a:off x="4741861" y="3660780"/>
            <a:ext cx="4069427" cy="979750"/>
            <a:chOff x="4741861" y="3660780"/>
            <a:chExt cx="4069427" cy="979750"/>
          </a:xfrm>
        </p:grpSpPr>
        <p:sp>
          <p:nvSpPr>
            <p:cNvPr id="4121" name="AutoShape 27"/>
            <p:cNvSpPr>
              <a:spLocks noChangeArrowheads="1"/>
            </p:cNvSpPr>
            <p:nvPr/>
          </p:nvSpPr>
          <p:spPr bwMode="auto">
            <a:xfrm>
              <a:off x="4741861" y="3660780"/>
              <a:ext cx="2889861" cy="935038"/>
            </a:xfrm>
            <a:prstGeom prst="wedgeRoundRectCallout">
              <a:avLst>
                <a:gd name="adj1" fmla="val 59968"/>
                <a:gd name="adj2" fmla="val 27003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要在前面用</a:t>
              </a:r>
              <a:r>
                <a:rPr lang="en-US" altLang="zh-CN" sz="2400" b="1" dirty="0">
                  <a:solidFill>
                    <a:srgbClr val="00B0F0"/>
                  </a:solidFill>
                  <a:latin typeface="+mj-lt"/>
                  <a:ea typeface="+mj-ea"/>
                </a:rPr>
                <a:t>0</a:t>
              </a:r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补足位数，再点小数点。</a:t>
              </a:r>
              <a:endParaRPr lang="en-US" altLang="zh-CN" sz="2400" b="1" dirty="0">
                <a:solidFill>
                  <a:srgbClr val="00B0F0"/>
                </a:solidFill>
                <a:latin typeface="+mj-ea"/>
                <a:ea typeface="+mj-ea"/>
              </a:endParaRP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A79BBC6E-26C3-D956-ADAB-EAEE032FE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3111" y="3760921"/>
              <a:ext cx="888177" cy="87960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/>
      <p:bldP spid="28" grpId="0"/>
      <p:bldP spid="31" grpId="0"/>
      <p:bldP spid="32" grpId="0"/>
      <p:bldP spid="33" grpId="0"/>
      <p:bldP spid="34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2"/>
          <p:cNvGrpSpPr/>
          <p:nvPr/>
        </p:nvGrpSpPr>
        <p:grpSpPr bwMode="auto">
          <a:xfrm>
            <a:off x="387350" y="1217613"/>
            <a:ext cx="2457450" cy="1684337"/>
            <a:chOff x="990600" y="590550"/>
            <a:chExt cx="2819400" cy="1886585"/>
          </a:xfrm>
        </p:grpSpPr>
        <p:sp>
          <p:nvSpPr>
            <p:cNvPr id="19478" name="矩形 1"/>
            <p:cNvSpPr>
              <a:spLocks noChangeArrowheads="1"/>
            </p:cNvSpPr>
            <p:nvPr/>
          </p:nvSpPr>
          <p:spPr bwMode="auto">
            <a:xfrm>
              <a:off x="990600" y="590550"/>
              <a:ext cx="2819400" cy="1886585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</a:endParaRPr>
            </a:p>
          </p:txBody>
        </p:sp>
        <p:pic>
          <p:nvPicPr>
            <p:cNvPr id="19479" name="Picture 33" descr="1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665411"/>
              <a:ext cx="2797629" cy="1736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459" name="组合 3"/>
          <p:cNvGrpSpPr/>
          <p:nvPr/>
        </p:nvGrpSpPr>
        <p:grpSpPr bwMode="auto">
          <a:xfrm>
            <a:off x="2974975" y="1230313"/>
            <a:ext cx="2881313" cy="1684337"/>
            <a:chOff x="4361459" y="594360"/>
            <a:chExt cx="3334740" cy="1882775"/>
          </a:xfrm>
        </p:grpSpPr>
        <p:sp>
          <p:nvSpPr>
            <p:cNvPr id="19476" name="矩形 1"/>
            <p:cNvSpPr>
              <a:spLocks noChangeArrowheads="1"/>
            </p:cNvSpPr>
            <p:nvPr/>
          </p:nvSpPr>
          <p:spPr bwMode="auto">
            <a:xfrm>
              <a:off x="4468018" y="594360"/>
              <a:ext cx="3228181" cy="1882775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</a:endParaRPr>
            </a:p>
          </p:txBody>
        </p:sp>
        <p:pic>
          <p:nvPicPr>
            <p:cNvPr id="19477" name="Picture 34" descr="1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1459" y="631858"/>
              <a:ext cx="3216275" cy="1803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460" name="组合 1"/>
          <p:cNvGrpSpPr/>
          <p:nvPr/>
        </p:nvGrpSpPr>
        <p:grpSpPr bwMode="auto">
          <a:xfrm>
            <a:off x="6062663" y="1219200"/>
            <a:ext cx="2747962" cy="1682750"/>
            <a:chOff x="2819414" y="2763289"/>
            <a:chExt cx="3047985" cy="1882775"/>
          </a:xfrm>
        </p:grpSpPr>
        <p:sp>
          <p:nvSpPr>
            <p:cNvPr id="19474" name="矩形 1"/>
            <p:cNvSpPr>
              <a:spLocks noChangeArrowheads="1"/>
            </p:cNvSpPr>
            <p:nvPr/>
          </p:nvSpPr>
          <p:spPr bwMode="auto">
            <a:xfrm>
              <a:off x="2819414" y="2763289"/>
              <a:ext cx="3047985" cy="1882775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>
                <a:latin typeface="Times New Roman" panose="02020603050405020304" pitchFamily="18" charset="0"/>
              </a:endParaRPr>
            </a:p>
          </p:txBody>
        </p:sp>
        <p:pic>
          <p:nvPicPr>
            <p:cNvPr id="19475" name="Picture 35" descr="1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6832" y="2791944"/>
              <a:ext cx="3020093" cy="182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95325" y="2522538"/>
            <a:ext cx="762000" cy="357187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</a:endParaRPr>
          </a:p>
        </p:txBody>
      </p:sp>
      <p:cxnSp>
        <p:nvCxnSpPr>
          <p:cNvPr id="7" name="直接箭头连接符 6"/>
          <p:cNvCxnSpPr>
            <a:cxnSpLocks noChangeShapeType="1"/>
            <a:stCxn id="5" idx="2"/>
          </p:cNvCxnSpPr>
          <p:nvPr/>
        </p:nvCxnSpPr>
        <p:spPr bwMode="auto">
          <a:xfrm>
            <a:off x="1076325" y="2879725"/>
            <a:ext cx="0" cy="352425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矩形 2"/>
          <p:cNvSpPr>
            <a:spLocks noChangeArrowheads="1"/>
          </p:cNvSpPr>
          <p:nvPr/>
        </p:nvSpPr>
        <p:spPr bwMode="auto">
          <a:xfrm>
            <a:off x="539750" y="3113088"/>
            <a:ext cx="211137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ea"/>
                <a:ea typeface="+mn-ea"/>
              </a:rPr>
              <a:t>积的位数够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105150" y="2568575"/>
            <a:ext cx="1101725" cy="298450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</a:endParaRPr>
          </a:p>
        </p:txBody>
      </p:sp>
      <p:cxnSp>
        <p:nvCxnSpPr>
          <p:cNvPr id="24" name="直接箭头连接符 23"/>
          <p:cNvCxnSpPr>
            <a:cxnSpLocks noChangeShapeType="1"/>
          </p:cNvCxnSpPr>
          <p:nvPr/>
        </p:nvCxnSpPr>
        <p:spPr bwMode="auto">
          <a:xfrm>
            <a:off x="3651250" y="2890370"/>
            <a:ext cx="0" cy="323850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矩形 2"/>
          <p:cNvSpPr>
            <a:spLocks noChangeArrowheads="1"/>
          </p:cNvSpPr>
          <p:nvPr/>
        </p:nvSpPr>
        <p:spPr bwMode="auto">
          <a:xfrm>
            <a:off x="2349500" y="3110121"/>
            <a:ext cx="354647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ea"/>
                <a:ea typeface="+mn-ea"/>
              </a:rPr>
              <a:t>积的位数不够，要添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</a:rPr>
              <a:t>0</a:t>
            </a:r>
            <a:endParaRPr lang="zh-CN" altLang="en-US" sz="2400" b="1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6140450" y="2522538"/>
            <a:ext cx="1193800" cy="317500"/>
          </a:xfrm>
          <a:prstGeom prst="rect">
            <a:avLst/>
          </a:prstGeom>
          <a:noFill/>
          <a:ln w="28575">
            <a:solidFill>
              <a:srgbClr val="0000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latin typeface="Times New Roman" panose="02020603050405020304" pitchFamily="18" charset="0"/>
            </a:endParaRPr>
          </a:p>
        </p:txBody>
      </p:sp>
      <p:cxnSp>
        <p:nvCxnSpPr>
          <p:cNvPr id="28" name="直接箭头连接符 27"/>
          <p:cNvCxnSpPr>
            <a:cxnSpLocks noChangeShapeType="1"/>
          </p:cNvCxnSpPr>
          <p:nvPr/>
        </p:nvCxnSpPr>
        <p:spPr bwMode="auto">
          <a:xfrm>
            <a:off x="6645275" y="2827338"/>
            <a:ext cx="0" cy="386882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矩形 2"/>
          <p:cNvSpPr>
            <a:spLocks noChangeArrowheads="1"/>
          </p:cNvSpPr>
          <p:nvPr/>
        </p:nvSpPr>
        <p:spPr bwMode="auto">
          <a:xfrm>
            <a:off x="5743575" y="3097958"/>
            <a:ext cx="3536950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ea"/>
                <a:ea typeface="+mn-ea"/>
              </a:rPr>
              <a:t>先添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</a:rPr>
              <a:t>0</a:t>
            </a:r>
            <a:r>
              <a:rPr lang="zh-CN" altLang="en-US" sz="2400" b="1" dirty="0">
                <a:solidFill>
                  <a:srgbClr val="0000FF"/>
                </a:solidFill>
                <a:latin typeface="+mn-ea"/>
                <a:ea typeface="+mn-ea"/>
              </a:rPr>
              <a:t>，再去末尾的</a:t>
            </a:r>
            <a:r>
              <a:rPr lang="en-US" altLang="zh-CN" sz="2400" b="1" dirty="0">
                <a:solidFill>
                  <a:srgbClr val="0000FF"/>
                </a:solidFill>
                <a:latin typeface="+mn-ea"/>
                <a:ea typeface="+mn-ea"/>
              </a:rPr>
              <a:t>0</a:t>
            </a:r>
            <a:endParaRPr lang="zh-CN" altLang="en-US" sz="2400" b="1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9470" name="文本框 1"/>
          <p:cNvSpPr txBox="1">
            <a:spLocks noChangeArrowheads="1"/>
          </p:cNvSpPr>
          <p:nvPr/>
        </p:nvSpPr>
        <p:spPr bwMode="auto">
          <a:xfrm>
            <a:off x="-417513" y="544513"/>
            <a:ext cx="9058276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      观察这几个例子，说说小数乘法该注意些什么？</a:t>
            </a:r>
          </a:p>
        </p:txBody>
      </p:sp>
      <p:grpSp>
        <p:nvGrpSpPr>
          <p:cNvPr id="35" name="Group 39"/>
          <p:cNvGrpSpPr/>
          <p:nvPr/>
        </p:nvGrpSpPr>
        <p:grpSpPr bwMode="auto">
          <a:xfrm>
            <a:off x="903288" y="3589339"/>
            <a:ext cx="7450138" cy="1373188"/>
            <a:chOff x="510" y="210"/>
            <a:chExt cx="4693" cy="865"/>
          </a:xfrm>
        </p:grpSpPr>
        <p:pic>
          <p:nvPicPr>
            <p:cNvPr id="19472" name="Picture 15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17" y="308"/>
              <a:ext cx="586" cy="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AutoShape 27"/>
            <p:cNvSpPr>
              <a:spLocks noChangeArrowheads="1"/>
            </p:cNvSpPr>
            <p:nvPr/>
          </p:nvSpPr>
          <p:spPr bwMode="auto">
            <a:xfrm>
              <a:off x="510" y="210"/>
              <a:ext cx="4081" cy="787"/>
            </a:xfrm>
            <a:prstGeom prst="wedgeRoundRectCallout">
              <a:avLst>
                <a:gd name="adj1" fmla="val 54904"/>
                <a:gd name="adj2" fmla="val -1206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00B0F0"/>
                  </a:solidFill>
                  <a:latin typeface="+mj-lt"/>
                  <a:ea typeface="+mj-ea"/>
                </a:rPr>
                <a:t>1</a:t>
              </a:r>
              <a:r>
                <a:rPr lang="en-US" altLang="zh-CN" sz="2400" b="1" dirty="0">
                  <a:solidFill>
                    <a:srgbClr val="00B0F0"/>
                  </a:solidFill>
                  <a:latin typeface="+mj-ea"/>
                  <a:ea typeface="+mj-ea"/>
                </a:rPr>
                <a:t>.</a:t>
              </a:r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积的位数不够时，要添</a:t>
              </a:r>
              <a:r>
                <a:rPr lang="en-US" altLang="zh-CN" sz="2400" b="1" dirty="0">
                  <a:solidFill>
                    <a:srgbClr val="00B0F0"/>
                  </a:solidFill>
                  <a:latin typeface="+mj-lt"/>
                  <a:ea typeface="+mj-ea"/>
                </a:rPr>
                <a:t>0</a:t>
              </a:r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占位，再点小数点。</a:t>
              </a:r>
              <a:endParaRPr lang="en-US" altLang="zh-CN" sz="2400" b="1" dirty="0">
                <a:solidFill>
                  <a:srgbClr val="00B0F0"/>
                </a:solidFill>
                <a:latin typeface="+mj-ea"/>
                <a:ea typeface="+mj-ea"/>
              </a:endParaRPr>
            </a:p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00B0F0"/>
                  </a:solidFill>
                  <a:latin typeface="+mj-lt"/>
                  <a:ea typeface="+mj-ea"/>
                </a:rPr>
                <a:t>2</a:t>
              </a:r>
              <a:r>
                <a:rPr lang="en-US" altLang="zh-CN" sz="2400" b="1" dirty="0">
                  <a:solidFill>
                    <a:srgbClr val="00B0F0"/>
                  </a:solidFill>
                  <a:latin typeface="+mj-ea"/>
                  <a:ea typeface="+mj-ea"/>
                </a:rPr>
                <a:t>.</a:t>
              </a:r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乘积末尾有</a:t>
              </a:r>
              <a:r>
                <a:rPr lang="en-US" altLang="zh-CN" sz="2400" b="1" dirty="0">
                  <a:solidFill>
                    <a:srgbClr val="00B0F0"/>
                  </a:solidFill>
                  <a:latin typeface="+mj-lt"/>
                  <a:ea typeface="+mj-ea"/>
                </a:rPr>
                <a:t>0</a:t>
              </a:r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时，要先点上小数点，再去掉末尾的</a:t>
              </a:r>
              <a:r>
                <a:rPr lang="en-US" altLang="zh-CN" sz="2400" b="1" dirty="0">
                  <a:solidFill>
                    <a:srgbClr val="00B0F0"/>
                  </a:solidFill>
                  <a:latin typeface="+mj-lt"/>
                  <a:ea typeface="+mj-ea"/>
                </a:rPr>
                <a:t>0</a:t>
              </a:r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  <p:bldP spid="23" grpId="0" animBg="1"/>
      <p:bldP spid="25" grpId="0"/>
      <p:bldP spid="27" grpId="0" animBg="1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19"/>
          <p:cNvSpPr txBox="1">
            <a:spLocks noChangeArrowheads="1"/>
          </p:cNvSpPr>
          <p:nvPr/>
        </p:nvSpPr>
        <p:spPr bwMode="auto">
          <a:xfrm>
            <a:off x="785813" y="812800"/>
            <a:ext cx="7516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计算下面各题。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1682750" y="1400175"/>
            <a:ext cx="56054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3.7×4.6                         0.48×1.5</a:t>
            </a: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1774825" y="1866900"/>
            <a:ext cx="1549400" cy="1028700"/>
            <a:chOff x="1271102" y="4271930"/>
            <a:chExt cx="1549226" cy="1029278"/>
          </a:xfrm>
        </p:grpSpPr>
        <p:cxnSp>
          <p:nvCxnSpPr>
            <p:cNvPr id="21526" name="直接连接符 11"/>
            <p:cNvCxnSpPr>
              <a:cxnSpLocks noChangeShapeType="1"/>
            </p:cNvCxnSpPr>
            <p:nvPr/>
          </p:nvCxnSpPr>
          <p:spPr bwMode="auto">
            <a:xfrm>
              <a:off x="1271102" y="5301208"/>
              <a:ext cx="154922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27" name="矩形 30"/>
            <p:cNvSpPr>
              <a:spLocks noChangeArrowheads="1"/>
            </p:cNvSpPr>
            <p:nvPr/>
          </p:nvSpPr>
          <p:spPr bwMode="auto">
            <a:xfrm>
              <a:off x="1279038" y="4271930"/>
              <a:ext cx="1433352" cy="1006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3.7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   4.6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192338" y="2876550"/>
            <a:ext cx="9540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2 2 2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3052763" y="1403350"/>
            <a:ext cx="14700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17.02</a:t>
            </a: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5238750" y="1911350"/>
            <a:ext cx="2103438" cy="1028700"/>
            <a:chOff x="1271102" y="4273360"/>
            <a:chExt cx="2103141" cy="1027848"/>
          </a:xfrm>
        </p:grpSpPr>
        <p:cxnSp>
          <p:nvCxnSpPr>
            <p:cNvPr id="21524" name="直接连接符 11"/>
            <p:cNvCxnSpPr>
              <a:cxnSpLocks noChangeShapeType="1"/>
            </p:cNvCxnSpPr>
            <p:nvPr/>
          </p:nvCxnSpPr>
          <p:spPr bwMode="auto">
            <a:xfrm>
              <a:off x="1271102" y="5301208"/>
              <a:ext cx="154922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25" name="矩形 30"/>
            <p:cNvSpPr>
              <a:spLocks noChangeArrowheads="1"/>
            </p:cNvSpPr>
            <p:nvPr/>
          </p:nvSpPr>
          <p:spPr bwMode="auto">
            <a:xfrm>
              <a:off x="1385843" y="4273360"/>
              <a:ext cx="1988400" cy="1005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0.4 8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    1.5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5853113" y="2909888"/>
            <a:ext cx="11318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2 4 0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5864225" y="3359150"/>
            <a:ext cx="7191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4 8</a:t>
            </a:r>
          </a:p>
        </p:txBody>
      </p:sp>
      <p:cxnSp>
        <p:nvCxnSpPr>
          <p:cNvPr id="20" name="直接连接符 11"/>
          <p:cNvCxnSpPr>
            <a:cxnSpLocks noChangeShapeType="1"/>
          </p:cNvCxnSpPr>
          <p:nvPr/>
        </p:nvCxnSpPr>
        <p:spPr bwMode="auto">
          <a:xfrm>
            <a:off x="5251450" y="3910013"/>
            <a:ext cx="1549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5589588" y="3922713"/>
            <a:ext cx="1238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7 2 0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6596063" y="1390650"/>
            <a:ext cx="13906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0.72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897063" y="3324225"/>
            <a:ext cx="9540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1 4 8</a:t>
            </a:r>
          </a:p>
        </p:txBody>
      </p:sp>
      <p:cxnSp>
        <p:nvCxnSpPr>
          <p:cNvPr id="24" name="直接连接符 11"/>
          <p:cNvCxnSpPr>
            <a:cxnSpLocks noChangeShapeType="1"/>
          </p:cNvCxnSpPr>
          <p:nvPr/>
        </p:nvCxnSpPr>
        <p:spPr bwMode="auto">
          <a:xfrm>
            <a:off x="1768475" y="3878263"/>
            <a:ext cx="1549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1901825" y="3867150"/>
            <a:ext cx="12795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1 7 0 2</a:t>
            </a:r>
          </a:p>
        </p:txBody>
      </p:sp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6478588" y="4051300"/>
            <a:ext cx="284162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378075" y="3867150"/>
            <a:ext cx="3381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5815013" y="3941763"/>
            <a:ext cx="33813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48312" y="3930384"/>
            <a:ext cx="3048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>
                <a:solidFill>
                  <a:srgbClr val="FF0000"/>
                </a:solidFill>
                <a:latin typeface="+mj-lt"/>
              </a:rPr>
              <a:t>0</a:t>
            </a:r>
            <a:endParaRPr lang="zh-CN" altLang="en-US" sz="30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BF29FACA-967F-9A9A-B7CC-FD723A5B4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73075" y="165100"/>
            <a:ext cx="4425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三、巩固训练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  <p:bldP spid="9" grpId="0"/>
      <p:bldP spid="13" grpId="0"/>
      <p:bldP spid="14" grpId="0"/>
      <p:bldP spid="18" grpId="0"/>
      <p:bldP spid="19" grpId="0"/>
      <p:bldP spid="21" grpId="0"/>
      <p:bldP spid="22" grpId="0"/>
      <p:bldP spid="23" grpId="0"/>
      <p:bldP spid="25" grpId="0"/>
      <p:bldP spid="2" grpId="0"/>
      <p:bldP spid="28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9"/>
          <p:cNvSpPr txBox="1">
            <a:spLocks noChangeArrowheads="1"/>
          </p:cNvSpPr>
          <p:nvPr/>
        </p:nvSpPr>
        <p:spPr bwMode="auto">
          <a:xfrm>
            <a:off x="1262063" y="1190625"/>
            <a:ext cx="6019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0.29×0.07                      0.056×0.15</a:t>
            </a: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1638300" y="1925638"/>
            <a:ext cx="1833563" cy="1027112"/>
            <a:chOff x="1271102" y="4273360"/>
            <a:chExt cx="1832961" cy="1027848"/>
          </a:xfrm>
        </p:grpSpPr>
        <p:cxnSp>
          <p:nvCxnSpPr>
            <p:cNvPr id="23569" name="直接连接符 11"/>
            <p:cNvCxnSpPr>
              <a:cxnSpLocks noChangeShapeType="1"/>
            </p:cNvCxnSpPr>
            <p:nvPr/>
          </p:nvCxnSpPr>
          <p:spPr bwMode="auto">
            <a:xfrm>
              <a:off x="1271102" y="5301208"/>
              <a:ext cx="167264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570" name="矩形 30"/>
            <p:cNvSpPr>
              <a:spLocks noChangeArrowheads="1"/>
            </p:cNvSpPr>
            <p:nvPr/>
          </p:nvSpPr>
          <p:spPr bwMode="auto">
            <a:xfrm>
              <a:off x="1280625" y="4273360"/>
              <a:ext cx="1823438" cy="1006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0.2 9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  0.0 7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967038" y="1193800"/>
            <a:ext cx="16065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0.0203</a:t>
            </a: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5041900" y="1701800"/>
            <a:ext cx="2087563" cy="1028700"/>
            <a:chOff x="1211461" y="4273360"/>
            <a:chExt cx="2086650" cy="1027848"/>
          </a:xfrm>
        </p:grpSpPr>
        <p:cxnSp>
          <p:nvCxnSpPr>
            <p:cNvPr id="23567" name="直接连接符 11"/>
            <p:cNvCxnSpPr>
              <a:cxnSpLocks noChangeShapeType="1"/>
            </p:cNvCxnSpPr>
            <p:nvPr/>
          </p:nvCxnSpPr>
          <p:spPr bwMode="auto">
            <a:xfrm>
              <a:off x="1271102" y="5301208"/>
              <a:ext cx="2027009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568" name="矩形 30"/>
            <p:cNvSpPr>
              <a:spLocks noChangeArrowheads="1"/>
            </p:cNvSpPr>
            <p:nvPr/>
          </p:nvSpPr>
          <p:spPr bwMode="auto">
            <a:xfrm>
              <a:off x="1211461" y="4273360"/>
              <a:ext cx="1980979" cy="1005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0.0 5 6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      0.1 5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5997575" y="2700338"/>
            <a:ext cx="11318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2 8 0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003925" y="3149600"/>
            <a:ext cx="7207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5 6</a:t>
            </a:r>
          </a:p>
        </p:txBody>
      </p:sp>
      <p:cxnSp>
        <p:nvCxnSpPr>
          <p:cNvPr id="20" name="直接连接符 11"/>
          <p:cNvCxnSpPr>
            <a:cxnSpLocks noChangeShapeType="1"/>
          </p:cNvCxnSpPr>
          <p:nvPr/>
        </p:nvCxnSpPr>
        <p:spPr bwMode="auto">
          <a:xfrm>
            <a:off x="5114925" y="3700463"/>
            <a:ext cx="2014538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4963201" y="3713163"/>
            <a:ext cx="19812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8 4 0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6675438" y="1181100"/>
            <a:ext cx="16954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0.0084</a:t>
            </a: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1517193" y="2974749"/>
            <a:ext cx="16637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2 0 3</a:t>
            </a:r>
          </a:p>
        </p:txBody>
      </p:sp>
      <p:cxnSp>
        <p:nvCxnSpPr>
          <p:cNvPr id="3" name="直接连接符 2"/>
          <p:cNvCxnSpPr>
            <a:cxnSpLocks noChangeShapeType="1"/>
          </p:cNvCxnSpPr>
          <p:nvPr/>
        </p:nvCxnSpPr>
        <p:spPr bwMode="auto">
          <a:xfrm>
            <a:off x="6642100" y="3849688"/>
            <a:ext cx="284163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1847850" y="2998788"/>
            <a:ext cx="338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5340350" y="3740150"/>
            <a:ext cx="3381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4572000" y="4321175"/>
            <a:ext cx="3798888" cy="389530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易错点：注意积中的小数位数。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647825" y="2974023"/>
            <a:ext cx="7207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>
                <a:solidFill>
                  <a:srgbClr val="FF0000"/>
                </a:solidFill>
                <a:latin typeface="+mj-lt"/>
              </a:rPr>
              <a:t>0 0</a:t>
            </a:r>
            <a:endParaRPr lang="zh-CN" altLang="en-US" sz="30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149056" y="3709989"/>
            <a:ext cx="9578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>
                <a:solidFill>
                  <a:srgbClr val="FF0000"/>
                </a:solidFill>
                <a:latin typeface="+mj-lt"/>
              </a:rPr>
              <a:t>0 0 0</a:t>
            </a:r>
            <a:endParaRPr lang="zh-CN" altLang="en-US" sz="3000" b="1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  <p:bldP spid="21" grpId="0"/>
      <p:bldP spid="22" grpId="0"/>
      <p:bldP spid="25" grpId="0"/>
      <p:bldP spid="23" grpId="0"/>
      <p:bldP spid="24" grpId="0"/>
      <p:bldP spid="26" grpId="0" animBg="1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 bwMode="auto">
          <a:xfrm>
            <a:off x="601240" y="192086"/>
            <a:ext cx="6862589" cy="1825499"/>
            <a:chOff x="488822" y="1937722"/>
            <a:chExt cx="6862493" cy="1824651"/>
          </a:xfrm>
        </p:grpSpPr>
        <p:pic>
          <p:nvPicPr>
            <p:cNvPr id="25605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822" y="1937722"/>
              <a:ext cx="867234" cy="1824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AutoShape 27"/>
            <p:cNvSpPr>
              <a:spLocks noChangeArrowheads="1"/>
            </p:cNvSpPr>
            <p:nvPr/>
          </p:nvSpPr>
          <p:spPr bwMode="auto">
            <a:xfrm>
              <a:off x="1807842" y="2256411"/>
              <a:ext cx="5543473" cy="538884"/>
            </a:xfrm>
            <a:prstGeom prst="wedgeRoundRectCallout">
              <a:avLst>
                <a:gd name="adj1" fmla="val -57252"/>
                <a:gd name="adj2" fmla="val 2152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just" latinLnBrk="1"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请总结一下，小数乘法的计算方法吧。</a:t>
              </a:r>
            </a:p>
          </p:txBody>
        </p:sp>
      </p:grp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719138" y="3556000"/>
            <a:ext cx="71326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注意：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1.</a:t>
            </a:r>
            <a:r>
              <a:rPr lang="zh-CN" altLang="en-US" sz="24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积的位数不够时，要添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占位，再点小数点。</a:t>
            </a:r>
            <a:endParaRPr lang="en-US" altLang="zh-CN" sz="24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en-US" altLang="zh-CN" sz="24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2.</a:t>
            </a:r>
            <a:r>
              <a:rPr lang="zh-CN" altLang="en-US" sz="24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乘积末尾有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时，要先点上小数点，再去掉    </a:t>
            </a:r>
            <a:endParaRPr lang="en-US" altLang="zh-CN" sz="24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r>
              <a:rPr lang="en-US" altLang="zh-CN" sz="24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lang="zh-CN" altLang="en-US" sz="24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末尾的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哦！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B6C230B-3431-6C0D-8C17-958394B353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5467" y="1014904"/>
            <a:ext cx="6133172" cy="22902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1C7B6CA-43AA-7AF4-2888-02FCE0492756}"/>
              </a:ext>
            </a:extLst>
          </p:cNvPr>
          <p:cNvSpPr txBox="1"/>
          <p:nvPr/>
        </p:nvSpPr>
        <p:spPr>
          <a:xfrm>
            <a:off x="409530" y="526946"/>
            <a:ext cx="45397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</a:t>
            </a:r>
            <a:endParaRPr lang="zh-CN" altLang="en-US" sz="28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5FFD498-D4BD-9255-BFDE-B639B21FB3E3}"/>
              </a:ext>
            </a:extLst>
          </p:cNvPr>
          <p:cNvSpPr txBox="1"/>
          <p:nvPr/>
        </p:nvSpPr>
        <p:spPr>
          <a:xfrm>
            <a:off x="821437" y="367690"/>
            <a:ext cx="7913033" cy="1949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人的嗅觉细胞约有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0.049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亿个，狗的嗅觉细胞个数是人的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倍。狗约有多少亿个嗅觉细胞？（得数保留一位小数。）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622EB16-85B4-BDA6-BB45-FAA587E7584D}"/>
              </a:ext>
            </a:extLst>
          </p:cNvPr>
          <p:cNvSpPr txBox="1"/>
          <p:nvPr/>
        </p:nvSpPr>
        <p:spPr>
          <a:xfrm>
            <a:off x="5565743" y="241900"/>
            <a:ext cx="29859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D3048C1-DA24-23A8-A652-612741FFA6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58" y="1990448"/>
            <a:ext cx="2215035" cy="19431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7B80A30-5158-8A46-56F3-C1B2E5D46EC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435" y="2720933"/>
            <a:ext cx="4244340" cy="133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BAA98-D84E-7301-963F-43B4B8BB4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320E8FE-E97A-FC25-805C-BEAFF23FDABD}"/>
              </a:ext>
            </a:extLst>
          </p:cNvPr>
          <p:cNvSpPr txBox="1"/>
          <p:nvPr/>
        </p:nvSpPr>
        <p:spPr>
          <a:xfrm>
            <a:off x="5565743" y="241900"/>
            <a:ext cx="29859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FB5336FD-CAAA-D26E-3CBA-83B39C3D0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437" y="2250778"/>
            <a:ext cx="2186817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0.049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45 =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TextBox 25">
            <a:extLst>
              <a:ext uri="{FF2B5EF4-FFF2-40B4-BE49-F238E27FC236}">
                <a16:creationId xmlns:a16="http://schemas.microsoft.com/office/drawing/2014/main" id="{4B60BCB7-DA64-32A1-971D-057850AD7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8898" y="2241702"/>
            <a:ext cx="254013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2.205(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亿个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TextBox 27">
            <a:extLst>
              <a:ext uri="{FF2B5EF4-FFF2-40B4-BE49-F238E27FC236}">
                <a16:creationId xmlns:a16="http://schemas.microsoft.com/office/drawing/2014/main" id="{85C3C473-7F29-8A32-B5C6-1DBDC5FC3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957" y="2657475"/>
            <a:ext cx="2310406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        0 . 0 4 9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            4 5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9BEBE713-9E6B-87E0-C302-7B4DD6DCEE3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59537" y="3616300"/>
            <a:ext cx="1959863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CB5756D1-BFD5-C333-B076-74ACE4D712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435" y="1990448"/>
            <a:ext cx="2215035" cy="194310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134B8C58-4272-0158-6D76-52400618E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9609" y="3579336"/>
            <a:ext cx="1131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2 4 5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96D5D8B-BBED-1BBF-ABF0-9C1639E7E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4873" y="3935908"/>
            <a:ext cx="1194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1 9 6</a:t>
            </a:r>
          </a:p>
        </p:txBody>
      </p:sp>
      <p:cxnSp>
        <p:nvCxnSpPr>
          <p:cNvPr id="20" name="直接连接符 11">
            <a:extLst>
              <a:ext uri="{FF2B5EF4-FFF2-40B4-BE49-F238E27FC236}">
                <a16:creationId xmlns:a16="http://schemas.microsoft.com/office/drawing/2014/main" id="{590D271D-6FAA-97B1-04BB-4EDC65D430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0739" y="4411821"/>
            <a:ext cx="2014538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056E85B7-21B9-DC40-CEBB-445FC3230B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3392" y="4377855"/>
            <a:ext cx="15255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2.2 0 5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1DB62A1-C8A5-CDF5-FDD9-F25C8D389AC9}"/>
              </a:ext>
            </a:extLst>
          </p:cNvPr>
          <p:cNvSpPr txBox="1"/>
          <p:nvPr/>
        </p:nvSpPr>
        <p:spPr>
          <a:xfrm>
            <a:off x="409530" y="526946"/>
            <a:ext cx="45397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</a:t>
            </a:r>
            <a:endParaRPr lang="zh-CN" altLang="en-US" sz="28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104C686-D7EB-12F3-6868-E748C85973D8}"/>
              </a:ext>
            </a:extLst>
          </p:cNvPr>
          <p:cNvSpPr txBox="1"/>
          <p:nvPr/>
        </p:nvSpPr>
        <p:spPr>
          <a:xfrm>
            <a:off x="821437" y="367690"/>
            <a:ext cx="7913033" cy="1949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人的嗅觉细胞约有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0.049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亿个，狗的嗅觉细胞个数是人的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倍。狗约有多少亿个嗅觉细胞？（得数保留一位小数。）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D337301C-8234-91EF-C23E-8F8E911C4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8601" y="2235538"/>
            <a:ext cx="231040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≈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2.2(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亿个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TextBox 25">
            <a:extLst>
              <a:ext uri="{FF2B5EF4-FFF2-40B4-BE49-F238E27FC236}">
                <a16:creationId xmlns:a16="http://schemas.microsoft.com/office/drawing/2014/main" id="{FBEACBB0-3BAF-58EA-26BB-52C95EF24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1786" y="4252590"/>
            <a:ext cx="570695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答：狗约有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2.2 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  <a:cs typeface="Times New Roman" panose="02020603050405020304" pitchFamily="18" charset="0"/>
              </a:rPr>
              <a:t>亿个嗅觉细胞。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5446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18" grpId="0"/>
      <p:bldP spid="19" grpId="0"/>
      <p:bldP spid="21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33705" y="3525203"/>
            <a:ext cx="3776663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6.25×3.2=20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796540" y="4127500"/>
            <a:ext cx="4287837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4.5×4.5=20.25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 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</a:rPr>
              <a:t>2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5464016" y="3482023"/>
            <a:ext cx="3710464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4.23×5.9=24.957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 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</a:rPr>
              <a:t>2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349250" y="471964"/>
            <a:ext cx="7626350" cy="830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1C1C1C"/>
                </a:solidFill>
                <a:latin typeface="+mn-lt"/>
                <a:ea typeface="+mn-ea"/>
              </a:rPr>
              <a:t>4.</a:t>
            </a:r>
            <a:r>
              <a:rPr lang="zh-CN" altLang="en-US" sz="2800" b="1" dirty="0">
                <a:solidFill>
                  <a:srgbClr val="1C1C1C"/>
                </a:solidFill>
                <a:latin typeface="+mn-lt"/>
                <a:ea typeface="+mn-ea"/>
              </a:rPr>
              <a:t>计算下面图形的面积</a:t>
            </a:r>
            <a:r>
              <a:rPr lang="zh-CN" altLang="zh-CN" sz="2800" b="1" dirty="0">
                <a:solidFill>
                  <a:srgbClr val="1C1C1C"/>
                </a:solidFill>
                <a:latin typeface="+mn-lt"/>
                <a:ea typeface="+mn-ea"/>
              </a:rPr>
              <a:t>。</a:t>
            </a:r>
            <a:r>
              <a:rPr lang="zh-CN" altLang="en-US" sz="2800" b="1" dirty="0">
                <a:solidFill>
                  <a:srgbClr val="1C1C1C"/>
                </a:solidFill>
                <a:latin typeface="+mn-lt"/>
                <a:ea typeface="+mn-ea"/>
              </a:rPr>
              <a:t>（单位：</a:t>
            </a:r>
            <a:r>
              <a:rPr lang="en-US" altLang="zh-CN" sz="2800" b="1" dirty="0">
                <a:solidFill>
                  <a:srgbClr val="1C1C1C"/>
                </a:solidFill>
                <a:latin typeface="+mn-lt"/>
                <a:ea typeface="+mn-ea"/>
              </a:rPr>
              <a:t>dm</a:t>
            </a:r>
            <a:r>
              <a:rPr lang="zh-CN" altLang="en-US" sz="2800" b="1" dirty="0">
                <a:solidFill>
                  <a:srgbClr val="1C1C1C"/>
                </a:solidFill>
                <a:latin typeface="+mn-lt"/>
                <a:ea typeface="+mn-ea"/>
              </a:rPr>
              <a:t>）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P13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zh-CN" sz="2800" b="1" dirty="0">
              <a:solidFill>
                <a:srgbClr val="1C1C1C"/>
              </a:solidFill>
              <a:latin typeface="+mn-lt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86093" y="1728788"/>
            <a:ext cx="2249487" cy="115252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497580" y="1495425"/>
            <a:ext cx="1619250" cy="161925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16200000">
            <a:off x="6220936" y="1199356"/>
            <a:ext cx="1522413" cy="21240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696845" y="2044383"/>
            <a:ext cx="712788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dirty="0">
                <a:latin typeface="+mn-lt"/>
              </a:rPr>
              <a:t>3.2</a:t>
            </a:r>
            <a:endParaRPr lang="zh-CN" altLang="en-US" sz="2400" dirty="0">
              <a:latin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03325" y="2851150"/>
            <a:ext cx="969963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dirty="0">
                <a:latin typeface="+mn-lt"/>
              </a:rPr>
              <a:t>6.25</a:t>
            </a:r>
            <a:endParaRPr lang="zh-CN" altLang="en-US" sz="2400" dirty="0">
              <a:latin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77323" y="3075940"/>
            <a:ext cx="7143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dirty="0">
                <a:latin typeface="+mn-lt"/>
              </a:rPr>
              <a:t>4.5</a:t>
            </a:r>
            <a:endParaRPr lang="zh-CN" altLang="en-US" sz="2400" dirty="0">
              <a:latin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75238" y="2059623"/>
            <a:ext cx="712787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dirty="0">
                <a:latin typeface="+mn-lt"/>
              </a:rPr>
              <a:t>4.5</a:t>
            </a:r>
            <a:endParaRPr lang="zh-CN" altLang="en-US" sz="2400" dirty="0">
              <a:latin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061325" y="2030412"/>
            <a:ext cx="9525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dirty="0">
                <a:latin typeface="+mn-lt"/>
              </a:rPr>
              <a:t>4.23</a:t>
            </a:r>
            <a:endParaRPr lang="zh-CN" altLang="en-US" sz="2400" dirty="0">
              <a:latin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725761" y="3019425"/>
            <a:ext cx="9525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dirty="0">
                <a:latin typeface="+mn-lt"/>
              </a:rPr>
              <a:t>5.9</a:t>
            </a:r>
            <a:endParaRPr lang="zh-CN" altLang="en-US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779463" y="820738"/>
            <a:ext cx="7626350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1C1C1C"/>
                </a:solidFill>
                <a:latin typeface="+mn-lt"/>
                <a:ea typeface="+mn-ea"/>
              </a:rPr>
              <a:t>5.</a:t>
            </a:r>
            <a:r>
              <a:rPr lang="zh-CN" altLang="en-US" sz="2800" b="1" dirty="0">
                <a:solidFill>
                  <a:srgbClr val="1C1C1C"/>
                </a:solidFill>
                <a:latin typeface="+mn-lt"/>
                <a:ea typeface="+mn-ea"/>
              </a:rPr>
              <a:t>先调查下面这些水果的单价，再计算总价。</a:t>
            </a:r>
            <a:endParaRPr lang="en-US" altLang="zh-CN" sz="2800" b="1" dirty="0">
              <a:solidFill>
                <a:srgbClr val="1C1C1C"/>
              </a:solidFill>
              <a:latin typeface="+mn-lt"/>
              <a:ea typeface="+mn-ea"/>
            </a:endParaRPr>
          </a:p>
          <a:p>
            <a:pPr>
              <a:defRPr/>
            </a:pP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P13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zh-CN" sz="2800" b="1" dirty="0">
              <a:solidFill>
                <a:srgbClr val="1C1C1C"/>
              </a:solidFill>
              <a:latin typeface="+mn-lt"/>
              <a:ea typeface="+mn-ea"/>
            </a:endParaRPr>
          </a:p>
        </p:txBody>
      </p:sp>
      <p:graphicFrame>
        <p:nvGraphicFramePr>
          <p:cNvPr id="3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0266634"/>
              </p:ext>
            </p:extLst>
          </p:nvPr>
        </p:nvGraphicFramePr>
        <p:xfrm>
          <a:off x="877094" y="1949450"/>
          <a:ext cx="7389812" cy="21120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4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3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0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03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80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n-lt"/>
                        </a:rPr>
                        <a:t>水果</a:t>
                      </a: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n-lt"/>
                        </a:rPr>
                        <a:t>苹果</a:t>
                      </a: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n-lt"/>
                        </a:rPr>
                        <a:t>香蕉</a:t>
                      </a: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n-lt"/>
                        </a:rPr>
                        <a:t>橘子</a:t>
                      </a: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n-lt"/>
                        </a:rPr>
                        <a:t>葡萄</a:t>
                      </a: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0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n-lt"/>
                        </a:rPr>
                        <a:t>单价</a:t>
                      </a:r>
                      <a:r>
                        <a:rPr lang="en-US" altLang="zh-CN" sz="2400" dirty="0">
                          <a:latin typeface="+mn-lt"/>
                        </a:rPr>
                        <a:t>(</a:t>
                      </a:r>
                      <a:r>
                        <a:rPr lang="zh-CN" altLang="en-US" sz="2400" dirty="0">
                          <a:latin typeface="+mn-lt"/>
                        </a:rPr>
                        <a:t>元</a:t>
                      </a:r>
                      <a:r>
                        <a:rPr lang="en-US" altLang="zh-CN" sz="2400" dirty="0">
                          <a:latin typeface="+mn-lt"/>
                        </a:rPr>
                        <a:t>/kg)</a:t>
                      </a:r>
                      <a:endParaRPr lang="zh-CN" altLang="en-US" sz="2400" dirty="0">
                        <a:latin typeface="+mn-lt"/>
                      </a:endParaRP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+mn-lt"/>
                      </a:endParaRP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+mn-lt"/>
                      </a:endParaRP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+mn-lt"/>
                      </a:endParaRP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+mn-lt"/>
                      </a:endParaRP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0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n-lt"/>
                        </a:rPr>
                        <a:t>质量</a:t>
                      </a:r>
                      <a:r>
                        <a:rPr lang="en-US" altLang="zh-CN" sz="2400" dirty="0">
                          <a:latin typeface="+mn-lt"/>
                        </a:rPr>
                        <a:t>/kg</a:t>
                      </a:r>
                      <a:endParaRPr lang="zh-CN" altLang="en-US" sz="2400" dirty="0">
                        <a:latin typeface="+mn-lt"/>
                      </a:endParaRP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</a:rPr>
                        <a:t>0.8</a:t>
                      </a:r>
                      <a:endParaRPr lang="zh-CN" altLang="en-US" sz="2400" b="1" dirty="0">
                        <a:latin typeface="+mn-lt"/>
                      </a:endParaRP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</a:rPr>
                        <a:t>2.5</a:t>
                      </a:r>
                      <a:endParaRPr lang="zh-CN" altLang="en-US" sz="2400" b="1" dirty="0">
                        <a:latin typeface="+mn-lt"/>
                      </a:endParaRP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</a:rPr>
                        <a:t>5</a:t>
                      </a:r>
                      <a:endParaRPr lang="zh-CN" altLang="en-US" sz="2400" b="1" dirty="0">
                        <a:latin typeface="+mn-lt"/>
                      </a:endParaRP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</a:rPr>
                        <a:t>6.2</a:t>
                      </a:r>
                      <a:endParaRPr lang="zh-CN" altLang="en-US" sz="2400" b="1" dirty="0">
                        <a:latin typeface="+mn-lt"/>
                      </a:endParaRP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00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n-lt"/>
                        </a:rPr>
                        <a:t>总价</a:t>
                      </a:r>
                      <a:r>
                        <a:rPr lang="en-US" altLang="zh-CN" sz="2400" dirty="0">
                          <a:latin typeface="+mn-lt"/>
                        </a:rPr>
                        <a:t>/</a:t>
                      </a:r>
                      <a:r>
                        <a:rPr lang="zh-CN" altLang="en-US" sz="2400" dirty="0">
                          <a:latin typeface="+mn-lt"/>
                        </a:rPr>
                        <a:t>元</a:t>
                      </a: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+mn-lt"/>
                      </a:endParaRP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+mn-lt"/>
                      </a:endParaRP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+mn-lt"/>
                      </a:endParaRP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+mn-lt"/>
                      </a:endParaRPr>
                    </a:p>
                  </a:txBody>
                  <a:tcPr marL="91458" marR="91458" anchor="ctr">
                    <a:lnL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C4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19"/>
          <p:cNvSpPr txBox="1">
            <a:spLocks noChangeArrowheads="1"/>
          </p:cNvSpPr>
          <p:nvPr/>
        </p:nvSpPr>
        <p:spPr bwMode="auto">
          <a:xfrm>
            <a:off x="2525713" y="584200"/>
            <a:ext cx="4035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小数乘小数（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5844" name="图片 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413" y="123825"/>
            <a:ext cx="1365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-473075" y="165100"/>
            <a:ext cx="4425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四、课堂小结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F3A8B62-B0F5-5250-AC05-D338336C65F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553" y="1136341"/>
            <a:ext cx="5849745" cy="224791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BD15D38A-F93D-252A-7671-4A7C620BAA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7631" y="2972103"/>
            <a:ext cx="5068737" cy="18927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2270125" y="2006600"/>
            <a:ext cx="62198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</a:rPr>
              <a:t>从课后习题中选取；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</a:rPr>
              <a:t>完成练习册本课时的习题。</a:t>
            </a:r>
          </a:p>
        </p:txBody>
      </p:sp>
      <p:sp>
        <p:nvSpPr>
          <p:cNvPr id="4" name="Rectangle 16"/>
          <p:cNvSpPr>
            <a:spLocks noChangeArrowheads="1"/>
          </p:cNvSpPr>
          <p:nvPr/>
        </p:nvSpPr>
        <p:spPr bwMode="auto">
          <a:xfrm>
            <a:off x="-473075" y="165100"/>
            <a:ext cx="4425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五、课后作业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9"/>
          <p:cNvSpPr txBox="1">
            <a:spLocks noChangeArrowheads="1"/>
          </p:cNvSpPr>
          <p:nvPr/>
        </p:nvSpPr>
        <p:spPr bwMode="auto">
          <a:xfrm>
            <a:off x="241300" y="984250"/>
            <a:ext cx="82296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一、想一想，填一填。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8915" name="组合 7"/>
          <p:cNvGrpSpPr/>
          <p:nvPr/>
        </p:nvGrpSpPr>
        <p:grpSpPr bwMode="auto">
          <a:xfrm>
            <a:off x="1978025" y="1754188"/>
            <a:ext cx="2112963" cy="1651000"/>
            <a:chOff x="3334449" y="2563586"/>
            <a:chExt cx="2112762" cy="1650818"/>
          </a:xfrm>
        </p:grpSpPr>
        <p:sp>
          <p:nvSpPr>
            <p:cNvPr id="38928" name="Rectangle 2"/>
            <p:cNvSpPr>
              <a:spLocks noChangeArrowheads="1"/>
            </p:cNvSpPr>
            <p:nvPr/>
          </p:nvSpPr>
          <p:spPr bwMode="auto">
            <a:xfrm>
              <a:off x="3334449" y="2563586"/>
              <a:ext cx="2112762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           0 . 1 8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×       0 . 0 6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</a:rPr>
                <a:t>（               ）</a:t>
              </a:r>
            </a:p>
          </p:txBody>
        </p:sp>
        <p:cxnSp>
          <p:nvCxnSpPr>
            <p:cNvPr id="38929" name="直接连接符 8"/>
            <p:cNvCxnSpPr>
              <a:cxnSpLocks noChangeShapeType="1"/>
            </p:cNvCxnSpPr>
            <p:nvPr/>
          </p:nvCxnSpPr>
          <p:spPr bwMode="auto">
            <a:xfrm>
              <a:off x="3505182" y="3630240"/>
              <a:ext cx="18292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2301875" y="2805113"/>
            <a:ext cx="1633538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0. 0 1   0 8</a:t>
            </a:r>
          </a:p>
        </p:txBody>
      </p:sp>
      <p:sp>
        <p:nvSpPr>
          <p:cNvPr id="38917" name="Text Box 19"/>
          <p:cNvSpPr txBox="1">
            <a:spLocks noChangeArrowheads="1"/>
          </p:cNvSpPr>
          <p:nvPr/>
        </p:nvSpPr>
        <p:spPr bwMode="auto">
          <a:xfrm>
            <a:off x="782638" y="3422650"/>
            <a:ext cx="776763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1.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先按照整数乘法算出（      ）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 ）的积，再点（                    ）。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5483225" y="1736725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两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8919" name="Text Box 19"/>
          <p:cNvSpPr txBox="1">
            <a:spLocks noChangeArrowheads="1"/>
          </p:cNvSpPr>
          <p:nvPr/>
        </p:nvSpPr>
        <p:spPr bwMode="auto">
          <a:xfrm>
            <a:off x="3636963" y="1687513"/>
            <a:ext cx="459581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······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）位小数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920" name="Text Box 19"/>
          <p:cNvSpPr txBox="1">
            <a:spLocks noChangeArrowheads="1"/>
          </p:cNvSpPr>
          <p:nvPr/>
        </p:nvSpPr>
        <p:spPr bwMode="auto">
          <a:xfrm>
            <a:off x="3636963" y="2227263"/>
            <a:ext cx="459581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······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）位小数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921" name="Text Box 19"/>
          <p:cNvSpPr txBox="1">
            <a:spLocks noChangeArrowheads="1"/>
          </p:cNvSpPr>
          <p:nvPr/>
        </p:nvSpPr>
        <p:spPr bwMode="auto">
          <a:xfrm>
            <a:off x="3636963" y="2749550"/>
            <a:ext cx="459581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······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）位小数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Text Box 19"/>
          <p:cNvSpPr txBox="1">
            <a:spLocks noChangeArrowheads="1"/>
          </p:cNvSpPr>
          <p:nvPr/>
        </p:nvSpPr>
        <p:spPr bwMode="auto">
          <a:xfrm>
            <a:off x="5491163" y="2251075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两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5" name="Text Box 19"/>
          <p:cNvSpPr txBox="1">
            <a:spLocks noChangeArrowheads="1"/>
          </p:cNvSpPr>
          <p:nvPr/>
        </p:nvSpPr>
        <p:spPr bwMode="auto">
          <a:xfrm>
            <a:off x="5491163" y="2778125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四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4887913" y="3486150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37" name="Text Box 19"/>
          <p:cNvSpPr txBox="1">
            <a:spLocks noChangeArrowheads="1"/>
          </p:cNvSpPr>
          <p:nvPr/>
        </p:nvSpPr>
        <p:spPr bwMode="auto">
          <a:xfrm>
            <a:off x="6405563" y="3486150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8" name="Text Box 19"/>
          <p:cNvSpPr txBox="1">
            <a:spLocks noChangeArrowheads="1"/>
          </p:cNvSpPr>
          <p:nvPr/>
        </p:nvSpPr>
        <p:spPr bwMode="auto">
          <a:xfrm>
            <a:off x="1644650" y="3938588"/>
            <a:ext cx="12192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小数点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-473075" y="165100"/>
            <a:ext cx="4425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六、巩固练习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  <p:bldP spid="30" grpId="0"/>
      <p:bldP spid="35" grpId="0"/>
      <p:bldP spid="36" grpId="0"/>
      <p:bldP spid="37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组合 16"/>
          <p:cNvGrpSpPr/>
          <p:nvPr/>
        </p:nvGrpSpPr>
        <p:grpSpPr bwMode="auto">
          <a:xfrm>
            <a:off x="241300" y="984250"/>
            <a:ext cx="8229600" cy="2420938"/>
            <a:chOff x="241300" y="984250"/>
            <a:chExt cx="8229600" cy="2421036"/>
          </a:xfrm>
        </p:grpSpPr>
        <p:sp>
          <p:nvSpPr>
            <p:cNvPr id="39944" name="Text Box 19"/>
            <p:cNvSpPr txBox="1">
              <a:spLocks noChangeArrowheads="1"/>
            </p:cNvSpPr>
            <p:nvPr/>
          </p:nvSpPr>
          <p:spPr bwMode="auto">
            <a:xfrm>
              <a:off x="241300" y="984250"/>
              <a:ext cx="8229600" cy="59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一、想一想，填一填。</a:t>
              </a:r>
              <a:r>
                <a:rPr lang="en-US" altLang="zh-CN" sz="200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[</a:t>
              </a:r>
              <a:r>
                <a:rPr lang="zh-CN" altLang="en-US" sz="200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选自</a:t>
              </a:r>
              <a:r>
                <a:rPr lang="en-US" altLang="zh-CN" sz="200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《</a:t>
              </a:r>
              <a:r>
                <a:rPr lang="zh-CN" altLang="en-US" sz="200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创优作业</a:t>
              </a:r>
              <a:r>
                <a:rPr lang="en-US" altLang="zh-CN" sz="200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</a:t>
              </a:r>
              <a:r>
                <a:rPr lang="zh-CN" altLang="en-US" sz="200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分</a:t>
              </a:r>
              <a:r>
                <a:rPr lang="en-US" altLang="zh-CN" sz="200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》]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9945" name="组合 7"/>
            <p:cNvGrpSpPr/>
            <p:nvPr/>
          </p:nvGrpSpPr>
          <p:grpSpPr bwMode="auto">
            <a:xfrm>
              <a:off x="1978592" y="1754286"/>
              <a:ext cx="2112201" cy="1651000"/>
              <a:chOff x="3334449" y="2563586"/>
              <a:chExt cx="2112762" cy="1650818"/>
            </a:xfrm>
          </p:grpSpPr>
          <p:sp>
            <p:nvSpPr>
              <p:cNvPr id="39953" name="Rectangle 2"/>
              <p:cNvSpPr>
                <a:spLocks noChangeArrowheads="1"/>
              </p:cNvSpPr>
              <p:nvPr/>
            </p:nvSpPr>
            <p:spPr bwMode="auto">
              <a:xfrm>
                <a:off x="3334449" y="2563586"/>
                <a:ext cx="2112762" cy="16508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latinLnBrk="1" hangingPunct="1">
                  <a:spcBef>
                    <a:spcPts val="1200"/>
                  </a:spcBef>
                  <a:buFont typeface="Arial" panose="020B0604020202020204" pitchFamily="34" charset="0"/>
                  <a:buNone/>
                </a:pPr>
                <a:r>
                  <a:rPr lang="en-US" altLang="zh-CN" sz="2400" b="1">
                    <a:latin typeface="Times New Roman" panose="02020603050405020304" pitchFamily="18" charset="0"/>
                  </a:rPr>
                  <a:t>           0 . 1 8</a:t>
                </a:r>
              </a:p>
              <a:p>
                <a:pPr eaLnBrk="1" latinLnBrk="1" hangingPunct="1">
                  <a:spcBef>
                    <a:spcPts val="1200"/>
                  </a:spcBef>
                  <a:buFont typeface="Arial" panose="020B0604020202020204" pitchFamily="34" charset="0"/>
                  <a:buNone/>
                </a:pPr>
                <a:r>
                  <a:rPr lang="en-US" altLang="zh-CN" sz="2400" b="1">
                    <a:latin typeface="Times New Roman" panose="02020603050405020304" pitchFamily="18" charset="0"/>
                  </a:rPr>
                  <a:t>×       0 . 0 6</a:t>
                </a:r>
              </a:p>
              <a:p>
                <a:pPr eaLnBrk="1" latinLnBrk="1" hangingPunct="1">
                  <a:spcBef>
                    <a:spcPts val="1200"/>
                  </a:spcBef>
                  <a:buFont typeface="Arial" panose="020B0604020202020204" pitchFamily="34" charset="0"/>
                  <a:buNone/>
                </a:pPr>
                <a:r>
                  <a:rPr lang="zh-CN" altLang="en-US" sz="2800" b="1">
                    <a:latin typeface="Times New Roman" panose="02020603050405020304" pitchFamily="18" charset="0"/>
                  </a:rPr>
                  <a:t>（               ）</a:t>
                </a:r>
              </a:p>
            </p:txBody>
          </p:sp>
          <p:cxnSp>
            <p:nvCxnSpPr>
              <p:cNvPr id="39954" name="直接连接符 28"/>
              <p:cNvCxnSpPr>
                <a:cxnSpLocks noChangeShapeType="1"/>
              </p:cNvCxnSpPr>
              <p:nvPr/>
            </p:nvCxnSpPr>
            <p:spPr bwMode="auto">
              <a:xfrm>
                <a:off x="3505182" y="3630240"/>
                <a:ext cx="18292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1" name="Text Box 19"/>
            <p:cNvSpPr txBox="1">
              <a:spLocks noChangeArrowheads="1"/>
            </p:cNvSpPr>
            <p:nvPr/>
          </p:nvSpPr>
          <p:spPr bwMode="auto">
            <a:xfrm>
              <a:off x="2301875" y="2805187"/>
              <a:ext cx="1633538" cy="46198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0. 0 1   0 8</a:t>
              </a:r>
            </a:p>
          </p:txBody>
        </p:sp>
        <p:sp>
          <p:nvSpPr>
            <p:cNvPr id="22" name="Text Box 19"/>
            <p:cNvSpPr txBox="1">
              <a:spLocks noChangeArrowheads="1"/>
            </p:cNvSpPr>
            <p:nvPr/>
          </p:nvSpPr>
          <p:spPr bwMode="auto">
            <a:xfrm>
              <a:off x="5483225" y="1736755"/>
              <a:ext cx="1219200" cy="46198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两</a:t>
              </a:r>
              <a:endPara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9948" name="Text Box 19"/>
            <p:cNvSpPr txBox="1">
              <a:spLocks noChangeArrowheads="1"/>
            </p:cNvSpPr>
            <p:nvPr/>
          </p:nvSpPr>
          <p:spPr bwMode="auto">
            <a:xfrm>
              <a:off x="3637211" y="1688055"/>
              <a:ext cx="4595876" cy="52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······  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      ）位小数</a:t>
              </a:r>
              <a:endPara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9949" name="Text Box 19"/>
            <p:cNvSpPr txBox="1">
              <a:spLocks noChangeArrowheads="1"/>
            </p:cNvSpPr>
            <p:nvPr/>
          </p:nvSpPr>
          <p:spPr bwMode="auto">
            <a:xfrm>
              <a:off x="3637211" y="2227551"/>
              <a:ext cx="4595876" cy="52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······  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      ）位小数</a:t>
              </a:r>
              <a:endPara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9950" name="Text Box 19"/>
            <p:cNvSpPr txBox="1">
              <a:spLocks noChangeArrowheads="1"/>
            </p:cNvSpPr>
            <p:nvPr/>
          </p:nvSpPr>
          <p:spPr bwMode="auto">
            <a:xfrm>
              <a:off x="3637211" y="2748759"/>
              <a:ext cx="4595876" cy="52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······  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      ）位小数</a:t>
              </a:r>
              <a:endPara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Text Box 19"/>
            <p:cNvSpPr txBox="1">
              <a:spLocks noChangeArrowheads="1"/>
            </p:cNvSpPr>
            <p:nvPr/>
          </p:nvSpPr>
          <p:spPr bwMode="auto">
            <a:xfrm>
              <a:off x="5491163" y="2249539"/>
              <a:ext cx="1219200" cy="46356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两</a:t>
              </a:r>
              <a:endPara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7" name="Text Box 19"/>
            <p:cNvSpPr txBox="1">
              <a:spLocks noChangeArrowheads="1"/>
            </p:cNvSpPr>
            <p:nvPr/>
          </p:nvSpPr>
          <p:spPr bwMode="auto">
            <a:xfrm>
              <a:off x="5491163" y="2778198"/>
              <a:ext cx="1219200" cy="46198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四</a:t>
              </a:r>
              <a:endPara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9939" name="Text Box 19"/>
          <p:cNvSpPr txBox="1">
            <a:spLocks noChangeArrowheads="1"/>
          </p:cNvSpPr>
          <p:nvPr/>
        </p:nvSpPr>
        <p:spPr bwMode="auto">
          <a:xfrm>
            <a:off x="782638" y="3422650"/>
            <a:ext cx="776763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2.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两个因数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0.18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0.06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中一共有（       ）位小数，就从积的（       ）边起数出（       ）位，点上小数点。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Text Box 19"/>
          <p:cNvSpPr txBox="1">
            <a:spLocks noChangeArrowheads="1"/>
          </p:cNvSpPr>
          <p:nvPr/>
        </p:nvSpPr>
        <p:spPr bwMode="auto">
          <a:xfrm>
            <a:off x="5945188" y="3452813"/>
            <a:ext cx="12192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四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2187575" y="3917950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右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4535488" y="3946525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四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-473075" y="165100"/>
            <a:ext cx="4425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六、巩固练习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组合 2"/>
          <p:cNvGrpSpPr/>
          <p:nvPr/>
        </p:nvGrpSpPr>
        <p:grpSpPr bwMode="auto">
          <a:xfrm>
            <a:off x="241300" y="984250"/>
            <a:ext cx="8229600" cy="2420938"/>
            <a:chOff x="241300" y="984250"/>
            <a:chExt cx="8229600" cy="2421036"/>
          </a:xfrm>
        </p:grpSpPr>
        <p:sp>
          <p:nvSpPr>
            <p:cNvPr id="40967" name="Text Box 19"/>
            <p:cNvSpPr txBox="1">
              <a:spLocks noChangeArrowheads="1"/>
            </p:cNvSpPr>
            <p:nvPr/>
          </p:nvSpPr>
          <p:spPr bwMode="auto">
            <a:xfrm>
              <a:off x="241300" y="984250"/>
              <a:ext cx="8229600" cy="596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一、想一想，填一填。</a:t>
              </a:r>
              <a:r>
                <a:rPr lang="en-US" altLang="zh-CN" sz="200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[</a:t>
              </a:r>
              <a:r>
                <a:rPr lang="zh-CN" altLang="en-US" sz="200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选自</a:t>
              </a:r>
              <a:r>
                <a:rPr lang="en-US" altLang="zh-CN" sz="200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《</a:t>
              </a:r>
              <a:r>
                <a:rPr lang="zh-CN" altLang="en-US" sz="200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创优作业</a:t>
              </a:r>
              <a:r>
                <a:rPr lang="en-US" altLang="zh-CN" sz="200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</a:t>
              </a:r>
              <a:r>
                <a:rPr lang="zh-CN" altLang="en-US" sz="200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分</a:t>
              </a:r>
              <a:r>
                <a:rPr lang="en-US" altLang="zh-CN" sz="2000">
                  <a:solidFill>
                    <a:srgbClr val="FF66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》]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40968" name="组合 7"/>
            <p:cNvGrpSpPr/>
            <p:nvPr/>
          </p:nvGrpSpPr>
          <p:grpSpPr bwMode="auto">
            <a:xfrm>
              <a:off x="1978592" y="1754286"/>
              <a:ext cx="2112201" cy="1651000"/>
              <a:chOff x="3334449" y="2563586"/>
              <a:chExt cx="2112762" cy="1650818"/>
            </a:xfrm>
          </p:grpSpPr>
          <p:sp>
            <p:nvSpPr>
              <p:cNvPr id="40976" name="Rectangle 2"/>
              <p:cNvSpPr>
                <a:spLocks noChangeArrowheads="1"/>
              </p:cNvSpPr>
              <p:nvPr/>
            </p:nvSpPr>
            <p:spPr bwMode="auto">
              <a:xfrm>
                <a:off x="3334449" y="2563586"/>
                <a:ext cx="2112762" cy="16508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latinLnBrk="1" hangingPunct="1">
                  <a:spcBef>
                    <a:spcPts val="1200"/>
                  </a:spcBef>
                  <a:buFont typeface="Arial" panose="020B0604020202020204" pitchFamily="34" charset="0"/>
                  <a:buNone/>
                </a:pPr>
                <a:r>
                  <a:rPr lang="en-US" altLang="zh-CN" sz="2400" b="1">
                    <a:latin typeface="Times New Roman" panose="02020603050405020304" pitchFamily="18" charset="0"/>
                  </a:rPr>
                  <a:t>           0 . 1 8</a:t>
                </a:r>
              </a:p>
              <a:p>
                <a:pPr eaLnBrk="1" latinLnBrk="1" hangingPunct="1">
                  <a:spcBef>
                    <a:spcPts val="1200"/>
                  </a:spcBef>
                  <a:buFont typeface="Arial" panose="020B0604020202020204" pitchFamily="34" charset="0"/>
                  <a:buNone/>
                </a:pPr>
                <a:r>
                  <a:rPr lang="en-US" altLang="zh-CN" sz="2400" b="1">
                    <a:latin typeface="Times New Roman" panose="02020603050405020304" pitchFamily="18" charset="0"/>
                  </a:rPr>
                  <a:t>×       0 . 0 6</a:t>
                </a:r>
              </a:p>
              <a:p>
                <a:pPr eaLnBrk="1" latinLnBrk="1" hangingPunct="1">
                  <a:spcBef>
                    <a:spcPts val="1200"/>
                  </a:spcBef>
                  <a:buFont typeface="Arial" panose="020B0604020202020204" pitchFamily="34" charset="0"/>
                  <a:buNone/>
                </a:pPr>
                <a:r>
                  <a:rPr lang="zh-CN" altLang="en-US" sz="2800" b="1">
                    <a:latin typeface="Times New Roman" panose="02020603050405020304" pitchFamily="18" charset="0"/>
                  </a:rPr>
                  <a:t>（               ）</a:t>
                </a:r>
              </a:p>
            </p:txBody>
          </p:sp>
          <p:cxnSp>
            <p:nvCxnSpPr>
              <p:cNvPr id="40977" name="直接连接符 14"/>
              <p:cNvCxnSpPr>
                <a:cxnSpLocks noChangeShapeType="1"/>
              </p:cNvCxnSpPr>
              <p:nvPr/>
            </p:nvCxnSpPr>
            <p:spPr bwMode="auto">
              <a:xfrm>
                <a:off x="3505182" y="3630240"/>
                <a:ext cx="18292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" name="Text Box 19"/>
            <p:cNvSpPr txBox="1">
              <a:spLocks noChangeArrowheads="1"/>
            </p:cNvSpPr>
            <p:nvPr/>
          </p:nvSpPr>
          <p:spPr bwMode="auto">
            <a:xfrm>
              <a:off x="2301875" y="2805187"/>
              <a:ext cx="1633538" cy="46198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0. 0 1   0 8</a:t>
              </a:r>
            </a:p>
          </p:txBody>
        </p:sp>
        <p:sp>
          <p:nvSpPr>
            <p:cNvPr id="8" name="Text Box 19"/>
            <p:cNvSpPr txBox="1">
              <a:spLocks noChangeArrowheads="1"/>
            </p:cNvSpPr>
            <p:nvPr/>
          </p:nvSpPr>
          <p:spPr bwMode="auto">
            <a:xfrm>
              <a:off x="5483225" y="1736755"/>
              <a:ext cx="1219200" cy="46198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两</a:t>
              </a:r>
              <a:endPara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40971" name="Text Box 19"/>
            <p:cNvSpPr txBox="1">
              <a:spLocks noChangeArrowheads="1"/>
            </p:cNvSpPr>
            <p:nvPr/>
          </p:nvSpPr>
          <p:spPr bwMode="auto">
            <a:xfrm>
              <a:off x="3637211" y="1688055"/>
              <a:ext cx="4595876" cy="52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······  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      ）位小数</a:t>
              </a:r>
              <a:endPara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0972" name="Text Box 19"/>
            <p:cNvSpPr txBox="1">
              <a:spLocks noChangeArrowheads="1"/>
            </p:cNvSpPr>
            <p:nvPr/>
          </p:nvSpPr>
          <p:spPr bwMode="auto">
            <a:xfrm>
              <a:off x="3637211" y="2227551"/>
              <a:ext cx="4595876" cy="52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······  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      ）位小数</a:t>
              </a:r>
              <a:endPara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0973" name="Text Box 19"/>
            <p:cNvSpPr txBox="1">
              <a:spLocks noChangeArrowheads="1"/>
            </p:cNvSpPr>
            <p:nvPr/>
          </p:nvSpPr>
          <p:spPr bwMode="auto">
            <a:xfrm>
              <a:off x="3637211" y="2748759"/>
              <a:ext cx="4595876" cy="52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······  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      ）位小数</a:t>
              </a:r>
              <a:endPara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5491163" y="2249539"/>
              <a:ext cx="1219200" cy="46356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两</a:t>
              </a:r>
              <a:endPara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19"/>
            <p:cNvSpPr txBox="1">
              <a:spLocks noChangeArrowheads="1"/>
            </p:cNvSpPr>
            <p:nvPr/>
          </p:nvSpPr>
          <p:spPr bwMode="auto">
            <a:xfrm>
              <a:off x="5491163" y="2778198"/>
              <a:ext cx="1219200" cy="46198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+mn-ea"/>
                  <a:cs typeface="Times New Roman" panose="02020603050405020304" pitchFamily="18" charset="0"/>
                </a:rPr>
                <a:t>四</a:t>
              </a:r>
              <a:endPara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40963" name="Text Box 19"/>
          <p:cNvSpPr txBox="1">
            <a:spLocks noChangeArrowheads="1"/>
          </p:cNvSpPr>
          <p:nvPr/>
        </p:nvSpPr>
        <p:spPr bwMode="auto">
          <a:xfrm>
            <a:off x="782638" y="3422650"/>
            <a:ext cx="7767637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3.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乘得的积的小数位数不够时，要在（      ）面用（       ）补足，再点上小数点。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6677025" y="3460750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前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290638" y="3937000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-473075" y="165100"/>
            <a:ext cx="44259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六、巩固练习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9"/>
          <p:cNvSpPr txBox="1">
            <a:spLocks noChangeArrowheads="1"/>
          </p:cNvSpPr>
          <p:nvPr/>
        </p:nvSpPr>
        <p:spPr bwMode="auto">
          <a:xfrm>
            <a:off x="-82550" y="522288"/>
            <a:ext cx="82296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二、列竖式计算。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987" name="Text Box 19"/>
          <p:cNvSpPr txBox="1">
            <a:spLocks noChangeArrowheads="1"/>
          </p:cNvSpPr>
          <p:nvPr/>
        </p:nvSpPr>
        <p:spPr bwMode="auto">
          <a:xfrm>
            <a:off x="1225550" y="1300163"/>
            <a:ext cx="24955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0.45×0.12=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988" name="Text Box 19"/>
          <p:cNvSpPr txBox="1">
            <a:spLocks noChangeArrowheads="1"/>
          </p:cNvSpPr>
          <p:nvPr/>
        </p:nvSpPr>
        <p:spPr bwMode="auto">
          <a:xfrm>
            <a:off x="5568950" y="1317625"/>
            <a:ext cx="24955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0.065×0.34=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455420" y="2052638"/>
            <a:ext cx="1901825" cy="1027112"/>
            <a:chOff x="1042959" y="4273360"/>
            <a:chExt cx="1900785" cy="1027848"/>
          </a:xfrm>
        </p:grpSpPr>
        <p:cxnSp>
          <p:nvCxnSpPr>
            <p:cNvPr id="42007" name="直接连接符 11"/>
            <p:cNvCxnSpPr>
              <a:cxnSpLocks noChangeShapeType="1"/>
            </p:cNvCxnSpPr>
            <p:nvPr/>
          </p:nvCxnSpPr>
          <p:spPr bwMode="auto">
            <a:xfrm>
              <a:off x="1096090" y="5301208"/>
              <a:ext cx="1847654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08" name="矩形 30"/>
            <p:cNvSpPr>
              <a:spLocks noChangeArrowheads="1"/>
            </p:cNvSpPr>
            <p:nvPr/>
          </p:nvSpPr>
          <p:spPr bwMode="auto">
            <a:xfrm>
              <a:off x="1042959" y="4273360"/>
              <a:ext cx="1823438" cy="1006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0.4 5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    0.1 2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498725" y="3090863"/>
            <a:ext cx="16637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9 0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1876425" y="3973513"/>
            <a:ext cx="3381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214563" y="3492500"/>
            <a:ext cx="11318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4 5</a:t>
            </a:r>
          </a:p>
        </p:txBody>
      </p:sp>
      <p:cxnSp>
        <p:nvCxnSpPr>
          <p:cNvPr id="15" name="直接连接符 11"/>
          <p:cNvCxnSpPr>
            <a:cxnSpLocks noChangeShapeType="1"/>
          </p:cNvCxnSpPr>
          <p:nvPr/>
        </p:nvCxnSpPr>
        <p:spPr bwMode="auto">
          <a:xfrm>
            <a:off x="1463675" y="4006850"/>
            <a:ext cx="1846263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53479" y="3957864"/>
            <a:ext cx="16271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4 0</a:t>
            </a:r>
          </a:p>
        </p:txBody>
      </p:sp>
      <p:cxnSp>
        <p:nvCxnSpPr>
          <p:cNvPr id="19" name="直接连接符 18"/>
          <p:cNvCxnSpPr>
            <a:cxnSpLocks noChangeShapeType="1"/>
          </p:cNvCxnSpPr>
          <p:nvPr/>
        </p:nvCxnSpPr>
        <p:spPr bwMode="auto">
          <a:xfrm>
            <a:off x="2903538" y="4121150"/>
            <a:ext cx="284162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2843213" y="1325563"/>
            <a:ext cx="16287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0.054</a:t>
            </a:r>
          </a:p>
        </p:txBody>
      </p:sp>
      <p:grpSp>
        <p:nvGrpSpPr>
          <p:cNvPr id="23" name="组合 22"/>
          <p:cNvGrpSpPr/>
          <p:nvPr/>
        </p:nvGrpSpPr>
        <p:grpSpPr bwMode="auto">
          <a:xfrm>
            <a:off x="5491448" y="2052638"/>
            <a:ext cx="2374930" cy="1027112"/>
            <a:chOff x="1025471" y="4273360"/>
            <a:chExt cx="2374152" cy="1027848"/>
          </a:xfrm>
        </p:grpSpPr>
        <p:cxnSp>
          <p:nvCxnSpPr>
            <p:cNvPr id="42005" name="直接连接符 11"/>
            <p:cNvCxnSpPr>
              <a:cxnSpLocks noChangeShapeType="1"/>
            </p:cNvCxnSpPr>
            <p:nvPr/>
          </p:nvCxnSpPr>
          <p:spPr bwMode="auto">
            <a:xfrm>
              <a:off x="1025471" y="5301208"/>
              <a:ext cx="2032419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006" name="矩形 30"/>
            <p:cNvSpPr>
              <a:spLocks noChangeArrowheads="1"/>
            </p:cNvSpPr>
            <p:nvPr/>
          </p:nvSpPr>
          <p:spPr bwMode="auto">
            <a:xfrm>
              <a:off x="1042959" y="4273360"/>
              <a:ext cx="2356664" cy="1016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0.0 6 5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       0.3 4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6577013" y="3090863"/>
            <a:ext cx="16637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2 6 0</a:t>
            </a: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6310313" y="3492500"/>
            <a:ext cx="11334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1 9 5</a:t>
            </a:r>
          </a:p>
        </p:txBody>
      </p:sp>
      <p:cxnSp>
        <p:nvCxnSpPr>
          <p:cNvPr id="28" name="直接连接符 11"/>
          <p:cNvCxnSpPr>
            <a:cxnSpLocks noChangeShapeType="1"/>
          </p:cNvCxnSpPr>
          <p:nvPr/>
        </p:nvCxnSpPr>
        <p:spPr bwMode="auto">
          <a:xfrm>
            <a:off x="5455920" y="3990975"/>
            <a:ext cx="206502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5652451" y="3968750"/>
            <a:ext cx="1892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2 2 1 0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5916930" y="3994150"/>
            <a:ext cx="3397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接连接符 30"/>
          <p:cNvCxnSpPr>
            <a:cxnSpLocks noChangeShapeType="1"/>
          </p:cNvCxnSpPr>
          <p:nvPr/>
        </p:nvCxnSpPr>
        <p:spPr bwMode="auto">
          <a:xfrm>
            <a:off x="7197090" y="4121150"/>
            <a:ext cx="284163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7351713" y="1325563"/>
            <a:ext cx="16271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0.0221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666081" y="3963987"/>
            <a:ext cx="7207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>
                <a:solidFill>
                  <a:srgbClr val="FF0000"/>
                </a:solidFill>
                <a:latin typeface="+mj-lt"/>
              </a:rPr>
              <a:t>0 0</a:t>
            </a:r>
            <a:endParaRPr lang="zh-CN" altLang="en-US" sz="30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735686" y="3973513"/>
            <a:ext cx="7207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+mj-lt"/>
              </a:rPr>
              <a:t>0 0</a:t>
            </a:r>
            <a:endParaRPr lang="zh-CN" altLang="en-US" sz="3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8" grpId="0"/>
      <p:bldP spid="20" grpId="0"/>
      <p:bldP spid="26" grpId="0"/>
      <p:bldP spid="27" grpId="0"/>
      <p:bldP spid="29" grpId="0"/>
      <p:bldP spid="30" grpId="0"/>
      <p:bldP spid="32" grpId="0"/>
      <p:bldP spid="25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9"/>
          <p:cNvSpPr txBox="1">
            <a:spLocks noChangeArrowheads="1"/>
          </p:cNvSpPr>
          <p:nvPr/>
        </p:nvSpPr>
        <p:spPr bwMode="auto">
          <a:xfrm>
            <a:off x="1198563" y="901700"/>
            <a:ext cx="24955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0.36×0.055=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011" name="Text Box 19"/>
          <p:cNvSpPr txBox="1">
            <a:spLocks noChangeArrowheads="1"/>
          </p:cNvSpPr>
          <p:nvPr/>
        </p:nvSpPr>
        <p:spPr bwMode="auto">
          <a:xfrm>
            <a:off x="5668963" y="920750"/>
            <a:ext cx="249713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0.085×0.24=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154113" y="1544638"/>
            <a:ext cx="2357437" cy="1027112"/>
            <a:chOff x="1042959" y="4273360"/>
            <a:chExt cx="2356664" cy="1027848"/>
          </a:xfrm>
        </p:grpSpPr>
        <p:cxnSp>
          <p:nvCxnSpPr>
            <p:cNvPr id="43030" name="直接连接符 11"/>
            <p:cNvCxnSpPr>
              <a:cxnSpLocks noChangeShapeType="1"/>
            </p:cNvCxnSpPr>
            <p:nvPr/>
          </p:nvCxnSpPr>
          <p:spPr bwMode="auto">
            <a:xfrm>
              <a:off x="1096090" y="5301208"/>
              <a:ext cx="223954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31" name="矩形 30"/>
            <p:cNvSpPr>
              <a:spLocks noChangeArrowheads="1"/>
            </p:cNvSpPr>
            <p:nvPr/>
          </p:nvSpPr>
          <p:spPr bwMode="auto">
            <a:xfrm>
              <a:off x="1042959" y="4273360"/>
              <a:ext cx="2356664" cy="1016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0.3 6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    0.0 5 5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187575" y="2546350"/>
            <a:ext cx="16637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1 8 0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881188" y="2982913"/>
            <a:ext cx="17081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1 8 0</a:t>
            </a:r>
          </a:p>
        </p:txBody>
      </p:sp>
      <p:cxnSp>
        <p:nvCxnSpPr>
          <p:cNvPr id="9" name="直接连接符 11"/>
          <p:cNvCxnSpPr>
            <a:cxnSpLocks noChangeShapeType="1"/>
          </p:cNvCxnSpPr>
          <p:nvPr/>
        </p:nvCxnSpPr>
        <p:spPr bwMode="auto">
          <a:xfrm>
            <a:off x="1191260" y="3482975"/>
            <a:ext cx="223774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45421" y="3486150"/>
            <a:ext cx="25320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1 9 8 0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465263" y="3486150"/>
            <a:ext cx="3381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2747963" y="3598863"/>
            <a:ext cx="284162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3" name="组合 12"/>
          <p:cNvGrpSpPr/>
          <p:nvPr/>
        </p:nvGrpSpPr>
        <p:grpSpPr bwMode="auto">
          <a:xfrm>
            <a:off x="5362318" y="1544638"/>
            <a:ext cx="2364045" cy="1027112"/>
            <a:chOff x="1036354" y="4273360"/>
            <a:chExt cx="2363269" cy="1027848"/>
          </a:xfrm>
        </p:grpSpPr>
        <p:cxnSp>
          <p:nvCxnSpPr>
            <p:cNvPr id="43028" name="直接连接符 11"/>
            <p:cNvCxnSpPr>
              <a:cxnSpLocks noChangeShapeType="1"/>
            </p:cNvCxnSpPr>
            <p:nvPr/>
          </p:nvCxnSpPr>
          <p:spPr bwMode="auto">
            <a:xfrm>
              <a:off x="1036354" y="5301208"/>
              <a:ext cx="2032419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29" name="矩形 30"/>
            <p:cNvSpPr>
              <a:spLocks noChangeArrowheads="1"/>
            </p:cNvSpPr>
            <p:nvPr/>
          </p:nvSpPr>
          <p:spPr bwMode="auto">
            <a:xfrm>
              <a:off x="1042959" y="4273360"/>
              <a:ext cx="2356664" cy="1016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0.0 8 5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       0.2 4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6425248" y="2582863"/>
            <a:ext cx="16637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3 4 0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6160135" y="2984500"/>
            <a:ext cx="11334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1 7 0</a:t>
            </a:r>
          </a:p>
        </p:txBody>
      </p:sp>
      <p:cxnSp>
        <p:nvCxnSpPr>
          <p:cNvPr id="18" name="直接连接符 11"/>
          <p:cNvCxnSpPr>
            <a:cxnSpLocks noChangeShapeType="1"/>
          </p:cNvCxnSpPr>
          <p:nvPr/>
        </p:nvCxnSpPr>
        <p:spPr bwMode="auto">
          <a:xfrm>
            <a:off x="5341620" y="3482975"/>
            <a:ext cx="205486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5494653" y="3460750"/>
            <a:ext cx="18923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2 0 4 0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5743893" y="3486150"/>
            <a:ext cx="3381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/>
          <p:cNvCxnSpPr>
            <a:cxnSpLocks noChangeShapeType="1"/>
          </p:cNvCxnSpPr>
          <p:nvPr/>
        </p:nvCxnSpPr>
        <p:spPr bwMode="auto">
          <a:xfrm>
            <a:off x="7039293" y="3613150"/>
            <a:ext cx="284162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2992438" y="936625"/>
            <a:ext cx="16271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0.0198</a:t>
            </a: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7434263" y="936625"/>
            <a:ext cx="16271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0.0204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273968" y="3486170"/>
            <a:ext cx="7207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>
                <a:solidFill>
                  <a:srgbClr val="FF0000"/>
                </a:solidFill>
                <a:latin typeface="+mj-lt"/>
              </a:rPr>
              <a:t>0 0</a:t>
            </a:r>
            <a:endParaRPr lang="zh-CN" altLang="en-US" sz="30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576130" y="3460790"/>
            <a:ext cx="7207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>
                <a:solidFill>
                  <a:srgbClr val="FF0000"/>
                </a:solidFill>
                <a:latin typeface="+mj-lt"/>
              </a:rPr>
              <a:t>0 0</a:t>
            </a:r>
            <a:endParaRPr lang="zh-CN" altLang="en-US" sz="3000" b="1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6" grpId="0"/>
      <p:bldP spid="17" grpId="0"/>
      <p:bldP spid="19" grpId="0"/>
      <p:bldP spid="20" grpId="0"/>
      <p:bldP spid="24" grpId="0"/>
      <p:bldP spid="25" grpId="0"/>
      <p:bldP spid="26" grpId="0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nu965cE6KO"/>
</p:tagLst>
</file>

<file path=ppt/theme/theme1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 w="9525">
          <a:solidFill>
            <a:srgbClr val="000000"/>
          </a:solidFill>
          <a:miter lim="800000"/>
        </a:ln>
      </a:spPr>
      <a:bodyPr wrap="square" rtlCol="0" anchor="ctr">
        <a:spAutoFit/>
      </a:bodyPr>
      <a:lstStyle>
        <a:defPPr algn="l" eaLnBrk="1" hangingPunct="1">
          <a:buFont typeface="Arial" panose="020B0604020202020204" pitchFamily="34" charset="0"/>
          <a:buNone/>
          <a:defRPr sz="2800" b="1" dirty="0">
            <a:latin typeface="+mn-lt"/>
            <a:ea typeface="黑体" panose="02010609060101010101" pitchFamily="49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1014</Words>
  <Application>Microsoft Office PowerPoint</Application>
  <PresentationFormat>全屏显示(16:9)</PresentationFormat>
  <Paragraphs>226</Paragraphs>
  <Slides>20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黑体</vt:lpstr>
      <vt:lpstr>楷体</vt:lpstr>
      <vt:lpstr>Arial</vt:lpstr>
      <vt:lpstr>Times New Roman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817</cp:revision>
  <dcterms:created xsi:type="dcterms:W3CDTF">2016-04-21T10:51:00Z</dcterms:created>
  <dcterms:modified xsi:type="dcterms:W3CDTF">2026-05-29T01:05:37Z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2052-11.8.2.8411</vt:lpwstr>
  </property>
</Properties>
</file>