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22"/>
  </p:notesMasterIdLst>
  <p:sldIdLst>
    <p:sldId id="256" r:id="rId2"/>
    <p:sldId id="261" r:id="rId3"/>
    <p:sldId id="259" r:id="rId4"/>
    <p:sldId id="301" r:id="rId5"/>
    <p:sldId id="302" r:id="rId6"/>
    <p:sldId id="365" r:id="rId7"/>
    <p:sldId id="293" r:id="rId8"/>
    <p:sldId id="366" r:id="rId9"/>
    <p:sldId id="264" r:id="rId10"/>
    <p:sldId id="266" r:id="rId11"/>
    <p:sldId id="303" r:id="rId12"/>
    <p:sldId id="304" r:id="rId13"/>
    <p:sldId id="306" r:id="rId14"/>
    <p:sldId id="307" r:id="rId15"/>
    <p:sldId id="277" r:id="rId16"/>
    <p:sldId id="367" r:id="rId17"/>
    <p:sldId id="308" r:id="rId18"/>
    <p:sldId id="309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7AD0"/>
    <a:srgbClr val="3EB3F8"/>
    <a:srgbClr val="52C2EA"/>
    <a:srgbClr val="00B0F0"/>
    <a:srgbClr val="FF99CC"/>
    <a:srgbClr val="FFFFFF"/>
    <a:srgbClr val="0000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81" autoAdjust="0"/>
    <p:restoredTop sz="96366" autoAdjust="0"/>
  </p:normalViewPr>
  <p:slideViewPr>
    <p:cSldViewPr>
      <p:cViewPr varScale="1">
        <p:scale>
          <a:sx n="150" d="100"/>
          <a:sy n="150" d="100"/>
        </p:scale>
        <p:origin x="324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319BACD-7B7F-429B-8268-62CA90A5D13B}" type="datetimeFigureOut">
              <a:rPr lang="zh-CN" altLang="en-US"/>
              <a:t>2026/8/20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15365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 noProof="1" smtClean="0"/>
            </a:lvl1pPr>
          </a:lstStyle>
          <a:p>
            <a:pPr>
              <a:defRPr/>
            </a:pPr>
            <a:fld id="{55B6B7B8-22F0-4B83-8732-5E888D83BCA8}" type="slidenum">
              <a:rPr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63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D8E4098-82AC-4483-AB46-DF885A016A86}" type="slidenum">
              <a:rPr altLang="zh-CN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C42E749-3328-476F-945D-7A5BBD7DBE5C}" type="slidenum">
              <a:rPr altLang="zh-CN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文本占位符 2"/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5514334-E631-4904-BBA0-A09362871145}" type="slidenum">
              <a:rPr altLang="en-US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文本占位符 2"/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253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5514334-E631-4904-BBA0-A09362871145}" type="slidenum">
              <a:rPr altLang="en-US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271F1D91-43F1-4905-A468-BD34C57C911B}" type="slidenum">
              <a:rPr altLang="zh-CN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 userDrawn="1"/>
        </p:nvGrpSpPr>
        <p:grpSpPr bwMode="auto">
          <a:xfrm>
            <a:off x="0" y="-19050"/>
            <a:ext cx="9144000" cy="5162550"/>
            <a:chOff x="0" y="-18985"/>
            <a:chExt cx="9144001" cy="5162485"/>
          </a:xfrm>
        </p:grpSpPr>
        <p:sp>
          <p:nvSpPr>
            <p:cNvPr id="3" name="矩形 2"/>
            <p:cNvSpPr/>
            <p:nvPr userDrawn="1"/>
          </p:nvSpPr>
          <p:spPr>
            <a:xfrm>
              <a:off x="0" y="65"/>
              <a:ext cx="9144001" cy="5143435"/>
            </a:xfrm>
            <a:prstGeom prst="rect">
              <a:avLst/>
            </a:prstGeom>
            <a:solidFill>
              <a:srgbClr val="52C2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4" name="图片 4"/>
            <p:cNvPicPr>
              <a:picLocks noChangeAspect="1"/>
            </p:cNvPicPr>
            <p:nvPr userDrawn="1"/>
          </p:nvPicPr>
          <p:blipFill>
            <a:blip r:embed="rId2">
              <a:biLevel thresh="50000"/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43" r="6252"/>
            <a:stretch>
              <a:fillRect/>
            </a:stretch>
          </p:blipFill>
          <p:spPr bwMode="auto">
            <a:xfrm rot="-5400000">
              <a:off x="1990759" y="-2009744"/>
              <a:ext cx="5162483" cy="9144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5"/>
          <p:cNvGrpSpPr/>
          <p:nvPr userDrawn="1"/>
        </p:nvGrpSpPr>
        <p:grpSpPr bwMode="auto">
          <a:xfrm>
            <a:off x="0" y="-14288"/>
            <a:ext cx="9144000" cy="5157788"/>
            <a:chOff x="-1290835" y="-556418"/>
            <a:chExt cx="12230149" cy="6898874"/>
          </a:xfrm>
        </p:grpSpPr>
        <p:pic>
          <p:nvPicPr>
            <p:cNvPr id="6" name="图片 6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7312"/>
            <a:stretch>
              <a:fillRect/>
            </a:stretch>
          </p:blipFill>
          <p:spPr bwMode="auto">
            <a:xfrm>
              <a:off x="-1252686" y="-556418"/>
              <a:ext cx="12192000" cy="6898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7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59" t="18201" r="47540" b="13435"/>
            <a:stretch>
              <a:fillRect/>
            </a:stretch>
          </p:blipFill>
          <p:spPr bwMode="auto">
            <a:xfrm>
              <a:off x="-1290835" y="1348610"/>
              <a:ext cx="5931604" cy="499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9" t="18201" r="1604" b="31944"/>
          <a:stretch>
            <a:fillRect/>
          </a:stretch>
        </p:blipFill>
        <p:spPr bwMode="auto">
          <a:xfrm>
            <a:off x="1981200" y="438150"/>
            <a:ext cx="67056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2C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/>
          <p:cNvPicPr>
            <a:picLocks noChangeAspect="1"/>
          </p:cNvPicPr>
          <p:nvPr userDrawn="1"/>
        </p:nvPicPr>
        <p:blipFill>
          <a:blip r:embed="rId2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2" b="8743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52400" y="133350"/>
            <a:ext cx="8839200" cy="4876800"/>
          </a:xfrm>
          <a:prstGeom prst="rect">
            <a:avLst/>
          </a:prstGeom>
          <a:solidFill>
            <a:schemeClr val="bg1"/>
          </a:solidFill>
          <a:ln w="19050">
            <a:solidFill>
              <a:srgbClr val="3EB3F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圆角矩形 6"/>
          <p:cNvSpPr/>
          <p:nvPr userDrawn="1"/>
        </p:nvSpPr>
        <p:spPr>
          <a:xfrm>
            <a:off x="228600" y="214313"/>
            <a:ext cx="4800600" cy="452437"/>
          </a:xfrm>
          <a:prstGeom prst="roundRect">
            <a:avLst/>
          </a:prstGeom>
          <a:solidFill>
            <a:srgbClr val="147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2" r="71249" b="64828"/>
          <a:stretch>
            <a:fillRect/>
          </a:stretch>
        </p:blipFill>
        <p:spPr bwMode="auto">
          <a:xfrm>
            <a:off x="-457200" y="-19050"/>
            <a:ext cx="208756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2C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/>
          <p:cNvPicPr>
            <a:picLocks noChangeAspect="1"/>
          </p:cNvPicPr>
          <p:nvPr userDrawn="1"/>
        </p:nvPicPr>
        <p:blipFill>
          <a:blip r:embed="rId2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2" b="8743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52400" y="133350"/>
            <a:ext cx="8839200" cy="4876800"/>
          </a:xfrm>
          <a:prstGeom prst="rect">
            <a:avLst/>
          </a:prstGeom>
          <a:solidFill>
            <a:schemeClr val="bg1"/>
          </a:solidFill>
          <a:ln w="19050">
            <a:solidFill>
              <a:srgbClr val="3EB3F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圆角矩形 6"/>
          <p:cNvSpPr/>
          <p:nvPr userDrawn="1"/>
        </p:nvSpPr>
        <p:spPr>
          <a:xfrm>
            <a:off x="228600" y="214313"/>
            <a:ext cx="2667000" cy="452437"/>
          </a:xfrm>
          <a:prstGeom prst="roundRect">
            <a:avLst/>
          </a:prstGeom>
          <a:solidFill>
            <a:srgbClr val="147A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12" r="71249" b="64828"/>
          <a:stretch>
            <a:fillRect/>
          </a:stretch>
        </p:blipFill>
        <p:spPr bwMode="auto">
          <a:xfrm>
            <a:off x="-457200" y="-19050"/>
            <a:ext cx="208756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52C2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/>
          <p:cNvPicPr>
            <a:picLocks noChangeAspect="1"/>
          </p:cNvPicPr>
          <p:nvPr userDrawn="1"/>
        </p:nvPicPr>
        <p:blipFill>
          <a:blip r:embed="rId2">
            <a:biLevel thresh="50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52" b="8743"/>
          <a:stretch>
            <a:fillRect/>
          </a:stretch>
        </p:blipFill>
        <p:spPr bwMode="auto">
          <a:xfrm>
            <a:off x="0" y="-19050"/>
            <a:ext cx="9144000" cy="516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>
            <a:off x="152400" y="133350"/>
            <a:ext cx="8839200" cy="4876800"/>
          </a:xfrm>
          <a:prstGeom prst="rect">
            <a:avLst/>
          </a:prstGeom>
          <a:solidFill>
            <a:schemeClr val="bg1"/>
          </a:solidFill>
          <a:ln w="19050">
            <a:solidFill>
              <a:srgbClr val="3EB3F8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906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9060101010101" pitchFamily="2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2"/>
          <p:cNvSpPr>
            <a:spLocks noChangeArrowheads="1"/>
          </p:cNvSpPr>
          <p:nvPr/>
        </p:nvSpPr>
        <p:spPr bwMode="auto">
          <a:xfrm>
            <a:off x="3048000" y="1428750"/>
            <a:ext cx="5715000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整数乘法运算律</a:t>
            </a:r>
          </a:p>
          <a:p>
            <a:pPr algn="ctr" eaLnBrk="1" latinLnBrk="1" hangingPunct="1">
              <a:buFont typeface="Arial" panose="020B0604020202020204" pitchFamily="34" charset="0"/>
              <a:buNone/>
            </a:pPr>
            <a:r>
              <a:rPr lang="en-US" altLang="zh-CN" sz="4400" b="1">
                <a:solidFill>
                  <a:srgbClr val="00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推广到小数</a:t>
            </a:r>
          </a:p>
        </p:txBody>
      </p:sp>
      <p:sp>
        <p:nvSpPr>
          <p:cNvPr id="14340" name="矩形 12"/>
          <p:cNvSpPr>
            <a:spLocks noChangeArrowheads="1"/>
          </p:cNvSpPr>
          <p:nvPr/>
        </p:nvSpPr>
        <p:spPr bwMode="auto">
          <a:xfrm>
            <a:off x="109538" y="7937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3163888" y="820738"/>
            <a:ext cx="186372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乘法交换律： </a:t>
            </a:r>
          </a:p>
        </p:txBody>
      </p:sp>
      <p:sp>
        <p:nvSpPr>
          <p:cNvPr id="17" name="Rectangle 4"/>
          <p:cNvSpPr>
            <a:spLocks noChangeArrowheads="1"/>
          </p:cNvSpPr>
          <p:nvPr/>
        </p:nvSpPr>
        <p:spPr bwMode="auto">
          <a:xfrm>
            <a:off x="4724400" y="773113"/>
            <a:ext cx="3022600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8" name="Rectangle 5"/>
          <p:cNvSpPr>
            <a:spLocks noChangeArrowheads="1"/>
          </p:cNvSpPr>
          <p:nvPr/>
        </p:nvSpPr>
        <p:spPr bwMode="auto">
          <a:xfrm>
            <a:off x="3163888" y="1216025"/>
            <a:ext cx="186372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乘法结合律： 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4687888" y="1162050"/>
            <a:ext cx="43561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＝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 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3171825" y="1625600"/>
            <a:ext cx="186372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乘法分配律： </a:t>
            </a: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4687888" y="1558925"/>
            <a:ext cx="426720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＝ 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  <a:r>
              <a:rPr lang="en-US" altLang="zh-CN" sz="2400" b="1" i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3320" name="Rectangle 16"/>
          <p:cNvSpPr>
            <a:spLocks noChangeArrowheads="1"/>
          </p:cNvSpPr>
          <p:nvPr/>
        </p:nvSpPr>
        <p:spPr bwMode="auto">
          <a:xfrm>
            <a:off x="241300" y="111125"/>
            <a:ext cx="49403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一、复习旧知，导入新课</a:t>
            </a:r>
          </a:p>
        </p:txBody>
      </p:sp>
      <p:sp>
        <p:nvSpPr>
          <p:cNvPr id="22" name="文本框 2"/>
          <p:cNvSpPr txBox="1">
            <a:spLocks noChangeArrowheads="1"/>
          </p:cNvSpPr>
          <p:nvPr/>
        </p:nvSpPr>
        <p:spPr bwMode="auto">
          <a:xfrm>
            <a:off x="685800" y="2274888"/>
            <a:ext cx="70104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sym typeface="宋体" panose="02010600030101010101" pitchFamily="2" charset="-122"/>
              </a:rPr>
              <a:t>1</a:t>
            </a:r>
            <a:r>
              <a:rPr lang="zh-CN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）</a:t>
            </a:r>
            <a:r>
              <a:rPr lang="en-US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25×95×4                        </a:t>
            </a:r>
            <a:r>
              <a:rPr lang="zh-CN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sym typeface="宋体" panose="02010600030101010101" pitchFamily="2" charset="-122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）</a:t>
            </a:r>
            <a:r>
              <a:rPr lang="en-US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25×32</a:t>
            </a:r>
          </a:p>
          <a:p>
            <a:pPr eaLnBrk="1" hangingPunct="1">
              <a:lnSpc>
                <a:spcPct val="200000"/>
              </a:lnSpc>
              <a:buFont typeface="Arial" panose="020B0604020202020204" pitchFamily="34" charset="0"/>
              <a:buNone/>
            </a:pPr>
            <a:endParaRPr lang="en-US" altLang="en-US" sz="2400" b="1">
              <a:latin typeface="Times New Roman" panose="02020603050405020304" pitchFamily="18" charset="0"/>
              <a:sym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sym typeface="宋体" panose="02010600030101010101" pitchFamily="2" charset="-122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）</a:t>
            </a:r>
            <a:r>
              <a:rPr lang="en-US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4×48+6×48                    </a:t>
            </a:r>
            <a:r>
              <a:rPr lang="zh-CN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（</a:t>
            </a:r>
            <a:r>
              <a:rPr lang="en-US" altLang="zh-CN" sz="2400" b="1">
                <a:latin typeface="Times New Roman" panose="02020603050405020304" pitchFamily="18" charset="0"/>
                <a:sym typeface="宋体" panose="02010600030101010101" pitchFamily="2" charset="-122"/>
              </a:rPr>
              <a:t>4</a:t>
            </a:r>
            <a:r>
              <a:rPr lang="zh-CN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）</a:t>
            </a:r>
            <a:r>
              <a:rPr lang="en-US" altLang="en-US" sz="2400" b="1">
                <a:latin typeface="Times New Roman" panose="02020603050405020304" pitchFamily="18" charset="0"/>
                <a:sym typeface="宋体" panose="02010600030101010101" pitchFamily="2" charset="-122"/>
              </a:rPr>
              <a:t>102×56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95400" y="2647950"/>
            <a:ext cx="2057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</a:rPr>
              <a:t>25×4</a:t>
            </a: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×95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95400" y="2933700"/>
            <a:ext cx="2057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=100×95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295400" y="3238500"/>
            <a:ext cx="2057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=9500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257800" y="2647950"/>
            <a:ext cx="2057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=25×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</a:rPr>
              <a:t>4×8</a:t>
            </a:r>
            <a:endParaRPr lang="zh-CN" altLang="en-US" sz="2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57800" y="2933700"/>
            <a:ext cx="2057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=100×8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257800" y="3238500"/>
            <a:ext cx="2057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=800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295400" y="3836988"/>
            <a:ext cx="23622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</a:rPr>
              <a:t>4+6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×48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295400" y="4171950"/>
            <a:ext cx="23622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=10×48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295400" y="4533900"/>
            <a:ext cx="2057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=480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181600" y="3836988"/>
            <a:ext cx="33528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</a:rPr>
              <a:t>100+2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</a:rPr>
              <a:t>）</a:t>
            </a: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×56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181600" y="4171950"/>
            <a:ext cx="23622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=100×56+2×56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181600" y="4533900"/>
            <a:ext cx="2057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000" b="1" dirty="0">
                <a:solidFill>
                  <a:srgbClr val="0000FF"/>
                </a:solidFill>
                <a:latin typeface="+mn-lt"/>
              </a:rPr>
              <a:t>=5712</a:t>
            </a:r>
            <a:endParaRPr lang="zh-CN" altLang="en-US" sz="2000" b="1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2895600" y="930275"/>
            <a:ext cx="304800" cy="1060450"/>
          </a:xfrm>
          <a:prstGeom prst="leftBrace">
            <a:avLst>
              <a:gd name="adj1" fmla="val 53212"/>
              <a:gd name="adj2" fmla="val 49497"/>
            </a:avLst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0000FF"/>
              </a:solidFill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1143000" y="971550"/>
            <a:ext cx="1524000" cy="82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乘法的</a:t>
            </a:r>
            <a:endParaRPr lang="en-US" altLang="zh-CN" sz="24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  <a:p>
            <a:pPr algn="ctr"/>
            <a:r>
              <a:rPr lang="zh-CN" altLang="en-US" sz="2400" b="1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运算律</a:t>
            </a:r>
          </a:p>
        </p:txBody>
      </p:sp>
      <p:sp>
        <p:nvSpPr>
          <p:cNvPr id="36" name="文本框 2"/>
          <p:cNvSpPr txBox="1">
            <a:spLocks noChangeArrowheads="1"/>
          </p:cNvSpPr>
          <p:nvPr/>
        </p:nvSpPr>
        <p:spPr bwMode="auto">
          <a:xfrm>
            <a:off x="419072" y="1863691"/>
            <a:ext cx="274322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黑体" panose="02010609060101010101" pitchFamily="2" charset="-122"/>
                <a:sym typeface="宋体" panose="02010600030101010101" pitchFamily="2" charset="-122"/>
              </a:rPr>
              <a:t>用简便方法计算。</a:t>
            </a:r>
            <a:endParaRPr lang="en-US" altLang="en-US" sz="2400" b="1" dirty="0">
              <a:latin typeface="+mn-lt"/>
              <a:ea typeface="黑体" panose="0201060906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8" name="Rectangle 3"/>
          <p:cNvSpPr>
            <a:spLocks noChangeArrowheads="1"/>
          </p:cNvSpPr>
          <p:nvPr/>
        </p:nvSpPr>
        <p:spPr bwMode="auto">
          <a:xfrm>
            <a:off x="3170238" y="819150"/>
            <a:ext cx="14747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乘法交换律</a:t>
            </a:r>
          </a:p>
        </p:txBody>
      </p:sp>
      <p:sp>
        <p:nvSpPr>
          <p:cNvPr id="39" name="Rectangle 5"/>
          <p:cNvSpPr>
            <a:spLocks noChangeArrowheads="1"/>
          </p:cNvSpPr>
          <p:nvPr/>
        </p:nvSpPr>
        <p:spPr bwMode="auto">
          <a:xfrm>
            <a:off x="3162300" y="1212850"/>
            <a:ext cx="1474788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乘法结合律</a:t>
            </a:r>
            <a:endParaRPr lang="zh-CN" altLang="en-US" sz="2000" b="1">
              <a:solidFill>
                <a:srgbClr val="0000FF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40" name="Rectangle 7"/>
          <p:cNvSpPr>
            <a:spLocks noChangeArrowheads="1"/>
          </p:cNvSpPr>
          <p:nvPr/>
        </p:nvSpPr>
        <p:spPr bwMode="auto">
          <a:xfrm>
            <a:off x="3175000" y="1625600"/>
            <a:ext cx="1476375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乘法分配律</a:t>
            </a:r>
          </a:p>
        </p:txBody>
      </p:sp>
      <p:sp>
        <p:nvSpPr>
          <p:cNvPr id="41" name="Rectangle 7"/>
          <p:cNvSpPr>
            <a:spLocks noChangeArrowheads="1"/>
          </p:cNvSpPr>
          <p:nvPr/>
        </p:nvSpPr>
        <p:spPr bwMode="auto">
          <a:xfrm>
            <a:off x="3170238" y="1625600"/>
            <a:ext cx="1474787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乘法分配律</a:t>
            </a:r>
          </a:p>
        </p:txBody>
      </p:sp>
      <p:grpSp>
        <p:nvGrpSpPr>
          <p:cNvPr id="42" name="Group 39"/>
          <p:cNvGrpSpPr/>
          <p:nvPr/>
        </p:nvGrpSpPr>
        <p:grpSpPr bwMode="auto">
          <a:xfrm>
            <a:off x="909638" y="2116138"/>
            <a:ext cx="6837363" cy="1412876"/>
            <a:chOff x="3548" y="112"/>
            <a:chExt cx="4307" cy="890"/>
          </a:xfrm>
        </p:grpSpPr>
        <p:pic>
          <p:nvPicPr>
            <p:cNvPr id="15390" name="Picture 15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48" y="112"/>
              <a:ext cx="485" cy="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AutoShape 27"/>
            <p:cNvSpPr>
              <a:spLocks noChangeArrowheads="1"/>
            </p:cNvSpPr>
            <p:nvPr/>
          </p:nvSpPr>
          <p:spPr bwMode="auto">
            <a:xfrm>
              <a:off x="4127" y="159"/>
              <a:ext cx="3728" cy="336"/>
            </a:xfrm>
            <a:prstGeom prst="wedgeRoundRectCallout">
              <a:avLst>
                <a:gd name="adj1" fmla="val -52032"/>
                <a:gd name="adj2" fmla="val 44169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乘法有</a:t>
              </a:r>
              <a:r>
                <a:rPr lang="zh-CN" altLang="en-US" sz="2400" b="1">
                  <a:solidFill>
                    <a:srgbClr val="00B0F0"/>
                  </a:solidFill>
                  <a:latin typeface="+mn-lt"/>
                  <a:ea typeface="+mj-ea"/>
                </a:rPr>
                <a:t>哪些运算律</a:t>
              </a: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？用字母怎么表示呢？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71605E-6 L -0.01059 0.30062 " pathEditMode="relative" rAng="0" ptsTypes="AA">
                                      <p:cBhvr>
                                        <p:cTn id="104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8" y="150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4.07407E-6 L 0.39861 0.22407 " pathEditMode="relative" rAng="0" ptsTypes="AA">
                                      <p:cBhvr>
                                        <p:cTn id="110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31" y="1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83951E-6 L 0.01372 0.36605 " pathEditMode="relative" rAng="0" ptsTypes="AA">
                                      <p:cBhvr>
                                        <p:cTn id="116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7" y="183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83951E-6 L 0.41441 0.36605 " pathEditMode="relative" rAng="0" ptsTypes="AA">
                                      <p:cBhvr>
                                        <p:cTn id="122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12" y="183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4" grpId="0"/>
      <p:bldP spid="22" grpId="0"/>
      <p:bldP spid="3" grpId="0"/>
      <p:bldP spid="23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5" grpId="0" animBg="1"/>
      <p:bldP spid="35" grpId="0"/>
      <p:bldP spid="36" grpId="0"/>
      <p:bldP spid="38" grpId="0"/>
      <p:bldP spid="38" grpId="1"/>
      <p:bldP spid="39" grpId="0"/>
      <p:bldP spid="39" grpId="1"/>
      <p:bldP spid="40" grpId="0"/>
      <p:bldP spid="40" grpId="1"/>
      <p:bldP spid="41" grpId="0"/>
      <p:bldP spid="4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9938" y="3230563"/>
            <a:ext cx="2973387" cy="558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2.4</a:t>
            </a:r>
            <a:r>
              <a:rPr lang="zh-CN" altLang="en-US" sz="2800" b="1" dirty="0">
                <a:latin typeface="+mn-lt"/>
                <a:ea typeface="+mn-ea"/>
              </a:rPr>
              <a:t>＋</a:t>
            </a:r>
            <a:r>
              <a:rPr lang="en-US" altLang="zh-CN" sz="2800" b="1" dirty="0">
                <a:latin typeface="+mn-lt"/>
                <a:ea typeface="+mn-ea"/>
              </a:rPr>
              <a:t>3.6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×0.5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69938" y="2492375"/>
            <a:ext cx="2973387" cy="5603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0.8×0.5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  <a:r>
              <a:rPr lang="en-US" altLang="zh-CN" sz="2800" b="1" dirty="0">
                <a:latin typeface="+mn-lt"/>
                <a:ea typeface="+mn-ea"/>
              </a:rPr>
              <a:t>×0.4</a:t>
            </a:r>
            <a:endParaRPr lang="zh-CN" altLang="en-US" sz="2800" b="1" dirty="0">
              <a:latin typeface="+mn-lt"/>
              <a:ea typeface="+mn-ea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4572000" y="1741488"/>
            <a:ext cx="0" cy="22098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6145213" y="1755775"/>
            <a:ext cx="13763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1.2</a:t>
            </a:r>
            <a:r>
              <a:rPr lang="en-US" altLang="zh-CN" sz="2800" b="1">
                <a:latin typeface="Times New Roman" panose="02020603050405020304" pitchFamily="18" charset="0"/>
                <a:ea typeface="Gulim" panose="020B0600000101010101" pitchFamily="34" charset="-127"/>
              </a:rPr>
              <a:t>×0.7</a:t>
            </a:r>
            <a:endParaRPr lang="zh-CN" altLang="en-US" sz="2800" b="1">
              <a:latin typeface="Times New Roman" panose="02020603050405020304" pitchFamily="18" charset="0"/>
              <a:ea typeface="Gulim" panose="020B0600000101010101" pitchFamily="34" charset="-127"/>
            </a:endParaRPr>
          </a:p>
        </p:txBody>
      </p:sp>
      <p:sp>
        <p:nvSpPr>
          <p:cNvPr id="13" name="TextBox 4"/>
          <p:cNvSpPr txBox="1">
            <a:spLocks noChangeArrowheads="1"/>
          </p:cNvSpPr>
          <p:nvPr/>
        </p:nvSpPr>
        <p:spPr bwMode="auto">
          <a:xfrm>
            <a:off x="5302250" y="3230563"/>
            <a:ext cx="3062288" cy="5588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2.4×0.5</a:t>
            </a:r>
            <a:r>
              <a:rPr lang="zh-CN" altLang="en-US" sz="2800" b="1" dirty="0">
                <a:latin typeface="+mn-lt"/>
                <a:ea typeface="+mn-ea"/>
              </a:rPr>
              <a:t>＋</a:t>
            </a:r>
            <a:r>
              <a:rPr lang="en-US" altLang="zh-CN" sz="2800" b="1" dirty="0">
                <a:latin typeface="+mn-lt"/>
                <a:ea typeface="+mn-ea"/>
              </a:rPr>
              <a:t>3.6×0.5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7415" name="TextBox 4"/>
          <p:cNvSpPr txBox="1">
            <a:spLocks noChangeArrowheads="1"/>
          </p:cNvSpPr>
          <p:nvPr/>
        </p:nvSpPr>
        <p:spPr bwMode="auto">
          <a:xfrm>
            <a:off x="5421313" y="2492375"/>
            <a:ext cx="28225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0.8</a:t>
            </a:r>
            <a:r>
              <a:rPr lang="en-US" altLang="zh-CN" sz="2800" b="1">
                <a:latin typeface="Times New Roman" panose="02020603050405020304" pitchFamily="18" charset="0"/>
                <a:ea typeface="Gulim" panose="020B0600000101010101" pitchFamily="34" charset="-127"/>
              </a:rPr>
              <a:t>×</a:t>
            </a:r>
            <a:r>
              <a:rPr lang="zh-CN" altLang="en-US" sz="2800" b="1">
                <a:latin typeface="Times New Roman" panose="02020603050405020304" pitchFamily="18" charset="0"/>
                <a:ea typeface="Gulim" panose="020B0600000101010101" pitchFamily="34" charset="-127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</a:rPr>
              <a:t>0.5</a:t>
            </a:r>
            <a:r>
              <a:rPr lang="en-US" altLang="zh-CN" sz="2800" b="1">
                <a:latin typeface="Times New Roman" panose="02020603050405020304" pitchFamily="18" charset="0"/>
                <a:ea typeface="Gulim" panose="020B0600000101010101" pitchFamily="34" charset="-127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</a:rPr>
              <a:t>0.4</a:t>
            </a:r>
            <a:r>
              <a:rPr lang="zh-CN" altLang="en-US" sz="2800" b="1">
                <a:latin typeface="Times New Roman" panose="02020603050405020304" pitchFamily="18" charset="0"/>
                <a:ea typeface="Gulim" panose="020B0600000101010101" pitchFamily="34" charset="-127"/>
              </a:rPr>
              <a:t>）</a:t>
            </a:r>
          </a:p>
        </p:txBody>
      </p:sp>
      <p:sp>
        <p:nvSpPr>
          <p:cNvPr id="15" name="椭圆 14"/>
          <p:cNvSpPr/>
          <p:nvPr/>
        </p:nvSpPr>
        <p:spPr>
          <a:xfrm>
            <a:off x="1371600" y="1878013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CB7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FCB70C"/>
                </a:solidFill>
                <a:latin typeface="+mn-ea"/>
              </a:rPr>
              <a:t>1</a:t>
            </a:r>
            <a:endParaRPr lang="zh-CN" altLang="en-US" sz="2400" b="1" dirty="0">
              <a:solidFill>
                <a:srgbClr val="FCB70C"/>
              </a:solidFill>
              <a:latin typeface="+mn-ea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09600" y="2655888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CB7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FCB70C"/>
                </a:solidFill>
                <a:latin typeface="+mn-ea"/>
              </a:rPr>
              <a:t>2</a:t>
            </a:r>
            <a:endParaRPr lang="zh-CN" altLang="en-US" sz="2400" b="1" dirty="0">
              <a:solidFill>
                <a:srgbClr val="FCB70C"/>
              </a:solidFill>
              <a:latin typeface="+mn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09600" y="3417888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CB7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FCB70C"/>
                </a:solidFill>
                <a:latin typeface="+mn-ea"/>
              </a:rPr>
              <a:t>3</a:t>
            </a:r>
            <a:endParaRPr lang="zh-CN" altLang="en-US" sz="2400" b="1" dirty="0">
              <a:solidFill>
                <a:srgbClr val="FCB70C"/>
              </a:solidFill>
              <a:latin typeface="+mn-ea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867400" y="1916113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6D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16DDF2"/>
                </a:solidFill>
                <a:latin typeface="+mn-ea"/>
              </a:rPr>
              <a:t>4</a:t>
            </a:r>
            <a:endParaRPr lang="zh-CN" altLang="en-US" sz="2400" b="1" dirty="0">
              <a:solidFill>
                <a:srgbClr val="16DDF2"/>
              </a:solidFill>
              <a:latin typeface="+mn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029200" y="2655888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6D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16DDF2"/>
                </a:solidFill>
                <a:latin typeface="+mn-ea"/>
              </a:rPr>
              <a:t>5</a:t>
            </a:r>
            <a:endParaRPr lang="zh-CN" altLang="en-US" sz="2400" b="1" dirty="0">
              <a:solidFill>
                <a:srgbClr val="16DDF2"/>
              </a:solidFill>
              <a:latin typeface="+mn-ea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029200" y="3417888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6D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16DDF2"/>
                </a:solidFill>
                <a:latin typeface="+mn-ea"/>
              </a:rPr>
              <a:t>6</a:t>
            </a:r>
            <a:endParaRPr lang="zh-CN" altLang="en-US" sz="2400" b="1" dirty="0">
              <a:solidFill>
                <a:srgbClr val="16DDF2"/>
              </a:solidFill>
              <a:latin typeface="+mn-ea"/>
            </a:endParaRPr>
          </a:p>
        </p:txBody>
      </p:sp>
      <p:sp>
        <p:nvSpPr>
          <p:cNvPr id="22" name="Rectangle 26"/>
          <p:cNvSpPr>
            <a:spLocks noChangeArrowheads="1"/>
          </p:cNvSpPr>
          <p:nvPr/>
        </p:nvSpPr>
        <p:spPr bwMode="auto">
          <a:xfrm>
            <a:off x="1066800" y="971550"/>
            <a:ext cx="7467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n-ea"/>
              </a:rPr>
              <a:t>观察下面两组算式，应该按照怎样的运算顺序计算？</a:t>
            </a:r>
          </a:p>
        </p:txBody>
      </p:sp>
      <p:grpSp>
        <p:nvGrpSpPr>
          <p:cNvPr id="25" name="Group 39"/>
          <p:cNvGrpSpPr/>
          <p:nvPr/>
        </p:nvGrpSpPr>
        <p:grpSpPr bwMode="auto">
          <a:xfrm>
            <a:off x="423863" y="3721101"/>
            <a:ext cx="7577138" cy="1282701"/>
            <a:chOff x="3242" y="92"/>
            <a:chExt cx="4773" cy="808"/>
          </a:xfrm>
        </p:grpSpPr>
        <p:pic>
          <p:nvPicPr>
            <p:cNvPr id="17433" name="Picture 15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42" y="92"/>
              <a:ext cx="822" cy="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AutoShape 27"/>
            <p:cNvSpPr>
              <a:spLocks noChangeArrowheads="1"/>
            </p:cNvSpPr>
            <p:nvPr/>
          </p:nvSpPr>
          <p:spPr bwMode="auto">
            <a:xfrm>
              <a:off x="4175" y="256"/>
              <a:ext cx="3840" cy="336"/>
            </a:xfrm>
            <a:prstGeom prst="wedgeRoundRectCallout">
              <a:avLst>
                <a:gd name="adj1" fmla="val -55609"/>
                <a:gd name="adj2" fmla="val -30996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小数四则混合运算的顺序跟整数是一样的。</a:t>
              </a:r>
            </a:p>
          </p:txBody>
        </p:sp>
      </p:grpSp>
      <p:sp>
        <p:nvSpPr>
          <p:cNvPr id="28" name="Rectangle 26"/>
          <p:cNvSpPr>
            <a:spLocks noChangeArrowheads="1"/>
          </p:cNvSpPr>
          <p:nvPr/>
        </p:nvSpPr>
        <p:spPr bwMode="auto">
          <a:xfrm>
            <a:off x="2590800" y="971550"/>
            <a:ext cx="42672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n-ea"/>
              </a:rPr>
              <a:t>比一比，看谁算的又快又对！</a:t>
            </a:r>
          </a:p>
        </p:txBody>
      </p:sp>
      <p:sp>
        <p:nvSpPr>
          <p:cNvPr id="33" name="TextBox 4"/>
          <p:cNvSpPr txBox="1">
            <a:spLocks noChangeArrowheads="1"/>
          </p:cNvSpPr>
          <p:nvPr/>
        </p:nvSpPr>
        <p:spPr bwMode="auto">
          <a:xfrm>
            <a:off x="3581400" y="2562225"/>
            <a:ext cx="898525" cy="496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=0.16</a:t>
            </a:r>
          </a:p>
        </p:txBody>
      </p:sp>
      <p:sp>
        <p:nvSpPr>
          <p:cNvPr id="34" name="TextBox 4"/>
          <p:cNvSpPr txBox="1">
            <a:spLocks noChangeArrowheads="1"/>
          </p:cNvSpPr>
          <p:nvPr/>
        </p:nvSpPr>
        <p:spPr bwMode="auto">
          <a:xfrm>
            <a:off x="3605213" y="3271838"/>
            <a:ext cx="514350" cy="496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=3</a:t>
            </a:r>
          </a:p>
        </p:txBody>
      </p:sp>
      <p:sp>
        <p:nvSpPr>
          <p:cNvPr id="35" name="TextBox 4"/>
          <p:cNvSpPr txBox="1">
            <a:spLocks noChangeArrowheads="1"/>
          </p:cNvSpPr>
          <p:nvPr/>
        </p:nvSpPr>
        <p:spPr bwMode="auto">
          <a:xfrm>
            <a:off x="7437438" y="1795463"/>
            <a:ext cx="898525" cy="496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=0.84</a:t>
            </a:r>
          </a:p>
        </p:txBody>
      </p:sp>
      <p:sp>
        <p:nvSpPr>
          <p:cNvPr id="36" name="TextBox 4"/>
          <p:cNvSpPr txBox="1">
            <a:spLocks noChangeArrowheads="1"/>
          </p:cNvSpPr>
          <p:nvPr/>
        </p:nvSpPr>
        <p:spPr bwMode="auto">
          <a:xfrm>
            <a:off x="7848600" y="2557463"/>
            <a:ext cx="898525" cy="496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=0.16</a:t>
            </a:r>
          </a:p>
        </p:txBody>
      </p:sp>
      <p:sp>
        <p:nvSpPr>
          <p:cNvPr id="37" name="TextBox 4"/>
          <p:cNvSpPr txBox="1">
            <a:spLocks noChangeArrowheads="1"/>
          </p:cNvSpPr>
          <p:nvPr/>
        </p:nvSpPr>
        <p:spPr bwMode="auto">
          <a:xfrm>
            <a:off x="8207375" y="3265488"/>
            <a:ext cx="512763" cy="496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=3</a:t>
            </a:r>
          </a:p>
        </p:txBody>
      </p:sp>
      <p:sp>
        <p:nvSpPr>
          <p:cNvPr id="17430" name="TextBox 4"/>
          <p:cNvSpPr txBox="1">
            <a:spLocks noChangeArrowheads="1"/>
          </p:cNvSpPr>
          <p:nvPr/>
        </p:nvSpPr>
        <p:spPr bwMode="auto">
          <a:xfrm>
            <a:off x="1676400" y="1733550"/>
            <a:ext cx="13763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0.7</a:t>
            </a:r>
            <a:r>
              <a:rPr lang="en-US" altLang="zh-CN" sz="2800" b="1">
                <a:latin typeface="Times New Roman" panose="02020603050405020304" pitchFamily="18" charset="0"/>
                <a:ea typeface="Gulim" panose="020B0600000101010101" pitchFamily="34" charset="-127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</a:rPr>
              <a:t>1.2</a:t>
            </a:r>
            <a:endParaRPr lang="zh-CN" altLang="en-US" sz="3200" b="1">
              <a:latin typeface="Times New Roman" panose="02020603050405020304" pitchFamily="18" charset="0"/>
              <a:ea typeface="Gulim" panose="020B0600000101010101" pitchFamily="34" charset="-127"/>
            </a:endParaRPr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2895600" y="1755775"/>
            <a:ext cx="898525" cy="496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=0.84</a:t>
            </a: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241300" y="111125"/>
            <a:ext cx="49403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二、探究新知，加强应用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33" grpId="0"/>
      <p:bldP spid="34" grpId="0"/>
      <p:bldP spid="35" grpId="0"/>
      <p:bldP spid="36" grpId="0"/>
      <p:bldP spid="37" grpId="0"/>
      <p:bldP spid="4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1066800" y="971550"/>
            <a:ext cx="74676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+mn-ea"/>
              </a:rPr>
              <a:t>观察每组算式左右两边，它们有什么关系？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676400" y="1733550"/>
            <a:ext cx="13763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0.7</a:t>
            </a:r>
            <a:r>
              <a:rPr lang="en-US" altLang="zh-CN" sz="2800" b="1">
                <a:latin typeface="Times New Roman" panose="02020603050405020304" pitchFamily="18" charset="0"/>
                <a:ea typeface="Gulim" panose="020B0600000101010101" pitchFamily="34" charset="-127"/>
              </a:rPr>
              <a:t>×</a:t>
            </a:r>
            <a:r>
              <a:rPr lang="en-US" altLang="zh-CN" sz="2800" b="1">
                <a:latin typeface="Times New Roman" panose="02020603050405020304" pitchFamily="18" charset="0"/>
              </a:rPr>
              <a:t>1.2</a:t>
            </a:r>
            <a:endParaRPr lang="zh-CN" altLang="en-US" sz="3200" b="1">
              <a:latin typeface="Times New Roman" panose="02020603050405020304" pitchFamily="18" charset="0"/>
              <a:ea typeface="Gulim" panose="020B0600000101010101" pitchFamily="34" charset="-127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11995" y="3220490"/>
            <a:ext cx="2582758" cy="5598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0.5 ×</a:t>
            </a:r>
            <a:r>
              <a:rPr lang="en-US" altLang="zh-CN" sz="2800" b="1" dirty="0">
                <a:latin typeface="+mn-lt"/>
                <a:ea typeface="+mn-ea"/>
              </a:rPr>
              <a:t>(2.4</a:t>
            </a:r>
            <a:r>
              <a:rPr lang="zh-CN" altLang="en-US" sz="2800" b="1" dirty="0">
                <a:latin typeface="+mn-lt"/>
                <a:ea typeface="+mn-ea"/>
              </a:rPr>
              <a:t>＋</a:t>
            </a:r>
            <a:r>
              <a:rPr lang="en-US" altLang="zh-CN" sz="2800" b="1" dirty="0">
                <a:latin typeface="+mn-lt"/>
                <a:ea typeface="+mn-ea"/>
              </a:rPr>
              <a:t>3.6)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1024850" y="2505108"/>
            <a:ext cx="2492990" cy="5598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(0.8×0.5)×0.4</a:t>
            </a:r>
            <a:endParaRPr lang="zh-CN" altLang="en-US" sz="2800" b="1" dirty="0">
              <a:latin typeface="+mn-lt"/>
              <a:ea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572000" y="1741488"/>
            <a:ext cx="0" cy="22098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6145213" y="1755775"/>
            <a:ext cx="1376362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</a:rPr>
              <a:t>1.2</a:t>
            </a:r>
            <a:r>
              <a:rPr lang="en-US" altLang="zh-CN" sz="2800" b="1">
                <a:latin typeface="Times New Roman" panose="02020603050405020304" pitchFamily="18" charset="0"/>
                <a:ea typeface="Gulim" panose="020B0600000101010101" pitchFamily="34" charset="-127"/>
              </a:rPr>
              <a:t>×0.7</a:t>
            </a:r>
            <a:endParaRPr lang="zh-CN" altLang="en-US" sz="2800" b="1">
              <a:latin typeface="Times New Roman" panose="02020603050405020304" pitchFamily="18" charset="0"/>
              <a:ea typeface="Gulim" panose="020B0600000101010101" pitchFamily="34" charset="-127"/>
            </a:endParaRP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5302365" y="3276252"/>
            <a:ext cx="3062057" cy="55989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</a:rPr>
              <a:t>0.5</a:t>
            </a:r>
            <a:r>
              <a:rPr lang="en-US" altLang="zh-CN" sz="2800" b="1" dirty="0">
                <a:latin typeface="+mn-lt"/>
                <a:ea typeface="+mn-ea"/>
              </a:rPr>
              <a:t>×</a:t>
            </a:r>
            <a:r>
              <a:rPr lang="en-US" altLang="zh-CN" sz="2800" b="1" dirty="0">
                <a:latin typeface="+mn-lt"/>
              </a:rPr>
              <a:t>2.4</a:t>
            </a:r>
            <a:r>
              <a:rPr lang="zh-CN" altLang="en-US" sz="2800" b="1" dirty="0">
                <a:latin typeface="+mn-lt"/>
                <a:ea typeface="+mn-ea"/>
              </a:rPr>
              <a:t>＋</a:t>
            </a:r>
            <a:r>
              <a:rPr lang="en-US" altLang="zh-CN" sz="2800" b="1" dirty="0">
                <a:latin typeface="+mn-lt"/>
              </a:rPr>
              <a:t>0.5</a:t>
            </a:r>
            <a:r>
              <a:rPr lang="en-US" altLang="zh-CN" sz="2800" b="1" dirty="0">
                <a:latin typeface="+mn-lt"/>
                <a:ea typeface="+mn-ea"/>
              </a:rPr>
              <a:t>×</a:t>
            </a:r>
            <a:r>
              <a:rPr lang="en-US" altLang="zh-CN" sz="2800" b="1" dirty="0">
                <a:latin typeface="+mn-lt"/>
              </a:rPr>
              <a:t>3.6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5421313" y="2492375"/>
            <a:ext cx="2358338" cy="55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</a:rPr>
              <a:t>0.8</a:t>
            </a:r>
            <a:r>
              <a:rPr lang="en-US" altLang="zh-CN" sz="2800" b="1" dirty="0">
                <a:latin typeface="Times New Roman" panose="02020603050405020304" pitchFamily="18" charset="0"/>
                <a:ea typeface="Gulim" panose="020B0600000101010101" pitchFamily="34" charset="-127"/>
              </a:rPr>
              <a:t>×(</a:t>
            </a:r>
            <a:r>
              <a:rPr lang="en-US" altLang="zh-CN" sz="2800" b="1" dirty="0">
                <a:latin typeface="Times New Roman" panose="02020603050405020304" pitchFamily="18" charset="0"/>
              </a:rPr>
              <a:t>0.5</a:t>
            </a:r>
            <a:r>
              <a:rPr lang="en-US" altLang="zh-CN" sz="2800" b="1" dirty="0">
                <a:latin typeface="Times New Roman" panose="02020603050405020304" pitchFamily="18" charset="0"/>
                <a:ea typeface="Gulim" panose="020B0600000101010101" pitchFamily="34" charset="-127"/>
              </a:rPr>
              <a:t>×</a:t>
            </a:r>
            <a:r>
              <a:rPr lang="en-US" altLang="zh-CN" sz="2800" b="1" dirty="0">
                <a:latin typeface="Times New Roman" panose="02020603050405020304" pitchFamily="18" charset="0"/>
              </a:rPr>
              <a:t>0.4</a:t>
            </a:r>
            <a:r>
              <a:rPr lang="en-US" altLang="zh-CN" sz="2800" b="1" dirty="0">
                <a:latin typeface="Times New Roman" panose="02020603050405020304" pitchFamily="18" charset="0"/>
                <a:ea typeface="Gulim" panose="020B0600000101010101" pitchFamily="34" charset="-127"/>
              </a:rPr>
              <a:t>)</a:t>
            </a:r>
            <a:endParaRPr lang="zh-CN" altLang="en-US" sz="2800" b="1" dirty="0">
              <a:latin typeface="Times New Roman" panose="02020603050405020304" pitchFamily="18" charset="0"/>
              <a:ea typeface="Gulim" panose="020B0600000101010101" pitchFamily="34" charset="-127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371600" y="1878013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CB7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FCB70C"/>
                </a:solidFill>
                <a:latin typeface="+mn-ea"/>
              </a:rPr>
              <a:t>1</a:t>
            </a:r>
            <a:endParaRPr lang="zh-CN" altLang="en-US" sz="2400" b="1" dirty="0">
              <a:solidFill>
                <a:srgbClr val="FCB70C"/>
              </a:solidFill>
              <a:latin typeface="+mn-ea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9600" y="2655888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CB7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FCB70C"/>
                </a:solidFill>
                <a:latin typeface="+mn-ea"/>
              </a:rPr>
              <a:t>2</a:t>
            </a:r>
            <a:endParaRPr lang="zh-CN" altLang="en-US" sz="2400" b="1" dirty="0">
              <a:solidFill>
                <a:srgbClr val="FCB70C"/>
              </a:solidFill>
              <a:latin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09600" y="3417888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FCB7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FCB70C"/>
                </a:solidFill>
                <a:latin typeface="+mn-ea"/>
              </a:rPr>
              <a:t>3</a:t>
            </a:r>
            <a:endParaRPr lang="zh-CN" altLang="en-US" sz="2400" b="1" dirty="0">
              <a:solidFill>
                <a:srgbClr val="FCB70C"/>
              </a:solidFill>
              <a:latin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5867400" y="1916113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6D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16DDF2"/>
                </a:solidFill>
                <a:latin typeface="+mn-ea"/>
              </a:rPr>
              <a:t>4</a:t>
            </a:r>
            <a:endParaRPr lang="zh-CN" altLang="en-US" sz="2400" b="1" dirty="0">
              <a:solidFill>
                <a:srgbClr val="16DDF2"/>
              </a:solidFill>
              <a:latin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029200" y="2655888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6D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16DDF2"/>
                </a:solidFill>
                <a:latin typeface="+mn-ea"/>
              </a:rPr>
              <a:t>5</a:t>
            </a:r>
            <a:endParaRPr lang="zh-CN" altLang="en-US" sz="2400" b="1" dirty="0">
              <a:solidFill>
                <a:srgbClr val="16DDF2"/>
              </a:solidFill>
              <a:latin typeface="+mn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029200" y="3417888"/>
            <a:ext cx="304800" cy="304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6DD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ctr">
              <a:defRPr/>
            </a:pPr>
            <a:r>
              <a:rPr lang="en-US" altLang="zh-CN" sz="2400" b="1" dirty="0">
                <a:solidFill>
                  <a:srgbClr val="16DDF2"/>
                </a:solidFill>
                <a:latin typeface="+mn-ea"/>
              </a:rPr>
              <a:t>6</a:t>
            </a:r>
            <a:endParaRPr lang="zh-CN" altLang="en-US" sz="2400" b="1" dirty="0">
              <a:solidFill>
                <a:srgbClr val="16DDF2"/>
              </a:solidFill>
              <a:latin typeface="+mn-ea"/>
            </a:endParaRPr>
          </a:p>
        </p:txBody>
      </p: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2895600" y="1755775"/>
            <a:ext cx="898525" cy="496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=0.84</a:t>
            </a:r>
          </a:p>
        </p:txBody>
      </p:sp>
      <p:sp>
        <p:nvSpPr>
          <p:cNvPr id="24" name="TextBox 4"/>
          <p:cNvSpPr txBox="1">
            <a:spLocks noChangeArrowheads="1"/>
          </p:cNvSpPr>
          <p:nvPr/>
        </p:nvSpPr>
        <p:spPr bwMode="auto">
          <a:xfrm>
            <a:off x="3433702" y="2563018"/>
            <a:ext cx="898525" cy="4968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=0.16</a:t>
            </a:r>
          </a:p>
        </p:txBody>
      </p:sp>
      <p:sp>
        <p:nvSpPr>
          <p:cNvPr id="25" name="TextBox 4"/>
          <p:cNvSpPr txBox="1">
            <a:spLocks noChangeArrowheads="1"/>
          </p:cNvSpPr>
          <p:nvPr/>
        </p:nvSpPr>
        <p:spPr bwMode="auto">
          <a:xfrm>
            <a:off x="3605213" y="3271838"/>
            <a:ext cx="514350" cy="496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=3</a:t>
            </a:r>
          </a:p>
        </p:txBody>
      </p:sp>
      <p:sp>
        <p:nvSpPr>
          <p:cNvPr id="26" name="TextBox 4"/>
          <p:cNvSpPr txBox="1">
            <a:spLocks noChangeArrowheads="1"/>
          </p:cNvSpPr>
          <p:nvPr/>
        </p:nvSpPr>
        <p:spPr bwMode="auto">
          <a:xfrm>
            <a:off x="7437438" y="1795463"/>
            <a:ext cx="898525" cy="496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=0.84</a:t>
            </a: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7848600" y="2557463"/>
            <a:ext cx="898525" cy="496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=0.16</a:t>
            </a:r>
          </a:p>
        </p:txBody>
      </p:sp>
      <p:sp>
        <p:nvSpPr>
          <p:cNvPr id="28" name="TextBox 4"/>
          <p:cNvSpPr txBox="1">
            <a:spLocks noChangeArrowheads="1"/>
          </p:cNvSpPr>
          <p:nvPr/>
        </p:nvSpPr>
        <p:spPr bwMode="auto">
          <a:xfrm>
            <a:off x="8234362" y="3306492"/>
            <a:ext cx="512763" cy="4968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=3</a:t>
            </a:r>
          </a:p>
        </p:txBody>
      </p:sp>
      <p:sp>
        <p:nvSpPr>
          <p:cNvPr id="32" name="椭圆 31"/>
          <p:cNvSpPr/>
          <p:nvPr/>
        </p:nvSpPr>
        <p:spPr>
          <a:xfrm>
            <a:off x="4343400" y="1809750"/>
            <a:ext cx="457200" cy="457200"/>
          </a:xfrm>
          <a:prstGeom prst="ellipse">
            <a:avLst/>
          </a:prstGeom>
          <a:solidFill>
            <a:srgbClr val="FFFCC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TextBox 4"/>
          <p:cNvSpPr txBox="1">
            <a:spLocks noChangeArrowheads="1"/>
          </p:cNvSpPr>
          <p:nvPr/>
        </p:nvSpPr>
        <p:spPr bwMode="auto">
          <a:xfrm>
            <a:off x="4392613" y="1708150"/>
            <a:ext cx="388937" cy="5635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</a:t>
            </a:r>
          </a:p>
        </p:txBody>
      </p:sp>
      <p:sp>
        <p:nvSpPr>
          <p:cNvPr id="35" name="椭圆 34"/>
          <p:cNvSpPr/>
          <p:nvPr/>
        </p:nvSpPr>
        <p:spPr>
          <a:xfrm>
            <a:off x="4343400" y="2571750"/>
            <a:ext cx="457200" cy="457200"/>
          </a:xfrm>
          <a:prstGeom prst="ellipse">
            <a:avLst/>
          </a:prstGeom>
          <a:solidFill>
            <a:srgbClr val="FFFCC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6" name="TextBox 4"/>
          <p:cNvSpPr txBox="1">
            <a:spLocks noChangeArrowheads="1"/>
          </p:cNvSpPr>
          <p:nvPr/>
        </p:nvSpPr>
        <p:spPr bwMode="auto">
          <a:xfrm>
            <a:off x="4392613" y="2486025"/>
            <a:ext cx="388937" cy="5635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</a:t>
            </a:r>
          </a:p>
        </p:txBody>
      </p:sp>
      <p:sp>
        <p:nvSpPr>
          <p:cNvPr id="39" name="椭圆 38"/>
          <p:cNvSpPr/>
          <p:nvPr/>
        </p:nvSpPr>
        <p:spPr>
          <a:xfrm>
            <a:off x="4343400" y="3359150"/>
            <a:ext cx="457200" cy="457200"/>
          </a:xfrm>
          <a:prstGeom prst="ellipse">
            <a:avLst/>
          </a:prstGeom>
          <a:solidFill>
            <a:srgbClr val="FFFCC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TextBox 4"/>
          <p:cNvSpPr txBox="1">
            <a:spLocks noChangeArrowheads="1"/>
          </p:cNvSpPr>
          <p:nvPr/>
        </p:nvSpPr>
        <p:spPr bwMode="auto">
          <a:xfrm>
            <a:off x="4392613" y="3257550"/>
            <a:ext cx="388937" cy="5635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微软雅黑" panose="020B0503020204020204" pitchFamily="34" charset="-122"/>
              </a:rPr>
              <a:t>=</a:t>
            </a:r>
          </a:p>
        </p:txBody>
      </p:sp>
      <p:grpSp>
        <p:nvGrpSpPr>
          <p:cNvPr id="42" name="Group 39"/>
          <p:cNvGrpSpPr/>
          <p:nvPr/>
        </p:nvGrpSpPr>
        <p:grpSpPr bwMode="auto">
          <a:xfrm>
            <a:off x="1676400" y="3951288"/>
            <a:ext cx="6659563" cy="1028700"/>
            <a:chOff x="4031" y="171"/>
            <a:chExt cx="4195" cy="648"/>
          </a:xfrm>
        </p:grpSpPr>
        <p:pic>
          <p:nvPicPr>
            <p:cNvPr id="19486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7620" y="171"/>
              <a:ext cx="606" cy="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AutoShape 27"/>
            <p:cNvSpPr>
              <a:spLocks noChangeArrowheads="1"/>
            </p:cNvSpPr>
            <p:nvPr/>
          </p:nvSpPr>
          <p:spPr bwMode="auto">
            <a:xfrm>
              <a:off x="4031" y="184"/>
              <a:ext cx="3456" cy="336"/>
            </a:xfrm>
            <a:prstGeom prst="wedgeRoundRectCallout">
              <a:avLst>
                <a:gd name="adj1" fmla="val 53593"/>
                <a:gd name="adj2" fmla="val 45955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从上面的算式中，你发现了什么规律？</a:t>
              </a:r>
            </a:p>
          </p:txBody>
        </p:sp>
      </p:grpSp>
      <p:sp>
        <p:nvSpPr>
          <p:cNvPr id="34" name="Rectangle 16"/>
          <p:cNvSpPr>
            <a:spLocks noChangeArrowheads="1"/>
          </p:cNvSpPr>
          <p:nvPr/>
        </p:nvSpPr>
        <p:spPr bwMode="auto">
          <a:xfrm>
            <a:off x="241300" y="111125"/>
            <a:ext cx="49403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二、探究新知，加强应用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"/>
                            </p:stCondLst>
                            <p:childTnLst>
                              <p:par>
                                <p:cTn id="19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1.97531E-6 L 0.13316 1.97531E-6 " pathEditMode="relative" rAng="0" ptsTypes="AA">
                                      <p:cBhvr>
                                        <p:cTn id="2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49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9.87654E-7 L -0.13889 9.87654E-7 " pathEditMode="relative" rAng="0" ptsTypes="AA"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"/>
                            </p:stCondLst>
                            <p:childTnLst>
                              <p:par>
                                <p:cTn id="40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11111E-6 L -0.05555 1.11111E-6 " pathEditMode="relative" rAng="0" ptsTypes="AA">
                                      <p:cBhvr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8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11111E-6 L 0.06163 1.11111E-6 " pathEditMode="relative" rAng="0" ptsTypes="AA">
                                      <p:cBhvr>
                                        <p:cTn id="4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50"/>
                            </p:stCondLst>
                            <p:childTnLst>
                              <p:par>
                                <p:cTn id="61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59259E-6 L -0.04722 2.59259E-6 " pathEditMode="relative" rAng="0" ptsTypes="AA">
                                      <p:cBhvr>
                                        <p:cTn id="6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59259E-6 L 0.06163 2.59259E-6 " pathEditMode="relative" rAng="0" ptsTypes="AA">
                                      <p:cBhvr>
                                        <p:cTn id="6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3" grpId="0"/>
      <p:bldP spid="24" grpId="0"/>
      <p:bldP spid="25" grpId="0"/>
      <p:bldP spid="26" grpId="0"/>
      <p:bldP spid="27" grpId="0"/>
      <p:bldP spid="28" grpId="0"/>
      <p:bldP spid="32" grpId="0" animBg="1"/>
      <p:bldP spid="33" grpId="0"/>
      <p:bldP spid="35" grpId="0" animBg="1"/>
      <p:bldP spid="36" grpId="0"/>
      <p:bldP spid="39" grpId="0" animBg="1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59BC093-9A15-4B34-BDA6-53E45D352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82" y="1727932"/>
            <a:ext cx="6705544" cy="2492896"/>
          </a:xfrm>
          <a:prstGeom prst="rect">
            <a:avLst/>
          </a:prstGeom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533506" y="1529800"/>
            <a:ext cx="3352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乘法交换律：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＝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533506" y="2323762"/>
            <a:ext cx="4495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乘法结合律：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 ×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＝ 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 (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49882" y="3200324"/>
            <a:ext cx="46482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乘法分配律：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 ×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＝ 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0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241300" y="111125"/>
            <a:ext cx="49403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二、探究新知，加强应用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B0927262-5023-4981-895B-F42FF2A56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82" y="1727932"/>
            <a:ext cx="6705544" cy="2492896"/>
          </a:xfrm>
          <a:prstGeom prst="rect">
            <a:avLst/>
          </a:prstGeom>
        </p:spPr>
      </p:pic>
      <p:sp>
        <p:nvSpPr>
          <p:cNvPr id="12" name="Rectangle 16"/>
          <p:cNvSpPr>
            <a:spLocks noChangeArrowheads="1"/>
          </p:cNvSpPr>
          <p:nvPr/>
        </p:nvSpPr>
        <p:spPr bwMode="auto">
          <a:xfrm>
            <a:off x="241300" y="111125"/>
            <a:ext cx="49403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二、探究新知，加强应用</a:t>
            </a:r>
          </a:p>
        </p:txBody>
      </p:sp>
      <p:sp>
        <p:nvSpPr>
          <p:cNvPr id="7" name="Rectangle 26"/>
          <p:cNvSpPr>
            <a:spLocks noChangeArrowheads="1"/>
          </p:cNvSpPr>
          <p:nvPr/>
        </p:nvSpPr>
        <p:spPr bwMode="auto">
          <a:xfrm>
            <a:off x="457200" y="1023579"/>
            <a:ext cx="8534400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整数乘法的交换律、结合律和分配律，对于小数乘法也适用。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3048040" y="3897671"/>
            <a:ext cx="6000393" cy="1323975"/>
            <a:chOff x="3048040" y="3897671"/>
            <a:chExt cx="6000393" cy="1323975"/>
          </a:xfrm>
        </p:grpSpPr>
        <p:pic>
          <p:nvPicPr>
            <p:cNvPr id="8" name="Picture 1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9006" y="3897671"/>
              <a:ext cx="919427" cy="1323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AutoShape 27"/>
            <p:cNvSpPr>
              <a:spLocks noChangeArrowheads="1"/>
            </p:cNvSpPr>
            <p:nvPr/>
          </p:nvSpPr>
          <p:spPr bwMode="auto">
            <a:xfrm>
              <a:off x="3048040" y="4214465"/>
              <a:ext cx="4876673" cy="533400"/>
            </a:xfrm>
            <a:prstGeom prst="wedgeRoundRectCallout">
              <a:avLst>
                <a:gd name="adj1" fmla="val 54867"/>
                <a:gd name="adj2" fmla="val 1017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大家能再举一些例子加以验证吗？</a:t>
              </a:r>
            </a:p>
          </p:txBody>
        </p:sp>
      </p:grp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533506" y="1529800"/>
            <a:ext cx="3352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乘法交换律：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＝ 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533506" y="2323762"/>
            <a:ext cx="44958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乘法结合律：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 ×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＝ 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 (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549882" y="3200324"/>
            <a:ext cx="4648200" cy="427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  <a:cs typeface="Times New Roman" panose="02020603050405020304" pitchFamily="18" charset="0"/>
              </a:rPr>
              <a:t>乘法分配律：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(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) ×</a:t>
            </a:r>
            <a:r>
              <a:rPr lang="en-US" altLang="zh-CN" sz="2000" b="1" i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＝ 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＋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2000" b="1" i="1" dirty="0" err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c</a:t>
            </a:r>
            <a:endParaRPr lang="en-US" altLang="zh-CN" sz="2000" b="1" i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41400" y="771525"/>
            <a:ext cx="2514600" cy="592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0.25×4.78×4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638800" y="742950"/>
            <a:ext cx="2514600" cy="592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0.65×202</a:t>
            </a: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2126981" y="2343156"/>
            <a:ext cx="4890038" cy="1192980"/>
            <a:chOff x="3505228" y="3885022"/>
            <a:chExt cx="4890117" cy="1192980"/>
          </a:xfrm>
        </p:grpSpPr>
        <p:pic>
          <p:nvPicPr>
            <p:cNvPr id="21538" name="Picture 1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0047" y="3885022"/>
              <a:ext cx="1215298" cy="11929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AutoShape 27"/>
            <p:cNvSpPr>
              <a:spLocks noChangeArrowheads="1"/>
            </p:cNvSpPr>
            <p:nvPr/>
          </p:nvSpPr>
          <p:spPr bwMode="auto">
            <a:xfrm>
              <a:off x="3505228" y="4019550"/>
              <a:ext cx="3657659" cy="533400"/>
            </a:xfrm>
            <a:prstGeom prst="wedgeRoundRectCallout">
              <a:avLst>
                <a:gd name="adj1" fmla="val 53593"/>
                <a:gd name="adj2" fmla="val 45955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怎样使计算更为简便呢？</a:t>
              </a:r>
            </a:p>
          </p:txBody>
        </p: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1DFDBFF0-C345-D40A-DC5D-79E1AB70A8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11" y="839155"/>
            <a:ext cx="641045" cy="456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1041400" y="771525"/>
            <a:ext cx="2514600" cy="592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0.25×4.78×4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5638800" y="742950"/>
            <a:ext cx="2514600" cy="592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0.65×202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33400" y="1381125"/>
            <a:ext cx="2946400" cy="522288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＝</a:t>
            </a:r>
            <a:r>
              <a:rPr lang="en-US" altLang="zh-CN" sz="2800" b="1" dirty="0">
                <a:latin typeface="+mn-lt"/>
                <a:ea typeface="+mn-ea"/>
              </a:rPr>
              <a:t>0.25×4×4.78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pSp>
        <p:nvGrpSpPr>
          <p:cNvPr id="24" name="组合 23"/>
          <p:cNvGrpSpPr/>
          <p:nvPr/>
        </p:nvGrpSpPr>
        <p:grpSpPr bwMode="auto">
          <a:xfrm>
            <a:off x="660400" y="1990725"/>
            <a:ext cx="3143250" cy="1271588"/>
            <a:chOff x="2437408" y="3864326"/>
            <a:chExt cx="3142704" cy="1271121"/>
          </a:xfrm>
        </p:grpSpPr>
        <p:sp>
          <p:nvSpPr>
            <p:cNvPr id="25" name="矩形 25"/>
            <p:cNvSpPr>
              <a:spLocks noChangeArrowheads="1"/>
            </p:cNvSpPr>
            <p:nvPr/>
          </p:nvSpPr>
          <p:spPr bwMode="auto">
            <a:xfrm>
              <a:off x="2437408" y="3864326"/>
              <a:ext cx="2377662" cy="55383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＝        </a:t>
              </a:r>
              <a:r>
                <a:rPr lang="en-US" altLang="zh-CN" sz="2800" b="1" dirty="0">
                  <a:latin typeface="+mn-lt"/>
                  <a:ea typeface="+mn-ea"/>
                </a:rPr>
                <a:t>      ×</a:t>
              </a:r>
              <a:r>
                <a:rPr lang="en-US" altLang="zh-CN" sz="3000" dirty="0"/>
                <a:t>  </a:t>
              </a:r>
              <a:endParaRPr lang="zh-CN" altLang="en-US" sz="3000" dirty="0"/>
            </a:p>
          </p:txBody>
        </p:sp>
        <p:sp>
          <p:nvSpPr>
            <p:cNvPr id="26" name="矩形 3"/>
            <p:cNvSpPr>
              <a:spLocks noChangeArrowheads="1"/>
            </p:cNvSpPr>
            <p:nvPr/>
          </p:nvSpPr>
          <p:spPr bwMode="auto">
            <a:xfrm>
              <a:off x="3002460" y="3896064"/>
              <a:ext cx="1041219" cy="501466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27" name="矩形 27"/>
            <p:cNvSpPr>
              <a:spLocks noChangeArrowheads="1"/>
            </p:cNvSpPr>
            <p:nvPr/>
          </p:nvSpPr>
          <p:spPr bwMode="auto">
            <a:xfrm>
              <a:off x="4538893" y="3881783"/>
              <a:ext cx="1041219" cy="501466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28" name="矩形 6"/>
            <p:cNvSpPr>
              <a:spLocks noChangeArrowheads="1"/>
            </p:cNvSpPr>
            <p:nvPr/>
          </p:nvSpPr>
          <p:spPr bwMode="auto">
            <a:xfrm>
              <a:off x="2459629" y="4562569"/>
              <a:ext cx="546005" cy="52368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＝</a:t>
              </a:r>
            </a:p>
          </p:txBody>
        </p:sp>
        <p:sp>
          <p:nvSpPr>
            <p:cNvPr id="29" name="矩形 30"/>
            <p:cNvSpPr>
              <a:spLocks noChangeArrowheads="1"/>
            </p:cNvSpPr>
            <p:nvPr/>
          </p:nvSpPr>
          <p:spPr bwMode="auto">
            <a:xfrm>
              <a:off x="3029443" y="4635568"/>
              <a:ext cx="1041219" cy="499879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>
                <a:latin typeface="+mn-lt"/>
                <a:ea typeface="楷体_GB2312" panose="02010609030101010101" pitchFamily="49" charset="-122"/>
              </a:endParaRPr>
            </a:p>
          </p:txBody>
        </p:sp>
      </p:grpSp>
      <p:sp>
        <p:nvSpPr>
          <p:cNvPr id="16" name="任意多边形: 形状 15"/>
          <p:cNvSpPr/>
          <p:nvPr/>
        </p:nvSpPr>
        <p:spPr>
          <a:xfrm rot="328174">
            <a:off x="3417888" y="1714500"/>
            <a:ext cx="658812" cy="942975"/>
          </a:xfrm>
          <a:custGeom>
            <a:avLst/>
            <a:gdLst>
              <a:gd name="connsiteX0" fmla="*/ 0 w 657682"/>
              <a:gd name="connsiteY0" fmla="*/ 0 h 942975"/>
              <a:gd name="connsiteX1" fmla="*/ 609600 w 657682"/>
              <a:gd name="connsiteY1" fmla="*/ 200025 h 942975"/>
              <a:gd name="connsiteX2" fmla="*/ 619125 w 657682"/>
              <a:gd name="connsiteY2" fmla="*/ 942975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57682" h="942975">
                <a:moveTo>
                  <a:pt x="0" y="0"/>
                </a:moveTo>
                <a:cubicBezTo>
                  <a:pt x="253206" y="21431"/>
                  <a:pt x="506413" y="42863"/>
                  <a:pt x="609600" y="200025"/>
                </a:cubicBezTo>
                <a:cubicBezTo>
                  <a:pt x="712788" y="357188"/>
                  <a:pt x="617538" y="814388"/>
                  <a:pt x="619125" y="942975"/>
                </a:cubicBezTo>
              </a:path>
            </a:pathLst>
          </a:custGeom>
          <a:noFill/>
          <a:ln w="190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438400" y="2630488"/>
            <a:ext cx="2438400" cy="592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乘法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_____</a:t>
            </a: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律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200400" y="2611438"/>
            <a:ext cx="990600" cy="592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交换</a:t>
            </a: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1539875" y="1979613"/>
            <a:ext cx="363538" cy="5635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2822575" y="1962150"/>
            <a:ext cx="812800" cy="5635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latin typeface="+mn-lt"/>
                <a:ea typeface="微软雅黑" panose="020B0503020204020204" pitchFamily="34" charset="-122"/>
              </a:rPr>
              <a:t>4.78</a:t>
            </a: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1346200" y="2752725"/>
            <a:ext cx="812800" cy="5635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微软雅黑" panose="020B0503020204020204" pitchFamily="34" charset="-122"/>
              </a:rPr>
              <a:t>4.78</a:t>
            </a:r>
          </a:p>
        </p:txBody>
      </p:sp>
      <p:sp>
        <p:nvSpPr>
          <p:cNvPr id="39" name="矩形 24"/>
          <p:cNvSpPr>
            <a:spLocks noChangeArrowheads="1"/>
          </p:cNvSpPr>
          <p:nvPr/>
        </p:nvSpPr>
        <p:spPr bwMode="auto">
          <a:xfrm>
            <a:off x="5257800" y="1352550"/>
            <a:ext cx="3352800" cy="523875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  <a:sym typeface="Arial" panose="020B0604020202020204" pitchFamily="34" charset="0"/>
              </a:rPr>
              <a:t>＝</a:t>
            </a:r>
            <a:r>
              <a:rPr lang="en-US" altLang="zh-CN" sz="2800" b="1" dirty="0">
                <a:latin typeface="+mn-lt"/>
                <a:ea typeface="+mn-ea"/>
              </a:rPr>
              <a:t>0.65×</a:t>
            </a:r>
            <a:r>
              <a:rPr lang="zh-CN" altLang="en-US" sz="2800" b="1" dirty="0">
                <a:latin typeface="+mn-lt"/>
                <a:ea typeface="+mn-ea"/>
              </a:rPr>
              <a:t>（</a:t>
            </a:r>
            <a:r>
              <a:rPr lang="en-US" altLang="zh-CN" sz="2800" b="1" dirty="0">
                <a:latin typeface="+mn-lt"/>
                <a:ea typeface="+mn-ea"/>
              </a:rPr>
              <a:t>200</a:t>
            </a:r>
            <a:r>
              <a:rPr lang="zh-CN" altLang="en-US" sz="2800" b="1" dirty="0">
                <a:latin typeface="+mn-lt"/>
                <a:ea typeface="+mn-ea"/>
              </a:rPr>
              <a:t>＋</a:t>
            </a:r>
            <a:r>
              <a:rPr lang="en-US" altLang="zh-CN" sz="2800" b="1" dirty="0">
                <a:latin typeface="+mn-lt"/>
                <a:ea typeface="+mn-ea"/>
              </a:rPr>
              <a:t>2</a:t>
            </a:r>
            <a:r>
              <a:rPr lang="zh-CN" altLang="en-US" sz="2800" b="1" dirty="0">
                <a:latin typeface="+mn-lt"/>
                <a:ea typeface="+mn-ea"/>
              </a:rPr>
              <a:t>）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3200400" y="3240088"/>
            <a:ext cx="2438400" cy="592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乘法</a:t>
            </a:r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_____</a:t>
            </a:r>
            <a:r>
              <a:rPr lang="zh-CN" altLang="en-US" sz="2800" b="1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律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3962400" y="3221038"/>
            <a:ext cx="990600" cy="592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分配</a:t>
            </a:r>
          </a:p>
        </p:txBody>
      </p:sp>
      <p:grpSp>
        <p:nvGrpSpPr>
          <p:cNvPr id="43" name="组合 42"/>
          <p:cNvGrpSpPr/>
          <p:nvPr/>
        </p:nvGrpSpPr>
        <p:grpSpPr bwMode="auto">
          <a:xfrm>
            <a:off x="5267325" y="2693988"/>
            <a:ext cx="3143250" cy="1222375"/>
            <a:chOff x="2437408" y="3864326"/>
            <a:chExt cx="3142704" cy="1221272"/>
          </a:xfrm>
        </p:grpSpPr>
        <p:sp>
          <p:nvSpPr>
            <p:cNvPr id="44" name="矩形 25"/>
            <p:cNvSpPr>
              <a:spLocks noChangeArrowheads="1"/>
            </p:cNvSpPr>
            <p:nvPr/>
          </p:nvSpPr>
          <p:spPr bwMode="auto">
            <a:xfrm>
              <a:off x="2437408" y="3864326"/>
              <a:ext cx="2341156" cy="523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＝        </a:t>
              </a:r>
              <a:r>
                <a:rPr lang="en-US" altLang="zh-CN" sz="2800" b="1" dirty="0">
                  <a:latin typeface="+mn-lt"/>
                  <a:ea typeface="+mn-ea"/>
                </a:rPr>
                <a:t>      </a:t>
              </a:r>
              <a:r>
                <a:rPr lang="zh-CN" altLang="en-US" sz="2800" b="1" dirty="0">
                  <a:latin typeface="+mn-lt"/>
                  <a:ea typeface="+mn-ea"/>
                </a:rPr>
                <a:t>＋</a:t>
              </a:r>
              <a:r>
                <a:rPr lang="en-US" altLang="zh-CN" sz="2800" b="1" dirty="0">
                  <a:latin typeface="+mn-lt"/>
                  <a:ea typeface="+mn-ea"/>
                </a:rPr>
                <a:t>  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  <p:sp>
          <p:nvSpPr>
            <p:cNvPr id="45" name="矩形 3"/>
            <p:cNvSpPr>
              <a:spLocks noChangeArrowheads="1"/>
            </p:cNvSpPr>
            <p:nvPr/>
          </p:nvSpPr>
          <p:spPr bwMode="auto">
            <a:xfrm>
              <a:off x="3002460" y="3934113"/>
              <a:ext cx="1041219" cy="501197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46" name="矩形 27"/>
            <p:cNvSpPr>
              <a:spLocks noChangeArrowheads="1"/>
            </p:cNvSpPr>
            <p:nvPr/>
          </p:nvSpPr>
          <p:spPr bwMode="auto">
            <a:xfrm>
              <a:off x="4538893" y="3929354"/>
              <a:ext cx="1041219" cy="501197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47" name="矩形 6"/>
            <p:cNvSpPr>
              <a:spLocks noChangeArrowheads="1"/>
            </p:cNvSpPr>
            <p:nvPr/>
          </p:nvSpPr>
          <p:spPr bwMode="auto">
            <a:xfrm>
              <a:off x="2459629" y="4562196"/>
              <a:ext cx="546005" cy="52340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＝</a:t>
              </a:r>
            </a:p>
          </p:txBody>
        </p:sp>
        <p:sp>
          <p:nvSpPr>
            <p:cNvPr id="48" name="矩形 30"/>
            <p:cNvSpPr>
              <a:spLocks noChangeArrowheads="1"/>
            </p:cNvSpPr>
            <p:nvPr/>
          </p:nvSpPr>
          <p:spPr bwMode="auto">
            <a:xfrm>
              <a:off x="3010396" y="4559024"/>
              <a:ext cx="1039631" cy="499611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</p:grp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5257800" y="2030413"/>
            <a:ext cx="37814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latin typeface="+mn-lt"/>
                <a:ea typeface="+mn-ea"/>
              </a:rPr>
              <a:t>＝</a:t>
            </a:r>
            <a:r>
              <a:rPr lang="en-US" altLang="zh-CN" sz="2800" b="1" dirty="0">
                <a:latin typeface="+mn-lt"/>
                <a:ea typeface="+mn-ea"/>
              </a:rPr>
              <a:t>0.65×200</a:t>
            </a:r>
            <a:r>
              <a:rPr lang="zh-CN" altLang="en-US" sz="2800" b="1" dirty="0">
                <a:latin typeface="+mn-lt"/>
                <a:ea typeface="+mn-ea"/>
              </a:rPr>
              <a:t>＋</a:t>
            </a:r>
            <a:r>
              <a:rPr lang="en-US" altLang="zh-CN" sz="2800" b="1" dirty="0">
                <a:latin typeface="+mn-lt"/>
                <a:ea typeface="+mn-ea"/>
              </a:rPr>
              <a:t>0.65×2  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5981700" y="2706688"/>
            <a:ext cx="723900" cy="5635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</a:rPr>
              <a:t>130</a:t>
            </a:r>
            <a:endParaRPr lang="zh-CN" altLang="en-US" sz="2800" b="1" dirty="0">
              <a:latin typeface="+mn-lt"/>
            </a:endParaRP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7562850" y="2706688"/>
            <a:ext cx="749300" cy="5635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</a:rPr>
              <a:t>1.3</a:t>
            </a: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5867400" y="3362325"/>
            <a:ext cx="992188" cy="5635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</a:rPr>
              <a:t>131.3</a:t>
            </a:r>
          </a:p>
        </p:txBody>
      </p:sp>
      <p:sp>
        <p:nvSpPr>
          <p:cNvPr id="55" name="Rectangle 26"/>
          <p:cNvSpPr>
            <a:spLocks noChangeArrowheads="1"/>
          </p:cNvSpPr>
          <p:nvPr/>
        </p:nvSpPr>
        <p:spPr bwMode="auto">
          <a:xfrm>
            <a:off x="1295400" y="4019550"/>
            <a:ext cx="6553200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>
                <a:solidFill>
                  <a:srgbClr val="0000FF"/>
                </a:solidFill>
                <a:latin typeface="+mn-lt"/>
                <a:ea typeface="+mn-ea"/>
              </a:rPr>
              <a:t>应用乘法的运算律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，可以使一些计算简便。</a:t>
            </a:r>
          </a:p>
        </p:txBody>
      </p:sp>
      <p:sp>
        <p:nvSpPr>
          <p:cNvPr id="30" name="任意多边形: 形状 29"/>
          <p:cNvSpPr/>
          <p:nvPr/>
        </p:nvSpPr>
        <p:spPr>
          <a:xfrm>
            <a:off x="4627563" y="1600200"/>
            <a:ext cx="630237" cy="1752600"/>
          </a:xfrm>
          <a:custGeom>
            <a:avLst/>
            <a:gdLst>
              <a:gd name="connsiteX0" fmla="*/ 630636 w 630636"/>
              <a:gd name="connsiteY0" fmla="*/ 0 h 1752600"/>
              <a:gd name="connsiteX1" fmla="*/ 97236 w 630636"/>
              <a:gd name="connsiteY1" fmla="*/ 714375 h 1752600"/>
              <a:gd name="connsiteX2" fmla="*/ 1986 w 630636"/>
              <a:gd name="connsiteY2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30636" h="1752600">
                <a:moveTo>
                  <a:pt x="630636" y="0"/>
                </a:moveTo>
                <a:cubicBezTo>
                  <a:pt x="416323" y="211137"/>
                  <a:pt x="202011" y="422275"/>
                  <a:pt x="97236" y="714375"/>
                </a:cubicBezTo>
                <a:cubicBezTo>
                  <a:pt x="-7539" y="1006475"/>
                  <a:pt x="-2777" y="1379537"/>
                  <a:pt x="1986" y="1752600"/>
                </a:cubicBezTo>
              </a:path>
            </a:pathLst>
          </a:custGeom>
          <a:noFill/>
          <a:ln w="19050"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88C378D-AD1F-6783-23DB-370E61C8E8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11" y="839155"/>
            <a:ext cx="641045" cy="456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17" grpId="0"/>
      <p:bldP spid="35" grpId="0"/>
      <p:bldP spid="36" grpId="0"/>
      <p:bldP spid="37" grpId="0"/>
      <p:bldP spid="38" grpId="0" bldLvl="0" animBg="1"/>
      <p:bldP spid="39" grpId="0" bldLvl="0" animBg="1"/>
      <p:bldP spid="41" grpId="0"/>
      <p:bldP spid="42" grpId="0"/>
      <p:bldP spid="49" grpId="0"/>
      <p:bldP spid="51" grpId="0"/>
      <p:bldP spid="52" grpId="0"/>
      <p:bldP spid="53" grpId="0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19"/>
          <p:cNvSpPr txBox="1">
            <a:spLocks noChangeArrowheads="1"/>
          </p:cNvSpPr>
          <p:nvPr/>
        </p:nvSpPr>
        <p:spPr bwMode="auto">
          <a:xfrm>
            <a:off x="2286060" y="1123950"/>
            <a:ext cx="64770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根据运算律填空。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P16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pSp>
        <p:nvGrpSpPr>
          <p:cNvPr id="23556" name="组合 1"/>
          <p:cNvGrpSpPr/>
          <p:nvPr/>
        </p:nvGrpSpPr>
        <p:grpSpPr bwMode="auto">
          <a:xfrm>
            <a:off x="723900" y="1839913"/>
            <a:ext cx="4337050" cy="523875"/>
            <a:chOff x="952592" y="1733572"/>
            <a:chExt cx="4337054" cy="523875"/>
          </a:xfrm>
        </p:grpSpPr>
        <p:sp>
          <p:nvSpPr>
            <p:cNvPr id="22" name="Text Box 19"/>
            <p:cNvSpPr txBox="1">
              <a:spLocks noChangeArrowheads="1"/>
            </p:cNvSpPr>
            <p:nvPr/>
          </p:nvSpPr>
          <p:spPr bwMode="auto">
            <a:xfrm>
              <a:off x="952592" y="1733572"/>
              <a:ext cx="3479803" cy="52387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4.2×1.69</a:t>
              </a:r>
              <a:r>
                <a:rPr lang="zh-CN" altLang="en-US" sz="2800" b="1" dirty="0">
                  <a:latin typeface="+mn-lt"/>
                  <a:ea typeface="+mn-ea"/>
                </a:rPr>
                <a:t>＝            </a:t>
              </a:r>
              <a:r>
                <a:rPr lang="en-US" altLang="zh-CN" sz="2800" b="1" dirty="0">
                  <a:latin typeface="+mn-lt"/>
                  <a:ea typeface="+mn-ea"/>
                </a:rPr>
                <a:t>× </a:t>
              </a:r>
            </a:p>
          </p:txBody>
        </p:sp>
        <p:sp>
          <p:nvSpPr>
            <p:cNvPr id="25" name="矩形 3"/>
            <p:cNvSpPr>
              <a:spLocks noChangeArrowheads="1"/>
            </p:cNvSpPr>
            <p:nvPr/>
          </p:nvSpPr>
          <p:spPr bwMode="auto">
            <a:xfrm>
              <a:off x="2876644" y="1733572"/>
              <a:ext cx="1041401" cy="501650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26" name="矩形 3"/>
            <p:cNvSpPr>
              <a:spLocks noChangeArrowheads="1"/>
            </p:cNvSpPr>
            <p:nvPr/>
          </p:nvSpPr>
          <p:spPr bwMode="auto">
            <a:xfrm>
              <a:off x="4248245" y="1733572"/>
              <a:ext cx="1041401" cy="501650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23557" name="组合 4"/>
          <p:cNvGrpSpPr/>
          <p:nvPr/>
        </p:nvGrpSpPr>
        <p:grpSpPr bwMode="auto">
          <a:xfrm>
            <a:off x="723900" y="2563812"/>
            <a:ext cx="7886594" cy="523220"/>
            <a:chOff x="952592" y="2457454"/>
            <a:chExt cx="7886417" cy="522566"/>
          </a:xfrm>
        </p:grpSpPr>
        <p:sp>
          <p:nvSpPr>
            <p:cNvPr id="23" name="Text Box 19"/>
            <p:cNvSpPr txBox="1">
              <a:spLocks noChangeArrowheads="1"/>
            </p:cNvSpPr>
            <p:nvPr/>
          </p:nvSpPr>
          <p:spPr bwMode="auto">
            <a:xfrm>
              <a:off x="952592" y="2457454"/>
              <a:ext cx="7886417" cy="52256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0.77×2.5×0.4=</a:t>
              </a:r>
              <a:r>
                <a:rPr lang="zh-CN" altLang="en-US" sz="2800" b="1" dirty="0">
                  <a:latin typeface="+mn-lt"/>
                  <a:ea typeface="+mn-ea"/>
                </a:rPr>
                <a:t>             </a:t>
              </a:r>
              <a:r>
                <a:rPr lang="en-US" altLang="zh-CN" sz="2800" b="1" dirty="0">
                  <a:latin typeface="+mn-lt"/>
                  <a:ea typeface="+mn-ea"/>
                </a:rPr>
                <a:t>×</a:t>
              </a:r>
              <a:r>
                <a:rPr lang="zh-CN" altLang="en-US" sz="2800" b="1" dirty="0">
                  <a:latin typeface="+mn-lt"/>
                  <a:ea typeface="+mn-ea"/>
                </a:rPr>
                <a:t>（              </a:t>
              </a:r>
              <a:r>
                <a:rPr lang="en-US" altLang="zh-CN" sz="2800" b="1" dirty="0">
                  <a:latin typeface="+mn-lt"/>
                  <a:ea typeface="+mn-ea"/>
                </a:rPr>
                <a:t>×              </a:t>
              </a:r>
              <a:r>
                <a:rPr lang="zh-CN" altLang="en-US" sz="2800" b="1" dirty="0">
                  <a:latin typeface="+mn-lt"/>
                  <a:ea typeface="+mn-ea"/>
                </a:rPr>
                <a:t>）</a:t>
              </a:r>
              <a:endParaRPr lang="en-US" altLang="zh-CN" sz="2800" b="1" dirty="0">
                <a:latin typeface="+mn-lt"/>
                <a:ea typeface="+mn-ea"/>
              </a:endParaRPr>
            </a:p>
          </p:txBody>
        </p:sp>
        <p:sp>
          <p:nvSpPr>
            <p:cNvPr id="27" name="矩形 3"/>
            <p:cNvSpPr>
              <a:spLocks noChangeArrowheads="1"/>
            </p:cNvSpPr>
            <p:nvPr/>
          </p:nvSpPr>
          <p:spPr bwMode="auto">
            <a:xfrm>
              <a:off x="3536692" y="2457454"/>
              <a:ext cx="1041377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28" name="矩形 3"/>
            <p:cNvSpPr>
              <a:spLocks noChangeArrowheads="1"/>
            </p:cNvSpPr>
            <p:nvPr/>
          </p:nvSpPr>
          <p:spPr bwMode="auto">
            <a:xfrm>
              <a:off x="5435547" y="2457454"/>
              <a:ext cx="1041377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30" name="矩形 3"/>
            <p:cNvSpPr>
              <a:spLocks noChangeArrowheads="1"/>
            </p:cNvSpPr>
            <p:nvPr/>
          </p:nvSpPr>
          <p:spPr bwMode="auto">
            <a:xfrm>
              <a:off x="7090535" y="2457454"/>
              <a:ext cx="1041377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23558" name="组合 7"/>
          <p:cNvGrpSpPr/>
          <p:nvPr/>
        </p:nvGrpSpPr>
        <p:grpSpPr bwMode="auto">
          <a:xfrm>
            <a:off x="723900" y="3287713"/>
            <a:ext cx="7842250" cy="523875"/>
            <a:chOff x="952592" y="3181334"/>
            <a:chExt cx="7842162" cy="523220"/>
          </a:xfrm>
        </p:grpSpPr>
        <p:sp>
          <p:nvSpPr>
            <p:cNvPr id="24" name="Text Box 19"/>
            <p:cNvSpPr txBox="1">
              <a:spLocks noChangeArrowheads="1"/>
            </p:cNvSpPr>
            <p:nvPr/>
          </p:nvSpPr>
          <p:spPr bwMode="auto">
            <a:xfrm>
              <a:off x="952592" y="3181334"/>
              <a:ext cx="7562765" cy="5232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7.2×8.4</a:t>
              </a:r>
              <a:r>
                <a:rPr lang="zh-CN" altLang="en-US" sz="2800" b="1" dirty="0">
                  <a:latin typeface="+mn-lt"/>
                  <a:ea typeface="+mn-ea"/>
                </a:rPr>
                <a:t>＋</a:t>
              </a:r>
              <a:r>
                <a:rPr lang="en-US" altLang="zh-CN" sz="2800" b="1" dirty="0">
                  <a:latin typeface="+mn-lt"/>
                  <a:ea typeface="+mn-ea"/>
                </a:rPr>
                <a:t>2.8×8.4=</a:t>
              </a:r>
              <a:r>
                <a:rPr lang="zh-CN" altLang="en-US" sz="2800" b="1" dirty="0">
                  <a:latin typeface="+mn-lt"/>
                  <a:ea typeface="+mn-ea"/>
                </a:rPr>
                <a:t>（            ＋             ）</a:t>
              </a:r>
              <a:r>
                <a:rPr lang="en-US" altLang="zh-CN" sz="2800" b="1" dirty="0">
                  <a:latin typeface="+mn-lt"/>
                  <a:ea typeface="+mn-ea"/>
                </a:rPr>
                <a:t>× </a:t>
              </a:r>
            </a:p>
          </p:txBody>
        </p:sp>
        <p:sp>
          <p:nvSpPr>
            <p:cNvPr id="31" name="矩形 3"/>
            <p:cNvSpPr>
              <a:spLocks noChangeArrowheads="1"/>
            </p:cNvSpPr>
            <p:nvPr/>
          </p:nvSpPr>
          <p:spPr bwMode="auto">
            <a:xfrm>
              <a:off x="4476802" y="3181334"/>
              <a:ext cx="1041388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32" name="矩形 3"/>
            <p:cNvSpPr>
              <a:spLocks noChangeArrowheads="1"/>
            </p:cNvSpPr>
            <p:nvPr/>
          </p:nvSpPr>
          <p:spPr bwMode="auto">
            <a:xfrm>
              <a:off x="5924586" y="3181334"/>
              <a:ext cx="1041388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36" name="矩形 3"/>
            <p:cNvSpPr>
              <a:spLocks noChangeArrowheads="1"/>
            </p:cNvSpPr>
            <p:nvPr/>
          </p:nvSpPr>
          <p:spPr bwMode="auto">
            <a:xfrm>
              <a:off x="7753366" y="3181334"/>
              <a:ext cx="1041388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2705100" y="1792288"/>
            <a:ext cx="812800" cy="563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1.69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191000" y="1801813"/>
            <a:ext cx="633413" cy="563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4.2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425985" y="2532856"/>
            <a:ext cx="1079340" cy="563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0.77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412268" y="2532856"/>
            <a:ext cx="999149" cy="563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2.5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077515" y="2532856"/>
            <a:ext cx="1223050" cy="563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0.4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495800" y="3254375"/>
            <a:ext cx="633413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7.2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932488" y="3287713"/>
            <a:ext cx="633412" cy="563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2.8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772400" y="3244850"/>
            <a:ext cx="633413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8.4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241300" y="111125"/>
            <a:ext cx="49403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三、巩固练习，技能提升</a:t>
            </a: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4197823" y="4066917"/>
            <a:ext cx="4102742" cy="389530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易错点：等号两边的各数要相同。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735F8F-B379-9D74-E0CF-5C62879CB68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70" y="1139228"/>
            <a:ext cx="1457390" cy="5039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3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914400" y="666750"/>
            <a:ext cx="822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用简便方法计算下面各题。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P16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5562600" y="1258888"/>
            <a:ext cx="1712913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101×0.45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5151438" y="1908175"/>
            <a:ext cx="3422650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100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×0.45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5154613" y="2606675"/>
            <a:ext cx="35956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100×0.45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1×0.45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5154613" y="3265488"/>
            <a:ext cx="1890712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45</a:t>
            </a:r>
            <a:r>
              <a:rPr lang="zh-CN" altLang="en-US" sz="2800" b="1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>
                <a:solidFill>
                  <a:srgbClr val="0000FF"/>
                </a:solidFill>
                <a:latin typeface="+mn-lt"/>
                <a:ea typeface="+mn-ea"/>
              </a:rPr>
              <a:t>0.45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149850" y="3943350"/>
            <a:ext cx="1350963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45.45</a:t>
            </a:r>
          </a:p>
        </p:txBody>
      </p:sp>
      <p:sp>
        <p:nvSpPr>
          <p:cNvPr id="29" name="TextBox 8"/>
          <p:cNvSpPr txBox="1">
            <a:spLocks noChangeArrowheads="1"/>
          </p:cNvSpPr>
          <p:nvPr/>
        </p:nvSpPr>
        <p:spPr bwMode="auto">
          <a:xfrm>
            <a:off x="1371600" y="1258888"/>
            <a:ext cx="2611438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0.034×0.5×0.6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985838" y="1908175"/>
            <a:ext cx="3792537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0.034×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0.5×0.6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987425" y="2606675"/>
            <a:ext cx="216217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0.034×0.3</a:t>
            </a:r>
          </a:p>
        </p:txBody>
      </p:sp>
      <p:sp>
        <p:nvSpPr>
          <p:cNvPr id="32" name="矩形 31"/>
          <p:cNvSpPr>
            <a:spLocks noChangeArrowheads="1"/>
          </p:cNvSpPr>
          <p:nvPr/>
        </p:nvSpPr>
        <p:spPr bwMode="auto">
          <a:xfrm>
            <a:off x="987425" y="3265488"/>
            <a:ext cx="15335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0.0102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914400" y="666750"/>
            <a:ext cx="822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 dirty="0">
                <a:latin typeface="+mn-lt"/>
                <a:ea typeface="+mn-ea"/>
              </a:rPr>
              <a:t>2.</a:t>
            </a:r>
            <a:r>
              <a:rPr lang="zh-CN" altLang="en-US" sz="2800" b="1" dirty="0">
                <a:latin typeface="+mn-lt"/>
                <a:ea typeface="+mn-ea"/>
              </a:rPr>
              <a:t>用简便方法计算下面各题。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P16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5867400" y="1258888"/>
            <a:ext cx="1533525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2.73×99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219200" y="1258888"/>
            <a:ext cx="2522538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4.75×99</a:t>
            </a:r>
            <a:r>
              <a:rPr lang="zh-CN" altLang="en-US" sz="2800" b="1" dirty="0">
                <a:latin typeface="+mn-lt"/>
                <a:ea typeface="+mn-ea"/>
              </a:rPr>
              <a:t>＋</a:t>
            </a:r>
            <a:r>
              <a:rPr lang="en-US" altLang="zh-CN" sz="2800" b="1" dirty="0">
                <a:latin typeface="+mn-lt"/>
                <a:ea typeface="+mn-ea"/>
              </a:rPr>
              <a:t>4.75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33438" y="1908175"/>
            <a:ext cx="3222625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99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＋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×4.75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835025" y="2606675"/>
            <a:ext cx="2144713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100×4.75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835025" y="3265488"/>
            <a:ext cx="1451035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475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57800" y="1908175"/>
            <a:ext cx="3252788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 2.73</a:t>
            </a:r>
            <a:r>
              <a:rPr lang="en-US" altLang="zh-CN" sz="2800" b="1" dirty="0">
                <a:solidFill>
                  <a:srgbClr val="0000FF"/>
                </a:solidFill>
              </a:rPr>
              <a:t>×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100-1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259388" y="2606675"/>
            <a:ext cx="2820987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100×2.73-2.73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5259388" y="3265488"/>
            <a:ext cx="183197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273-2.73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5259388" y="3829050"/>
            <a:ext cx="1533525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270.27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457200" y="438206"/>
            <a:ext cx="8229600" cy="181588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latinLnBrk="1" hangingPunct="1">
              <a:spcBef>
                <a:spcPct val="50000"/>
              </a:spcBef>
              <a:defRPr/>
            </a:pPr>
            <a:r>
              <a:rPr lang="en-US" altLang="zh-CN" sz="2800" b="1" dirty="0">
                <a:latin typeface="+mn-lt"/>
                <a:ea typeface="+mn-ea"/>
              </a:rPr>
              <a:t>3. </a:t>
            </a:r>
            <a:r>
              <a:rPr lang="zh-CN" altLang="en-US" sz="2800" b="1" dirty="0">
                <a:latin typeface="+mn-lt"/>
                <a:ea typeface="+mn-ea"/>
              </a:rPr>
              <a:t>小云和小林星期日早上 </a:t>
            </a:r>
            <a:r>
              <a:rPr lang="en-US" altLang="zh-CN" sz="2800" b="1" dirty="0">
                <a:latin typeface="+mn-lt"/>
                <a:ea typeface="+mn-ea"/>
              </a:rPr>
              <a:t>9:00 </a:t>
            </a:r>
            <a:r>
              <a:rPr lang="zh-CN" altLang="en-US" sz="2800" b="1" dirty="0">
                <a:latin typeface="+mn-lt"/>
                <a:ea typeface="+mn-ea"/>
              </a:rPr>
              <a:t>分别从家骑自行车出发，相向而行，小云每分钟骑行 </a:t>
            </a:r>
            <a:r>
              <a:rPr lang="en-US" altLang="zh-CN" sz="2800" b="1" dirty="0">
                <a:latin typeface="+mn-lt"/>
                <a:ea typeface="+mn-ea"/>
              </a:rPr>
              <a:t>0.2 km</a:t>
            </a:r>
            <a:r>
              <a:rPr lang="zh-CN" altLang="en-US" sz="2800" b="1" dirty="0">
                <a:latin typeface="+mn-lt"/>
                <a:ea typeface="+mn-ea"/>
              </a:rPr>
              <a:t>，小林每分钟骑行 </a:t>
            </a:r>
            <a:r>
              <a:rPr lang="en-US" altLang="zh-CN" sz="2800" b="1" dirty="0">
                <a:latin typeface="+mn-lt"/>
                <a:ea typeface="+mn-ea"/>
              </a:rPr>
              <a:t>0.25 km</a:t>
            </a:r>
            <a:r>
              <a:rPr lang="zh-CN" altLang="en-US" sz="2800" b="1" dirty="0">
                <a:latin typeface="+mn-lt"/>
                <a:ea typeface="+mn-ea"/>
              </a:rPr>
              <a:t>，两人于 </a:t>
            </a:r>
            <a:r>
              <a:rPr lang="en-US" altLang="zh-CN" sz="2800" b="1" dirty="0">
                <a:latin typeface="+mn-lt"/>
                <a:ea typeface="+mn-ea"/>
              </a:rPr>
              <a:t>9:10 </a:t>
            </a:r>
            <a:r>
              <a:rPr lang="zh-CN" altLang="en-US" sz="2800" b="1" dirty="0">
                <a:latin typeface="+mn-lt"/>
                <a:ea typeface="+mn-ea"/>
              </a:rPr>
              <a:t>相遇。小云家和小林家相距多少千米</a:t>
            </a:r>
            <a:r>
              <a:rPr lang="en-US" altLang="zh-CN" sz="2800" b="1" dirty="0">
                <a:latin typeface="+mn-lt"/>
                <a:ea typeface="+mn-ea"/>
              </a:rPr>
              <a:t>?    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2133664" y="3841559"/>
            <a:ext cx="564128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答：小云家和小林家相距 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4.5 km</a:t>
            </a: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FAF8F43-0CCC-201F-8398-7FF70D5D4A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76" y="2495552"/>
            <a:ext cx="4369886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9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时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分－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9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时＝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10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分钟</a:t>
            </a:r>
            <a:endParaRPr lang="en-US" altLang="zh-CN" sz="28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46B60E8-9639-685E-9E97-E69BEC1256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6878" y="3168556"/>
            <a:ext cx="4419484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(0.2+0.25)×10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＝ 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4.5(km)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01C8033-3018-7465-3BFA-289EC2FB52AB}"/>
              </a:ext>
            </a:extLst>
          </p:cNvPr>
          <p:cNvSpPr txBox="1"/>
          <p:nvPr/>
        </p:nvSpPr>
        <p:spPr>
          <a:xfrm>
            <a:off x="3276634" y="1826867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P17 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练习三 第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8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9"/>
          <p:cNvSpPr txBox="1">
            <a:spLocks noChangeArrowheads="1"/>
          </p:cNvSpPr>
          <p:nvPr/>
        </p:nvSpPr>
        <p:spPr bwMode="auto">
          <a:xfrm>
            <a:off x="457200" y="685800"/>
            <a:ext cx="822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 dirty="0">
                <a:latin typeface="+mn-lt"/>
                <a:ea typeface="+mn-ea"/>
              </a:rPr>
              <a:t>4.</a:t>
            </a:r>
            <a:r>
              <a:rPr lang="zh-CN" altLang="en-US" sz="2800" b="1" dirty="0">
                <a:latin typeface="+mn-lt"/>
                <a:ea typeface="+mn-ea"/>
              </a:rPr>
              <a:t>用简便方法计算下面各题。 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P16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练习三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5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]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3576638" y="1258888"/>
            <a:ext cx="1533525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0.78×98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838200" y="1258888"/>
            <a:ext cx="1622425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4.8×0.25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6400800" y="1258888"/>
            <a:ext cx="2162175" cy="56038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+mn-ea"/>
              </a:rPr>
              <a:t>0.5×2.33×8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04800" y="1838520"/>
            <a:ext cx="243844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1.2×4×0.25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306388" y="2789732"/>
            <a:ext cx="1751078" cy="4619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1.2×1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06388" y="3265488"/>
            <a:ext cx="879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1.2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124200" y="1908175"/>
            <a:ext cx="267970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0.78×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100-2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125788" y="2606675"/>
            <a:ext cx="2908300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0.78×100-0.78×2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3125788" y="3265488"/>
            <a:ext cx="1443037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78-1.56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125788" y="3790950"/>
            <a:ext cx="1185862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76.44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096000" y="1908175"/>
            <a:ext cx="2190750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0.5×8×2.33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6097588" y="2606675"/>
            <a:ext cx="1495425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4×2.33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6097588" y="3265488"/>
            <a:ext cx="10318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9.32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3CAF168-69BF-8175-E83A-64BE608D2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388" y="2313977"/>
            <a:ext cx="29083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1.2×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4×0.25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>
            <a:spLocks noChangeArrowheads="1"/>
          </p:cNvSpPr>
          <p:nvPr/>
        </p:nvSpPr>
        <p:spPr bwMode="auto">
          <a:xfrm>
            <a:off x="5574831" y="1258888"/>
            <a:ext cx="2959465" cy="49314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0.8×0.25×0.4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×12.5</a:t>
            </a:r>
            <a:endParaRPr lang="zh-CN" altLang="en-US" sz="24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3054494" y="1258888"/>
            <a:ext cx="1340432" cy="49314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n-ea"/>
              </a:rPr>
              <a:t>56×1.25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4" name="TextBox 8"/>
          <p:cNvSpPr txBox="1">
            <a:spLocks noChangeArrowheads="1"/>
          </p:cNvSpPr>
          <p:nvPr/>
        </p:nvSpPr>
        <p:spPr bwMode="auto">
          <a:xfrm>
            <a:off x="454806" y="1258888"/>
            <a:ext cx="2517036" cy="49314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+mn-lt"/>
                <a:ea typeface="+mn-ea"/>
              </a:rPr>
              <a:t>1.2×2.5+0.8×2.5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743248" y="1888747"/>
            <a:ext cx="243833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7×(8</a:t>
            </a:r>
            <a:r>
              <a:rPr lang="en-US" altLang="zh-CN" sz="2400" b="1" dirty="0">
                <a:solidFill>
                  <a:srgbClr val="0000FF"/>
                </a:solidFill>
              </a:rPr>
              <a:t>×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1.25)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744836" y="2437789"/>
            <a:ext cx="165009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7×10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257782" y="1908175"/>
            <a:ext cx="383310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＝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(0.8×12.5)</a:t>
            </a: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×(0.25×0.4)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5259370" y="2606675"/>
            <a:ext cx="149592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10×0.1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259370" y="3265488"/>
            <a:ext cx="647934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9389" y="1908175"/>
            <a:ext cx="233749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(1.2+0.8)×2.5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60977" y="2606675"/>
            <a:ext cx="1341437" cy="4619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2×2.5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60977" y="3265488"/>
            <a:ext cx="647700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5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2744836" y="3034655"/>
            <a:ext cx="801823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＝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70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2058" y="971592"/>
            <a:ext cx="8457978" cy="3657504"/>
          </a:xfrm>
          <a:prstGeom prst="rect">
            <a:avLst/>
          </a:prstGeom>
          <a:gradFill flip="none" rotWithShape="1">
            <a:gsLst>
              <a:gs pos="22000">
                <a:srgbClr val="00B0F0">
                  <a:alpha val="15000"/>
                </a:srgbClr>
              </a:gs>
              <a:gs pos="0">
                <a:srgbClr val="00B0F0">
                  <a:alpha val="25000"/>
                </a:srgbClr>
              </a:gs>
              <a:gs pos="59000">
                <a:schemeClr val="bg1"/>
              </a:gs>
              <a:gs pos="44000">
                <a:schemeClr val="bg1"/>
              </a:gs>
              <a:gs pos="84000">
                <a:srgbClr val="FF99CC">
                  <a:alpha val="15000"/>
                </a:srgbClr>
              </a:gs>
              <a:gs pos="100000">
                <a:srgbClr val="FF99CC">
                  <a:alpha val="2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0725" name="图片 1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047750"/>
            <a:ext cx="4484688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26"/>
          <p:cNvSpPr>
            <a:spLocks noChangeArrowheads="1"/>
          </p:cNvSpPr>
          <p:nvPr/>
        </p:nvSpPr>
        <p:spPr bwMode="auto">
          <a:xfrm>
            <a:off x="4953000" y="1123950"/>
            <a:ext cx="3810000" cy="1200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hangingPunct="1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       整数乘法的交换律、结合律和分配律，对于小数乘法也适用。</a:t>
            </a:r>
          </a:p>
        </p:txBody>
      </p:sp>
      <p:pic>
        <p:nvPicPr>
          <p:cNvPr id="30727" name="图片 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24150"/>
            <a:ext cx="4616450" cy="184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6"/>
          <p:cNvSpPr>
            <a:spLocks noChangeArrowheads="1"/>
          </p:cNvSpPr>
          <p:nvPr/>
        </p:nvSpPr>
        <p:spPr bwMode="auto">
          <a:xfrm>
            <a:off x="4953000" y="2647950"/>
            <a:ext cx="3886200" cy="203009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40487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hangingPunct="1">
              <a:defRPr/>
            </a:pPr>
            <a:r>
              <a:rPr lang="zh-CN" altLang="en-US" b="1" dirty="0">
                <a:latin typeface="+mj-ea"/>
                <a:ea typeface="+mj-ea"/>
              </a:rPr>
              <a:t>小数乘法简便方法计算时注意：</a:t>
            </a:r>
            <a:endParaRPr lang="en-US" altLang="zh-CN" b="1" dirty="0">
              <a:latin typeface="+mj-ea"/>
              <a:ea typeface="+mj-ea"/>
            </a:endParaRPr>
          </a:p>
          <a:p>
            <a:pPr algn="just" hangingPunct="1">
              <a:defRPr/>
            </a:pPr>
            <a:r>
              <a:rPr lang="zh-CN" altLang="en-US" dirty="0">
                <a:latin typeface="+mj-ea"/>
                <a:ea typeface="+mj-ea"/>
              </a:rPr>
              <a:t>①先观察每道算式中因数的特点，然后确定运用哪种运算律。</a:t>
            </a:r>
          </a:p>
          <a:p>
            <a:pPr algn="just" hangingPunct="1">
              <a:defRPr/>
            </a:pPr>
            <a:r>
              <a:rPr lang="zh-CN" altLang="en-US" dirty="0">
                <a:latin typeface="+mj-ea"/>
                <a:ea typeface="+mj-ea"/>
                <a:sym typeface="Arial" panose="020B0604020202020204" pitchFamily="34" charset="0"/>
              </a:rPr>
              <a:t>②运用乘法分配律进行简算时，公共的因数要和两个加数分别相乘。</a:t>
            </a:r>
          </a:p>
          <a:p>
            <a:pPr algn="just" hangingPunct="1">
              <a:defRPr/>
            </a:pPr>
            <a:r>
              <a:rPr lang="zh-CN" altLang="en-US" dirty="0">
                <a:latin typeface="+mj-ea"/>
                <a:ea typeface="+mj-ea"/>
                <a:sym typeface="Arial" panose="020B0604020202020204" pitchFamily="34" charset="0"/>
              </a:rPr>
              <a:t>③有时可同时运用乘法交换律和结合律，分别分组计算，使计算更简便。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241300" y="111125"/>
            <a:ext cx="49403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四、课堂小结，回顾反思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1949" y="2771326"/>
            <a:ext cx="389811" cy="29983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FA9A326E-8A27-A5B4-813C-8E1045A0CE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97" y="2810004"/>
            <a:ext cx="366436" cy="261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CED11012-3776-48AD-0A31-853F5723F7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11125"/>
            <a:ext cx="28067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五、课后作业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B10CDC-7735-F84E-9E46-BDBFBC27C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1885950"/>
            <a:ext cx="6773863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</p:spTree>
    <p:extLst>
      <p:ext uri="{BB962C8B-B14F-4D97-AF65-F5344CB8AC3E}">
        <p14:creationId xmlns:p14="http://schemas.microsoft.com/office/powerpoint/2010/main" val="35224771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Box 19"/>
          <p:cNvSpPr txBox="1">
            <a:spLocks noChangeArrowheads="1"/>
          </p:cNvSpPr>
          <p:nvPr/>
        </p:nvSpPr>
        <p:spPr bwMode="auto">
          <a:xfrm>
            <a:off x="457200" y="971550"/>
            <a:ext cx="8229600" cy="5238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 dirty="0">
                <a:latin typeface="+mn-lt"/>
                <a:ea typeface="+mn-ea"/>
              </a:rPr>
              <a:t>一、根据运算定律填空。 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》]</a:t>
            </a:r>
            <a:endParaRPr lang="en-US" altLang="zh-CN" sz="2800" b="1" dirty="0">
              <a:latin typeface="+mn-lt"/>
              <a:ea typeface="+mn-ea"/>
            </a:endParaRPr>
          </a:p>
        </p:txBody>
      </p:sp>
      <p:grpSp>
        <p:nvGrpSpPr>
          <p:cNvPr id="32771" name="组合 37"/>
          <p:cNvGrpSpPr/>
          <p:nvPr/>
        </p:nvGrpSpPr>
        <p:grpSpPr bwMode="auto">
          <a:xfrm>
            <a:off x="952500" y="1733550"/>
            <a:ext cx="3619500" cy="523875"/>
            <a:chOff x="952592" y="1733572"/>
            <a:chExt cx="3619408" cy="523220"/>
          </a:xfrm>
        </p:grpSpPr>
        <p:sp>
          <p:nvSpPr>
            <p:cNvPr id="39" name="Text Box 19"/>
            <p:cNvSpPr txBox="1">
              <a:spLocks noChangeArrowheads="1"/>
            </p:cNvSpPr>
            <p:nvPr/>
          </p:nvSpPr>
          <p:spPr bwMode="auto">
            <a:xfrm>
              <a:off x="952592" y="1733572"/>
              <a:ext cx="3479712" cy="5232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8.5×4.2</a:t>
              </a:r>
              <a:r>
                <a:rPr lang="zh-CN" altLang="en-US" sz="2800" b="1" dirty="0">
                  <a:latin typeface="+mn-lt"/>
                  <a:ea typeface="+mn-ea"/>
                </a:rPr>
                <a:t>＝</a:t>
              </a:r>
              <a:r>
                <a:rPr lang="en-US" altLang="zh-CN" sz="2800" b="1" dirty="0">
                  <a:latin typeface="+mn-lt"/>
                  <a:ea typeface="+mn-ea"/>
                </a:rPr>
                <a:t>4.2× </a:t>
              </a:r>
            </a:p>
          </p:txBody>
        </p:sp>
        <p:sp>
          <p:nvSpPr>
            <p:cNvPr id="41" name="矩形 3"/>
            <p:cNvSpPr>
              <a:spLocks noChangeArrowheads="1"/>
            </p:cNvSpPr>
            <p:nvPr/>
          </p:nvSpPr>
          <p:spPr bwMode="auto">
            <a:xfrm>
              <a:off x="3530626" y="1733572"/>
              <a:ext cx="1041374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32772" name="组合 41"/>
          <p:cNvGrpSpPr/>
          <p:nvPr/>
        </p:nvGrpSpPr>
        <p:grpSpPr bwMode="auto">
          <a:xfrm>
            <a:off x="952500" y="2457450"/>
            <a:ext cx="7562850" cy="523875"/>
            <a:chOff x="952592" y="2457454"/>
            <a:chExt cx="7562742" cy="523222"/>
          </a:xfrm>
        </p:grpSpPr>
        <p:sp>
          <p:nvSpPr>
            <p:cNvPr id="43" name="Text Box 19"/>
            <p:cNvSpPr txBox="1">
              <a:spLocks noChangeArrowheads="1"/>
            </p:cNvSpPr>
            <p:nvPr/>
          </p:nvSpPr>
          <p:spPr bwMode="auto">
            <a:xfrm>
              <a:off x="952592" y="2457454"/>
              <a:ext cx="7562742" cy="52322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12.5×4.7×0.8=</a:t>
              </a:r>
              <a:r>
                <a:rPr lang="zh-CN" altLang="en-US" sz="2800" b="1" dirty="0">
                  <a:latin typeface="+mn-lt"/>
                  <a:ea typeface="+mn-ea"/>
                </a:rPr>
                <a:t>（            </a:t>
              </a:r>
              <a:r>
                <a:rPr lang="en-US" altLang="zh-CN" sz="2800" b="1" dirty="0">
                  <a:latin typeface="+mn-lt"/>
                  <a:ea typeface="+mn-ea"/>
                </a:rPr>
                <a:t>×            </a:t>
              </a:r>
              <a:r>
                <a:rPr lang="zh-CN" altLang="en-US" sz="2800" b="1" dirty="0">
                  <a:latin typeface="+mn-lt"/>
                  <a:ea typeface="+mn-ea"/>
                </a:rPr>
                <a:t>）</a:t>
              </a:r>
              <a:r>
                <a:rPr lang="en-US" altLang="zh-CN" sz="2800" b="1" dirty="0">
                  <a:latin typeface="+mn-lt"/>
                  <a:ea typeface="+mn-ea"/>
                </a:rPr>
                <a:t>× </a:t>
              </a:r>
            </a:p>
          </p:txBody>
        </p:sp>
        <p:sp>
          <p:nvSpPr>
            <p:cNvPr id="44" name="矩形 3"/>
            <p:cNvSpPr>
              <a:spLocks noChangeArrowheads="1"/>
            </p:cNvSpPr>
            <p:nvPr/>
          </p:nvSpPr>
          <p:spPr bwMode="auto">
            <a:xfrm>
              <a:off x="3848151" y="2457454"/>
              <a:ext cx="1041385" cy="501025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45" name="矩形 3"/>
            <p:cNvSpPr>
              <a:spLocks noChangeArrowheads="1"/>
            </p:cNvSpPr>
            <p:nvPr/>
          </p:nvSpPr>
          <p:spPr bwMode="auto">
            <a:xfrm>
              <a:off x="5295930" y="2457454"/>
              <a:ext cx="1041385" cy="501025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46" name="矩形 3"/>
            <p:cNvSpPr>
              <a:spLocks noChangeArrowheads="1"/>
            </p:cNvSpPr>
            <p:nvPr/>
          </p:nvSpPr>
          <p:spPr bwMode="auto">
            <a:xfrm>
              <a:off x="7038980" y="2457454"/>
              <a:ext cx="1041385" cy="501025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32773" name="组合 46"/>
          <p:cNvGrpSpPr/>
          <p:nvPr/>
        </p:nvGrpSpPr>
        <p:grpSpPr bwMode="auto">
          <a:xfrm>
            <a:off x="952500" y="3181350"/>
            <a:ext cx="7842250" cy="523875"/>
            <a:chOff x="952592" y="3181334"/>
            <a:chExt cx="7842162" cy="523220"/>
          </a:xfrm>
        </p:grpSpPr>
        <p:sp>
          <p:nvSpPr>
            <p:cNvPr id="48" name="Text Box 19"/>
            <p:cNvSpPr txBox="1">
              <a:spLocks noChangeArrowheads="1"/>
            </p:cNvSpPr>
            <p:nvPr/>
          </p:nvSpPr>
          <p:spPr bwMode="auto">
            <a:xfrm>
              <a:off x="952592" y="3181334"/>
              <a:ext cx="7562765" cy="5232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2800" b="1" dirty="0">
                  <a:latin typeface="+mn-lt"/>
                  <a:ea typeface="+mn-ea"/>
                </a:rPr>
                <a:t>4.36×2.5</a:t>
              </a:r>
              <a:r>
                <a:rPr lang="zh-CN" altLang="en-US" sz="2800" b="1" dirty="0">
                  <a:latin typeface="+mn-lt"/>
                  <a:ea typeface="+mn-ea"/>
                </a:rPr>
                <a:t>＋</a:t>
              </a:r>
              <a:r>
                <a:rPr lang="en-US" altLang="zh-CN" sz="2800" b="1" dirty="0">
                  <a:latin typeface="+mn-lt"/>
                  <a:ea typeface="+mn-ea"/>
                </a:rPr>
                <a:t>5.64×2.5=</a:t>
              </a:r>
              <a:r>
                <a:rPr lang="zh-CN" altLang="en-US" sz="2800" b="1" dirty="0">
                  <a:latin typeface="+mn-lt"/>
                  <a:ea typeface="+mn-ea"/>
                </a:rPr>
                <a:t>（            ＋ </a:t>
              </a:r>
              <a:r>
                <a:rPr lang="en-US" altLang="zh-CN" sz="2800" b="1" dirty="0">
                  <a:latin typeface="+mn-lt"/>
                  <a:ea typeface="+mn-ea"/>
                </a:rPr>
                <a:t>5.64</a:t>
              </a:r>
              <a:r>
                <a:rPr lang="zh-CN" altLang="en-US" sz="2800" b="1" dirty="0">
                  <a:latin typeface="+mn-lt"/>
                  <a:ea typeface="+mn-ea"/>
                </a:rPr>
                <a:t>）</a:t>
              </a:r>
              <a:r>
                <a:rPr lang="en-US" altLang="zh-CN" sz="2800" b="1" dirty="0">
                  <a:latin typeface="+mn-lt"/>
                  <a:ea typeface="+mn-ea"/>
                </a:rPr>
                <a:t>× </a:t>
              </a:r>
            </a:p>
          </p:txBody>
        </p:sp>
        <p:sp>
          <p:nvSpPr>
            <p:cNvPr id="49" name="矩形 3"/>
            <p:cNvSpPr>
              <a:spLocks noChangeArrowheads="1"/>
            </p:cNvSpPr>
            <p:nvPr/>
          </p:nvSpPr>
          <p:spPr bwMode="auto">
            <a:xfrm>
              <a:off x="4876848" y="3181334"/>
              <a:ext cx="1041388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  <p:sp>
          <p:nvSpPr>
            <p:cNvPr id="51" name="矩形 3"/>
            <p:cNvSpPr>
              <a:spLocks noChangeArrowheads="1"/>
            </p:cNvSpPr>
            <p:nvPr/>
          </p:nvSpPr>
          <p:spPr bwMode="auto">
            <a:xfrm>
              <a:off x="7753366" y="3181334"/>
              <a:ext cx="1041388" cy="501023"/>
            </a:xfrm>
            <a:prstGeom prst="rect">
              <a:avLst/>
            </a:prstGeom>
            <a:noFill/>
            <a:ln w="28575" algn="ctr">
              <a:solidFill>
                <a:srgbClr val="FF99CC"/>
              </a:solidFill>
              <a:round/>
            </a:ln>
          </p:spPr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zh-CN" altLang="en-US" sz="2000" b="1" dirty="0">
                <a:latin typeface="+mn-lt"/>
                <a:ea typeface="楷体_GB2312" panose="02010609030101010101" pitchFamily="49" charset="-122"/>
              </a:endParaRPr>
            </a:p>
          </p:txBody>
        </p:sp>
      </p:grpSp>
      <p:sp>
        <p:nvSpPr>
          <p:cNvPr id="53" name="矩形 52"/>
          <p:cNvSpPr/>
          <p:nvPr/>
        </p:nvSpPr>
        <p:spPr>
          <a:xfrm>
            <a:off x="3733800" y="1695450"/>
            <a:ext cx="633413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8.5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962400" y="2400300"/>
            <a:ext cx="812800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12.5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454650" y="2400300"/>
            <a:ext cx="633413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0.8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200900" y="2390775"/>
            <a:ext cx="633413" cy="5635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4.7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029200" y="3148013"/>
            <a:ext cx="812800" cy="563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4.36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896225" y="3138488"/>
            <a:ext cx="633413" cy="5635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</a:rPr>
              <a:t>2.5</a:t>
            </a:r>
            <a:endParaRPr lang="zh-CN" altLang="en-US" b="1" dirty="0">
              <a:solidFill>
                <a:srgbClr val="FF0000"/>
              </a:solidFill>
              <a:latin typeface="+mn-lt"/>
              <a:ea typeface="楷体_GB2312" panose="02010609030101010101" pitchFamily="49" charset="-122"/>
            </a:endParaRPr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241300" y="111125"/>
            <a:ext cx="28067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ulim" panose="020B0600000101010101" pitchFamily="34" charset="-127"/>
                <a:ea typeface="黑体" panose="02010609060101010101" pitchFamily="2" charset="-122"/>
              </a:rPr>
              <a:t>六、提升训练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55" grpId="0"/>
      <p:bldP spid="56" grpId="0"/>
      <p:bldP spid="57" grpId="0"/>
      <p:bldP spid="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9"/>
          <p:cNvSpPr txBox="1">
            <a:spLocks noChangeArrowheads="1"/>
          </p:cNvSpPr>
          <p:nvPr/>
        </p:nvSpPr>
        <p:spPr bwMode="auto">
          <a:xfrm>
            <a:off x="457200" y="742950"/>
            <a:ext cx="8077096" cy="184665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zh-CN" altLang="en-US" sz="2800" b="1">
                <a:latin typeface="+mn-lt"/>
                <a:ea typeface="+mn-ea"/>
              </a:rPr>
              <a:t>       二、</a:t>
            </a:r>
            <a:r>
              <a:rPr lang="zh-CN" altLang="en-US" sz="2800" b="1" dirty="0">
                <a:latin typeface="+mn-lt"/>
                <a:ea typeface="+mn-ea"/>
              </a:rPr>
              <a:t>每千克葵花籽可以榨油</a:t>
            </a:r>
            <a:r>
              <a:rPr lang="en-US" altLang="zh-CN" sz="2800" b="1" dirty="0">
                <a:latin typeface="+mn-lt"/>
                <a:ea typeface="+mn-ea"/>
              </a:rPr>
              <a:t>0.18kg</a:t>
            </a:r>
            <a:r>
              <a:rPr lang="zh-CN" altLang="en-US" sz="2800" b="1" dirty="0">
                <a:latin typeface="+mn-lt"/>
                <a:ea typeface="+mn-ea"/>
              </a:rPr>
              <a:t>。王爷爷种了</a:t>
            </a:r>
            <a:r>
              <a:rPr lang="en-US" altLang="zh-CN" sz="2800" b="1" dirty="0">
                <a:latin typeface="+mn-lt"/>
                <a:ea typeface="+mn-ea"/>
              </a:rPr>
              <a:t>800</a:t>
            </a:r>
            <a:r>
              <a:rPr lang="zh-CN" altLang="en-US" sz="2800" b="1" dirty="0">
                <a:latin typeface="+mn-lt"/>
                <a:ea typeface="+mn-ea"/>
              </a:rPr>
              <a:t>棵向日葵，平均每棵产葵花籽</a:t>
            </a:r>
            <a:r>
              <a:rPr lang="en-US" altLang="zh-CN" sz="2800" b="1" dirty="0">
                <a:latin typeface="+mn-lt"/>
                <a:ea typeface="+mn-ea"/>
              </a:rPr>
              <a:t>0.25kg</a:t>
            </a:r>
            <a:r>
              <a:rPr lang="zh-CN" altLang="en-US" sz="2800" b="1" dirty="0">
                <a:latin typeface="+mn-lt"/>
                <a:ea typeface="+mn-ea"/>
              </a:rPr>
              <a:t>。这些向日葵产的葵花籽可以榨油多少</a:t>
            </a:r>
            <a:r>
              <a:rPr lang="zh-CN" altLang="en-US" sz="2800" b="1">
                <a:latin typeface="+mn-lt"/>
                <a:ea typeface="+mn-ea"/>
              </a:rPr>
              <a:t>千克？</a:t>
            </a:r>
            <a:endParaRPr lang="en-US" altLang="zh-CN" sz="2800" b="1">
              <a:latin typeface="+mn-lt"/>
              <a:ea typeface="+mn-ea"/>
            </a:endParaRPr>
          </a:p>
          <a:p>
            <a:pPr>
              <a:spcBef>
                <a:spcPct val="50000"/>
              </a:spcBef>
              <a:defRPr/>
            </a:pP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Times New Roman" panose="02020603050405020304" pitchFamily="18" charset="0"/>
              </a:rPr>
              <a:t>》]</a:t>
            </a:r>
            <a:endParaRPr lang="en-US" altLang="zh-CN" sz="2800" b="1" dirty="0">
              <a:latin typeface="+mn-lt"/>
              <a:ea typeface="+mn-ea"/>
            </a:endParaRP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743200" y="2571750"/>
            <a:ext cx="4456113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800×0.25×0.18=36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kg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） 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90600" y="3257550"/>
            <a:ext cx="7396163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答：这些向日葵产的葵花籽可以榨油</a:t>
            </a: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36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千克。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defRPr sz="28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1018</Words>
  <Application>Microsoft Office PowerPoint</Application>
  <PresentationFormat>全屏显示(16:9)</PresentationFormat>
  <Paragraphs>207</Paragraphs>
  <Slides>20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6" baseType="lpstr">
      <vt:lpstr>Gulim</vt:lpstr>
      <vt:lpstr>黑体</vt:lpstr>
      <vt:lpstr>楷体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385</cp:revision>
  <dcterms:created xsi:type="dcterms:W3CDTF">2016-04-16T07:09:00Z</dcterms:created>
  <dcterms:modified xsi:type="dcterms:W3CDTF">2026-08-20T07:40:46Z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</Properties>
</file>