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944" r:id="rId1"/>
  </p:sldMasterIdLst>
  <p:notesMasterIdLst>
    <p:notesMasterId r:id="rId22"/>
  </p:notesMasterIdLst>
  <p:sldIdLst>
    <p:sldId id="256" r:id="rId2"/>
    <p:sldId id="304" r:id="rId3"/>
    <p:sldId id="262" r:id="rId4"/>
    <p:sldId id="305" r:id="rId5"/>
    <p:sldId id="263" r:id="rId6"/>
    <p:sldId id="283" r:id="rId7"/>
    <p:sldId id="306" r:id="rId8"/>
    <p:sldId id="308" r:id="rId9"/>
    <p:sldId id="264" r:id="rId10"/>
    <p:sldId id="266" r:id="rId11"/>
    <p:sldId id="293" r:id="rId12"/>
    <p:sldId id="313" r:id="rId13"/>
    <p:sldId id="314" r:id="rId14"/>
    <p:sldId id="278" r:id="rId15"/>
    <p:sldId id="309" r:id="rId16"/>
    <p:sldId id="310" r:id="rId17"/>
    <p:sldId id="311" r:id="rId18"/>
    <p:sldId id="312" r:id="rId19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5" userDrawn="1">
          <p15:clr>
            <a:srgbClr val="A4A3A4"/>
          </p15:clr>
        </p15:guide>
        <p15:guide id="2" pos="290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k" initials="l" lastIdx="1" clrIdx="0">
    <p:extLst>
      <p:ext uri="{19B8F6BF-5375-455C-9EA6-DF929625EA0E}">
        <p15:presenceInfo xmlns:p15="http://schemas.microsoft.com/office/powerpoint/2012/main" userId="lk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0095D7"/>
    <a:srgbClr val="0000FF"/>
    <a:srgbClr val="A9D18E"/>
    <a:srgbClr val="EEF961"/>
    <a:srgbClr val="D7F8C6"/>
    <a:srgbClr val="F8B437"/>
    <a:srgbClr val="D989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62" autoAdjust="0"/>
    <p:restoredTop sz="96379" autoAdjust="0"/>
  </p:normalViewPr>
  <p:slideViewPr>
    <p:cSldViewPr snapToGrid="0">
      <p:cViewPr varScale="1">
        <p:scale>
          <a:sx n="109" d="100"/>
          <a:sy n="109" d="100"/>
        </p:scale>
        <p:origin x="662" y="82"/>
      </p:cViewPr>
      <p:guideLst>
        <p:guide orient="horz" pos="1575"/>
        <p:guide pos="290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FD9BF610-04BE-4DED-BD93-F0903CD9948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B6631583-DCD5-4C9E-BE56-85BB5C02E3A0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fld id="{97989813-AFB8-4EFE-A3A9-FA8254FD1C64}" type="datetimeFigureOut">
              <a:rPr lang="zh-CN" altLang="en-US"/>
              <a:pPr>
                <a:defRPr/>
              </a:pPr>
              <a:t>2026/5/29</a:t>
            </a:fld>
            <a:endParaRPr lang="zh-CN" altLang="en-US"/>
          </a:p>
        </p:txBody>
      </p:sp>
      <p:sp>
        <p:nvSpPr>
          <p:cNvPr id="4" name="幻灯片图像占位符 3">
            <a:extLst>
              <a:ext uri="{FF2B5EF4-FFF2-40B4-BE49-F238E27FC236}">
                <a16:creationId xmlns:a16="http://schemas.microsoft.com/office/drawing/2014/main" id="{AD308576-6E35-4A4E-ABB6-94108790E2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15365" name="备注占位符 4">
            <a:extLst>
              <a:ext uri="{FF2B5EF4-FFF2-40B4-BE49-F238E27FC236}">
                <a16:creationId xmlns:a16="http://schemas.microsoft.com/office/drawing/2014/main" id="{B79F02F9-ECFD-49D9-870D-984B44466136}"/>
              </a:ext>
            </a:extLst>
          </p:cNvPr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5AF7F1B-245E-4DA8-AAD8-0F5447AEB79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64F7CDD-5B42-4B35-8E72-1CEA206F66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Font typeface="Arial" panose="020B0604020202020204" pitchFamily="34" charset="0"/>
              <a:buNone/>
              <a:defRPr sz="1200" noProof="1" smtClean="0"/>
            </a:lvl1pPr>
          </a:lstStyle>
          <a:p>
            <a:pPr>
              <a:defRPr/>
            </a:pPr>
            <a:fld id="{22F28133-3530-46F6-AE36-B37D58F5316E}" type="slidenum">
              <a:rPr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>
            <a:extLst>
              <a:ext uri="{FF2B5EF4-FFF2-40B4-BE49-F238E27FC236}">
                <a16:creationId xmlns:a16="http://schemas.microsoft.com/office/drawing/2014/main" id="{4E9408FE-680E-41A5-84C7-4483FC7F5B4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>
            <a:extLst>
              <a:ext uri="{FF2B5EF4-FFF2-40B4-BE49-F238E27FC236}">
                <a16:creationId xmlns:a16="http://schemas.microsoft.com/office/drawing/2014/main" id="{03A7D886-48DA-4FD5-9550-1D66F69203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b="1"/>
          </a:p>
        </p:txBody>
      </p:sp>
      <p:sp>
        <p:nvSpPr>
          <p:cNvPr id="18436" name="灯片编号占位符 3">
            <a:extLst>
              <a:ext uri="{FF2B5EF4-FFF2-40B4-BE49-F238E27FC236}">
                <a16:creationId xmlns:a16="http://schemas.microsoft.com/office/drawing/2014/main" id="{62FB3CF4-930D-454A-8FC5-1B4E192DA2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6A03F9D6-96F1-4DCA-95D7-40972DB302D6}" type="slidenum">
              <a:rPr altLang="zh-CN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>
            <a:extLst>
              <a:ext uri="{FF2B5EF4-FFF2-40B4-BE49-F238E27FC236}">
                <a16:creationId xmlns:a16="http://schemas.microsoft.com/office/drawing/2014/main" id="{E4D480AC-BDE1-40C1-86E6-720B0C1A97C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备注占位符 2">
            <a:extLst>
              <a:ext uri="{FF2B5EF4-FFF2-40B4-BE49-F238E27FC236}">
                <a16:creationId xmlns:a16="http://schemas.microsoft.com/office/drawing/2014/main" id="{CB36FF77-53C6-4AF4-A6C5-8AEA36838B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0484" name="灯片编号占位符 3">
            <a:extLst>
              <a:ext uri="{FF2B5EF4-FFF2-40B4-BE49-F238E27FC236}">
                <a16:creationId xmlns:a16="http://schemas.microsoft.com/office/drawing/2014/main" id="{3F723A66-666D-43A6-8BC6-4DD2148076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1627D82-4E5D-400C-872C-17EEECC8A74A}" type="slidenum">
              <a:rPr altLang="zh-CN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幻灯片图像占位符 1">
            <a:extLst>
              <a:ext uri="{FF2B5EF4-FFF2-40B4-BE49-F238E27FC236}">
                <a16:creationId xmlns:a16="http://schemas.microsoft.com/office/drawing/2014/main" id="{D7344A85-2E80-4083-8D41-0B07F4D5B5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备注占位符 2">
            <a:extLst>
              <a:ext uri="{FF2B5EF4-FFF2-40B4-BE49-F238E27FC236}">
                <a16:creationId xmlns:a16="http://schemas.microsoft.com/office/drawing/2014/main" id="{3C9D5CF4-BE9C-4966-9C19-DA3DC49F35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32" name="灯片编号占位符 3">
            <a:extLst>
              <a:ext uri="{FF2B5EF4-FFF2-40B4-BE49-F238E27FC236}">
                <a16:creationId xmlns:a16="http://schemas.microsoft.com/office/drawing/2014/main" id="{124E34B6-02DA-460A-A9C0-655CE5F25F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4D5FBA74-6FD1-4698-96E1-019D8398BA5A}" type="slidenum">
              <a:rPr altLang="zh-CN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>
            <a:extLst>
              <a:ext uri="{FF2B5EF4-FFF2-40B4-BE49-F238E27FC236}">
                <a16:creationId xmlns:a16="http://schemas.microsoft.com/office/drawing/2014/main" id="{87A102F9-5C28-40C8-9B92-1411784592A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>
            <a:extLst>
              <a:ext uri="{FF2B5EF4-FFF2-40B4-BE49-F238E27FC236}">
                <a16:creationId xmlns:a16="http://schemas.microsoft.com/office/drawing/2014/main" id="{F4BE7A3F-DAF2-4BD2-BAD1-0E9ABEBAE0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580" name="灯片编号占位符 3">
            <a:extLst>
              <a:ext uri="{FF2B5EF4-FFF2-40B4-BE49-F238E27FC236}">
                <a16:creationId xmlns:a16="http://schemas.microsoft.com/office/drawing/2014/main" id="{69B0981D-FCB5-441D-BC5C-A6F2FE65CA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8B03AEC-E17D-46BF-87FB-FC070022B6FB}" type="slidenum">
              <a:rPr altLang="zh-CN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幻灯片图像占位符 1">
            <a:extLst>
              <a:ext uri="{FF2B5EF4-FFF2-40B4-BE49-F238E27FC236}">
                <a16:creationId xmlns:a16="http://schemas.microsoft.com/office/drawing/2014/main" id="{90F35DDD-AF09-4DF3-A45C-3EA7899DBAB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备注占位符 2">
            <a:extLst>
              <a:ext uri="{FF2B5EF4-FFF2-40B4-BE49-F238E27FC236}">
                <a16:creationId xmlns:a16="http://schemas.microsoft.com/office/drawing/2014/main" id="{785AF240-5BCD-4479-8BF6-D89FFD71C8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28" name="灯片编号占位符 3">
            <a:extLst>
              <a:ext uri="{FF2B5EF4-FFF2-40B4-BE49-F238E27FC236}">
                <a16:creationId xmlns:a16="http://schemas.microsoft.com/office/drawing/2014/main" id="{A7ED4696-A92F-404B-8DF3-043F62B4CC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5EAED18-9D0E-497C-B908-A8DE85D6C61F}" type="slidenum">
              <a:rPr altLang="zh-CN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幻灯片图像占位符 1">
            <a:extLst>
              <a:ext uri="{FF2B5EF4-FFF2-40B4-BE49-F238E27FC236}">
                <a16:creationId xmlns:a16="http://schemas.microsoft.com/office/drawing/2014/main" id="{BE10F169-8B4C-4727-B2E0-AA81655752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备注占位符 2">
            <a:extLst>
              <a:ext uri="{FF2B5EF4-FFF2-40B4-BE49-F238E27FC236}">
                <a16:creationId xmlns:a16="http://schemas.microsoft.com/office/drawing/2014/main" id="{2CD2FEC6-D2B8-4FFF-AB5F-E451AE9316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676" name="灯片编号占位符 3">
            <a:extLst>
              <a:ext uri="{FF2B5EF4-FFF2-40B4-BE49-F238E27FC236}">
                <a16:creationId xmlns:a16="http://schemas.microsoft.com/office/drawing/2014/main" id="{62BD1D88-1240-4EC3-92A7-9A90F917E0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FB93E4B1-2E3F-4BDF-AB1F-E229410978A8}" type="slidenum">
              <a:rPr altLang="zh-CN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幻灯片图像占位符 1">
            <a:extLst>
              <a:ext uri="{FF2B5EF4-FFF2-40B4-BE49-F238E27FC236}">
                <a16:creationId xmlns:a16="http://schemas.microsoft.com/office/drawing/2014/main" id="{5A6D6F06-096F-4F50-B8D5-6B6CA8B8D54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备注占位符 2">
            <a:extLst>
              <a:ext uri="{FF2B5EF4-FFF2-40B4-BE49-F238E27FC236}">
                <a16:creationId xmlns:a16="http://schemas.microsoft.com/office/drawing/2014/main" id="{1A80585B-2E2F-4CDA-87F0-5650022708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0" name="灯片编号占位符 3">
            <a:extLst>
              <a:ext uri="{FF2B5EF4-FFF2-40B4-BE49-F238E27FC236}">
                <a16:creationId xmlns:a16="http://schemas.microsoft.com/office/drawing/2014/main" id="{1CC80A7D-50DB-40DC-B361-7EA7AA2694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8BE06D4-B8E1-4B38-837F-86F7120CADA2}" type="slidenum">
              <a:rPr altLang="zh-CN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>
            <a:extLst>
              <a:ext uri="{FF2B5EF4-FFF2-40B4-BE49-F238E27FC236}">
                <a16:creationId xmlns:a16="http://schemas.microsoft.com/office/drawing/2014/main" id="{06D0728C-62E5-420D-BDCE-CC3D2C5A1CE8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noFill/>
          <a:ln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文本占位符 2">
            <a:extLst>
              <a:ext uri="{FF2B5EF4-FFF2-40B4-BE49-F238E27FC236}">
                <a16:creationId xmlns:a16="http://schemas.microsoft.com/office/drawing/2014/main" id="{86C7B969-AF58-49AE-BA0A-3CFA6BCA414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31748" name="灯片编号占位符 3">
            <a:extLst>
              <a:ext uri="{FF2B5EF4-FFF2-40B4-BE49-F238E27FC236}">
                <a16:creationId xmlns:a16="http://schemas.microsoft.com/office/drawing/2014/main" id="{F171ACB3-942C-4464-8EFD-F4C0B8898C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C0AABDC4-D108-4372-A2F1-8AC72EF213F8}" type="slidenum">
              <a:rPr altLang="en-US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10.jpg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B2432A07-DD81-4DBF-BA3C-EBEDFCEC2033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3">
            <a:extLst>
              <a:ext uri="{FF2B5EF4-FFF2-40B4-BE49-F238E27FC236}">
                <a16:creationId xmlns:a16="http://schemas.microsoft.com/office/drawing/2014/main" id="{D385A87A-4444-4E29-8532-8D7CDB2236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0"/>
            <a:ext cx="7050087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620B166E-29FF-443E-A88D-408073D293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47288" b="6822"/>
          <a:stretch/>
        </p:blipFill>
        <p:spPr>
          <a:xfrm>
            <a:off x="-228474" y="0"/>
            <a:ext cx="4360867" cy="1885968"/>
          </a:xfrm>
          <a:custGeom>
            <a:avLst/>
            <a:gdLst>
              <a:gd name="connsiteX0" fmla="*/ 0 w 8272989"/>
              <a:gd name="connsiteY0" fmla="*/ 0 h 2001796"/>
              <a:gd name="connsiteX1" fmla="*/ 8272989 w 8272989"/>
              <a:gd name="connsiteY1" fmla="*/ 0 h 2001796"/>
              <a:gd name="connsiteX2" fmla="*/ 8272989 w 8272989"/>
              <a:gd name="connsiteY2" fmla="*/ 860412 h 2001796"/>
              <a:gd name="connsiteX3" fmla="*/ 6652031 w 8272989"/>
              <a:gd name="connsiteY3" fmla="*/ 2001796 h 2001796"/>
              <a:gd name="connsiteX4" fmla="*/ 2104744 w 8272989"/>
              <a:gd name="connsiteY4" fmla="*/ 1977082 h 2001796"/>
              <a:gd name="connsiteX5" fmla="*/ 0 w 8272989"/>
              <a:gd name="connsiteY5" fmla="*/ 659159 h 2001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272989" h="2001796">
                <a:moveTo>
                  <a:pt x="0" y="0"/>
                </a:moveTo>
                <a:lnTo>
                  <a:pt x="8272989" y="0"/>
                </a:lnTo>
                <a:lnTo>
                  <a:pt x="8272989" y="860412"/>
                </a:lnTo>
                <a:lnTo>
                  <a:pt x="6652031" y="2001796"/>
                </a:lnTo>
                <a:lnTo>
                  <a:pt x="2104744" y="1977082"/>
                </a:lnTo>
                <a:lnTo>
                  <a:pt x="0" y="659159"/>
                </a:lnTo>
                <a:close/>
              </a:path>
            </a:pathLst>
          </a:cu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0CDABC5B-69F5-4A65-839A-A97D526C52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56122" t="77000" r="11520" b="1"/>
          <a:stretch/>
        </p:blipFill>
        <p:spPr>
          <a:xfrm>
            <a:off x="5486376" y="3649802"/>
            <a:ext cx="4437186" cy="1493698"/>
          </a:xfrm>
          <a:custGeom>
            <a:avLst/>
            <a:gdLst>
              <a:gd name="connsiteX0" fmla="*/ 0 w 10787449"/>
              <a:gd name="connsiteY0" fmla="*/ 0 h 1549057"/>
              <a:gd name="connsiteX1" fmla="*/ 10787449 w 10787449"/>
              <a:gd name="connsiteY1" fmla="*/ 0 h 1549057"/>
              <a:gd name="connsiteX2" fmla="*/ 10787449 w 10787449"/>
              <a:gd name="connsiteY2" fmla="*/ 1549057 h 1549057"/>
              <a:gd name="connsiteX3" fmla="*/ 0 w 10787449"/>
              <a:gd name="connsiteY3" fmla="*/ 1549057 h 1549057"/>
              <a:gd name="connsiteX4" fmla="*/ 0 w 10787449"/>
              <a:gd name="connsiteY4" fmla="*/ 0 h 154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449" h="1549057">
                <a:moveTo>
                  <a:pt x="0" y="0"/>
                </a:moveTo>
                <a:lnTo>
                  <a:pt x="10787449" y="0"/>
                </a:lnTo>
                <a:lnTo>
                  <a:pt x="10787449" y="1549057"/>
                </a:lnTo>
                <a:lnTo>
                  <a:pt x="0" y="154905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B8F79F2-C74D-45B3-AE50-CF3998358E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65151" r="50684"/>
          <a:stretch/>
        </p:blipFill>
        <p:spPr>
          <a:xfrm>
            <a:off x="66" y="3594197"/>
            <a:ext cx="4629051" cy="1549303"/>
          </a:xfrm>
          <a:custGeom>
            <a:avLst/>
            <a:gdLst>
              <a:gd name="connsiteX0" fmla="*/ 0 w 10787449"/>
              <a:gd name="connsiteY0" fmla="*/ 0 h 1549057"/>
              <a:gd name="connsiteX1" fmla="*/ 10787449 w 10787449"/>
              <a:gd name="connsiteY1" fmla="*/ 0 h 1549057"/>
              <a:gd name="connsiteX2" fmla="*/ 10787449 w 10787449"/>
              <a:gd name="connsiteY2" fmla="*/ 1549057 h 1549057"/>
              <a:gd name="connsiteX3" fmla="*/ 0 w 10787449"/>
              <a:gd name="connsiteY3" fmla="*/ 1549057 h 1549057"/>
              <a:gd name="connsiteX4" fmla="*/ 0 w 10787449"/>
              <a:gd name="connsiteY4" fmla="*/ 0 h 154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449" h="1549057">
                <a:moveTo>
                  <a:pt x="0" y="0"/>
                </a:moveTo>
                <a:lnTo>
                  <a:pt x="10787449" y="0"/>
                </a:lnTo>
                <a:lnTo>
                  <a:pt x="10787449" y="1549057"/>
                </a:lnTo>
                <a:lnTo>
                  <a:pt x="0" y="154905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0DB2EFDA-7B13-4426-BA86-B6FE2BA3E47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005457" y="1370937"/>
            <a:ext cx="3133085" cy="240162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990F3568-8BA4-4639-85D4-6F1F8CBD2E8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75597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1E5900CE-D954-433C-B371-192E8F9C84D0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3">
            <a:extLst>
              <a:ext uri="{FF2B5EF4-FFF2-40B4-BE49-F238E27FC236}">
                <a16:creationId xmlns:a16="http://schemas.microsoft.com/office/drawing/2014/main" id="{9E16520A-A81F-4BDE-9C80-8F30886E64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0"/>
            <a:ext cx="7050087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E16FD887-5B23-41BF-A1F7-2DE1916D2C9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7"/>
          <a:stretch>
            <a:fillRect/>
          </a:stretch>
        </p:blipFill>
        <p:spPr bwMode="auto">
          <a:xfrm>
            <a:off x="152400" y="150813"/>
            <a:ext cx="8839200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C186554C-96FF-4A39-8892-50E292876542}"/>
              </a:ext>
            </a:extLst>
          </p:cNvPr>
          <p:cNvSpPr/>
          <p:nvPr userDrawn="1"/>
        </p:nvSpPr>
        <p:spPr>
          <a:xfrm>
            <a:off x="152400" y="314325"/>
            <a:ext cx="8839200" cy="200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五边形 6">
            <a:extLst>
              <a:ext uri="{FF2B5EF4-FFF2-40B4-BE49-F238E27FC236}">
                <a16:creationId xmlns:a16="http://schemas.microsoft.com/office/drawing/2014/main" id="{F8A5C789-F265-4E36-BCB0-C38AB203860A}"/>
              </a:ext>
            </a:extLst>
          </p:cNvPr>
          <p:cNvSpPr/>
          <p:nvPr userDrawn="1"/>
        </p:nvSpPr>
        <p:spPr>
          <a:xfrm>
            <a:off x="0" y="209550"/>
            <a:ext cx="2743200" cy="533400"/>
          </a:xfrm>
          <a:prstGeom prst="homePlat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5A2CA740-EBAC-4571-A2F3-490AD90DB8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/>
          <a:srcRect t="65151" r="50684"/>
          <a:stretch/>
        </p:blipFill>
        <p:spPr>
          <a:xfrm>
            <a:off x="67" y="4556918"/>
            <a:ext cx="1752607" cy="586582"/>
          </a:xfrm>
          <a:custGeom>
            <a:avLst/>
            <a:gdLst>
              <a:gd name="connsiteX0" fmla="*/ 0 w 10787449"/>
              <a:gd name="connsiteY0" fmla="*/ 0 h 1549057"/>
              <a:gd name="connsiteX1" fmla="*/ 10787449 w 10787449"/>
              <a:gd name="connsiteY1" fmla="*/ 0 h 1549057"/>
              <a:gd name="connsiteX2" fmla="*/ 10787449 w 10787449"/>
              <a:gd name="connsiteY2" fmla="*/ 1549057 h 1549057"/>
              <a:gd name="connsiteX3" fmla="*/ 0 w 10787449"/>
              <a:gd name="connsiteY3" fmla="*/ 1549057 h 1549057"/>
              <a:gd name="connsiteX4" fmla="*/ 0 w 10787449"/>
              <a:gd name="connsiteY4" fmla="*/ 0 h 154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449" h="1549057">
                <a:moveTo>
                  <a:pt x="0" y="0"/>
                </a:moveTo>
                <a:lnTo>
                  <a:pt x="10787449" y="0"/>
                </a:lnTo>
                <a:lnTo>
                  <a:pt x="10787449" y="1549057"/>
                </a:lnTo>
                <a:lnTo>
                  <a:pt x="0" y="154905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" name="图片 9">
            <a:extLst>
              <a:ext uri="{FF2B5EF4-FFF2-40B4-BE49-F238E27FC236}">
                <a16:creationId xmlns:a16="http://schemas.microsoft.com/office/drawing/2014/main" id="{C94ED0DA-4AD9-4632-9C0C-0A7397D0454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D3E6535A-F3F5-4970-A5B6-138185A22F6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27468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8F672BD6-9C9F-4F14-8CFF-1DF1C91C3CDD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3">
            <a:extLst>
              <a:ext uri="{FF2B5EF4-FFF2-40B4-BE49-F238E27FC236}">
                <a16:creationId xmlns:a16="http://schemas.microsoft.com/office/drawing/2014/main" id="{6EE5FE85-ABC6-4D9E-BE5D-6ABBA3E43ED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0"/>
            <a:ext cx="7050087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97534447-1DD6-4661-A64F-DD6A2BA7CD1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7"/>
          <a:stretch>
            <a:fillRect/>
          </a:stretch>
        </p:blipFill>
        <p:spPr bwMode="auto">
          <a:xfrm>
            <a:off x="152400" y="150813"/>
            <a:ext cx="8839200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1460E4D4-D2A6-4E9C-AE78-2C2D68CAE6D9}"/>
              </a:ext>
            </a:extLst>
          </p:cNvPr>
          <p:cNvSpPr/>
          <p:nvPr userDrawn="1"/>
        </p:nvSpPr>
        <p:spPr>
          <a:xfrm>
            <a:off x="152400" y="314325"/>
            <a:ext cx="8839200" cy="200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5A1CE2F-A08A-443A-BFD0-72E15669A5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/>
          <a:srcRect t="65151" r="50684"/>
          <a:stretch/>
        </p:blipFill>
        <p:spPr>
          <a:xfrm>
            <a:off x="67" y="4556918"/>
            <a:ext cx="1752607" cy="586582"/>
          </a:xfrm>
          <a:custGeom>
            <a:avLst/>
            <a:gdLst>
              <a:gd name="connsiteX0" fmla="*/ 0 w 10787449"/>
              <a:gd name="connsiteY0" fmla="*/ 0 h 1549057"/>
              <a:gd name="connsiteX1" fmla="*/ 10787449 w 10787449"/>
              <a:gd name="connsiteY1" fmla="*/ 0 h 1549057"/>
              <a:gd name="connsiteX2" fmla="*/ 10787449 w 10787449"/>
              <a:gd name="connsiteY2" fmla="*/ 1549057 h 1549057"/>
              <a:gd name="connsiteX3" fmla="*/ 0 w 10787449"/>
              <a:gd name="connsiteY3" fmla="*/ 1549057 h 1549057"/>
              <a:gd name="connsiteX4" fmla="*/ 0 w 10787449"/>
              <a:gd name="connsiteY4" fmla="*/ 0 h 154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449" h="1549057">
                <a:moveTo>
                  <a:pt x="0" y="0"/>
                </a:moveTo>
                <a:lnTo>
                  <a:pt x="10787449" y="0"/>
                </a:lnTo>
                <a:lnTo>
                  <a:pt x="10787449" y="1549057"/>
                </a:lnTo>
                <a:lnTo>
                  <a:pt x="0" y="154905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" name="图片 8">
            <a:extLst>
              <a:ext uri="{FF2B5EF4-FFF2-40B4-BE49-F238E27FC236}">
                <a16:creationId xmlns:a16="http://schemas.microsoft.com/office/drawing/2014/main" id="{7AF1FF45-D3EA-4795-B02E-7B0058A5C8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0788" y="212590"/>
            <a:ext cx="6765925" cy="4786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五边形 9">
            <a:extLst>
              <a:ext uri="{FF2B5EF4-FFF2-40B4-BE49-F238E27FC236}">
                <a16:creationId xmlns:a16="http://schemas.microsoft.com/office/drawing/2014/main" id="{92A0481C-1AF2-49E7-98C8-387B604D5FE0}"/>
              </a:ext>
            </a:extLst>
          </p:cNvPr>
          <p:cNvSpPr/>
          <p:nvPr userDrawn="1"/>
        </p:nvSpPr>
        <p:spPr>
          <a:xfrm>
            <a:off x="0" y="209550"/>
            <a:ext cx="5105400" cy="533400"/>
          </a:xfrm>
          <a:prstGeom prst="homePlat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0" name="图片 10">
            <a:extLst>
              <a:ext uri="{FF2B5EF4-FFF2-40B4-BE49-F238E27FC236}">
                <a16:creationId xmlns:a16="http://schemas.microsoft.com/office/drawing/2014/main" id="{E5D366D6-39BF-4DA9-8CA9-CF33B443A83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221EDAA7-BB80-447F-9CD4-972D6CBCDCDC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5777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AD829052-787E-45A9-8D1D-2D75CC6D084E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3">
            <a:extLst>
              <a:ext uri="{FF2B5EF4-FFF2-40B4-BE49-F238E27FC236}">
                <a16:creationId xmlns:a16="http://schemas.microsoft.com/office/drawing/2014/main" id="{01845EB6-E65C-4CDB-ADB1-4087B1D55A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0"/>
            <a:ext cx="7050087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DD75DBFC-15CE-4B77-8891-E091609EEE9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7"/>
          <a:stretch>
            <a:fillRect/>
          </a:stretch>
        </p:blipFill>
        <p:spPr bwMode="auto">
          <a:xfrm>
            <a:off x="152400" y="150813"/>
            <a:ext cx="8839200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41A33672-F1F1-49C6-A36F-20685A19A801}"/>
              </a:ext>
            </a:extLst>
          </p:cNvPr>
          <p:cNvSpPr/>
          <p:nvPr userDrawn="1"/>
        </p:nvSpPr>
        <p:spPr>
          <a:xfrm>
            <a:off x="152400" y="314325"/>
            <a:ext cx="8839200" cy="200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114CB5D-1B06-49A8-97CC-1287EC9C21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/>
          <a:srcRect t="65151" r="50684"/>
          <a:stretch/>
        </p:blipFill>
        <p:spPr>
          <a:xfrm>
            <a:off x="67" y="4556918"/>
            <a:ext cx="1752607" cy="586582"/>
          </a:xfrm>
          <a:custGeom>
            <a:avLst/>
            <a:gdLst>
              <a:gd name="connsiteX0" fmla="*/ 0 w 10787449"/>
              <a:gd name="connsiteY0" fmla="*/ 0 h 1549057"/>
              <a:gd name="connsiteX1" fmla="*/ 10787449 w 10787449"/>
              <a:gd name="connsiteY1" fmla="*/ 0 h 1549057"/>
              <a:gd name="connsiteX2" fmla="*/ 10787449 w 10787449"/>
              <a:gd name="connsiteY2" fmla="*/ 1549057 h 1549057"/>
              <a:gd name="connsiteX3" fmla="*/ 0 w 10787449"/>
              <a:gd name="connsiteY3" fmla="*/ 1549057 h 1549057"/>
              <a:gd name="connsiteX4" fmla="*/ 0 w 10787449"/>
              <a:gd name="connsiteY4" fmla="*/ 0 h 154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449" h="1549057">
                <a:moveTo>
                  <a:pt x="0" y="0"/>
                </a:moveTo>
                <a:lnTo>
                  <a:pt x="10787449" y="0"/>
                </a:lnTo>
                <a:lnTo>
                  <a:pt x="10787449" y="1549057"/>
                </a:lnTo>
                <a:lnTo>
                  <a:pt x="0" y="1549057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8" name="五边形 8">
            <a:extLst>
              <a:ext uri="{FF2B5EF4-FFF2-40B4-BE49-F238E27FC236}">
                <a16:creationId xmlns:a16="http://schemas.microsoft.com/office/drawing/2014/main" id="{BE47D050-140E-4408-83AC-12C4B9FFDFF2}"/>
              </a:ext>
            </a:extLst>
          </p:cNvPr>
          <p:cNvSpPr/>
          <p:nvPr userDrawn="1"/>
        </p:nvSpPr>
        <p:spPr>
          <a:xfrm>
            <a:off x="0" y="209550"/>
            <a:ext cx="5105400" cy="533400"/>
          </a:xfrm>
          <a:prstGeom prst="homePlate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9" name="图片 9">
            <a:extLst>
              <a:ext uri="{FF2B5EF4-FFF2-40B4-BE49-F238E27FC236}">
                <a16:creationId xmlns:a16="http://schemas.microsoft.com/office/drawing/2014/main" id="{11F06C08-8674-42C2-A0E7-B7CF6440453F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F3EF1CD8-8F91-46E0-B6DF-3336616CD47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00749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AD4D796-D05A-4224-B1E7-BD6E0BA0A17F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" name="图片 3">
            <a:extLst>
              <a:ext uri="{FF2B5EF4-FFF2-40B4-BE49-F238E27FC236}">
                <a16:creationId xmlns:a16="http://schemas.microsoft.com/office/drawing/2014/main" id="{6CB11EFB-D8F4-41AE-A3FA-00F8234FA7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063" y="0"/>
            <a:ext cx="7050087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>
            <a:extLst>
              <a:ext uri="{FF2B5EF4-FFF2-40B4-BE49-F238E27FC236}">
                <a16:creationId xmlns:a16="http://schemas.microsoft.com/office/drawing/2014/main" id="{AA662BB7-CCF5-408C-8F0F-B45FE888F2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7"/>
          <a:stretch>
            <a:fillRect/>
          </a:stretch>
        </p:blipFill>
        <p:spPr bwMode="auto">
          <a:xfrm>
            <a:off x="152400" y="150813"/>
            <a:ext cx="8839200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372490B-1B75-4BA4-89E1-226FC0504D56}"/>
              </a:ext>
            </a:extLst>
          </p:cNvPr>
          <p:cNvSpPr/>
          <p:nvPr userDrawn="1"/>
        </p:nvSpPr>
        <p:spPr>
          <a:xfrm>
            <a:off x="152400" y="314325"/>
            <a:ext cx="8839200" cy="2000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76083CC-78D9-486C-B307-CFC1BF667F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/>
          <a:srcRect t="65151" r="50684"/>
          <a:stretch/>
        </p:blipFill>
        <p:spPr>
          <a:xfrm>
            <a:off x="67" y="4556918"/>
            <a:ext cx="1752607" cy="586582"/>
          </a:xfrm>
          <a:custGeom>
            <a:avLst/>
            <a:gdLst>
              <a:gd name="connsiteX0" fmla="*/ 0 w 10787449"/>
              <a:gd name="connsiteY0" fmla="*/ 0 h 1549057"/>
              <a:gd name="connsiteX1" fmla="*/ 10787449 w 10787449"/>
              <a:gd name="connsiteY1" fmla="*/ 0 h 1549057"/>
              <a:gd name="connsiteX2" fmla="*/ 10787449 w 10787449"/>
              <a:gd name="connsiteY2" fmla="*/ 1549057 h 1549057"/>
              <a:gd name="connsiteX3" fmla="*/ 0 w 10787449"/>
              <a:gd name="connsiteY3" fmla="*/ 1549057 h 1549057"/>
              <a:gd name="connsiteX4" fmla="*/ 0 w 10787449"/>
              <a:gd name="connsiteY4" fmla="*/ 0 h 154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87449" h="1549057">
                <a:moveTo>
                  <a:pt x="0" y="0"/>
                </a:moveTo>
                <a:lnTo>
                  <a:pt x="10787449" y="0"/>
                </a:lnTo>
                <a:lnTo>
                  <a:pt x="10787449" y="1549057"/>
                </a:lnTo>
                <a:lnTo>
                  <a:pt x="0" y="1549057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8" name="图片 8">
            <a:extLst>
              <a:ext uri="{FF2B5EF4-FFF2-40B4-BE49-F238E27FC236}">
                <a16:creationId xmlns:a16="http://schemas.microsoft.com/office/drawing/2014/main" id="{FE5DDE5A-D00D-4AB9-818C-BA2AB96F284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5138" y="1371600"/>
            <a:ext cx="3133725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5F7456F-3C5A-420B-AB5C-A287A83E8EA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098" y="0"/>
            <a:ext cx="605609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0296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7CBA1B1E-2AE6-4FC6-B3FE-98580A1250D1}"/>
              </a:ext>
            </a:extLst>
          </p:cNvPr>
          <p:cNvSpPr/>
          <p:nvPr userDrawn="1"/>
        </p:nvSpPr>
        <p:spPr>
          <a:xfrm>
            <a:off x="-26988" y="-38100"/>
            <a:ext cx="9197976" cy="51974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135" rIns="1080135" anchor="ctr"/>
          <a:lstStyle/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35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声  明</a:t>
            </a:r>
          </a:p>
          <a:p>
            <a:pPr indent="457200" algn="ct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3500" noProof="1">
              <a:solidFill>
                <a:srgbClr val="FF0000"/>
              </a:solidFill>
              <a:latin typeface="黑体" panose="02010600030101010101" pitchFamily="2" charset="-122"/>
            </a:endParaRP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 本文件仅用于个人学习、研究或欣赏，以及其他非商业性或非盈利性用途，但同时应遵守著作权法及其他相关法律的规定，不得侵犯本司及相关权利人的合法权利。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 除此以外，将本文件任何内容用于其他用途时，应获得授权，如发现未经授权用于商业或盈利用途将追究侵权者的法律责任。</a:t>
            </a:r>
          </a:p>
          <a:p>
            <a:pPr indent="4572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zh-CN" altLang="en-US" sz="2200" noProof="1">
              <a:solidFill>
                <a:srgbClr val="FF0000"/>
              </a:solidFill>
              <a:latin typeface="黑体" panose="02010600030101010101" pitchFamily="2" charset="-122"/>
            </a:endParaRP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武汉天成贵龙文化传播有限公司</a:t>
            </a:r>
          </a:p>
          <a:p>
            <a:pPr indent="457200" algn="r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200" noProof="1">
                <a:solidFill>
                  <a:srgbClr val="FF0000"/>
                </a:solidFill>
                <a:latin typeface="黑体" panose="02010600030101010101" pitchFamily="2" charset="-122"/>
                <a:sym typeface="+mn-ea"/>
              </a:rPr>
              <a:t>湖北山河律师事务所</a:t>
            </a:r>
            <a:endParaRPr lang="zh-CN" altLang="en-US" sz="2200" noProof="1">
              <a:solidFill>
                <a:srgbClr val="FF0000"/>
              </a:solidFill>
              <a:latin typeface="黑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04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>
            <a:extLst>
              <a:ext uri="{FF2B5EF4-FFF2-40B4-BE49-F238E27FC236}">
                <a16:creationId xmlns:a16="http://schemas.microsoft.com/office/drawing/2014/main" id="{EAA53739-8900-49AE-9A0E-7FB84B02B85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image" Target="../media/image14.png"/><Relationship Id="rId7" Type="http://schemas.openxmlformats.org/officeDocument/2006/relationships/slide" Target="slide6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11" Type="http://schemas.openxmlformats.org/officeDocument/2006/relationships/image" Target="../media/image18.png"/><Relationship Id="rId5" Type="http://schemas.openxmlformats.org/officeDocument/2006/relationships/slide" Target="slide5.xml"/><Relationship Id="rId10" Type="http://schemas.openxmlformats.org/officeDocument/2006/relationships/image" Target="../media/image17.png"/><Relationship Id="rId4" Type="http://schemas.openxmlformats.org/officeDocument/2006/relationships/image" Target="../media/image15.png"/><Relationship Id="rId9" Type="http://schemas.openxmlformats.org/officeDocument/2006/relationships/slide" Target="slide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19.jpeg"/><Relationship Id="rId4" Type="http://schemas.openxmlformats.org/officeDocument/2006/relationships/slide" Target="slide3.xml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slide" Target="slide3.xml"/><Relationship Id="rId4" Type="http://schemas.openxmlformats.org/officeDocument/2006/relationships/image" Target="../media/image22.png"/><Relationship Id="rId9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0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slide" Target="slide3.xml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20.png"/><Relationship Id="rId7" Type="http://schemas.openxmlformats.org/officeDocument/2006/relationships/slide" Target="slid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矩形 2">
            <a:extLst>
              <a:ext uri="{FF2B5EF4-FFF2-40B4-BE49-F238E27FC236}">
                <a16:creationId xmlns:a16="http://schemas.microsoft.com/office/drawing/2014/main" id="{3990EC4A-8BAE-42EB-8CA3-3FB77D889A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1220" y="1962150"/>
            <a:ext cx="4578350" cy="7699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buFont typeface="Arial" panose="020B0604020202020204" pitchFamily="34" charset="0"/>
              <a:buNone/>
              <a:defRPr/>
            </a:pPr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解决问题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(1)</a:t>
            </a:r>
          </a:p>
        </p:txBody>
      </p:sp>
      <p:sp>
        <p:nvSpPr>
          <p:cNvPr id="15363" name="矩形 11">
            <a:extLst>
              <a:ext uri="{FF2B5EF4-FFF2-40B4-BE49-F238E27FC236}">
                <a16:creationId xmlns:a16="http://schemas.microsoft.com/office/drawing/2014/main" id="{4F3EE10A-3728-4604-945E-781AE8AE4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400" y="784225"/>
            <a:ext cx="17462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0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R·</a:t>
            </a:r>
            <a:r>
              <a:rPr lang="zh-CN" altLang="en-US" sz="20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五年级上册</a:t>
            </a:r>
            <a:endParaRPr lang="zh-CN" altLang="en-US" sz="1100" b="1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文本框 8">
            <a:extLst>
              <a:ext uri="{FF2B5EF4-FFF2-40B4-BE49-F238E27FC236}">
                <a16:creationId xmlns:a16="http://schemas.microsoft.com/office/drawing/2014/main" id="{A53AC2FE-F95F-4349-A869-A2CF11CEE3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" y="158750"/>
            <a:ext cx="49530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一、创设情境，导入新课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13CB583E-568F-62AD-0545-1C2A4B0F0150}"/>
              </a:ext>
            </a:extLst>
          </p:cNvPr>
          <p:cNvGrpSpPr/>
          <p:nvPr/>
        </p:nvGrpSpPr>
        <p:grpSpPr>
          <a:xfrm>
            <a:off x="3925935" y="3120223"/>
            <a:ext cx="3716813" cy="1402008"/>
            <a:chOff x="3925935" y="3120223"/>
            <a:chExt cx="3716813" cy="1402008"/>
          </a:xfrm>
        </p:grpSpPr>
        <p:sp>
          <p:nvSpPr>
            <p:cNvPr id="8" name="对话气泡: 圆角矩形 7">
              <a:extLst>
                <a:ext uri="{FF2B5EF4-FFF2-40B4-BE49-F238E27FC236}">
                  <a16:creationId xmlns:a16="http://schemas.microsoft.com/office/drawing/2014/main" id="{B0D758F3-B9FD-4C9B-A0A7-332018A19528}"/>
                </a:ext>
              </a:extLst>
            </p:cNvPr>
            <p:cNvSpPr/>
            <p:nvPr/>
          </p:nvSpPr>
          <p:spPr>
            <a:xfrm>
              <a:off x="3925935" y="3568346"/>
              <a:ext cx="2667000" cy="762000"/>
            </a:xfrm>
            <a:prstGeom prst="wedgeRoundRectCallout">
              <a:avLst>
                <a:gd name="adj1" fmla="val 63078"/>
                <a:gd name="adj2" fmla="val -26550"/>
                <a:gd name="adj3" fmla="val 16667"/>
              </a:avLst>
            </a:prstGeom>
            <a:solidFill>
              <a:schemeClr val="bg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>
                <a:defRPr/>
              </a:pPr>
              <a:r>
                <a:rPr lang="zh-CN" altLang="en-US" sz="2000" b="1" dirty="0">
                  <a:solidFill>
                    <a:srgbClr val="00B0F0"/>
                  </a:solidFill>
                  <a:latin typeface="+mj-ea"/>
                  <a:ea typeface="+mj-ea"/>
                </a:rPr>
                <a:t>同学们，你们觉得</a:t>
              </a:r>
              <a:r>
                <a:rPr lang="en-US" altLang="zh-CN" sz="2000" b="1" dirty="0">
                  <a:solidFill>
                    <a:srgbClr val="00B0F0"/>
                  </a:solidFill>
                  <a:ea typeface="+mj-ea"/>
                </a:rPr>
                <a:t>100</a:t>
              </a:r>
              <a:r>
                <a:rPr lang="zh-CN" altLang="en-US" sz="2000" b="1" dirty="0">
                  <a:solidFill>
                    <a:srgbClr val="00B0F0"/>
                  </a:solidFill>
                  <a:latin typeface="+mj-ea"/>
                  <a:ea typeface="+mj-ea"/>
                </a:rPr>
                <a:t>元够吗？</a:t>
              </a:r>
            </a:p>
          </p:txBody>
        </p:sp>
        <p:pic>
          <p:nvPicPr>
            <p:cNvPr id="16386" name="图片 15">
              <a:extLst>
                <a:ext uri="{FF2B5EF4-FFF2-40B4-BE49-F238E27FC236}">
                  <a16:creationId xmlns:a16="http://schemas.microsoft.com/office/drawing/2014/main" id="{FCA8B652-D12F-46E6-81B1-95F2E18509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flipH="1">
              <a:off x="6927160" y="3120223"/>
              <a:ext cx="715588" cy="1402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E74CB8BB-6EEB-82B4-2E27-8FCEE36A68EF}"/>
              </a:ext>
            </a:extLst>
          </p:cNvPr>
          <p:cNvGrpSpPr/>
          <p:nvPr/>
        </p:nvGrpSpPr>
        <p:grpSpPr>
          <a:xfrm>
            <a:off x="2082959" y="800835"/>
            <a:ext cx="3853607" cy="2957340"/>
            <a:chOff x="2082959" y="800835"/>
            <a:chExt cx="3853607" cy="2957340"/>
          </a:xfrm>
        </p:grpSpPr>
        <p:pic>
          <p:nvPicPr>
            <p:cNvPr id="16389" name="图片 6">
              <a:extLst>
                <a:ext uri="{FF2B5EF4-FFF2-40B4-BE49-F238E27FC236}">
                  <a16:creationId xmlns:a16="http://schemas.microsoft.com/office/drawing/2014/main" id="{3A8137A2-7643-4BF6-8225-E0555391AB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 flipH="1">
              <a:off x="2082959" y="2253511"/>
              <a:ext cx="832349" cy="1504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6388" name="组合 22">
              <a:extLst>
                <a:ext uri="{FF2B5EF4-FFF2-40B4-BE49-F238E27FC236}">
                  <a16:creationId xmlns:a16="http://schemas.microsoft.com/office/drawing/2014/main" id="{3F691A7B-AEFE-4734-9F13-7A5635733C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78509" y="800835"/>
              <a:ext cx="3358057" cy="1907793"/>
              <a:chOff x="4724396" y="663890"/>
              <a:chExt cx="4055921" cy="2374237"/>
            </a:xfrm>
          </p:grpSpPr>
          <p:sp>
            <p:nvSpPr>
              <p:cNvPr id="5" name="任意多边形: 形状 4">
                <a:extLst>
                  <a:ext uri="{FF2B5EF4-FFF2-40B4-BE49-F238E27FC236}">
                    <a16:creationId xmlns:a16="http://schemas.microsoft.com/office/drawing/2014/main" id="{09E22253-D21B-49A3-91A9-9204329660DE}"/>
                  </a:ext>
                </a:extLst>
              </p:cNvPr>
              <p:cNvSpPr/>
              <p:nvPr/>
            </p:nvSpPr>
            <p:spPr>
              <a:xfrm>
                <a:off x="4724396" y="698975"/>
                <a:ext cx="4055921" cy="2339152"/>
              </a:xfrm>
              <a:custGeom>
                <a:avLst/>
                <a:gdLst>
                  <a:gd name="connsiteX0" fmla="*/ 609600 w 3162300"/>
                  <a:gd name="connsiteY0" fmla="*/ 2381250 h 2381250"/>
                  <a:gd name="connsiteX1" fmla="*/ 581025 w 3162300"/>
                  <a:gd name="connsiteY1" fmla="*/ 1933575 h 2381250"/>
                  <a:gd name="connsiteX2" fmla="*/ 0 w 3162300"/>
                  <a:gd name="connsiteY2" fmla="*/ 1876425 h 2381250"/>
                  <a:gd name="connsiteX3" fmla="*/ 95250 w 3162300"/>
                  <a:gd name="connsiteY3" fmla="*/ 476250 h 2381250"/>
                  <a:gd name="connsiteX4" fmla="*/ 609600 w 3162300"/>
                  <a:gd name="connsiteY4" fmla="*/ 0 h 2381250"/>
                  <a:gd name="connsiteX5" fmla="*/ 2057400 w 3162300"/>
                  <a:gd name="connsiteY5" fmla="*/ 19050 h 2381250"/>
                  <a:gd name="connsiteX6" fmla="*/ 3162300 w 3162300"/>
                  <a:gd name="connsiteY6" fmla="*/ 400050 h 2381250"/>
                  <a:gd name="connsiteX7" fmla="*/ 2619375 w 3162300"/>
                  <a:gd name="connsiteY7" fmla="*/ 1638300 h 2381250"/>
                  <a:gd name="connsiteX8" fmla="*/ 866775 w 3162300"/>
                  <a:gd name="connsiteY8" fmla="*/ 1885950 h 2381250"/>
                  <a:gd name="connsiteX9" fmla="*/ 609600 w 3162300"/>
                  <a:gd name="connsiteY9" fmla="*/ 2381250 h 2381250"/>
                  <a:gd name="connsiteX0" fmla="*/ 609600 w 3162300"/>
                  <a:gd name="connsiteY0" fmla="*/ 2381250 h 2381250"/>
                  <a:gd name="connsiteX1" fmla="*/ 581025 w 3162300"/>
                  <a:gd name="connsiteY1" fmla="*/ 1933575 h 2381250"/>
                  <a:gd name="connsiteX2" fmla="*/ 0 w 3162300"/>
                  <a:gd name="connsiteY2" fmla="*/ 1876425 h 2381250"/>
                  <a:gd name="connsiteX3" fmla="*/ 95250 w 3162300"/>
                  <a:gd name="connsiteY3" fmla="*/ 476250 h 2381250"/>
                  <a:gd name="connsiteX4" fmla="*/ 609600 w 3162300"/>
                  <a:gd name="connsiteY4" fmla="*/ 0 h 2381250"/>
                  <a:gd name="connsiteX5" fmla="*/ 2057400 w 3162300"/>
                  <a:gd name="connsiteY5" fmla="*/ 19050 h 2381250"/>
                  <a:gd name="connsiteX6" fmla="*/ 3162300 w 3162300"/>
                  <a:gd name="connsiteY6" fmla="*/ 400050 h 2381250"/>
                  <a:gd name="connsiteX7" fmla="*/ 2714625 w 3162300"/>
                  <a:gd name="connsiteY7" fmla="*/ 1962150 h 2381250"/>
                  <a:gd name="connsiteX8" fmla="*/ 866775 w 3162300"/>
                  <a:gd name="connsiteY8" fmla="*/ 1885950 h 2381250"/>
                  <a:gd name="connsiteX9" fmla="*/ 609600 w 3162300"/>
                  <a:gd name="connsiteY9" fmla="*/ 2381250 h 2381250"/>
                  <a:gd name="connsiteX0" fmla="*/ 609600 w 3162300"/>
                  <a:gd name="connsiteY0" fmla="*/ 2381250 h 2381250"/>
                  <a:gd name="connsiteX1" fmla="*/ 581025 w 3162300"/>
                  <a:gd name="connsiteY1" fmla="*/ 1933575 h 2381250"/>
                  <a:gd name="connsiteX2" fmla="*/ 0 w 3162300"/>
                  <a:gd name="connsiteY2" fmla="*/ 1876425 h 2381250"/>
                  <a:gd name="connsiteX3" fmla="*/ 95250 w 3162300"/>
                  <a:gd name="connsiteY3" fmla="*/ 476250 h 2381250"/>
                  <a:gd name="connsiteX4" fmla="*/ 609600 w 3162300"/>
                  <a:gd name="connsiteY4" fmla="*/ 0 h 2381250"/>
                  <a:gd name="connsiteX5" fmla="*/ 2057400 w 3162300"/>
                  <a:gd name="connsiteY5" fmla="*/ 19050 h 2381250"/>
                  <a:gd name="connsiteX6" fmla="*/ 3162300 w 3162300"/>
                  <a:gd name="connsiteY6" fmla="*/ 400050 h 2381250"/>
                  <a:gd name="connsiteX7" fmla="*/ 2714625 w 3162300"/>
                  <a:gd name="connsiteY7" fmla="*/ 1962150 h 2381250"/>
                  <a:gd name="connsiteX8" fmla="*/ 876300 w 3162300"/>
                  <a:gd name="connsiteY8" fmla="*/ 1943100 h 2381250"/>
                  <a:gd name="connsiteX9" fmla="*/ 609600 w 3162300"/>
                  <a:gd name="connsiteY9" fmla="*/ 2381250 h 2381250"/>
                  <a:gd name="connsiteX0" fmla="*/ 990600 w 3543300"/>
                  <a:gd name="connsiteY0" fmla="*/ 2381250 h 2381250"/>
                  <a:gd name="connsiteX1" fmla="*/ 962025 w 3543300"/>
                  <a:gd name="connsiteY1" fmla="*/ 1933575 h 2381250"/>
                  <a:gd name="connsiteX2" fmla="*/ 381000 w 3543300"/>
                  <a:gd name="connsiteY2" fmla="*/ 1876425 h 2381250"/>
                  <a:gd name="connsiteX3" fmla="*/ 0 w 3543300"/>
                  <a:gd name="connsiteY3" fmla="*/ 552450 h 2381250"/>
                  <a:gd name="connsiteX4" fmla="*/ 990600 w 3543300"/>
                  <a:gd name="connsiteY4" fmla="*/ 0 h 2381250"/>
                  <a:gd name="connsiteX5" fmla="*/ 2438400 w 3543300"/>
                  <a:gd name="connsiteY5" fmla="*/ 19050 h 2381250"/>
                  <a:gd name="connsiteX6" fmla="*/ 3543300 w 3543300"/>
                  <a:gd name="connsiteY6" fmla="*/ 400050 h 2381250"/>
                  <a:gd name="connsiteX7" fmla="*/ 3095625 w 3543300"/>
                  <a:gd name="connsiteY7" fmla="*/ 1962150 h 2381250"/>
                  <a:gd name="connsiteX8" fmla="*/ 1257300 w 3543300"/>
                  <a:gd name="connsiteY8" fmla="*/ 1943100 h 2381250"/>
                  <a:gd name="connsiteX9" fmla="*/ 990600 w 3543300"/>
                  <a:gd name="connsiteY9" fmla="*/ 2381250 h 2381250"/>
                  <a:gd name="connsiteX0" fmla="*/ 990600 w 3543300"/>
                  <a:gd name="connsiteY0" fmla="*/ 2381250 h 2381250"/>
                  <a:gd name="connsiteX1" fmla="*/ 962025 w 3543300"/>
                  <a:gd name="connsiteY1" fmla="*/ 1933575 h 2381250"/>
                  <a:gd name="connsiteX2" fmla="*/ 466725 w 3543300"/>
                  <a:gd name="connsiteY2" fmla="*/ 1866900 h 2381250"/>
                  <a:gd name="connsiteX3" fmla="*/ 0 w 3543300"/>
                  <a:gd name="connsiteY3" fmla="*/ 552450 h 2381250"/>
                  <a:gd name="connsiteX4" fmla="*/ 990600 w 3543300"/>
                  <a:gd name="connsiteY4" fmla="*/ 0 h 2381250"/>
                  <a:gd name="connsiteX5" fmla="*/ 2438400 w 3543300"/>
                  <a:gd name="connsiteY5" fmla="*/ 19050 h 2381250"/>
                  <a:gd name="connsiteX6" fmla="*/ 3543300 w 3543300"/>
                  <a:gd name="connsiteY6" fmla="*/ 400050 h 2381250"/>
                  <a:gd name="connsiteX7" fmla="*/ 3095625 w 3543300"/>
                  <a:gd name="connsiteY7" fmla="*/ 1962150 h 2381250"/>
                  <a:gd name="connsiteX8" fmla="*/ 1257300 w 3543300"/>
                  <a:gd name="connsiteY8" fmla="*/ 1943100 h 2381250"/>
                  <a:gd name="connsiteX9" fmla="*/ 990600 w 3543300"/>
                  <a:gd name="connsiteY9" fmla="*/ 2381250 h 2381250"/>
                  <a:gd name="connsiteX0" fmla="*/ 990600 w 3543300"/>
                  <a:gd name="connsiteY0" fmla="*/ 2381250 h 2381250"/>
                  <a:gd name="connsiteX1" fmla="*/ 962025 w 3543300"/>
                  <a:gd name="connsiteY1" fmla="*/ 1933575 h 2381250"/>
                  <a:gd name="connsiteX2" fmla="*/ 371475 w 3543300"/>
                  <a:gd name="connsiteY2" fmla="*/ 1885950 h 2381250"/>
                  <a:gd name="connsiteX3" fmla="*/ 0 w 3543300"/>
                  <a:gd name="connsiteY3" fmla="*/ 552450 h 2381250"/>
                  <a:gd name="connsiteX4" fmla="*/ 990600 w 3543300"/>
                  <a:gd name="connsiteY4" fmla="*/ 0 h 2381250"/>
                  <a:gd name="connsiteX5" fmla="*/ 2438400 w 3543300"/>
                  <a:gd name="connsiteY5" fmla="*/ 19050 h 2381250"/>
                  <a:gd name="connsiteX6" fmla="*/ 3543300 w 3543300"/>
                  <a:gd name="connsiteY6" fmla="*/ 400050 h 2381250"/>
                  <a:gd name="connsiteX7" fmla="*/ 3095625 w 3543300"/>
                  <a:gd name="connsiteY7" fmla="*/ 1962150 h 2381250"/>
                  <a:gd name="connsiteX8" fmla="*/ 1257300 w 3543300"/>
                  <a:gd name="connsiteY8" fmla="*/ 1943100 h 2381250"/>
                  <a:gd name="connsiteX9" fmla="*/ 990600 w 3543300"/>
                  <a:gd name="connsiteY9" fmla="*/ 2381250 h 2381250"/>
                  <a:gd name="connsiteX0" fmla="*/ 391475 w 3543300"/>
                  <a:gd name="connsiteY0" fmla="*/ 2175458 h 2175458"/>
                  <a:gd name="connsiteX1" fmla="*/ 962025 w 3543300"/>
                  <a:gd name="connsiteY1" fmla="*/ 1933575 h 2175458"/>
                  <a:gd name="connsiteX2" fmla="*/ 371475 w 3543300"/>
                  <a:gd name="connsiteY2" fmla="*/ 1885950 h 2175458"/>
                  <a:gd name="connsiteX3" fmla="*/ 0 w 3543300"/>
                  <a:gd name="connsiteY3" fmla="*/ 552450 h 2175458"/>
                  <a:gd name="connsiteX4" fmla="*/ 990600 w 3543300"/>
                  <a:gd name="connsiteY4" fmla="*/ 0 h 2175458"/>
                  <a:gd name="connsiteX5" fmla="*/ 2438400 w 3543300"/>
                  <a:gd name="connsiteY5" fmla="*/ 19050 h 2175458"/>
                  <a:gd name="connsiteX6" fmla="*/ 3543300 w 3543300"/>
                  <a:gd name="connsiteY6" fmla="*/ 400050 h 2175458"/>
                  <a:gd name="connsiteX7" fmla="*/ 3095625 w 3543300"/>
                  <a:gd name="connsiteY7" fmla="*/ 1962150 h 2175458"/>
                  <a:gd name="connsiteX8" fmla="*/ 1257300 w 3543300"/>
                  <a:gd name="connsiteY8" fmla="*/ 1943100 h 2175458"/>
                  <a:gd name="connsiteX9" fmla="*/ 391475 w 3543300"/>
                  <a:gd name="connsiteY9" fmla="*/ 2175458 h 2175458"/>
                  <a:gd name="connsiteX0" fmla="*/ 391475 w 3543300"/>
                  <a:gd name="connsiteY0" fmla="*/ 2175458 h 2175458"/>
                  <a:gd name="connsiteX1" fmla="*/ 776582 w 3543300"/>
                  <a:gd name="connsiteY1" fmla="*/ 1889477 h 2175458"/>
                  <a:gd name="connsiteX2" fmla="*/ 371475 w 3543300"/>
                  <a:gd name="connsiteY2" fmla="*/ 1885950 h 2175458"/>
                  <a:gd name="connsiteX3" fmla="*/ 0 w 3543300"/>
                  <a:gd name="connsiteY3" fmla="*/ 552450 h 2175458"/>
                  <a:gd name="connsiteX4" fmla="*/ 990600 w 3543300"/>
                  <a:gd name="connsiteY4" fmla="*/ 0 h 2175458"/>
                  <a:gd name="connsiteX5" fmla="*/ 2438400 w 3543300"/>
                  <a:gd name="connsiteY5" fmla="*/ 19050 h 2175458"/>
                  <a:gd name="connsiteX6" fmla="*/ 3543300 w 3543300"/>
                  <a:gd name="connsiteY6" fmla="*/ 400050 h 2175458"/>
                  <a:gd name="connsiteX7" fmla="*/ 3095625 w 3543300"/>
                  <a:gd name="connsiteY7" fmla="*/ 1962150 h 2175458"/>
                  <a:gd name="connsiteX8" fmla="*/ 1257300 w 3543300"/>
                  <a:gd name="connsiteY8" fmla="*/ 1943100 h 2175458"/>
                  <a:gd name="connsiteX9" fmla="*/ 391475 w 3543300"/>
                  <a:gd name="connsiteY9" fmla="*/ 2175458 h 2175458"/>
                  <a:gd name="connsiteX0" fmla="*/ 462799 w 3543300"/>
                  <a:gd name="connsiteY0" fmla="*/ 2175458 h 2175458"/>
                  <a:gd name="connsiteX1" fmla="*/ 776582 w 3543300"/>
                  <a:gd name="connsiteY1" fmla="*/ 1889477 h 2175458"/>
                  <a:gd name="connsiteX2" fmla="*/ 371475 w 3543300"/>
                  <a:gd name="connsiteY2" fmla="*/ 1885950 h 2175458"/>
                  <a:gd name="connsiteX3" fmla="*/ 0 w 3543300"/>
                  <a:gd name="connsiteY3" fmla="*/ 552450 h 2175458"/>
                  <a:gd name="connsiteX4" fmla="*/ 990600 w 3543300"/>
                  <a:gd name="connsiteY4" fmla="*/ 0 h 2175458"/>
                  <a:gd name="connsiteX5" fmla="*/ 2438400 w 3543300"/>
                  <a:gd name="connsiteY5" fmla="*/ 19050 h 2175458"/>
                  <a:gd name="connsiteX6" fmla="*/ 3543300 w 3543300"/>
                  <a:gd name="connsiteY6" fmla="*/ 400050 h 2175458"/>
                  <a:gd name="connsiteX7" fmla="*/ 3095625 w 3543300"/>
                  <a:gd name="connsiteY7" fmla="*/ 1962150 h 2175458"/>
                  <a:gd name="connsiteX8" fmla="*/ 1257300 w 3543300"/>
                  <a:gd name="connsiteY8" fmla="*/ 1943100 h 2175458"/>
                  <a:gd name="connsiteX9" fmla="*/ 462799 w 3543300"/>
                  <a:gd name="connsiteY9" fmla="*/ 2175458 h 217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3543300" h="2175458">
                    <a:moveTo>
                      <a:pt x="462799" y="2175458"/>
                    </a:moveTo>
                    <a:lnTo>
                      <a:pt x="776582" y="1889477"/>
                    </a:lnTo>
                    <a:lnTo>
                      <a:pt x="371475" y="1885950"/>
                    </a:lnTo>
                    <a:lnTo>
                      <a:pt x="0" y="552450"/>
                    </a:lnTo>
                    <a:lnTo>
                      <a:pt x="990600" y="0"/>
                    </a:lnTo>
                    <a:lnTo>
                      <a:pt x="2438400" y="19050"/>
                    </a:lnTo>
                    <a:lnTo>
                      <a:pt x="3543300" y="400050"/>
                    </a:lnTo>
                    <a:lnTo>
                      <a:pt x="3095625" y="1962150"/>
                    </a:lnTo>
                    <a:lnTo>
                      <a:pt x="1257300" y="1943100"/>
                    </a:lnTo>
                    <a:lnTo>
                      <a:pt x="462799" y="2175458"/>
                    </a:lnTo>
                    <a:close/>
                  </a:path>
                </a:pathLst>
              </a:custGeom>
              <a:solidFill>
                <a:schemeClr val="bg1"/>
              </a:solidFill>
              <a:ln w="381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CED0E67-A6B9-4702-A71E-E2D644D2D54D}"/>
                  </a:ext>
                </a:extLst>
              </p:cNvPr>
              <p:cNvSpPr txBox="1"/>
              <p:nvPr/>
            </p:nvSpPr>
            <p:spPr>
              <a:xfrm>
                <a:off x="5131187" y="663890"/>
                <a:ext cx="3275323" cy="210602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hangingPunct="1">
                  <a:defRPr/>
                </a:pPr>
                <a:r>
                  <a:rPr lang="zh-CN" altLang="en-US" sz="2400" b="1" dirty="0">
                    <a:latin typeface="+mn-ea"/>
                    <a:ea typeface="+mn-ea"/>
                  </a:rPr>
                  <a:t>    </a:t>
                </a:r>
                <a:r>
                  <a:rPr lang="zh-CN" altLang="en-US" sz="2000" b="1" dirty="0">
                    <a:solidFill>
                      <a:srgbClr val="00B0F0"/>
                    </a:solidFill>
                    <a:latin typeface="+mj-ea"/>
                    <a:ea typeface="+mj-ea"/>
                  </a:rPr>
                  <a:t>我忘记三本书</a:t>
                </a:r>
                <a:endParaRPr lang="en-US" altLang="zh-CN" sz="2000" b="1" dirty="0">
                  <a:solidFill>
                    <a:srgbClr val="00B0F0"/>
                  </a:solidFill>
                  <a:latin typeface="+mj-ea"/>
                  <a:ea typeface="+mj-ea"/>
                </a:endParaRPr>
              </a:p>
              <a:p>
                <a:pPr hangingPunct="1">
                  <a:defRPr/>
                </a:pPr>
                <a:r>
                  <a:rPr lang="zh-CN" altLang="en-US" sz="2000" b="1" dirty="0">
                    <a:solidFill>
                      <a:srgbClr val="00B0F0"/>
                    </a:solidFill>
                    <a:latin typeface="+mj-ea"/>
                    <a:ea typeface="+mj-ea"/>
                  </a:rPr>
                  <a:t>的具体价格了。只记得其中两本要三十几元，一本十几元，不知道这些钱够不够买</a:t>
                </a:r>
                <a:r>
                  <a:rPr lang="zh-CN" altLang="en-US" sz="2000" dirty="0">
                    <a:solidFill>
                      <a:srgbClr val="00B0F0"/>
                    </a:solidFill>
                    <a:latin typeface="+mj-ea"/>
                    <a:ea typeface="+mj-ea"/>
                  </a:rPr>
                  <a:t>。</a:t>
                </a: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B1C09977-362C-4CEC-9103-3F5C451A3A68}"/>
                </a:ext>
              </a:extLst>
            </p:cNvPr>
            <p:cNvGrpSpPr/>
            <p:nvPr/>
          </p:nvGrpSpPr>
          <p:grpSpPr>
            <a:xfrm rot="17658437">
              <a:off x="2873333" y="2499527"/>
              <a:ext cx="497089" cy="899146"/>
              <a:chOff x="2517913" y="3695657"/>
              <a:chExt cx="410817" cy="614128"/>
            </a:xfrm>
          </p:grpSpPr>
          <p:sp>
            <p:nvSpPr>
              <p:cNvPr id="2" name="任意多边形: 形状 1">
                <a:extLst>
                  <a:ext uri="{FF2B5EF4-FFF2-40B4-BE49-F238E27FC236}">
                    <a16:creationId xmlns:a16="http://schemas.microsoft.com/office/drawing/2014/main" id="{083A7300-5CDA-4BE5-BEFE-297C63C9BFC9}"/>
                  </a:ext>
                </a:extLst>
              </p:cNvPr>
              <p:cNvSpPr/>
              <p:nvPr/>
            </p:nvSpPr>
            <p:spPr>
              <a:xfrm>
                <a:off x="2517913" y="3743738"/>
                <a:ext cx="410817" cy="470453"/>
              </a:xfrm>
              <a:custGeom>
                <a:avLst/>
                <a:gdLst>
                  <a:gd name="connsiteX0" fmla="*/ 0 w 364435"/>
                  <a:gd name="connsiteY0" fmla="*/ 46383 h 324678"/>
                  <a:gd name="connsiteX1" fmla="*/ 212035 w 364435"/>
                  <a:gd name="connsiteY1" fmla="*/ 0 h 324678"/>
                  <a:gd name="connsiteX2" fmla="*/ 364435 w 364435"/>
                  <a:gd name="connsiteY2" fmla="*/ 291548 h 324678"/>
                  <a:gd name="connsiteX3" fmla="*/ 198783 w 364435"/>
                  <a:gd name="connsiteY3" fmla="*/ 324678 h 324678"/>
                  <a:gd name="connsiteX4" fmla="*/ 0 w 364435"/>
                  <a:gd name="connsiteY4" fmla="*/ 46383 h 324678"/>
                  <a:gd name="connsiteX0" fmla="*/ 0 w 318239"/>
                  <a:gd name="connsiteY0" fmla="*/ 46383 h 324678"/>
                  <a:gd name="connsiteX1" fmla="*/ 165839 w 318239"/>
                  <a:gd name="connsiteY1" fmla="*/ 0 h 324678"/>
                  <a:gd name="connsiteX2" fmla="*/ 318239 w 318239"/>
                  <a:gd name="connsiteY2" fmla="*/ 291548 h 324678"/>
                  <a:gd name="connsiteX3" fmla="*/ 152587 w 318239"/>
                  <a:gd name="connsiteY3" fmla="*/ 324678 h 324678"/>
                  <a:gd name="connsiteX4" fmla="*/ 0 w 318239"/>
                  <a:gd name="connsiteY4" fmla="*/ 46383 h 3246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8239" h="324678">
                    <a:moveTo>
                      <a:pt x="0" y="46383"/>
                    </a:moveTo>
                    <a:lnTo>
                      <a:pt x="165839" y="0"/>
                    </a:lnTo>
                    <a:lnTo>
                      <a:pt x="318239" y="291548"/>
                    </a:lnTo>
                    <a:lnTo>
                      <a:pt x="152587" y="324678"/>
                    </a:lnTo>
                    <a:lnTo>
                      <a:pt x="0" y="46383"/>
                    </a:lnTo>
                    <a:close/>
                  </a:path>
                </a:pathLst>
              </a:custGeom>
              <a:solidFill>
                <a:srgbClr val="FF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518E2725-D41A-49A8-AFF6-412DDAD73A51}"/>
                  </a:ext>
                </a:extLst>
              </p:cNvPr>
              <p:cNvSpPr txBox="1"/>
              <p:nvPr/>
            </p:nvSpPr>
            <p:spPr>
              <a:xfrm rot="4042859">
                <a:off x="2427563" y="3850104"/>
                <a:ext cx="614128" cy="3052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 fontAlgn="ctr" hangingPunct="1"/>
                <a:r>
                  <a:rPr lang="en-US" altLang="zh-CN" b="1" dirty="0">
                    <a:solidFill>
                      <a:schemeClr val="bg1"/>
                    </a:solidFill>
                    <a:latin typeface="+mn-lt"/>
                    <a:ea typeface="+mn-ea"/>
                  </a:rPr>
                  <a:t>100</a:t>
                </a:r>
                <a:r>
                  <a:rPr lang="zh-CN" altLang="en-US" b="1" dirty="0">
                    <a:solidFill>
                      <a:schemeClr val="bg1"/>
                    </a:solidFill>
                    <a:latin typeface="+mn-lt"/>
                    <a:ea typeface="+mn-ea"/>
                  </a:rPr>
                  <a:t>元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2792230D-0B0C-BF8E-5A24-1459BBD3EC86}"/>
              </a:ext>
            </a:extLst>
          </p:cNvPr>
          <p:cNvSpPr/>
          <p:nvPr/>
        </p:nvSpPr>
        <p:spPr>
          <a:xfrm>
            <a:off x="832619" y="4347210"/>
            <a:ext cx="583309" cy="381000"/>
          </a:xfrm>
          <a:prstGeom prst="roundRect">
            <a:avLst/>
          </a:prstGeom>
          <a:solidFill>
            <a:srgbClr val="FFFF00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6C75883D-0640-56A2-78B4-C195F1591293}"/>
              </a:ext>
            </a:extLst>
          </p:cNvPr>
          <p:cNvSpPr/>
          <p:nvPr/>
        </p:nvSpPr>
        <p:spPr>
          <a:xfrm>
            <a:off x="1435233" y="4354830"/>
            <a:ext cx="564051" cy="381000"/>
          </a:xfrm>
          <a:prstGeom prst="roundRect">
            <a:avLst/>
          </a:prstGeom>
          <a:solidFill>
            <a:srgbClr val="00B0F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ED4769AF-468B-15BE-AD7C-E745A7D718D7}"/>
              </a:ext>
            </a:extLst>
          </p:cNvPr>
          <p:cNvSpPr/>
          <p:nvPr/>
        </p:nvSpPr>
        <p:spPr>
          <a:xfrm>
            <a:off x="2266676" y="4331970"/>
            <a:ext cx="646062" cy="381000"/>
          </a:xfrm>
          <a:prstGeom prst="roundRect">
            <a:avLst/>
          </a:prstGeom>
          <a:solidFill>
            <a:srgbClr val="FFFF00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4588DF00-525C-4343-B146-F641CFC80A61}"/>
              </a:ext>
            </a:extLst>
          </p:cNvPr>
          <p:cNvSpPr/>
          <p:nvPr/>
        </p:nvSpPr>
        <p:spPr>
          <a:xfrm>
            <a:off x="1903344" y="2739390"/>
            <a:ext cx="838200" cy="381000"/>
          </a:xfrm>
          <a:prstGeom prst="roundRect">
            <a:avLst/>
          </a:prstGeom>
          <a:solidFill>
            <a:srgbClr val="FF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691FD142-1277-485A-9EC0-A822437F4EE0}"/>
              </a:ext>
            </a:extLst>
          </p:cNvPr>
          <p:cNvSpPr/>
          <p:nvPr/>
        </p:nvSpPr>
        <p:spPr>
          <a:xfrm>
            <a:off x="1179444" y="3120390"/>
            <a:ext cx="1197226" cy="381000"/>
          </a:xfrm>
          <a:prstGeom prst="roundRect">
            <a:avLst/>
          </a:prstGeom>
          <a:solidFill>
            <a:srgbClr val="FFFF00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E8B31C08-BA22-4D95-933D-6423450C81DB}"/>
              </a:ext>
            </a:extLst>
          </p:cNvPr>
          <p:cNvSpPr/>
          <p:nvPr/>
        </p:nvSpPr>
        <p:spPr>
          <a:xfrm>
            <a:off x="1171188" y="3539490"/>
            <a:ext cx="1120393" cy="381000"/>
          </a:xfrm>
          <a:prstGeom prst="roundRect">
            <a:avLst/>
          </a:prstGeom>
          <a:solidFill>
            <a:srgbClr val="FFFF00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6E5ABC41-8EEC-40FB-A657-0A3E525C4862}"/>
              </a:ext>
            </a:extLst>
          </p:cNvPr>
          <p:cNvSpPr/>
          <p:nvPr/>
        </p:nvSpPr>
        <p:spPr>
          <a:xfrm>
            <a:off x="2344669" y="3935730"/>
            <a:ext cx="583309" cy="381000"/>
          </a:xfrm>
          <a:prstGeom prst="roundRect">
            <a:avLst/>
          </a:prstGeom>
          <a:solidFill>
            <a:srgbClr val="FFFF00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1E846024-720F-4C56-B35F-5BB548B8B4B8}"/>
              </a:ext>
            </a:extLst>
          </p:cNvPr>
          <p:cNvSpPr/>
          <p:nvPr/>
        </p:nvSpPr>
        <p:spPr>
          <a:xfrm>
            <a:off x="3335904" y="3120390"/>
            <a:ext cx="1040838" cy="381000"/>
          </a:xfrm>
          <a:prstGeom prst="roundRect">
            <a:avLst/>
          </a:prstGeom>
          <a:solidFill>
            <a:srgbClr val="00B0F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286CF82D-0B8F-4350-802A-D1FC359A329B}"/>
              </a:ext>
            </a:extLst>
          </p:cNvPr>
          <p:cNvSpPr/>
          <p:nvPr/>
        </p:nvSpPr>
        <p:spPr>
          <a:xfrm>
            <a:off x="3629634" y="3539490"/>
            <a:ext cx="1066800" cy="381000"/>
          </a:xfrm>
          <a:prstGeom prst="roundRect">
            <a:avLst/>
          </a:prstGeom>
          <a:solidFill>
            <a:srgbClr val="00B0F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6A4A5E55-46A0-4F7C-9834-57381FF71A76}"/>
              </a:ext>
            </a:extLst>
          </p:cNvPr>
          <p:cNvSpPr/>
          <p:nvPr/>
        </p:nvSpPr>
        <p:spPr>
          <a:xfrm>
            <a:off x="2947283" y="3943350"/>
            <a:ext cx="564051" cy="381000"/>
          </a:xfrm>
          <a:prstGeom prst="roundRect">
            <a:avLst/>
          </a:prstGeom>
          <a:solidFill>
            <a:srgbClr val="00B0F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4C587090-1C56-4051-90BB-E02F056B2199}"/>
              </a:ext>
            </a:extLst>
          </p:cNvPr>
          <p:cNvCxnSpPr/>
          <p:nvPr/>
        </p:nvCxnSpPr>
        <p:spPr>
          <a:xfrm>
            <a:off x="4895107" y="1049645"/>
            <a:ext cx="0" cy="381000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: 圆角 22">
            <a:extLst>
              <a:ext uri="{FF2B5EF4-FFF2-40B4-BE49-F238E27FC236}">
                <a16:creationId xmlns:a16="http://schemas.microsoft.com/office/drawing/2014/main" id="{1399FBA9-ECEC-4BF1-8EA4-F942643A13F5}"/>
              </a:ext>
            </a:extLst>
          </p:cNvPr>
          <p:cNvSpPr/>
          <p:nvPr/>
        </p:nvSpPr>
        <p:spPr>
          <a:xfrm>
            <a:off x="3801586" y="3920490"/>
            <a:ext cx="646062" cy="381000"/>
          </a:xfrm>
          <a:prstGeom prst="roundRect">
            <a:avLst/>
          </a:prstGeom>
          <a:solidFill>
            <a:srgbClr val="FFFF00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31" name="Group 39">
            <a:extLst>
              <a:ext uri="{FF2B5EF4-FFF2-40B4-BE49-F238E27FC236}">
                <a16:creationId xmlns:a16="http://schemas.microsoft.com/office/drawing/2014/main" id="{08B592A6-1A4D-4C51-B5C0-506675904523}"/>
              </a:ext>
            </a:extLst>
          </p:cNvPr>
          <p:cNvGrpSpPr>
            <a:grpSpLocks/>
          </p:cNvGrpSpPr>
          <p:nvPr/>
        </p:nvGrpSpPr>
        <p:grpSpPr bwMode="auto">
          <a:xfrm>
            <a:off x="4960623" y="3594100"/>
            <a:ext cx="4071938" cy="1276352"/>
            <a:chOff x="3815" y="-29"/>
            <a:chExt cx="2565" cy="804"/>
          </a:xfrm>
        </p:grpSpPr>
        <p:pic>
          <p:nvPicPr>
            <p:cNvPr id="17473" name="Picture 15">
              <a:extLst>
                <a:ext uri="{FF2B5EF4-FFF2-40B4-BE49-F238E27FC236}">
                  <a16:creationId xmlns:a16="http://schemas.microsoft.com/office/drawing/2014/main" id="{919C0A7B-26B4-4492-9FC4-E88F1C04E8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5667" y="111"/>
              <a:ext cx="713" cy="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AutoShape 27">
              <a:extLst>
                <a:ext uri="{FF2B5EF4-FFF2-40B4-BE49-F238E27FC236}">
                  <a16:creationId xmlns:a16="http://schemas.microsoft.com/office/drawing/2014/main" id="{12663DD0-CCA6-426A-A858-B6642F9AD0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5" y="-29"/>
              <a:ext cx="1728" cy="509"/>
            </a:xfrm>
            <a:prstGeom prst="wedgeRoundRectCallout">
              <a:avLst>
                <a:gd name="adj1" fmla="val 58879"/>
                <a:gd name="adj2" fmla="val 24883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fontAlgn="ctr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00B0F0"/>
                  </a:solidFill>
                  <a:latin typeface="+mn-lt"/>
                  <a:ea typeface="+mj-ea"/>
                </a:rPr>
                <a:t>怎样整理这些信息才能一目了然呢？</a:t>
              </a:r>
            </a:p>
          </p:txBody>
        </p:sp>
      </p:grpSp>
      <p:graphicFrame>
        <p:nvGraphicFramePr>
          <p:cNvPr id="35" name="Group 47">
            <a:extLst>
              <a:ext uri="{FF2B5EF4-FFF2-40B4-BE49-F238E27FC236}">
                <a16:creationId xmlns:a16="http://schemas.microsoft.com/office/drawing/2014/main" id="{9003A61E-781F-4F4C-AB09-7E4B7BE023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647847"/>
              </p:ext>
            </p:extLst>
          </p:nvPr>
        </p:nvGraphicFramePr>
        <p:xfrm>
          <a:off x="5000308" y="1581150"/>
          <a:ext cx="3860800" cy="1828800"/>
        </p:xfrm>
        <a:graphic>
          <a:graphicData uri="http://schemas.openxmlformats.org/drawingml/2006/table">
            <a:tbl>
              <a:tblPr/>
              <a:tblGrid>
                <a:gridCol w="9667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36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7675">
                <a:tc>
                  <a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088">
                <a:tc>
                  <a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675">
                <a:tc>
                  <a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088">
                <a:tc>
                  <a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1" i="0" u="none" strike="noStrike" cap="none" normalizeH="0" baseline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CN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tc>
                  <a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1C1C1C"/>
                        </a:solidFill>
                        <a:effectLst/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" name="文本框 13">
            <a:extLst>
              <a:ext uri="{FF2B5EF4-FFF2-40B4-BE49-F238E27FC236}">
                <a16:creationId xmlns:a16="http://schemas.microsoft.com/office/drawing/2014/main" id="{D3B4A0EF-E901-4F0C-83EE-B1E684158BCE}"/>
              </a:ext>
            </a:extLst>
          </p:cNvPr>
          <p:cNvSpPr txBox="1"/>
          <p:nvPr/>
        </p:nvSpPr>
        <p:spPr>
          <a:xfrm>
            <a:off x="6065520" y="1581150"/>
            <a:ext cx="9144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j-ea"/>
                <a:ea typeface="+mj-ea"/>
              </a:rPr>
              <a:t>单价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0F2AFCFD-13D3-46C8-8CD6-5F6F1719DF20}"/>
              </a:ext>
            </a:extLst>
          </p:cNvPr>
          <p:cNvSpPr txBox="1"/>
          <p:nvPr/>
        </p:nvSpPr>
        <p:spPr>
          <a:xfrm>
            <a:off x="6979920" y="1581150"/>
            <a:ext cx="9144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j-ea"/>
                <a:ea typeface="+mj-ea"/>
              </a:rPr>
              <a:t>数量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D7D37BD5-CBF5-4EAF-80DA-97E97798376B}"/>
              </a:ext>
            </a:extLst>
          </p:cNvPr>
          <p:cNvSpPr txBox="1"/>
          <p:nvPr/>
        </p:nvSpPr>
        <p:spPr>
          <a:xfrm>
            <a:off x="7970520" y="1581150"/>
            <a:ext cx="9144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j-ea"/>
                <a:ea typeface="+mj-ea"/>
              </a:rPr>
              <a:t>总价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8A1C12A9-1FF1-4ACF-AAD9-130064AD98D9}"/>
              </a:ext>
            </a:extLst>
          </p:cNvPr>
          <p:cNvSpPr txBox="1"/>
          <p:nvPr/>
        </p:nvSpPr>
        <p:spPr>
          <a:xfrm>
            <a:off x="5074920" y="2033588"/>
            <a:ext cx="9144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j-ea"/>
                <a:ea typeface="+mj-ea"/>
              </a:rPr>
              <a:t>大米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99C201F4-6126-44FE-A58F-7AFE570DAA7A}"/>
              </a:ext>
            </a:extLst>
          </p:cNvPr>
          <p:cNvSpPr txBox="1"/>
          <p:nvPr/>
        </p:nvSpPr>
        <p:spPr>
          <a:xfrm>
            <a:off x="5227320" y="2495550"/>
            <a:ext cx="9144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j-ea"/>
                <a:ea typeface="+mj-ea"/>
              </a:rPr>
              <a:t>肉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F3B83142-C034-4C3F-932E-ED03A0DC0E9A}"/>
              </a:ext>
            </a:extLst>
          </p:cNvPr>
          <p:cNvSpPr txBox="1"/>
          <p:nvPr/>
        </p:nvSpPr>
        <p:spPr>
          <a:xfrm>
            <a:off x="5074920" y="2952750"/>
            <a:ext cx="9144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400" b="1" dirty="0">
                <a:latin typeface="+mj-ea"/>
                <a:ea typeface="+mj-ea"/>
              </a:rPr>
              <a:t>鸡蛋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B5A52047-6476-4ACB-AFA8-A69F94375EC4}"/>
              </a:ext>
            </a:extLst>
          </p:cNvPr>
          <p:cNvSpPr txBox="1"/>
          <p:nvPr/>
        </p:nvSpPr>
        <p:spPr>
          <a:xfrm>
            <a:off x="6019165" y="2033588"/>
            <a:ext cx="9144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latin typeface="+mn-lt"/>
                <a:ea typeface="+mj-ea"/>
              </a:rPr>
              <a:t>30.98</a:t>
            </a:r>
            <a:endParaRPr lang="zh-CN" altLang="en-US" sz="2400" b="1" dirty="0">
              <a:latin typeface="+mn-lt"/>
              <a:ea typeface="+mj-ea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F0466BCC-5CB4-4269-A6A6-D4C2CA0E91A9}"/>
              </a:ext>
            </a:extLst>
          </p:cNvPr>
          <p:cNvSpPr txBox="1"/>
          <p:nvPr/>
        </p:nvSpPr>
        <p:spPr>
          <a:xfrm>
            <a:off x="6949758" y="2023987"/>
            <a:ext cx="9144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latin typeface="+mn-lt"/>
                <a:ea typeface="+mj-ea"/>
              </a:rPr>
              <a:t>2</a:t>
            </a:r>
            <a:endParaRPr lang="zh-CN" altLang="en-US" sz="2400" b="1" dirty="0">
              <a:latin typeface="+mn-lt"/>
              <a:ea typeface="+mj-ea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72F1C4E6-C170-4B95-8E9F-6711C244E4CF}"/>
              </a:ext>
            </a:extLst>
          </p:cNvPr>
          <p:cNvSpPr txBox="1"/>
          <p:nvPr/>
        </p:nvSpPr>
        <p:spPr>
          <a:xfrm>
            <a:off x="6019165" y="2506663"/>
            <a:ext cx="9144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latin typeface="+mn-lt"/>
                <a:ea typeface="+mj-ea"/>
              </a:rPr>
              <a:t>26.48</a:t>
            </a:r>
            <a:endParaRPr lang="zh-CN" altLang="en-US" sz="2400" b="1" dirty="0">
              <a:latin typeface="+mn-lt"/>
              <a:ea typeface="+mj-ea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0AF356BD-1F67-45CC-8A4B-F6248A935B66}"/>
              </a:ext>
            </a:extLst>
          </p:cNvPr>
          <p:cNvSpPr txBox="1"/>
          <p:nvPr/>
        </p:nvSpPr>
        <p:spPr>
          <a:xfrm>
            <a:off x="7132320" y="2506663"/>
            <a:ext cx="9144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latin typeface="+mn-lt"/>
                <a:ea typeface="+mj-ea"/>
              </a:rPr>
              <a:t>0.8</a:t>
            </a:r>
            <a:endParaRPr lang="zh-CN" altLang="en-US" sz="2400" b="1" dirty="0">
              <a:latin typeface="+mn-lt"/>
              <a:ea typeface="+mj-ea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73318EA7-34F9-4707-BC66-09FA2D5FEAAA}"/>
              </a:ext>
            </a:extLst>
          </p:cNvPr>
          <p:cNvSpPr txBox="1"/>
          <p:nvPr/>
        </p:nvSpPr>
        <p:spPr>
          <a:xfrm>
            <a:off x="6217920" y="2952750"/>
            <a:ext cx="9144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2400" b="1" dirty="0">
                <a:latin typeface="+mn-lt"/>
                <a:ea typeface="+mj-ea"/>
              </a:rPr>
              <a:t>10</a:t>
            </a:r>
            <a:endParaRPr lang="zh-CN" altLang="en-US" sz="2400" b="1" dirty="0">
              <a:latin typeface="+mn-lt"/>
              <a:ea typeface="+mj-ea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507F0BC2-12AF-4194-BCAB-BD921AE395B5}"/>
              </a:ext>
            </a:extLst>
          </p:cNvPr>
          <p:cNvSpPr txBox="1"/>
          <p:nvPr/>
        </p:nvSpPr>
        <p:spPr>
          <a:xfrm>
            <a:off x="6956994" y="2952750"/>
            <a:ext cx="9144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altLang="zh-CN" sz="2400" b="1" dirty="0">
                <a:latin typeface="+mn-lt"/>
                <a:ea typeface="+mj-ea"/>
              </a:rPr>
              <a:t>1</a:t>
            </a:r>
            <a:endParaRPr lang="zh-CN" altLang="en-US" sz="2400" b="1" dirty="0">
              <a:latin typeface="+mn-lt"/>
              <a:ea typeface="+mj-ea"/>
            </a:endParaRPr>
          </a:p>
        </p:txBody>
      </p:sp>
      <p:pic>
        <p:nvPicPr>
          <p:cNvPr id="57" name="图片 56">
            <a:hlinkClick r:id="rId5" action="ppaction://hlinksldjump"/>
            <a:extLst>
              <a:ext uri="{FF2B5EF4-FFF2-40B4-BE49-F238E27FC236}">
                <a16:creationId xmlns:a16="http://schemas.microsoft.com/office/drawing/2014/main" id="{1A544F21-BC27-46E3-A0EA-4C9A2AC35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65705" y="3663213"/>
            <a:ext cx="994211" cy="574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" name="图片 58">
            <a:hlinkClick r:id="rId7" action="ppaction://hlinksldjump"/>
            <a:extLst>
              <a:ext uri="{FF2B5EF4-FFF2-40B4-BE49-F238E27FC236}">
                <a16:creationId xmlns:a16="http://schemas.microsoft.com/office/drawing/2014/main" id="{F53A18E9-A02F-473C-9F91-A1429611BB5F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796" y="3905405"/>
            <a:ext cx="788240" cy="623905"/>
          </a:xfrm>
          <a:custGeom>
            <a:avLst/>
            <a:gdLst>
              <a:gd name="connsiteX0" fmla="*/ 0 w 849608"/>
              <a:gd name="connsiteY0" fmla="*/ 0 h 990574"/>
              <a:gd name="connsiteX1" fmla="*/ 849608 w 849608"/>
              <a:gd name="connsiteY1" fmla="*/ 0 h 990574"/>
              <a:gd name="connsiteX2" fmla="*/ 849608 w 849608"/>
              <a:gd name="connsiteY2" fmla="*/ 838178 h 990574"/>
              <a:gd name="connsiteX3" fmla="*/ 723881 w 849608"/>
              <a:gd name="connsiteY3" fmla="*/ 838178 h 990574"/>
              <a:gd name="connsiteX4" fmla="*/ 685781 w 849608"/>
              <a:gd name="connsiteY4" fmla="*/ 876278 h 990574"/>
              <a:gd name="connsiteX5" fmla="*/ 685781 w 849608"/>
              <a:gd name="connsiteY5" fmla="*/ 990574 h 990574"/>
              <a:gd name="connsiteX6" fmla="*/ 0 w 849608"/>
              <a:gd name="connsiteY6" fmla="*/ 990574 h 99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9608" h="990574">
                <a:moveTo>
                  <a:pt x="0" y="0"/>
                </a:moveTo>
                <a:lnTo>
                  <a:pt x="849608" y="0"/>
                </a:lnTo>
                <a:lnTo>
                  <a:pt x="849608" y="838178"/>
                </a:lnTo>
                <a:lnTo>
                  <a:pt x="723881" y="838178"/>
                </a:lnTo>
                <a:cubicBezTo>
                  <a:pt x="702839" y="838178"/>
                  <a:pt x="685781" y="855236"/>
                  <a:pt x="685781" y="876278"/>
                </a:cubicBezTo>
                <a:lnTo>
                  <a:pt x="685781" y="990574"/>
                </a:lnTo>
                <a:lnTo>
                  <a:pt x="0" y="990574"/>
                </a:lnTo>
                <a:close/>
              </a:path>
            </a:pathLst>
          </a:custGeom>
        </p:spPr>
      </p:pic>
      <p:pic>
        <p:nvPicPr>
          <p:cNvPr id="56" name="图片 55">
            <a:hlinkClick r:id="rId8" action="ppaction://hlinksldjump"/>
            <a:extLst>
              <a:ext uri="{FF2B5EF4-FFF2-40B4-BE49-F238E27FC236}">
                <a16:creationId xmlns:a16="http://schemas.microsoft.com/office/drawing/2014/main" id="{03A938AA-7294-4FCB-8C3A-7C7E3405F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64188" y="4036254"/>
            <a:ext cx="813491" cy="6940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>
            <a:hlinkClick r:id="rId9" action="ppaction://hlinksldjump"/>
            <a:extLst>
              <a:ext uri="{FF2B5EF4-FFF2-40B4-BE49-F238E27FC236}">
                <a16:creationId xmlns:a16="http://schemas.microsoft.com/office/drawing/2014/main" id="{544B12DB-B283-41F5-9FF6-1AD60FA84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6754" y="4406829"/>
            <a:ext cx="1221511" cy="61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文本框 48">
            <a:hlinkClick r:id="rId9" action="ppaction://hlinksldjump"/>
            <a:extLst>
              <a:ext uri="{FF2B5EF4-FFF2-40B4-BE49-F238E27FC236}">
                <a16:creationId xmlns:a16="http://schemas.microsoft.com/office/drawing/2014/main" id="{A8AF069F-989F-4DDD-8879-4D384EE8DD10}"/>
              </a:ext>
            </a:extLst>
          </p:cNvPr>
          <p:cNvSpPr txBox="1"/>
          <p:nvPr/>
        </p:nvSpPr>
        <p:spPr>
          <a:xfrm>
            <a:off x="6524986" y="4559486"/>
            <a:ext cx="885046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 hangingPunct="1">
              <a:defRPr/>
            </a:pPr>
            <a:r>
              <a:rPr lang="zh-CN" altLang="en-US" sz="1500" dirty="0">
                <a:latin typeface="+mj-ea"/>
                <a:ea typeface="+mj-ea"/>
              </a:rPr>
              <a:t>幻灯片</a:t>
            </a:r>
            <a:r>
              <a:rPr lang="en-US" altLang="zh-CN" sz="1500" dirty="0">
                <a:latin typeface="+mj-lt"/>
                <a:ea typeface="+mj-ea"/>
              </a:rPr>
              <a:t>9</a:t>
            </a:r>
            <a:endParaRPr lang="zh-CN" altLang="en-US" sz="1500" dirty="0">
              <a:latin typeface="+mj-lt"/>
              <a:ea typeface="+mj-ea"/>
            </a:endParaRPr>
          </a:p>
        </p:txBody>
      </p:sp>
      <p:sp>
        <p:nvSpPr>
          <p:cNvPr id="50" name="文本框 8">
            <a:extLst>
              <a:ext uri="{FF2B5EF4-FFF2-40B4-BE49-F238E27FC236}">
                <a16:creationId xmlns:a16="http://schemas.microsoft.com/office/drawing/2014/main" id="{07F1CE07-8835-4AD0-93C4-5085B49F59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" y="158750"/>
            <a:ext cx="49530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二、探究新知，经历过程</a:t>
            </a: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63E900C4-A9E3-C7AC-C3E1-16CD8933E8B2}"/>
              </a:ext>
            </a:extLst>
          </p:cNvPr>
          <p:cNvSpPr/>
          <p:nvPr/>
        </p:nvSpPr>
        <p:spPr>
          <a:xfrm>
            <a:off x="5008943" y="1004539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阅读与理解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C788AB9-313D-4B3C-AC2A-E25ECFA2DDB7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8649" y="826255"/>
            <a:ext cx="2941551" cy="1780515"/>
          </a:xfrm>
          <a:prstGeom prst="rect">
            <a:avLst/>
          </a:prstGeom>
        </p:spPr>
      </p:pic>
      <p:sp>
        <p:nvSpPr>
          <p:cNvPr id="54" name="文本框 53">
            <a:hlinkClick r:id="rId8" action="ppaction://hlinksldjump"/>
            <a:extLst>
              <a:ext uri="{FF2B5EF4-FFF2-40B4-BE49-F238E27FC236}">
                <a16:creationId xmlns:a16="http://schemas.microsoft.com/office/drawing/2014/main" id="{7B323B43-8A4A-4C7F-A674-B6B5D1F9EC22}"/>
              </a:ext>
            </a:extLst>
          </p:cNvPr>
          <p:cNvSpPr txBox="1"/>
          <p:nvPr/>
        </p:nvSpPr>
        <p:spPr>
          <a:xfrm>
            <a:off x="7444394" y="4205819"/>
            <a:ext cx="640735" cy="369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zh-CN" altLang="en-US" dirty="0">
                <a:latin typeface="+mn-lt"/>
                <a:ea typeface="+mn-ea"/>
              </a:rPr>
              <a:t>笔算</a:t>
            </a:r>
          </a:p>
        </p:txBody>
      </p:sp>
      <p:sp>
        <p:nvSpPr>
          <p:cNvPr id="62" name="文本框 61">
            <a:hlinkClick r:id="rId5" action="ppaction://hlinksldjump"/>
            <a:extLst>
              <a:ext uri="{FF2B5EF4-FFF2-40B4-BE49-F238E27FC236}">
                <a16:creationId xmlns:a16="http://schemas.microsoft.com/office/drawing/2014/main" id="{BA68190C-359C-487C-88F7-A3516A18E1DC}"/>
              </a:ext>
            </a:extLst>
          </p:cNvPr>
          <p:cNvSpPr txBox="1"/>
          <p:nvPr/>
        </p:nvSpPr>
        <p:spPr>
          <a:xfrm>
            <a:off x="7707889" y="3790926"/>
            <a:ext cx="767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zh-CN" altLang="en-US" sz="1400" dirty="0">
                <a:latin typeface="+mn-lt"/>
                <a:ea typeface="+mn-ea"/>
              </a:rPr>
              <a:t>计算器</a:t>
            </a:r>
          </a:p>
        </p:txBody>
      </p:sp>
      <p:sp>
        <p:nvSpPr>
          <p:cNvPr id="63" name="文本框 62">
            <a:hlinkClick r:id="rId7" action="ppaction://hlinksldjump"/>
            <a:extLst>
              <a:ext uri="{FF2B5EF4-FFF2-40B4-BE49-F238E27FC236}">
                <a16:creationId xmlns:a16="http://schemas.microsoft.com/office/drawing/2014/main" id="{617C842C-6090-4542-8CBF-B85764C89D4F}"/>
              </a:ext>
            </a:extLst>
          </p:cNvPr>
          <p:cNvSpPr txBox="1"/>
          <p:nvPr/>
        </p:nvSpPr>
        <p:spPr>
          <a:xfrm>
            <a:off x="8232034" y="4036979"/>
            <a:ext cx="652463" cy="3698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zh-CN" altLang="en-US" dirty="0">
                <a:latin typeface="+mn-lt"/>
                <a:ea typeface="+mn-ea"/>
              </a:rPr>
              <a:t>估算</a:t>
            </a: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642A6154-86F1-426D-A449-C1297FB52C9A}"/>
              </a:ext>
            </a:extLst>
          </p:cNvPr>
          <p:cNvSpPr txBox="1"/>
          <p:nvPr/>
        </p:nvSpPr>
        <p:spPr>
          <a:xfrm>
            <a:off x="157728" y="2693353"/>
            <a:ext cx="4634295" cy="2094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         妈妈带</a:t>
            </a: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100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元去超市购物。她买了</a:t>
            </a: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袋大米，每袋</a:t>
            </a: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30.98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元；还买了</a:t>
            </a: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0.8kg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肉，每千克</a:t>
            </a: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26.48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元。</a:t>
            </a:r>
            <a:r>
              <a:rPr lang="zh-CN" altLang="en-US" sz="2400" b="1" spc="-130" dirty="0">
                <a:latin typeface="+mn-lt"/>
                <a:ea typeface="黑体" panose="02010609060101010101" pitchFamily="49" charset="-122"/>
              </a:rPr>
              <a:t>剩下的钱还够买一盒</a:t>
            </a:r>
            <a:r>
              <a:rPr lang="en-US" altLang="zh-CN" sz="2400" b="1" spc="-130" dirty="0">
                <a:latin typeface="+mn-lt"/>
                <a:ea typeface="黑体" panose="02010609060101010101" pitchFamily="49" charset="-122"/>
              </a:rPr>
              <a:t>10</a:t>
            </a:r>
            <a:r>
              <a:rPr lang="zh-CN" altLang="en-US" sz="2400" b="1" spc="-130" dirty="0">
                <a:latin typeface="+mn-lt"/>
                <a:ea typeface="黑体" panose="02010609060101010101" pitchFamily="49" charset="-122"/>
              </a:rPr>
              <a:t>元的鸡蛋吗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？</a:t>
            </a:r>
            <a:endParaRPr lang="en-US" altLang="zh-CN" sz="2400" b="1" dirty="0">
              <a:latin typeface="+mn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400" b="1" spc="-130" dirty="0">
                <a:ea typeface="黑体" panose="02010609060101010101" pitchFamily="49" charset="-122"/>
              </a:rPr>
              <a:t>够买一盒</a:t>
            </a:r>
            <a:r>
              <a:rPr lang="en-US" altLang="zh-CN" sz="2400" b="1" spc="-13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2400" b="1" spc="-130" dirty="0">
                <a:ea typeface="黑体" panose="02010609060101010101" pitchFamily="49" charset="-122"/>
              </a:rPr>
              <a:t>元的鸡蛋吗</a:t>
            </a:r>
            <a:r>
              <a:rPr lang="zh-CN" altLang="en-US" sz="2400" b="1" dirty="0">
                <a:ea typeface="黑体" panose="02010609060101010101" pitchFamily="49" charset="-122"/>
              </a:rPr>
              <a:t>？</a:t>
            </a:r>
            <a:endParaRPr lang="zh-CN" altLang="en-US" sz="2400" b="1" dirty="0"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BC3A6E0-3F1F-2232-91C8-7AF7FCE66C1E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94" y="948121"/>
            <a:ext cx="555463" cy="396089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id="{79E73D2F-F8C2-2A31-4EF6-22A5403F07FF}"/>
              </a:ext>
            </a:extLst>
          </p:cNvPr>
          <p:cNvSpPr txBox="1"/>
          <p:nvPr/>
        </p:nvSpPr>
        <p:spPr>
          <a:xfrm>
            <a:off x="5072803" y="1587592"/>
            <a:ext cx="107103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</a:rPr>
              <a:t>商品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 nodeType="clickPar">
                      <p:stCondLst>
                        <p:cond delay="indefinite"/>
                      </p:stCondLst>
                      <p:childTnLst>
                        <p:par>
                          <p:cTn id="9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withGroup">
                            <p:stCondLst>
                              <p:cond delay="25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 nodeType="clickPar">
                      <p:stCondLst>
                        <p:cond delay="indefinite"/>
                      </p:stCondLst>
                      <p:childTnLst>
                        <p:par>
                          <p:cTn id="1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 nodeType="withGroup">
                            <p:stCondLst>
                              <p:cond delay="250"/>
                            </p:stCondLst>
                            <p:childTnLst>
                              <p:par>
                                <p:cTn id="1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 nodeType="withGroup">
                            <p:stCondLst>
                              <p:cond delay="25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1" grpId="0" animBg="1"/>
      <p:bldP spid="22" grpId="0" animBg="1"/>
      <p:bldP spid="11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3" grpId="0" animBg="1"/>
      <p:bldP spid="14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6" grpId="0" animBg="1"/>
      <p:bldP spid="54" grpId="0"/>
      <p:bldP spid="62" grpId="0"/>
      <p:bldP spid="63" grpId="0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C55850D3-6F43-422C-B6BD-E0A6C1A80343}"/>
              </a:ext>
            </a:extLst>
          </p:cNvPr>
          <p:cNvCxnSpPr/>
          <p:nvPr/>
        </p:nvCxnSpPr>
        <p:spPr>
          <a:xfrm>
            <a:off x="4724400" y="1047750"/>
            <a:ext cx="0" cy="381000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文本框 2">
            <a:extLst>
              <a:ext uri="{FF2B5EF4-FFF2-40B4-BE49-F238E27FC236}">
                <a16:creationId xmlns:a16="http://schemas.microsoft.com/office/drawing/2014/main" id="{C6ABC174-4C8C-4BF4-ADF3-FBFEE08BFCB9}"/>
              </a:ext>
            </a:extLst>
          </p:cNvPr>
          <p:cNvSpPr txBox="1"/>
          <p:nvPr/>
        </p:nvSpPr>
        <p:spPr>
          <a:xfrm>
            <a:off x="4724400" y="1962150"/>
            <a:ext cx="3429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hangingPunct="1">
              <a:defRPr/>
            </a:pPr>
            <a:r>
              <a:rPr lang="en-US" altLang="zh-CN" sz="2400" b="1" dirty="0">
                <a:latin typeface="+mn-lt"/>
                <a:ea typeface="+mn-ea"/>
              </a:rPr>
              <a:t>30.98×2=61.96</a:t>
            </a:r>
            <a:r>
              <a:rPr lang="zh-CN" altLang="en-US" sz="2400" b="1" dirty="0">
                <a:latin typeface="+mn-lt"/>
                <a:ea typeface="+mn-ea"/>
              </a:rPr>
              <a:t>（元）</a:t>
            </a:r>
            <a:endParaRPr lang="en-US" altLang="zh-CN" sz="2400" b="1" dirty="0">
              <a:latin typeface="+mn-lt"/>
              <a:ea typeface="+mn-ea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id="{21BCBBD8-A5F7-498D-8134-AAC0C19A99C8}"/>
              </a:ext>
            </a:extLst>
          </p:cNvPr>
          <p:cNvSpPr txBox="1"/>
          <p:nvPr/>
        </p:nvSpPr>
        <p:spPr>
          <a:xfrm>
            <a:off x="4693920" y="1581150"/>
            <a:ext cx="1524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hangingPunct="1">
              <a:defRPr/>
            </a:pPr>
            <a:r>
              <a:rPr lang="zh-CN" altLang="en-US" sz="2400" b="1" dirty="0">
                <a:solidFill>
                  <a:srgbClr val="00B0F0"/>
                </a:solidFill>
                <a:latin typeface="+mj-ea"/>
                <a:ea typeface="+mj-ea"/>
              </a:rPr>
              <a:t>笔算</a:t>
            </a:r>
            <a:r>
              <a:rPr lang="en-US" altLang="zh-CN" sz="2400" b="1" dirty="0">
                <a:solidFill>
                  <a:srgbClr val="00B0F0"/>
                </a:solidFill>
                <a:latin typeface="+mj-ea"/>
                <a:ea typeface="+mj-ea"/>
              </a:rPr>
              <a:t>: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7D8AD4DE-E98C-44C3-ABF6-5548AC608F66}"/>
              </a:ext>
            </a:extLst>
          </p:cNvPr>
          <p:cNvSpPr txBox="1"/>
          <p:nvPr/>
        </p:nvSpPr>
        <p:spPr>
          <a:xfrm>
            <a:off x="4724400" y="2378075"/>
            <a:ext cx="3429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hangingPunct="1">
              <a:defRPr/>
            </a:pPr>
            <a:r>
              <a:rPr lang="en-US" altLang="zh-CN" sz="2400" b="1" dirty="0">
                <a:latin typeface="+mn-lt"/>
                <a:ea typeface="+mn-ea"/>
              </a:rPr>
              <a:t>26.48×0.8=21.184</a:t>
            </a:r>
            <a:r>
              <a:rPr lang="zh-CN" altLang="en-US" sz="2400" b="1" dirty="0">
                <a:latin typeface="+mn-lt"/>
                <a:ea typeface="+mn-ea"/>
              </a:rPr>
              <a:t>（元）</a:t>
            </a:r>
            <a:endParaRPr lang="en-US" altLang="zh-CN" sz="2400" b="1" dirty="0">
              <a:latin typeface="+mn-lt"/>
              <a:ea typeface="+mn-ea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7BC7154D-42F1-4419-9117-0BBD2D843A45}"/>
              </a:ext>
            </a:extLst>
          </p:cNvPr>
          <p:cNvSpPr txBox="1"/>
          <p:nvPr/>
        </p:nvSpPr>
        <p:spPr>
          <a:xfrm>
            <a:off x="4724400" y="2859088"/>
            <a:ext cx="41757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hangingPunct="1">
              <a:defRPr/>
            </a:pPr>
            <a:r>
              <a:rPr lang="en-US" altLang="zh-CN" sz="2400" b="1" dirty="0">
                <a:latin typeface="+mn-lt"/>
                <a:ea typeface="+mn-ea"/>
              </a:rPr>
              <a:t>100-61.96-21.184=16.856</a:t>
            </a:r>
            <a:r>
              <a:rPr lang="zh-CN" altLang="en-US" sz="2400" b="1" dirty="0">
                <a:latin typeface="+mn-lt"/>
                <a:ea typeface="+mn-ea"/>
              </a:rPr>
              <a:t>（元）</a:t>
            </a:r>
            <a:endParaRPr lang="en-US" altLang="zh-CN" sz="2400" b="1" dirty="0">
              <a:latin typeface="+mn-lt"/>
              <a:ea typeface="+mn-ea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29849C35-8486-4061-AA1D-F69DE2732196}"/>
              </a:ext>
            </a:extLst>
          </p:cNvPr>
          <p:cNvSpPr txBox="1"/>
          <p:nvPr/>
        </p:nvSpPr>
        <p:spPr>
          <a:xfrm>
            <a:off x="4725988" y="3333750"/>
            <a:ext cx="3429000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hangingPunct="1">
              <a:defRPr/>
            </a:pPr>
            <a:r>
              <a:rPr lang="en-US" altLang="zh-CN" sz="2400" b="1" dirty="0">
                <a:latin typeface="+mn-lt"/>
                <a:ea typeface="+mn-ea"/>
              </a:rPr>
              <a:t>16.856</a:t>
            </a:r>
            <a:r>
              <a:rPr lang="zh-CN" altLang="en-US" sz="2400" b="1" dirty="0">
                <a:latin typeface="+mn-lt"/>
                <a:ea typeface="+mn-ea"/>
              </a:rPr>
              <a:t>＞</a:t>
            </a:r>
            <a:r>
              <a:rPr lang="en-US" altLang="zh-CN" sz="2400" b="1" dirty="0">
                <a:latin typeface="+mn-lt"/>
                <a:ea typeface="+mn-ea"/>
              </a:rPr>
              <a:t>10</a:t>
            </a:r>
            <a:r>
              <a:rPr lang="zh-CN" altLang="en-US" sz="2400" b="1" dirty="0">
                <a:latin typeface="+mn-lt"/>
                <a:ea typeface="+mn-ea"/>
              </a:rPr>
              <a:t>，够买一盒</a:t>
            </a:r>
            <a:r>
              <a:rPr lang="en-US" altLang="zh-CN" sz="2400" b="1" dirty="0">
                <a:latin typeface="+mn-lt"/>
                <a:ea typeface="+mn-ea"/>
              </a:rPr>
              <a:t>10</a:t>
            </a:r>
            <a:r>
              <a:rPr lang="zh-CN" altLang="en-US" sz="2400" b="1" dirty="0">
                <a:latin typeface="+mn-lt"/>
                <a:ea typeface="+mn-ea"/>
              </a:rPr>
              <a:t>元的鸡蛋。</a:t>
            </a:r>
            <a:endParaRPr lang="en-US" altLang="zh-CN" sz="2400" b="1" dirty="0">
              <a:latin typeface="+mn-lt"/>
              <a:ea typeface="+mn-ea"/>
            </a:endParaRPr>
          </a:p>
        </p:txBody>
      </p:sp>
      <p:pic>
        <p:nvPicPr>
          <p:cNvPr id="53" name="图片 52">
            <a:hlinkClick r:id="rId3" action="ppaction://hlinksldjump"/>
            <a:extLst>
              <a:ext uri="{FF2B5EF4-FFF2-40B4-BE49-F238E27FC236}">
                <a16:creationId xmlns:a16="http://schemas.microsoft.com/office/drawing/2014/main" id="{0392AC0C-78BF-42D6-976E-1CB948496D6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544" y="3505004"/>
            <a:ext cx="1337712" cy="2375781"/>
          </a:xfrm>
          <a:custGeom>
            <a:avLst/>
            <a:gdLst>
              <a:gd name="connsiteX0" fmla="*/ 380990 w 761980"/>
              <a:gd name="connsiteY0" fmla="*/ 1588 h 915966"/>
              <a:gd name="connsiteX1" fmla="*/ 761980 w 761980"/>
              <a:gd name="connsiteY1" fmla="*/ 458777 h 915966"/>
              <a:gd name="connsiteX2" fmla="*/ 380990 w 761980"/>
              <a:gd name="connsiteY2" fmla="*/ 915966 h 915966"/>
              <a:gd name="connsiteX3" fmla="*/ 0 w 761980"/>
              <a:gd name="connsiteY3" fmla="*/ 458777 h 915966"/>
              <a:gd name="connsiteX4" fmla="*/ 380990 w 761980"/>
              <a:gd name="connsiteY4" fmla="*/ 1588 h 915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980" h="915966">
                <a:moveTo>
                  <a:pt x="380990" y="1588"/>
                </a:moveTo>
                <a:cubicBezTo>
                  <a:pt x="446625" y="-21272"/>
                  <a:pt x="761980" y="206278"/>
                  <a:pt x="761980" y="458777"/>
                </a:cubicBezTo>
                <a:cubicBezTo>
                  <a:pt x="761980" y="711276"/>
                  <a:pt x="591405" y="915966"/>
                  <a:pt x="380990" y="915966"/>
                </a:cubicBezTo>
                <a:cubicBezTo>
                  <a:pt x="170575" y="915966"/>
                  <a:pt x="0" y="711276"/>
                  <a:pt x="0" y="458777"/>
                </a:cubicBezTo>
                <a:cubicBezTo>
                  <a:pt x="0" y="206278"/>
                  <a:pt x="315355" y="24448"/>
                  <a:pt x="380990" y="1588"/>
                </a:cubicBezTo>
                <a:close/>
              </a:path>
            </a:pathLst>
          </a:custGeom>
        </p:spPr>
      </p:pic>
      <p:sp>
        <p:nvSpPr>
          <p:cNvPr id="54" name="文本框 53">
            <a:hlinkClick r:id="rId3" action="ppaction://hlinksldjump"/>
            <a:extLst>
              <a:ext uri="{FF2B5EF4-FFF2-40B4-BE49-F238E27FC236}">
                <a16:creationId xmlns:a16="http://schemas.microsoft.com/office/drawing/2014/main" id="{EBAC5541-AF93-48F5-990B-E5E819A37EA2}"/>
              </a:ext>
            </a:extLst>
          </p:cNvPr>
          <p:cNvSpPr txBox="1"/>
          <p:nvPr/>
        </p:nvSpPr>
        <p:spPr>
          <a:xfrm>
            <a:off x="8103159" y="3895878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1400" dirty="0">
                <a:latin typeface="+mn-lt"/>
                <a:ea typeface="+mn-ea"/>
              </a:rPr>
              <a:t>回幻灯片</a:t>
            </a:r>
            <a:r>
              <a:rPr lang="en-US" altLang="zh-CN" sz="1400" dirty="0">
                <a:latin typeface="+mn-lt"/>
                <a:ea typeface="+mn-ea"/>
              </a:rPr>
              <a:t>3</a:t>
            </a:r>
            <a:endParaRPr lang="zh-CN" altLang="en-US" sz="1400" dirty="0">
              <a:latin typeface="+mn-lt"/>
              <a:ea typeface="+mn-ea"/>
            </a:endParaRPr>
          </a:p>
        </p:txBody>
      </p:sp>
      <p:sp>
        <p:nvSpPr>
          <p:cNvPr id="16" name="文本框 8">
            <a:extLst>
              <a:ext uri="{FF2B5EF4-FFF2-40B4-BE49-F238E27FC236}">
                <a16:creationId xmlns:a16="http://schemas.microsoft.com/office/drawing/2014/main" id="{46335E1E-9153-4219-8376-856B675CD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" y="158750"/>
            <a:ext cx="49530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二、探究新知，经历过程</a:t>
            </a:r>
          </a:p>
        </p:txBody>
      </p:sp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D15284AC-C6E3-C78A-33E5-FF5C6F8C3266}"/>
              </a:ext>
            </a:extLst>
          </p:cNvPr>
          <p:cNvSpPr/>
          <p:nvPr/>
        </p:nvSpPr>
        <p:spPr>
          <a:xfrm>
            <a:off x="824752" y="2857084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阅读与理解</a:t>
            </a: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CB34FB15-98D0-C424-8860-8A2D482EBAED}"/>
              </a:ext>
            </a:extLst>
          </p:cNvPr>
          <p:cNvSpPr/>
          <p:nvPr/>
        </p:nvSpPr>
        <p:spPr>
          <a:xfrm>
            <a:off x="4803595" y="1060368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分析与解答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13E8F13-4846-87B1-EBB3-6143F1C6B4D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8649" y="826255"/>
            <a:ext cx="2941551" cy="178051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2A160B2-E197-DB36-1381-BC63B3421282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94" y="948121"/>
            <a:ext cx="555463" cy="396089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E9DAE83-3D5C-6549-9938-311B914205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65" y="3285750"/>
            <a:ext cx="3216489" cy="15506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5" grpId="0"/>
      <p:bldP spid="48" grpId="0"/>
      <p:bldP spid="49" grpId="0"/>
      <p:bldP spid="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2E267356-C0D4-4D95-89FA-A8DA95C0DE33}"/>
              </a:ext>
            </a:extLst>
          </p:cNvPr>
          <p:cNvCxnSpPr/>
          <p:nvPr/>
        </p:nvCxnSpPr>
        <p:spPr>
          <a:xfrm>
            <a:off x="4724400" y="1047750"/>
            <a:ext cx="0" cy="381000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AutoShape 27">
            <a:extLst>
              <a:ext uri="{FF2B5EF4-FFF2-40B4-BE49-F238E27FC236}">
                <a16:creationId xmlns:a16="http://schemas.microsoft.com/office/drawing/2014/main" id="{5C5921EE-57AB-49C0-9596-A126021FF9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2725" y="1663778"/>
            <a:ext cx="2085975" cy="838200"/>
          </a:xfrm>
          <a:prstGeom prst="wedgeRoundRectCallout">
            <a:avLst>
              <a:gd name="adj1" fmla="val -50969"/>
              <a:gd name="adj2" fmla="val 76070"/>
              <a:gd name="adj3" fmla="val 16667"/>
            </a:avLst>
          </a:prstGeom>
          <a:solidFill>
            <a:srgbClr val="FFFFFF"/>
          </a:solidFill>
          <a:ln w="28575">
            <a:solidFill>
              <a:srgbClr val="00B0F0"/>
            </a:solidFill>
            <a:miter lim="800000"/>
            <a:headEnd/>
            <a:tailEnd/>
          </a:ln>
        </p:spPr>
        <p:txBody>
          <a:bodyPr/>
          <a:lstStyle/>
          <a:p>
            <a:pPr algn="just"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B0F0"/>
                </a:solidFill>
                <a:latin typeface="+mn-lt"/>
                <a:ea typeface="+mj-ea"/>
              </a:rPr>
              <a:t>我用计算器算一下。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7C736F94-E487-4451-A2F8-1698A61B21CB}"/>
              </a:ext>
            </a:extLst>
          </p:cNvPr>
          <p:cNvSpPr txBox="1"/>
          <p:nvPr/>
        </p:nvSpPr>
        <p:spPr>
          <a:xfrm>
            <a:off x="4876799" y="3467100"/>
            <a:ext cx="37566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hangingPunct="1">
              <a:defRPr/>
            </a:pPr>
            <a:r>
              <a:rPr lang="en-US" altLang="zh-CN" sz="2400" b="1" dirty="0">
                <a:latin typeface="+mn-lt"/>
                <a:ea typeface="+mn-ea"/>
              </a:rPr>
              <a:t>  100-30.98×2-26.48×0.8</a:t>
            </a:r>
          </a:p>
          <a:p>
            <a:pPr algn="just" hangingPunct="1">
              <a:defRPr/>
            </a:pPr>
            <a:r>
              <a:rPr lang="en-US" altLang="zh-CN" sz="2400" b="1" dirty="0">
                <a:latin typeface="+mn-lt"/>
                <a:ea typeface="+mn-ea"/>
              </a:rPr>
              <a:t>=16.856</a:t>
            </a:r>
            <a:r>
              <a:rPr lang="zh-CN" altLang="en-US" sz="2400" b="1" dirty="0">
                <a:latin typeface="+mn-lt"/>
                <a:ea typeface="+mn-ea"/>
              </a:rPr>
              <a:t>（元）</a:t>
            </a:r>
            <a:endParaRPr lang="en-US" altLang="zh-CN" sz="2400" b="1" dirty="0">
              <a:latin typeface="+mn-lt"/>
              <a:ea typeface="+mn-ea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EFE273BB-50DE-4B81-8A2E-25FEB8CC5431}"/>
              </a:ext>
            </a:extLst>
          </p:cNvPr>
          <p:cNvSpPr txBox="1"/>
          <p:nvPr/>
        </p:nvSpPr>
        <p:spPr>
          <a:xfrm>
            <a:off x="6629009" y="3836910"/>
            <a:ext cx="18288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hangingPunct="1">
              <a:defRPr/>
            </a:pPr>
            <a:r>
              <a:rPr lang="zh-CN" altLang="en-US" sz="2400" b="1" dirty="0">
                <a:latin typeface="+mn-lt"/>
                <a:ea typeface="+mn-ea"/>
              </a:rPr>
              <a:t>＞</a:t>
            </a:r>
            <a:r>
              <a:rPr lang="en-US" altLang="zh-CN" sz="2400" b="1" dirty="0">
                <a:latin typeface="+mn-lt"/>
                <a:ea typeface="+mn-ea"/>
              </a:rPr>
              <a:t>10</a:t>
            </a:r>
            <a:r>
              <a:rPr lang="zh-CN" altLang="en-US" sz="2400" b="1" dirty="0">
                <a:latin typeface="+mn-lt"/>
                <a:ea typeface="+mn-ea"/>
              </a:rPr>
              <a:t>（元）</a:t>
            </a:r>
            <a:endParaRPr lang="en-US" altLang="zh-CN" sz="2400" b="1" dirty="0">
              <a:latin typeface="+mn-lt"/>
              <a:ea typeface="+mn-ea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4DD0192E-2FA2-47D2-BCEE-CB2A7D4539C9}"/>
              </a:ext>
            </a:extLst>
          </p:cNvPr>
          <p:cNvSpPr txBox="1"/>
          <p:nvPr/>
        </p:nvSpPr>
        <p:spPr>
          <a:xfrm>
            <a:off x="4953000" y="4354830"/>
            <a:ext cx="3429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hangingPunct="1">
              <a:defRPr/>
            </a:pPr>
            <a:r>
              <a:rPr lang="zh-CN" altLang="en-US" sz="2400" b="1" dirty="0">
                <a:latin typeface="+mn-lt"/>
                <a:ea typeface="+mn-ea"/>
              </a:rPr>
              <a:t>够买一盒</a:t>
            </a:r>
            <a:r>
              <a:rPr lang="en-US" altLang="zh-CN" sz="2400" b="1" dirty="0">
                <a:latin typeface="+mn-lt"/>
                <a:ea typeface="+mn-ea"/>
              </a:rPr>
              <a:t>10</a:t>
            </a:r>
            <a:r>
              <a:rPr lang="zh-CN" altLang="en-US" sz="2400" b="1" dirty="0">
                <a:latin typeface="+mn-lt"/>
                <a:ea typeface="+mn-ea"/>
              </a:rPr>
              <a:t>元的鸡蛋。</a:t>
            </a:r>
            <a:endParaRPr lang="en-US" altLang="zh-CN" sz="2400" b="1" dirty="0">
              <a:latin typeface="+mn-lt"/>
              <a:ea typeface="+mn-ea"/>
            </a:endParaRPr>
          </a:p>
        </p:txBody>
      </p:sp>
      <p:pic>
        <p:nvPicPr>
          <p:cNvPr id="58" name="图片 57">
            <a:hlinkClick r:id="rId4" action="ppaction://hlinksldjump"/>
            <a:extLst>
              <a:ext uri="{FF2B5EF4-FFF2-40B4-BE49-F238E27FC236}">
                <a16:creationId xmlns:a16="http://schemas.microsoft.com/office/drawing/2014/main" id="{9F6B5C32-C054-46C6-935E-6AEBAD74087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549" y="3519840"/>
            <a:ext cx="1337712" cy="2375781"/>
          </a:xfrm>
          <a:custGeom>
            <a:avLst/>
            <a:gdLst>
              <a:gd name="connsiteX0" fmla="*/ 380990 w 761980"/>
              <a:gd name="connsiteY0" fmla="*/ 1588 h 915966"/>
              <a:gd name="connsiteX1" fmla="*/ 761980 w 761980"/>
              <a:gd name="connsiteY1" fmla="*/ 458777 h 915966"/>
              <a:gd name="connsiteX2" fmla="*/ 380990 w 761980"/>
              <a:gd name="connsiteY2" fmla="*/ 915966 h 915966"/>
              <a:gd name="connsiteX3" fmla="*/ 0 w 761980"/>
              <a:gd name="connsiteY3" fmla="*/ 458777 h 915966"/>
              <a:gd name="connsiteX4" fmla="*/ 380990 w 761980"/>
              <a:gd name="connsiteY4" fmla="*/ 1588 h 915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980" h="915966">
                <a:moveTo>
                  <a:pt x="380990" y="1588"/>
                </a:moveTo>
                <a:cubicBezTo>
                  <a:pt x="446625" y="-21272"/>
                  <a:pt x="761980" y="206278"/>
                  <a:pt x="761980" y="458777"/>
                </a:cubicBezTo>
                <a:cubicBezTo>
                  <a:pt x="761980" y="711276"/>
                  <a:pt x="591405" y="915966"/>
                  <a:pt x="380990" y="915966"/>
                </a:cubicBezTo>
                <a:cubicBezTo>
                  <a:pt x="170575" y="915966"/>
                  <a:pt x="0" y="711276"/>
                  <a:pt x="0" y="458777"/>
                </a:cubicBezTo>
                <a:cubicBezTo>
                  <a:pt x="0" y="206278"/>
                  <a:pt x="315355" y="24448"/>
                  <a:pt x="380990" y="1588"/>
                </a:cubicBezTo>
                <a:close/>
              </a:path>
            </a:pathLst>
          </a:custGeom>
        </p:spPr>
      </p:pic>
      <p:sp>
        <p:nvSpPr>
          <p:cNvPr id="59" name="文本框 58">
            <a:hlinkClick r:id="rId4" action="ppaction://hlinksldjump"/>
            <a:extLst>
              <a:ext uri="{FF2B5EF4-FFF2-40B4-BE49-F238E27FC236}">
                <a16:creationId xmlns:a16="http://schemas.microsoft.com/office/drawing/2014/main" id="{BE0FF30F-3032-4883-953D-612F9BD9C576}"/>
              </a:ext>
            </a:extLst>
          </p:cNvPr>
          <p:cNvSpPr txBox="1"/>
          <p:nvPr/>
        </p:nvSpPr>
        <p:spPr>
          <a:xfrm>
            <a:off x="8080131" y="3934917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1400" dirty="0">
                <a:latin typeface="+mn-lt"/>
                <a:ea typeface="+mn-ea"/>
              </a:rPr>
              <a:t>回幻灯片</a:t>
            </a:r>
            <a:r>
              <a:rPr lang="en-US" altLang="zh-CN" sz="1400" dirty="0">
                <a:latin typeface="+mn-lt"/>
                <a:ea typeface="+mn-ea"/>
              </a:rPr>
              <a:t>3</a:t>
            </a:r>
            <a:endParaRPr lang="zh-CN" altLang="en-US" sz="1400" dirty="0">
              <a:latin typeface="+mn-lt"/>
              <a:ea typeface="+mn-ea"/>
            </a:endParaRPr>
          </a:p>
        </p:txBody>
      </p:sp>
      <p:sp>
        <p:nvSpPr>
          <p:cNvPr id="17" name="文本框 8">
            <a:extLst>
              <a:ext uri="{FF2B5EF4-FFF2-40B4-BE49-F238E27FC236}">
                <a16:creationId xmlns:a16="http://schemas.microsoft.com/office/drawing/2014/main" id="{61787CE7-10AF-49BF-9017-C18796341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" y="158750"/>
            <a:ext cx="49530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二、探究新知，经历过程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5A0178F-8949-4AD0-B239-F9771EF699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429" y="2232513"/>
            <a:ext cx="906946" cy="1303425"/>
          </a:xfrm>
          <a:prstGeom prst="rect">
            <a:avLst/>
          </a:prstGeom>
        </p:spPr>
      </p:pic>
      <p:sp>
        <p:nvSpPr>
          <p:cNvPr id="7" name="任意多边形: 形状 6">
            <a:extLst>
              <a:ext uri="{FF2B5EF4-FFF2-40B4-BE49-F238E27FC236}">
                <a16:creationId xmlns:a16="http://schemas.microsoft.com/office/drawing/2014/main" id="{04F8B2DC-2EEF-5742-EBF3-DF05E21B5738}"/>
              </a:ext>
            </a:extLst>
          </p:cNvPr>
          <p:cNvSpPr/>
          <p:nvPr/>
        </p:nvSpPr>
        <p:spPr>
          <a:xfrm>
            <a:off x="824752" y="2857084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阅读与理解</a:t>
            </a: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41C081E1-792E-CCB8-D6DE-B77E3B12430F}"/>
              </a:ext>
            </a:extLst>
          </p:cNvPr>
          <p:cNvSpPr/>
          <p:nvPr/>
        </p:nvSpPr>
        <p:spPr>
          <a:xfrm>
            <a:off x="4963615" y="1060368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分析与解答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90A21AC1-017E-B20A-5B9B-047122C7F0A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8649" y="826255"/>
            <a:ext cx="2941551" cy="1780515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412435D-BD9B-50DD-E946-C09F239A8A85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94" y="948121"/>
            <a:ext cx="555463" cy="39608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2CD206CC-8119-F353-F925-C25701693E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65" y="3285750"/>
            <a:ext cx="3216489" cy="15506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44">
            <a:extLst>
              <a:ext uri="{FF2B5EF4-FFF2-40B4-BE49-F238E27FC236}">
                <a16:creationId xmlns:a16="http://schemas.microsoft.com/office/drawing/2014/main" id="{2732E53C-8390-48E7-A7D7-710B91919596}"/>
              </a:ext>
            </a:extLst>
          </p:cNvPr>
          <p:cNvSpPr txBox="1"/>
          <p:nvPr/>
        </p:nvSpPr>
        <p:spPr>
          <a:xfrm>
            <a:off x="5439509" y="2628298"/>
            <a:ext cx="32004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zh-CN" altLang="en-US" sz="2400" b="1" dirty="0">
                <a:latin typeface="+mn-lt"/>
                <a:ea typeface="+mn-ea"/>
              </a:rPr>
              <a:t>总共不超过</a:t>
            </a:r>
            <a:endParaRPr lang="en-US" altLang="zh-CN" sz="2400" b="1" dirty="0">
              <a:latin typeface="+mn-lt"/>
              <a:ea typeface="+mn-ea"/>
            </a:endParaRPr>
          </a:p>
          <a:p>
            <a:pPr algn="just" fontAlgn="ctr" hangingPunct="1">
              <a:defRPr/>
            </a:pPr>
            <a:r>
              <a:rPr lang="zh-CN" altLang="en-US" sz="2400" b="1">
                <a:latin typeface="+mn-lt"/>
                <a:ea typeface="+mn-ea"/>
              </a:rPr>
              <a:t>                        （</a:t>
            </a:r>
            <a:r>
              <a:rPr lang="zh-CN" altLang="en-US" sz="2400" b="1" dirty="0">
                <a:latin typeface="+mn-lt"/>
                <a:ea typeface="+mn-ea"/>
              </a:rPr>
              <a:t>元）。</a:t>
            </a:r>
            <a:endParaRPr lang="en-US" altLang="zh-CN" sz="2400" b="1" dirty="0">
              <a:latin typeface="+mn-lt"/>
              <a:ea typeface="+mn-ea"/>
            </a:endParaRPr>
          </a:p>
          <a:p>
            <a:pPr algn="just" fontAlgn="ctr" hangingPunct="1">
              <a:defRPr/>
            </a:pPr>
            <a:r>
              <a:rPr lang="zh-CN" altLang="en-US" sz="2400" b="1" dirty="0">
                <a:latin typeface="+mn-lt"/>
                <a:ea typeface="+mn-ea"/>
              </a:rPr>
              <a:t>           够了。</a:t>
            </a: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AD2D4122-FDA3-B893-EDA0-71CD835B02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969" y="3271631"/>
            <a:ext cx="1039249" cy="1635450"/>
          </a:xfrm>
          <a:prstGeom prst="rect">
            <a:avLst/>
          </a:prstGeom>
        </p:spPr>
      </p:pic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34B2AF4C-A431-4104-903A-5B9055B8BB71}"/>
              </a:ext>
            </a:extLst>
          </p:cNvPr>
          <p:cNvCxnSpPr/>
          <p:nvPr/>
        </p:nvCxnSpPr>
        <p:spPr>
          <a:xfrm>
            <a:off x="4724400" y="1047750"/>
            <a:ext cx="0" cy="381000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AD9E994B-B520-431E-9364-B8D7709E6456}"/>
              </a:ext>
            </a:extLst>
          </p:cNvPr>
          <p:cNvSpPr txBox="1"/>
          <p:nvPr/>
        </p:nvSpPr>
        <p:spPr>
          <a:xfrm>
            <a:off x="6172170" y="694343"/>
            <a:ext cx="1524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hangingPunct="1"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</a:rPr>
              <a:t>估算</a:t>
            </a:r>
            <a:r>
              <a:rPr lang="en-US" altLang="zh-CN" sz="2400" b="1" dirty="0">
                <a:solidFill>
                  <a:srgbClr val="0000FF"/>
                </a:solidFill>
                <a:latin typeface="+mj-ea"/>
                <a:ea typeface="+mj-ea"/>
              </a:rPr>
              <a:t>: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AA6844D0-DF89-4B4A-B2D5-6FD86F3F5CC3}"/>
              </a:ext>
            </a:extLst>
          </p:cNvPr>
          <p:cNvSpPr txBox="1"/>
          <p:nvPr/>
        </p:nvSpPr>
        <p:spPr>
          <a:xfrm>
            <a:off x="5655821" y="1254644"/>
            <a:ext cx="28956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2400" b="1" dirty="0">
                <a:latin typeface="+mn-lt"/>
                <a:ea typeface="+mn-ea"/>
              </a:rPr>
              <a:t>袋米不</a:t>
            </a:r>
            <a:r>
              <a:rPr lang="zh-CN" altLang="en-US" sz="2400" b="1">
                <a:latin typeface="+mn-lt"/>
                <a:ea typeface="+mn-ea"/>
              </a:rPr>
              <a:t>到       元；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52011511-D9F0-4151-A9CC-9977733D2D59}"/>
              </a:ext>
            </a:extLst>
          </p:cNvPr>
          <p:cNvSpPr txBox="1"/>
          <p:nvPr/>
        </p:nvSpPr>
        <p:spPr>
          <a:xfrm>
            <a:off x="5439509" y="1254644"/>
            <a:ext cx="4572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C78166A7-D6BB-4519-8A89-F4D008787501}"/>
              </a:ext>
            </a:extLst>
          </p:cNvPr>
          <p:cNvSpPr txBox="1"/>
          <p:nvPr/>
        </p:nvSpPr>
        <p:spPr>
          <a:xfrm>
            <a:off x="6989321" y="1254644"/>
            <a:ext cx="6096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3 1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C49C5834-3D7D-47C7-8A45-EF141267A1DD}"/>
              </a:ext>
            </a:extLst>
          </p:cNvPr>
          <p:cNvSpPr txBox="1"/>
          <p:nvPr/>
        </p:nvSpPr>
        <p:spPr>
          <a:xfrm>
            <a:off x="5439509" y="1254644"/>
            <a:ext cx="4572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2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269E5FB1-C6F5-405C-9C0C-F169B51E81B8}"/>
              </a:ext>
            </a:extLst>
          </p:cNvPr>
          <p:cNvSpPr txBox="1"/>
          <p:nvPr/>
        </p:nvSpPr>
        <p:spPr>
          <a:xfrm>
            <a:off x="6989321" y="1254644"/>
            <a:ext cx="6096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6 2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D89165B3-73A5-46F9-BB99-C77B57554C40}"/>
              </a:ext>
            </a:extLst>
          </p:cNvPr>
          <p:cNvSpPr txBox="1"/>
          <p:nvPr/>
        </p:nvSpPr>
        <p:spPr>
          <a:xfrm>
            <a:off x="5543178" y="1711844"/>
            <a:ext cx="33130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latin typeface="+mj-lt"/>
              </a:rPr>
              <a:t>0.8kg</a:t>
            </a:r>
            <a:r>
              <a:rPr lang="zh-CN" altLang="en-US" sz="2400" b="1" dirty="0">
                <a:latin typeface="+mn-lt"/>
                <a:ea typeface="+mn-ea"/>
              </a:rPr>
              <a:t>肉不</a:t>
            </a:r>
            <a:r>
              <a:rPr lang="zh-CN" altLang="en-US" sz="2400" b="1">
                <a:latin typeface="+mn-lt"/>
                <a:ea typeface="+mn-ea"/>
              </a:rPr>
              <a:t>到       元；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4397BD77-643B-4ED7-9932-A1E88DF68DBF}"/>
              </a:ext>
            </a:extLst>
          </p:cNvPr>
          <p:cNvSpPr txBox="1"/>
          <p:nvPr/>
        </p:nvSpPr>
        <p:spPr>
          <a:xfrm>
            <a:off x="7206808" y="1701050"/>
            <a:ext cx="6096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2 7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D14B1DA-0ED2-4547-9F1B-CC6183515555}"/>
              </a:ext>
            </a:extLst>
          </p:cNvPr>
          <p:cNvSpPr txBox="1"/>
          <p:nvPr/>
        </p:nvSpPr>
        <p:spPr>
          <a:xfrm>
            <a:off x="5351021" y="2169044"/>
            <a:ext cx="3200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zh-CN" altLang="en-US" sz="2400" b="1" dirty="0">
                <a:latin typeface="+mn-lt"/>
                <a:ea typeface="+mn-ea"/>
              </a:rPr>
              <a:t>再买一盒       元</a:t>
            </a:r>
            <a:r>
              <a:rPr lang="zh-CN" altLang="en-US" sz="2400" b="1">
                <a:latin typeface="+mn-lt"/>
                <a:ea typeface="+mn-ea"/>
              </a:rPr>
              <a:t>的鸡蛋，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0153D973-D928-419D-BD48-6102E0C78A0B}"/>
              </a:ext>
            </a:extLst>
          </p:cNvPr>
          <p:cNvSpPr txBox="1"/>
          <p:nvPr/>
        </p:nvSpPr>
        <p:spPr>
          <a:xfrm>
            <a:off x="6684521" y="2167897"/>
            <a:ext cx="6096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latin typeface="+mn-lt"/>
                <a:ea typeface="+mn-ea"/>
              </a:rPr>
              <a:t>1 0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2B56DB33-D421-4B26-91C8-B6FF44CDCD8A}"/>
              </a:ext>
            </a:extLst>
          </p:cNvPr>
          <p:cNvSpPr txBox="1"/>
          <p:nvPr/>
        </p:nvSpPr>
        <p:spPr>
          <a:xfrm>
            <a:off x="5628162" y="3023544"/>
            <a:ext cx="21369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>
                <a:solidFill>
                  <a:srgbClr val="0000FF"/>
                </a:solidFill>
                <a:latin typeface="+mn-lt"/>
                <a:ea typeface="+mn-ea"/>
              </a:rPr>
              <a:t>62+27+10=99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50D4F94-9B05-43AB-BD77-80F9A65579F6}"/>
              </a:ext>
            </a:extLst>
          </p:cNvPr>
          <p:cNvGrpSpPr>
            <a:grpSpLocks/>
          </p:cNvGrpSpPr>
          <p:nvPr/>
        </p:nvGrpSpPr>
        <p:grpSpPr bwMode="auto">
          <a:xfrm>
            <a:off x="5122451" y="1113166"/>
            <a:ext cx="3733800" cy="2917167"/>
            <a:chOff x="5263947" y="1581168"/>
            <a:chExt cx="3338436" cy="2675405"/>
          </a:xfrm>
        </p:grpSpPr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F774DE69-D9A6-42BA-AC2F-B424702836C6}"/>
                </a:ext>
              </a:extLst>
            </p:cNvPr>
            <p:cNvSpPr/>
            <p:nvPr/>
          </p:nvSpPr>
          <p:spPr>
            <a:xfrm>
              <a:off x="5263947" y="1581168"/>
              <a:ext cx="3338436" cy="2515031"/>
            </a:xfrm>
            <a:custGeom>
              <a:avLst/>
              <a:gdLst>
                <a:gd name="connsiteX0" fmla="*/ 144083 w 3994506"/>
                <a:gd name="connsiteY0" fmla="*/ 1308257 h 2707443"/>
                <a:gd name="connsiteX1" fmla="*/ 29783 w 3994506"/>
                <a:gd name="connsiteY1" fmla="*/ 974882 h 2707443"/>
                <a:gd name="connsiteX2" fmla="*/ 448883 w 3994506"/>
                <a:gd name="connsiteY2" fmla="*/ 565307 h 2707443"/>
                <a:gd name="connsiteX3" fmla="*/ 734633 w 3994506"/>
                <a:gd name="connsiteY3" fmla="*/ 212882 h 2707443"/>
                <a:gd name="connsiteX4" fmla="*/ 1544258 w 3994506"/>
                <a:gd name="connsiteY4" fmla="*/ 279557 h 2707443"/>
                <a:gd name="connsiteX5" fmla="*/ 2487233 w 3994506"/>
                <a:gd name="connsiteY5" fmla="*/ 12857 h 2707443"/>
                <a:gd name="connsiteX6" fmla="*/ 3239708 w 3994506"/>
                <a:gd name="connsiteY6" fmla="*/ 755807 h 2707443"/>
                <a:gd name="connsiteX7" fmla="*/ 3782633 w 3994506"/>
                <a:gd name="connsiteY7" fmla="*/ 1165382 h 2707443"/>
                <a:gd name="connsiteX8" fmla="*/ 3896933 w 3994506"/>
                <a:gd name="connsiteY8" fmla="*/ 2308382 h 2707443"/>
                <a:gd name="connsiteX9" fmla="*/ 2401508 w 3994506"/>
                <a:gd name="connsiteY9" fmla="*/ 2698907 h 2707443"/>
                <a:gd name="connsiteX10" fmla="*/ 1020383 w 3994506"/>
                <a:gd name="connsiteY10" fmla="*/ 2470307 h 2707443"/>
                <a:gd name="connsiteX11" fmla="*/ 144083 w 3994506"/>
                <a:gd name="connsiteY11" fmla="*/ 1308257 h 2707443"/>
                <a:gd name="connsiteX0" fmla="*/ 139016 w 3989439"/>
                <a:gd name="connsiteY0" fmla="*/ 1308257 h 2714626"/>
                <a:gd name="connsiteX1" fmla="*/ 24716 w 3989439"/>
                <a:gd name="connsiteY1" fmla="*/ 974882 h 2714626"/>
                <a:gd name="connsiteX2" fmla="*/ 443816 w 3989439"/>
                <a:gd name="connsiteY2" fmla="*/ 565307 h 2714626"/>
                <a:gd name="connsiteX3" fmla="*/ 729566 w 3989439"/>
                <a:gd name="connsiteY3" fmla="*/ 212882 h 2714626"/>
                <a:gd name="connsiteX4" fmla="*/ 1539191 w 3989439"/>
                <a:gd name="connsiteY4" fmla="*/ 279557 h 2714626"/>
                <a:gd name="connsiteX5" fmla="*/ 2482166 w 3989439"/>
                <a:gd name="connsiteY5" fmla="*/ 12857 h 2714626"/>
                <a:gd name="connsiteX6" fmla="*/ 3234641 w 3989439"/>
                <a:gd name="connsiteY6" fmla="*/ 755807 h 2714626"/>
                <a:gd name="connsiteX7" fmla="*/ 3777566 w 3989439"/>
                <a:gd name="connsiteY7" fmla="*/ 1165382 h 2714626"/>
                <a:gd name="connsiteX8" fmla="*/ 3891866 w 3989439"/>
                <a:gd name="connsiteY8" fmla="*/ 2308382 h 2714626"/>
                <a:gd name="connsiteX9" fmla="*/ 2396441 w 3989439"/>
                <a:gd name="connsiteY9" fmla="*/ 2698907 h 2714626"/>
                <a:gd name="connsiteX10" fmla="*/ 880062 w 3989439"/>
                <a:gd name="connsiteY10" fmla="*/ 2516536 h 2714626"/>
                <a:gd name="connsiteX11" fmla="*/ 139016 w 3989439"/>
                <a:gd name="connsiteY11" fmla="*/ 1308257 h 2714626"/>
                <a:gd name="connsiteX0" fmla="*/ 30721 w 3881144"/>
                <a:gd name="connsiteY0" fmla="*/ 1308257 h 2714626"/>
                <a:gd name="connsiteX1" fmla="*/ 159878 w 3881144"/>
                <a:gd name="connsiteY1" fmla="*/ 965636 h 2714626"/>
                <a:gd name="connsiteX2" fmla="*/ 335521 w 3881144"/>
                <a:gd name="connsiteY2" fmla="*/ 565307 h 2714626"/>
                <a:gd name="connsiteX3" fmla="*/ 621271 w 3881144"/>
                <a:gd name="connsiteY3" fmla="*/ 212882 h 2714626"/>
                <a:gd name="connsiteX4" fmla="*/ 1430896 w 3881144"/>
                <a:gd name="connsiteY4" fmla="*/ 279557 h 2714626"/>
                <a:gd name="connsiteX5" fmla="*/ 2373871 w 3881144"/>
                <a:gd name="connsiteY5" fmla="*/ 12857 h 2714626"/>
                <a:gd name="connsiteX6" fmla="*/ 3126346 w 3881144"/>
                <a:gd name="connsiteY6" fmla="*/ 755807 h 2714626"/>
                <a:gd name="connsiteX7" fmla="*/ 3669271 w 3881144"/>
                <a:gd name="connsiteY7" fmla="*/ 1165382 h 2714626"/>
                <a:gd name="connsiteX8" fmla="*/ 3783571 w 3881144"/>
                <a:gd name="connsiteY8" fmla="*/ 2308382 h 2714626"/>
                <a:gd name="connsiteX9" fmla="*/ 2288146 w 3881144"/>
                <a:gd name="connsiteY9" fmla="*/ 2698907 h 2714626"/>
                <a:gd name="connsiteX10" fmla="*/ 771767 w 3881144"/>
                <a:gd name="connsiteY10" fmla="*/ 2516536 h 2714626"/>
                <a:gd name="connsiteX11" fmla="*/ 30721 w 3881144"/>
                <a:gd name="connsiteY11" fmla="*/ 1308257 h 2714626"/>
                <a:gd name="connsiteX0" fmla="*/ 41653 w 3810924"/>
                <a:gd name="connsiteY0" fmla="*/ 1779796 h 2705417"/>
                <a:gd name="connsiteX1" fmla="*/ 89658 w 3810924"/>
                <a:gd name="connsiteY1" fmla="*/ 965636 h 2705417"/>
                <a:gd name="connsiteX2" fmla="*/ 265301 w 3810924"/>
                <a:gd name="connsiteY2" fmla="*/ 565307 h 2705417"/>
                <a:gd name="connsiteX3" fmla="*/ 551051 w 3810924"/>
                <a:gd name="connsiteY3" fmla="*/ 212882 h 2705417"/>
                <a:gd name="connsiteX4" fmla="*/ 1360676 w 3810924"/>
                <a:gd name="connsiteY4" fmla="*/ 279557 h 2705417"/>
                <a:gd name="connsiteX5" fmla="*/ 2303651 w 3810924"/>
                <a:gd name="connsiteY5" fmla="*/ 12857 h 2705417"/>
                <a:gd name="connsiteX6" fmla="*/ 3056126 w 3810924"/>
                <a:gd name="connsiteY6" fmla="*/ 755807 h 2705417"/>
                <a:gd name="connsiteX7" fmla="*/ 3599051 w 3810924"/>
                <a:gd name="connsiteY7" fmla="*/ 1165382 h 2705417"/>
                <a:gd name="connsiteX8" fmla="*/ 3713351 w 3810924"/>
                <a:gd name="connsiteY8" fmla="*/ 2308382 h 2705417"/>
                <a:gd name="connsiteX9" fmla="*/ 2217926 w 3810924"/>
                <a:gd name="connsiteY9" fmla="*/ 2698907 h 2705417"/>
                <a:gd name="connsiteX10" fmla="*/ 701547 w 3810924"/>
                <a:gd name="connsiteY10" fmla="*/ 2516536 h 2705417"/>
                <a:gd name="connsiteX11" fmla="*/ 41653 w 3810924"/>
                <a:gd name="connsiteY11" fmla="*/ 1779796 h 2705417"/>
                <a:gd name="connsiteX0" fmla="*/ 41653 w 3810924"/>
                <a:gd name="connsiteY0" fmla="*/ 1579291 h 2504912"/>
                <a:gd name="connsiteX1" fmla="*/ 89658 w 3810924"/>
                <a:gd name="connsiteY1" fmla="*/ 765131 h 2504912"/>
                <a:gd name="connsiteX2" fmla="*/ 265301 w 3810924"/>
                <a:gd name="connsiteY2" fmla="*/ 364802 h 2504912"/>
                <a:gd name="connsiteX3" fmla="*/ 551051 w 3810924"/>
                <a:gd name="connsiteY3" fmla="*/ 12377 h 2504912"/>
                <a:gd name="connsiteX4" fmla="*/ 1360676 w 3810924"/>
                <a:gd name="connsiteY4" fmla="*/ 79052 h 2504912"/>
                <a:gd name="connsiteX5" fmla="*/ 2384803 w 3810924"/>
                <a:gd name="connsiteY5" fmla="*/ 71236 h 2504912"/>
                <a:gd name="connsiteX6" fmla="*/ 3056126 w 3810924"/>
                <a:gd name="connsiteY6" fmla="*/ 555302 h 2504912"/>
                <a:gd name="connsiteX7" fmla="*/ 3599051 w 3810924"/>
                <a:gd name="connsiteY7" fmla="*/ 964877 h 2504912"/>
                <a:gd name="connsiteX8" fmla="*/ 3713351 w 3810924"/>
                <a:gd name="connsiteY8" fmla="*/ 2107877 h 2504912"/>
                <a:gd name="connsiteX9" fmla="*/ 2217926 w 3810924"/>
                <a:gd name="connsiteY9" fmla="*/ 2498402 h 2504912"/>
                <a:gd name="connsiteX10" fmla="*/ 701547 w 3810924"/>
                <a:gd name="connsiteY10" fmla="*/ 2316031 h 2504912"/>
                <a:gd name="connsiteX11" fmla="*/ 41653 w 3810924"/>
                <a:gd name="connsiteY11" fmla="*/ 1579291 h 2504912"/>
                <a:gd name="connsiteX0" fmla="*/ 41653 w 3808890"/>
                <a:gd name="connsiteY0" fmla="*/ 1579291 h 2504912"/>
                <a:gd name="connsiteX1" fmla="*/ 89658 w 3808890"/>
                <a:gd name="connsiteY1" fmla="*/ 765131 h 2504912"/>
                <a:gd name="connsiteX2" fmla="*/ 265301 w 3808890"/>
                <a:gd name="connsiteY2" fmla="*/ 364802 h 2504912"/>
                <a:gd name="connsiteX3" fmla="*/ 551051 w 3808890"/>
                <a:gd name="connsiteY3" fmla="*/ 12377 h 2504912"/>
                <a:gd name="connsiteX4" fmla="*/ 1360676 w 3808890"/>
                <a:gd name="connsiteY4" fmla="*/ 79052 h 2504912"/>
                <a:gd name="connsiteX5" fmla="*/ 2384803 w 3808890"/>
                <a:gd name="connsiteY5" fmla="*/ 71236 h 2504912"/>
                <a:gd name="connsiteX6" fmla="*/ 3119244 w 3808890"/>
                <a:gd name="connsiteY6" fmla="*/ 536810 h 2504912"/>
                <a:gd name="connsiteX7" fmla="*/ 3599051 w 3808890"/>
                <a:gd name="connsiteY7" fmla="*/ 964877 h 2504912"/>
                <a:gd name="connsiteX8" fmla="*/ 3713351 w 3808890"/>
                <a:gd name="connsiteY8" fmla="*/ 2107877 h 2504912"/>
                <a:gd name="connsiteX9" fmla="*/ 2217926 w 3808890"/>
                <a:gd name="connsiteY9" fmla="*/ 2498402 h 2504912"/>
                <a:gd name="connsiteX10" fmla="*/ 701547 w 3808890"/>
                <a:gd name="connsiteY10" fmla="*/ 2316031 h 2504912"/>
                <a:gd name="connsiteX11" fmla="*/ 41653 w 3808890"/>
                <a:gd name="connsiteY11" fmla="*/ 1579291 h 2504912"/>
                <a:gd name="connsiteX0" fmla="*/ 41653 w 3759074"/>
                <a:gd name="connsiteY0" fmla="*/ 1579291 h 2504912"/>
                <a:gd name="connsiteX1" fmla="*/ 89658 w 3759074"/>
                <a:gd name="connsiteY1" fmla="*/ 765131 h 2504912"/>
                <a:gd name="connsiteX2" fmla="*/ 265301 w 3759074"/>
                <a:gd name="connsiteY2" fmla="*/ 364802 h 2504912"/>
                <a:gd name="connsiteX3" fmla="*/ 551051 w 3759074"/>
                <a:gd name="connsiteY3" fmla="*/ 12377 h 2504912"/>
                <a:gd name="connsiteX4" fmla="*/ 1360676 w 3759074"/>
                <a:gd name="connsiteY4" fmla="*/ 79052 h 2504912"/>
                <a:gd name="connsiteX5" fmla="*/ 2384803 w 3759074"/>
                <a:gd name="connsiteY5" fmla="*/ 71236 h 2504912"/>
                <a:gd name="connsiteX6" fmla="*/ 3119244 w 3759074"/>
                <a:gd name="connsiteY6" fmla="*/ 536810 h 2504912"/>
                <a:gd name="connsiteX7" fmla="*/ 3599051 w 3759074"/>
                <a:gd name="connsiteY7" fmla="*/ 964877 h 2504912"/>
                <a:gd name="connsiteX8" fmla="*/ 3650232 w 3759074"/>
                <a:gd name="connsiteY8" fmla="*/ 2246565 h 2504912"/>
                <a:gd name="connsiteX9" fmla="*/ 2217926 w 3759074"/>
                <a:gd name="connsiteY9" fmla="*/ 2498402 h 2504912"/>
                <a:gd name="connsiteX10" fmla="*/ 701547 w 3759074"/>
                <a:gd name="connsiteY10" fmla="*/ 2316031 h 2504912"/>
                <a:gd name="connsiteX11" fmla="*/ 41653 w 3759074"/>
                <a:gd name="connsiteY11" fmla="*/ 1579291 h 2504912"/>
                <a:gd name="connsiteX0" fmla="*/ 41653 w 3759074"/>
                <a:gd name="connsiteY0" fmla="*/ 1579291 h 2603436"/>
                <a:gd name="connsiteX1" fmla="*/ 89658 w 3759074"/>
                <a:gd name="connsiteY1" fmla="*/ 765131 h 2603436"/>
                <a:gd name="connsiteX2" fmla="*/ 265301 w 3759074"/>
                <a:gd name="connsiteY2" fmla="*/ 364802 h 2603436"/>
                <a:gd name="connsiteX3" fmla="*/ 551051 w 3759074"/>
                <a:gd name="connsiteY3" fmla="*/ 12377 h 2603436"/>
                <a:gd name="connsiteX4" fmla="*/ 1360676 w 3759074"/>
                <a:gd name="connsiteY4" fmla="*/ 79052 h 2603436"/>
                <a:gd name="connsiteX5" fmla="*/ 2384803 w 3759074"/>
                <a:gd name="connsiteY5" fmla="*/ 71236 h 2603436"/>
                <a:gd name="connsiteX6" fmla="*/ 3119244 w 3759074"/>
                <a:gd name="connsiteY6" fmla="*/ 536810 h 2603436"/>
                <a:gd name="connsiteX7" fmla="*/ 3599051 w 3759074"/>
                <a:gd name="connsiteY7" fmla="*/ 964877 h 2603436"/>
                <a:gd name="connsiteX8" fmla="*/ 3650232 w 3759074"/>
                <a:gd name="connsiteY8" fmla="*/ 2246565 h 2603436"/>
                <a:gd name="connsiteX9" fmla="*/ 2217926 w 3759074"/>
                <a:gd name="connsiteY9" fmla="*/ 2600107 h 2603436"/>
                <a:gd name="connsiteX10" fmla="*/ 701547 w 3759074"/>
                <a:gd name="connsiteY10" fmla="*/ 2316031 h 2603436"/>
                <a:gd name="connsiteX11" fmla="*/ 41653 w 3759074"/>
                <a:gd name="connsiteY11" fmla="*/ 1579291 h 2603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759074" h="2603436">
                  <a:moveTo>
                    <a:pt x="41653" y="1579291"/>
                  </a:moveTo>
                  <a:cubicBezTo>
                    <a:pt x="-60328" y="1320808"/>
                    <a:pt x="52383" y="967546"/>
                    <a:pt x="89658" y="765131"/>
                  </a:cubicBezTo>
                  <a:cubicBezTo>
                    <a:pt x="126933" y="562716"/>
                    <a:pt x="188402" y="490261"/>
                    <a:pt x="265301" y="364802"/>
                  </a:cubicBezTo>
                  <a:cubicBezTo>
                    <a:pt x="342200" y="239343"/>
                    <a:pt x="368489" y="60002"/>
                    <a:pt x="551051" y="12377"/>
                  </a:cubicBezTo>
                  <a:cubicBezTo>
                    <a:pt x="733613" y="-35248"/>
                    <a:pt x="1055051" y="69242"/>
                    <a:pt x="1360676" y="79052"/>
                  </a:cubicBezTo>
                  <a:cubicBezTo>
                    <a:pt x="1666301" y="88862"/>
                    <a:pt x="2091708" y="-5057"/>
                    <a:pt x="2384803" y="71236"/>
                  </a:cubicBezTo>
                  <a:cubicBezTo>
                    <a:pt x="2677898" y="147529"/>
                    <a:pt x="2916869" y="387870"/>
                    <a:pt x="3119244" y="536810"/>
                  </a:cubicBezTo>
                  <a:cubicBezTo>
                    <a:pt x="3321619" y="685750"/>
                    <a:pt x="3510553" y="679918"/>
                    <a:pt x="3599051" y="964877"/>
                  </a:cubicBezTo>
                  <a:cubicBezTo>
                    <a:pt x="3687549" y="1249836"/>
                    <a:pt x="3880419" y="1974027"/>
                    <a:pt x="3650232" y="2246565"/>
                  </a:cubicBezTo>
                  <a:cubicBezTo>
                    <a:pt x="3420045" y="2519103"/>
                    <a:pt x="2697351" y="2573120"/>
                    <a:pt x="2217926" y="2600107"/>
                  </a:cubicBezTo>
                  <a:cubicBezTo>
                    <a:pt x="1738501" y="2627095"/>
                    <a:pt x="1064259" y="2486167"/>
                    <a:pt x="701547" y="2316031"/>
                  </a:cubicBezTo>
                  <a:cubicBezTo>
                    <a:pt x="338835" y="2145895"/>
                    <a:pt x="143635" y="1837774"/>
                    <a:pt x="41653" y="1579291"/>
                  </a:cubicBezTo>
                  <a:close/>
                </a:path>
              </a:pathLst>
            </a:cu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68D38ACC-B980-4F33-A2C8-B6E73DEDA0A1}"/>
                </a:ext>
              </a:extLst>
            </p:cNvPr>
            <p:cNvSpPr/>
            <p:nvPr/>
          </p:nvSpPr>
          <p:spPr>
            <a:xfrm>
              <a:off x="6096608" y="3943767"/>
              <a:ext cx="304101" cy="152433"/>
            </a:xfrm>
            <a:prstGeom prst="ellips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D9FCDFC5-4C5E-40F6-B1F4-A5A950A50D5E}"/>
                </a:ext>
              </a:extLst>
            </p:cNvPr>
            <p:cNvSpPr/>
            <p:nvPr/>
          </p:nvSpPr>
          <p:spPr>
            <a:xfrm>
              <a:off x="5943006" y="4172417"/>
              <a:ext cx="153602" cy="84156"/>
            </a:xfrm>
            <a:prstGeom prst="ellips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4105948E-FC82-4911-AA15-55A6014097A3}"/>
              </a:ext>
            </a:extLst>
          </p:cNvPr>
          <p:cNvSpPr txBox="1"/>
          <p:nvPr/>
        </p:nvSpPr>
        <p:spPr>
          <a:xfrm>
            <a:off x="5714970" y="4476700"/>
            <a:ext cx="9144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2000" dirty="0">
                <a:latin typeface="+mn-lt"/>
                <a:ea typeface="+mn-ea"/>
              </a:rPr>
              <a:t>小亮</a:t>
            </a:r>
          </a:p>
        </p:txBody>
      </p:sp>
      <p:sp>
        <p:nvSpPr>
          <p:cNvPr id="27" name="文本框 8">
            <a:extLst>
              <a:ext uri="{FF2B5EF4-FFF2-40B4-BE49-F238E27FC236}">
                <a16:creationId xmlns:a16="http://schemas.microsoft.com/office/drawing/2014/main" id="{E20595C8-8436-4FF2-ACD7-D24672BA4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" y="158750"/>
            <a:ext cx="49530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二、探究新知，经历过程</a:t>
            </a:r>
          </a:p>
        </p:txBody>
      </p:sp>
      <p:pic>
        <p:nvPicPr>
          <p:cNvPr id="3" name="图片 2">
            <a:hlinkClick r:id="rId5" action="ppaction://hlinksldjump"/>
            <a:extLst>
              <a:ext uri="{FF2B5EF4-FFF2-40B4-BE49-F238E27FC236}">
                <a16:creationId xmlns:a16="http://schemas.microsoft.com/office/drawing/2014/main" id="{A35A194C-D7F2-6889-606C-4617C2256895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544" y="3505004"/>
            <a:ext cx="1337712" cy="2375781"/>
          </a:xfrm>
          <a:custGeom>
            <a:avLst/>
            <a:gdLst>
              <a:gd name="connsiteX0" fmla="*/ 380990 w 761980"/>
              <a:gd name="connsiteY0" fmla="*/ 1588 h 915966"/>
              <a:gd name="connsiteX1" fmla="*/ 761980 w 761980"/>
              <a:gd name="connsiteY1" fmla="*/ 458777 h 915966"/>
              <a:gd name="connsiteX2" fmla="*/ 380990 w 761980"/>
              <a:gd name="connsiteY2" fmla="*/ 915966 h 915966"/>
              <a:gd name="connsiteX3" fmla="*/ 0 w 761980"/>
              <a:gd name="connsiteY3" fmla="*/ 458777 h 915966"/>
              <a:gd name="connsiteX4" fmla="*/ 380990 w 761980"/>
              <a:gd name="connsiteY4" fmla="*/ 1588 h 915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980" h="915966">
                <a:moveTo>
                  <a:pt x="380990" y="1588"/>
                </a:moveTo>
                <a:cubicBezTo>
                  <a:pt x="446625" y="-21272"/>
                  <a:pt x="761980" y="206278"/>
                  <a:pt x="761980" y="458777"/>
                </a:cubicBezTo>
                <a:cubicBezTo>
                  <a:pt x="761980" y="711276"/>
                  <a:pt x="591405" y="915966"/>
                  <a:pt x="380990" y="915966"/>
                </a:cubicBezTo>
                <a:cubicBezTo>
                  <a:pt x="170575" y="915966"/>
                  <a:pt x="0" y="711276"/>
                  <a:pt x="0" y="458777"/>
                </a:cubicBezTo>
                <a:cubicBezTo>
                  <a:pt x="0" y="206278"/>
                  <a:pt x="315355" y="24448"/>
                  <a:pt x="380990" y="1588"/>
                </a:cubicBezTo>
                <a:close/>
              </a:path>
            </a:pathLst>
          </a:custGeom>
        </p:spPr>
      </p:pic>
      <p:sp>
        <p:nvSpPr>
          <p:cNvPr id="4" name="文本框 3">
            <a:hlinkClick r:id="rId5" action="ppaction://hlinksldjump"/>
            <a:extLst>
              <a:ext uri="{FF2B5EF4-FFF2-40B4-BE49-F238E27FC236}">
                <a16:creationId xmlns:a16="http://schemas.microsoft.com/office/drawing/2014/main" id="{884E9558-A574-AEC8-8A4C-2FABBF2E7C6F}"/>
              </a:ext>
            </a:extLst>
          </p:cNvPr>
          <p:cNvSpPr txBox="1"/>
          <p:nvPr/>
        </p:nvSpPr>
        <p:spPr>
          <a:xfrm>
            <a:off x="8103159" y="3895878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1400" dirty="0">
                <a:latin typeface="+mn-lt"/>
                <a:ea typeface="+mn-ea"/>
              </a:rPr>
              <a:t>回幻灯片</a:t>
            </a:r>
            <a:r>
              <a:rPr lang="en-US" altLang="zh-CN" sz="1400" dirty="0">
                <a:latin typeface="+mn-lt"/>
                <a:ea typeface="+mn-ea"/>
              </a:rPr>
              <a:t>3</a:t>
            </a:r>
            <a:endParaRPr lang="zh-CN" altLang="en-US" sz="1400" dirty="0">
              <a:latin typeface="+mn-lt"/>
              <a:ea typeface="+mn-ea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B0EC3A6-B38F-024C-825F-073D44CD611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8649" y="826255"/>
            <a:ext cx="2941551" cy="1780515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5CBAAB4-5D56-3739-E5C4-721007BDF80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94" y="948121"/>
            <a:ext cx="555463" cy="39608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EC756F9D-DE68-AD27-BFC5-71879B0F55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65" y="3285750"/>
            <a:ext cx="3216489" cy="1550621"/>
          </a:xfrm>
          <a:prstGeom prst="rect">
            <a:avLst/>
          </a:prstGeom>
        </p:spPr>
      </p:pic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32FB3203-9BD9-291B-0843-8214DB0051EC}"/>
              </a:ext>
            </a:extLst>
          </p:cNvPr>
          <p:cNvSpPr/>
          <p:nvPr/>
        </p:nvSpPr>
        <p:spPr>
          <a:xfrm>
            <a:off x="824752" y="2857084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阅读与理解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19" grpId="0"/>
      <p:bldP spid="2" grpId="0"/>
      <p:bldP spid="30" grpId="0"/>
      <p:bldP spid="30" grpId="1"/>
      <p:bldP spid="31" grpId="0"/>
      <p:bldP spid="31" grpId="1"/>
      <p:bldP spid="32" grpId="0"/>
      <p:bldP spid="33" grpId="0"/>
      <p:bldP spid="34" grpId="0"/>
      <p:bldP spid="36" grpId="0"/>
      <p:bldP spid="37" grpId="0"/>
      <p:bldP spid="38" grpId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id="{511B3CD6-C64C-B0C1-A0BE-F48DD58827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65" y="3285750"/>
            <a:ext cx="3216489" cy="1550621"/>
          </a:xfrm>
          <a:prstGeom prst="rect">
            <a:avLst/>
          </a:prstGeom>
        </p:spPr>
      </p:pic>
      <p:sp>
        <p:nvSpPr>
          <p:cNvPr id="65" name="文本框 64">
            <a:extLst>
              <a:ext uri="{FF2B5EF4-FFF2-40B4-BE49-F238E27FC236}">
                <a16:creationId xmlns:a16="http://schemas.microsoft.com/office/drawing/2014/main" id="{B4777018-764E-43EA-90C3-A4FBFA0B63D0}"/>
              </a:ext>
            </a:extLst>
          </p:cNvPr>
          <p:cNvSpPr txBox="1"/>
          <p:nvPr/>
        </p:nvSpPr>
        <p:spPr>
          <a:xfrm>
            <a:off x="5116172" y="3181350"/>
            <a:ext cx="29718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2400" b="1" dirty="0">
                <a:latin typeface="+mn-lt"/>
                <a:ea typeface="+mn-ea"/>
              </a:rPr>
              <a:t>总共就</a:t>
            </a:r>
            <a:r>
              <a:rPr lang="zh-CN" altLang="en-US" sz="2400" b="1">
                <a:latin typeface="+mn-lt"/>
                <a:ea typeface="+mn-ea"/>
              </a:rPr>
              <a:t>超过        元</a:t>
            </a:r>
            <a:r>
              <a:rPr lang="zh-CN" altLang="en-US" sz="2400" b="1" dirty="0">
                <a:latin typeface="+mn-lt"/>
                <a:ea typeface="+mn-ea"/>
              </a:rPr>
              <a:t>，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65C7AEBF-058F-4FF7-B6F1-E48FB5F08FE7}"/>
              </a:ext>
            </a:extLst>
          </p:cNvPr>
          <p:cNvCxnSpPr/>
          <p:nvPr/>
        </p:nvCxnSpPr>
        <p:spPr>
          <a:xfrm>
            <a:off x="4724400" y="1047750"/>
            <a:ext cx="0" cy="3810000"/>
          </a:xfrm>
          <a:prstGeom prst="line">
            <a:avLst/>
          </a:prstGeom>
          <a:ln w="28575">
            <a:solidFill>
              <a:schemeClr val="bg2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>
            <a:extLst>
              <a:ext uri="{FF2B5EF4-FFF2-40B4-BE49-F238E27FC236}">
                <a16:creationId xmlns:a16="http://schemas.microsoft.com/office/drawing/2014/main" id="{860F827D-75B4-4D7F-81A9-833658BE79A8}"/>
              </a:ext>
            </a:extLst>
          </p:cNvPr>
          <p:cNvGrpSpPr>
            <a:grpSpLocks/>
          </p:cNvGrpSpPr>
          <p:nvPr/>
        </p:nvGrpSpPr>
        <p:grpSpPr bwMode="auto">
          <a:xfrm>
            <a:off x="4918506" y="1538393"/>
            <a:ext cx="3992772" cy="2834245"/>
            <a:chOff x="4919727" y="1538799"/>
            <a:chExt cx="3901399" cy="2834321"/>
          </a:xfrm>
        </p:grpSpPr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id="{809C51C2-5162-4303-A36F-FDF6413BB978}"/>
                </a:ext>
              </a:extLst>
            </p:cNvPr>
            <p:cNvSpPr/>
            <p:nvPr/>
          </p:nvSpPr>
          <p:spPr>
            <a:xfrm flipH="1">
              <a:off x="4919727" y="1538799"/>
              <a:ext cx="3901399" cy="2520887"/>
            </a:xfrm>
            <a:custGeom>
              <a:avLst/>
              <a:gdLst>
                <a:gd name="connsiteX0" fmla="*/ 144083 w 3994506"/>
                <a:gd name="connsiteY0" fmla="*/ 1308257 h 2707443"/>
                <a:gd name="connsiteX1" fmla="*/ 29783 w 3994506"/>
                <a:gd name="connsiteY1" fmla="*/ 974882 h 2707443"/>
                <a:gd name="connsiteX2" fmla="*/ 448883 w 3994506"/>
                <a:gd name="connsiteY2" fmla="*/ 565307 h 2707443"/>
                <a:gd name="connsiteX3" fmla="*/ 734633 w 3994506"/>
                <a:gd name="connsiteY3" fmla="*/ 212882 h 2707443"/>
                <a:gd name="connsiteX4" fmla="*/ 1544258 w 3994506"/>
                <a:gd name="connsiteY4" fmla="*/ 279557 h 2707443"/>
                <a:gd name="connsiteX5" fmla="*/ 2487233 w 3994506"/>
                <a:gd name="connsiteY5" fmla="*/ 12857 h 2707443"/>
                <a:gd name="connsiteX6" fmla="*/ 3239708 w 3994506"/>
                <a:gd name="connsiteY6" fmla="*/ 755807 h 2707443"/>
                <a:gd name="connsiteX7" fmla="*/ 3782633 w 3994506"/>
                <a:gd name="connsiteY7" fmla="*/ 1165382 h 2707443"/>
                <a:gd name="connsiteX8" fmla="*/ 3896933 w 3994506"/>
                <a:gd name="connsiteY8" fmla="*/ 2308382 h 2707443"/>
                <a:gd name="connsiteX9" fmla="*/ 2401508 w 3994506"/>
                <a:gd name="connsiteY9" fmla="*/ 2698907 h 2707443"/>
                <a:gd name="connsiteX10" fmla="*/ 1020383 w 3994506"/>
                <a:gd name="connsiteY10" fmla="*/ 2470307 h 2707443"/>
                <a:gd name="connsiteX11" fmla="*/ 144083 w 3994506"/>
                <a:gd name="connsiteY11" fmla="*/ 1308257 h 2707443"/>
                <a:gd name="connsiteX0" fmla="*/ 144083 w 3987400"/>
                <a:gd name="connsiteY0" fmla="*/ 1298075 h 2697261"/>
                <a:gd name="connsiteX1" fmla="*/ 29783 w 3987400"/>
                <a:gd name="connsiteY1" fmla="*/ 964700 h 2697261"/>
                <a:gd name="connsiteX2" fmla="*/ 448883 w 3987400"/>
                <a:gd name="connsiteY2" fmla="*/ 555125 h 2697261"/>
                <a:gd name="connsiteX3" fmla="*/ 734633 w 3987400"/>
                <a:gd name="connsiteY3" fmla="*/ 202700 h 2697261"/>
                <a:gd name="connsiteX4" fmla="*/ 1544258 w 3987400"/>
                <a:gd name="connsiteY4" fmla="*/ 269375 h 2697261"/>
                <a:gd name="connsiteX5" fmla="*/ 2487233 w 3987400"/>
                <a:gd name="connsiteY5" fmla="*/ 2675 h 2697261"/>
                <a:gd name="connsiteX6" fmla="*/ 3469464 w 3987400"/>
                <a:gd name="connsiteY6" fmla="*/ 461503 h 2697261"/>
                <a:gd name="connsiteX7" fmla="*/ 3782633 w 3987400"/>
                <a:gd name="connsiteY7" fmla="*/ 1155200 h 2697261"/>
                <a:gd name="connsiteX8" fmla="*/ 3896933 w 3987400"/>
                <a:gd name="connsiteY8" fmla="*/ 2298200 h 2697261"/>
                <a:gd name="connsiteX9" fmla="*/ 2401508 w 3987400"/>
                <a:gd name="connsiteY9" fmla="*/ 2688725 h 2697261"/>
                <a:gd name="connsiteX10" fmla="*/ 1020383 w 3987400"/>
                <a:gd name="connsiteY10" fmla="*/ 2460125 h 2697261"/>
                <a:gd name="connsiteX11" fmla="*/ 144083 w 3987400"/>
                <a:gd name="connsiteY11" fmla="*/ 1298075 h 2697261"/>
                <a:gd name="connsiteX0" fmla="*/ 144083 w 4019642"/>
                <a:gd name="connsiteY0" fmla="*/ 1298075 h 2697261"/>
                <a:gd name="connsiteX1" fmla="*/ 29783 w 4019642"/>
                <a:gd name="connsiteY1" fmla="*/ 964700 h 2697261"/>
                <a:gd name="connsiteX2" fmla="*/ 448883 w 4019642"/>
                <a:gd name="connsiteY2" fmla="*/ 555125 h 2697261"/>
                <a:gd name="connsiteX3" fmla="*/ 734633 w 4019642"/>
                <a:gd name="connsiteY3" fmla="*/ 202700 h 2697261"/>
                <a:gd name="connsiteX4" fmla="*/ 1544258 w 4019642"/>
                <a:gd name="connsiteY4" fmla="*/ 269375 h 2697261"/>
                <a:gd name="connsiteX5" fmla="*/ 2487233 w 4019642"/>
                <a:gd name="connsiteY5" fmla="*/ 2675 h 2697261"/>
                <a:gd name="connsiteX6" fmla="*/ 3469464 w 4019642"/>
                <a:gd name="connsiteY6" fmla="*/ 461503 h 2697261"/>
                <a:gd name="connsiteX7" fmla="*/ 3882492 w 4019642"/>
                <a:gd name="connsiteY7" fmla="*/ 1155200 h 2697261"/>
                <a:gd name="connsiteX8" fmla="*/ 3896933 w 4019642"/>
                <a:gd name="connsiteY8" fmla="*/ 2298200 h 2697261"/>
                <a:gd name="connsiteX9" fmla="*/ 2401508 w 4019642"/>
                <a:gd name="connsiteY9" fmla="*/ 2688725 h 2697261"/>
                <a:gd name="connsiteX10" fmla="*/ 1020383 w 4019642"/>
                <a:gd name="connsiteY10" fmla="*/ 2460125 h 2697261"/>
                <a:gd name="connsiteX11" fmla="*/ 144083 w 4019642"/>
                <a:gd name="connsiteY11" fmla="*/ 1298075 h 2697261"/>
                <a:gd name="connsiteX0" fmla="*/ 144083 w 4019642"/>
                <a:gd name="connsiteY0" fmla="*/ 1196981 h 2596167"/>
                <a:gd name="connsiteX1" fmla="*/ 29783 w 4019642"/>
                <a:gd name="connsiteY1" fmla="*/ 863606 h 2596167"/>
                <a:gd name="connsiteX2" fmla="*/ 448883 w 4019642"/>
                <a:gd name="connsiteY2" fmla="*/ 454031 h 2596167"/>
                <a:gd name="connsiteX3" fmla="*/ 734633 w 4019642"/>
                <a:gd name="connsiteY3" fmla="*/ 101606 h 2596167"/>
                <a:gd name="connsiteX4" fmla="*/ 1544258 w 4019642"/>
                <a:gd name="connsiteY4" fmla="*/ 168281 h 2596167"/>
                <a:gd name="connsiteX5" fmla="*/ 2527176 w 4019642"/>
                <a:gd name="connsiteY5" fmla="*/ 3804 h 2596167"/>
                <a:gd name="connsiteX6" fmla="*/ 3469464 w 4019642"/>
                <a:gd name="connsiteY6" fmla="*/ 360409 h 2596167"/>
                <a:gd name="connsiteX7" fmla="*/ 3882492 w 4019642"/>
                <a:gd name="connsiteY7" fmla="*/ 1054106 h 2596167"/>
                <a:gd name="connsiteX8" fmla="*/ 3896933 w 4019642"/>
                <a:gd name="connsiteY8" fmla="*/ 2197106 h 2596167"/>
                <a:gd name="connsiteX9" fmla="*/ 2401508 w 4019642"/>
                <a:gd name="connsiteY9" fmla="*/ 2587631 h 2596167"/>
                <a:gd name="connsiteX10" fmla="*/ 1020383 w 4019642"/>
                <a:gd name="connsiteY10" fmla="*/ 2359031 h 2596167"/>
                <a:gd name="connsiteX11" fmla="*/ 144083 w 4019642"/>
                <a:gd name="connsiteY11" fmla="*/ 1196981 h 2596167"/>
                <a:gd name="connsiteX0" fmla="*/ 144083 w 4017520"/>
                <a:gd name="connsiteY0" fmla="*/ 1195105 h 2594291"/>
                <a:gd name="connsiteX1" fmla="*/ 29783 w 4017520"/>
                <a:gd name="connsiteY1" fmla="*/ 861730 h 2594291"/>
                <a:gd name="connsiteX2" fmla="*/ 448883 w 4017520"/>
                <a:gd name="connsiteY2" fmla="*/ 452155 h 2594291"/>
                <a:gd name="connsiteX3" fmla="*/ 734633 w 4017520"/>
                <a:gd name="connsiteY3" fmla="*/ 99730 h 2594291"/>
                <a:gd name="connsiteX4" fmla="*/ 1544258 w 4017520"/>
                <a:gd name="connsiteY4" fmla="*/ 166405 h 2594291"/>
                <a:gd name="connsiteX5" fmla="*/ 2527176 w 4017520"/>
                <a:gd name="connsiteY5" fmla="*/ 1928 h 2594291"/>
                <a:gd name="connsiteX6" fmla="*/ 3519393 w 4017520"/>
                <a:gd name="connsiteY6" fmla="*/ 297199 h 2594291"/>
                <a:gd name="connsiteX7" fmla="*/ 3882492 w 4017520"/>
                <a:gd name="connsiteY7" fmla="*/ 1052230 h 2594291"/>
                <a:gd name="connsiteX8" fmla="*/ 3896933 w 4017520"/>
                <a:gd name="connsiteY8" fmla="*/ 2195230 h 2594291"/>
                <a:gd name="connsiteX9" fmla="*/ 2401508 w 4017520"/>
                <a:gd name="connsiteY9" fmla="*/ 2585755 h 2594291"/>
                <a:gd name="connsiteX10" fmla="*/ 1020383 w 4017520"/>
                <a:gd name="connsiteY10" fmla="*/ 2357155 h 2594291"/>
                <a:gd name="connsiteX11" fmla="*/ 144083 w 4017520"/>
                <a:gd name="connsiteY11" fmla="*/ 1195105 h 2594291"/>
                <a:gd name="connsiteX0" fmla="*/ 111908 w 4045260"/>
                <a:gd name="connsiteY0" fmla="*/ 1338217 h 2592632"/>
                <a:gd name="connsiteX1" fmla="*/ 57523 w 4045260"/>
                <a:gd name="connsiteY1" fmla="*/ 861730 h 2592632"/>
                <a:gd name="connsiteX2" fmla="*/ 476623 w 4045260"/>
                <a:gd name="connsiteY2" fmla="*/ 452155 h 2592632"/>
                <a:gd name="connsiteX3" fmla="*/ 762373 w 4045260"/>
                <a:gd name="connsiteY3" fmla="*/ 99730 h 2592632"/>
                <a:gd name="connsiteX4" fmla="*/ 1571998 w 4045260"/>
                <a:gd name="connsiteY4" fmla="*/ 166405 h 2592632"/>
                <a:gd name="connsiteX5" fmla="*/ 2554916 w 4045260"/>
                <a:gd name="connsiteY5" fmla="*/ 1928 h 2592632"/>
                <a:gd name="connsiteX6" fmla="*/ 3547133 w 4045260"/>
                <a:gd name="connsiteY6" fmla="*/ 297199 h 2592632"/>
                <a:gd name="connsiteX7" fmla="*/ 3910232 w 4045260"/>
                <a:gd name="connsiteY7" fmla="*/ 1052230 h 2592632"/>
                <a:gd name="connsiteX8" fmla="*/ 3924673 w 4045260"/>
                <a:gd name="connsiteY8" fmla="*/ 2195230 h 2592632"/>
                <a:gd name="connsiteX9" fmla="*/ 2429248 w 4045260"/>
                <a:gd name="connsiteY9" fmla="*/ 2585755 h 2592632"/>
                <a:gd name="connsiteX10" fmla="*/ 1048123 w 4045260"/>
                <a:gd name="connsiteY10" fmla="*/ 2357155 h 2592632"/>
                <a:gd name="connsiteX11" fmla="*/ 111908 w 4045260"/>
                <a:gd name="connsiteY11" fmla="*/ 1338217 h 2592632"/>
                <a:gd name="connsiteX0" fmla="*/ 143825 w 4077177"/>
                <a:gd name="connsiteY0" fmla="*/ 1338217 h 2592632"/>
                <a:gd name="connsiteX1" fmla="*/ 39511 w 4077177"/>
                <a:gd name="connsiteY1" fmla="*/ 841286 h 2592632"/>
                <a:gd name="connsiteX2" fmla="*/ 508540 w 4077177"/>
                <a:gd name="connsiteY2" fmla="*/ 452155 h 2592632"/>
                <a:gd name="connsiteX3" fmla="*/ 794290 w 4077177"/>
                <a:gd name="connsiteY3" fmla="*/ 99730 h 2592632"/>
                <a:gd name="connsiteX4" fmla="*/ 1603915 w 4077177"/>
                <a:gd name="connsiteY4" fmla="*/ 166405 h 2592632"/>
                <a:gd name="connsiteX5" fmla="*/ 2586833 w 4077177"/>
                <a:gd name="connsiteY5" fmla="*/ 1928 h 2592632"/>
                <a:gd name="connsiteX6" fmla="*/ 3579050 w 4077177"/>
                <a:gd name="connsiteY6" fmla="*/ 297199 h 2592632"/>
                <a:gd name="connsiteX7" fmla="*/ 3942149 w 4077177"/>
                <a:gd name="connsiteY7" fmla="*/ 1052230 h 2592632"/>
                <a:gd name="connsiteX8" fmla="*/ 3956590 w 4077177"/>
                <a:gd name="connsiteY8" fmla="*/ 2195230 h 2592632"/>
                <a:gd name="connsiteX9" fmla="*/ 2461165 w 4077177"/>
                <a:gd name="connsiteY9" fmla="*/ 2585755 h 2592632"/>
                <a:gd name="connsiteX10" fmla="*/ 1080040 w 4077177"/>
                <a:gd name="connsiteY10" fmla="*/ 2357155 h 2592632"/>
                <a:gd name="connsiteX11" fmla="*/ 143825 w 4077177"/>
                <a:gd name="connsiteY11" fmla="*/ 1338217 h 2592632"/>
                <a:gd name="connsiteX0" fmla="*/ 143825 w 4088986"/>
                <a:gd name="connsiteY0" fmla="*/ 1338217 h 2592632"/>
                <a:gd name="connsiteX1" fmla="*/ 39511 w 4088986"/>
                <a:gd name="connsiteY1" fmla="*/ 841286 h 2592632"/>
                <a:gd name="connsiteX2" fmla="*/ 508540 w 4088986"/>
                <a:gd name="connsiteY2" fmla="*/ 452155 h 2592632"/>
                <a:gd name="connsiteX3" fmla="*/ 794290 w 4088986"/>
                <a:gd name="connsiteY3" fmla="*/ 99730 h 2592632"/>
                <a:gd name="connsiteX4" fmla="*/ 1603915 w 4088986"/>
                <a:gd name="connsiteY4" fmla="*/ 166405 h 2592632"/>
                <a:gd name="connsiteX5" fmla="*/ 2586833 w 4088986"/>
                <a:gd name="connsiteY5" fmla="*/ 1928 h 2592632"/>
                <a:gd name="connsiteX6" fmla="*/ 3579050 w 4088986"/>
                <a:gd name="connsiteY6" fmla="*/ 297199 h 2592632"/>
                <a:gd name="connsiteX7" fmla="*/ 3972107 w 4088986"/>
                <a:gd name="connsiteY7" fmla="*/ 1021563 h 2592632"/>
                <a:gd name="connsiteX8" fmla="*/ 3956590 w 4088986"/>
                <a:gd name="connsiteY8" fmla="*/ 2195230 h 2592632"/>
                <a:gd name="connsiteX9" fmla="*/ 2461165 w 4088986"/>
                <a:gd name="connsiteY9" fmla="*/ 2585755 h 2592632"/>
                <a:gd name="connsiteX10" fmla="*/ 1080040 w 4088986"/>
                <a:gd name="connsiteY10" fmla="*/ 2357155 h 2592632"/>
                <a:gd name="connsiteX11" fmla="*/ 143825 w 4088986"/>
                <a:gd name="connsiteY11" fmla="*/ 1338217 h 2592632"/>
                <a:gd name="connsiteX0" fmla="*/ 143825 w 4011535"/>
                <a:gd name="connsiteY0" fmla="*/ 1338217 h 2592632"/>
                <a:gd name="connsiteX1" fmla="*/ 39511 w 4011535"/>
                <a:gd name="connsiteY1" fmla="*/ 841286 h 2592632"/>
                <a:gd name="connsiteX2" fmla="*/ 508540 w 4011535"/>
                <a:gd name="connsiteY2" fmla="*/ 452155 h 2592632"/>
                <a:gd name="connsiteX3" fmla="*/ 794290 w 4011535"/>
                <a:gd name="connsiteY3" fmla="*/ 99730 h 2592632"/>
                <a:gd name="connsiteX4" fmla="*/ 1603915 w 4011535"/>
                <a:gd name="connsiteY4" fmla="*/ 166405 h 2592632"/>
                <a:gd name="connsiteX5" fmla="*/ 2586833 w 4011535"/>
                <a:gd name="connsiteY5" fmla="*/ 1928 h 2592632"/>
                <a:gd name="connsiteX6" fmla="*/ 3579050 w 4011535"/>
                <a:gd name="connsiteY6" fmla="*/ 297199 h 2592632"/>
                <a:gd name="connsiteX7" fmla="*/ 3972107 w 4011535"/>
                <a:gd name="connsiteY7" fmla="*/ 1021563 h 2592632"/>
                <a:gd name="connsiteX8" fmla="*/ 3826774 w 4011535"/>
                <a:gd name="connsiteY8" fmla="*/ 2225897 h 2592632"/>
                <a:gd name="connsiteX9" fmla="*/ 2461165 w 4011535"/>
                <a:gd name="connsiteY9" fmla="*/ 2585755 h 2592632"/>
                <a:gd name="connsiteX10" fmla="*/ 1080040 w 4011535"/>
                <a:gd name="connsiteY10" fmla="*/ 2357155 h 2592632"/>
                <a:gd name="connsiteX11" fmla="*/ 143825 w 4011535"/>
                <a:gd name="connsiteY11" fmla="*/ 1338217 h 2592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11535" h="2592632">
                  <a:moveTo>
                    <a:pt x="143825" y="1338217"/>
                  </a:moveTo>
                  <a:cubicBezTo>
                    <a:pt x="-29597" y="1085572"/>
                    <a:pt x="-21275" y="988963"/>
                    <a:pt x="39511" y="841286"/>
                  </a:cubicBezTo>
                  <a:cubicBezTo>
                    <a:pt x="100297" y="693609"/>
                    <a:pt x="382744" y="575748"/>
                    <a:pt x="508540" y="452155"/>
                  </a:cubicBezTo>
                  <a:cubicBezTo>
                    <a:pt x="634336" y="328562"/>
                    <a:pt x="611728" y="147355"/>
                    <a:pt x="794290" y="99730"/>
                  </a:cubicBezTo>
                  <a:cubicBezTo>
                    <a:pt x="976852" y="52105"/>
                    <a:pt x="1305158" y="182705"/>
                    <a:pt x="1603915" y="166405"/>
                  </a:cubicBezTo>
                  <a:cubicBezTo>
                    <a:pt x="1902672" y="150105"/>
                    <a:pt x="2257644" y="-19871"/>
                    <a:pt x="2586833" y="1928"/>
                  </a:cubicBezTo>
                  <a:cubicBezTo>
                    <a:pt x="2916022" y="23727"/>
                    <a:pt x="3348171" y="127260"/>
                    <a:pt x="3579050" y="297199"/>
                  </a:cubicBezTo>
                  <a:cubicBezTo>
                    <a:pt x="3809929" y="467138"/>
                    <a:pt x="3930820" y="700113"/>
                    <a:pt x="3972107" y="1021563"/>
                  </a:cubicBezTo>
                  <a:cubicBezTo>
                    <a:pt x="4013394" y="1343013"/>
                    <a:pt x="4078598" y="1965198"/>
                    <a:pt x="3826774" y="2225897"/>
                  </a:cubicBezTo>
                  <a:cubicBezTo>
                    <a:pt x="3574950" y="2486596"/>
                    <a:pt x="2940590" y="2558768"/>
                    <a:pt x="2461165" y="2585755"/>
                  </a:cubicBezTo>
                  <a:cubicBezTo>
                    <a:pt x="1981740" y="2612743"/>
                    <a:pt x="1466263" y="2565078"/>
                    <a:pt x="1080040" y="2357155"/>
                  </a:cubicBezTo>
                  <a:cubicBezTo>
                    <a:pt x="693817" y="2149232"/>
                    <a:pt x="317247" y="1590862"/>
                    <a:pt x="143825" y="1338217"/>
                  </a:cubicBezTo>
                  <a:close/>
                </a:path>
              </a:pathLst>
            </a:cu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C4B525EE-A218-4397-94DE-05CF57AFFCCB}"/>
                </a:ext>
              </a:extLst>
            </p:cNvPr>
            <p:cNvSpPr/>
            <p:nvPr/>
          </p:nvSpPr>
          <p:spPr>
            <a:xfrm>
              <a:off x="6080027" y="4093994"/>
              <a:ext cx="304029" cy="141291"/>
            </a:xfrm>
            <a:prstGeom prst="ellips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49" name="椭圆 48">
              <a:extLst>
                <a:ext uri="{FF2B5EF4-FFF2-40B4-BE49-F238E27FC236}">
                  <a16:creationId xmlns:a16="http://schemas.microsoft.com/office/drawing/2014/main" id="{9792C3F2-6EDF-4ECF-AB3F-9334DD02C73B}"/>
                </a:ext>
              </a:extLst>
            </p:cNvPr>
            <p:cNvSpPr/>
            <p:nvPr/>
          </p:nvSpPr>
          <p:spPr>
            <a:xfrm>
              <a:off x="5928012" y="4288980"/>
              <a:ext cx="152015" cy="84140"/>
            </a:xfrm>
            <a:prstGeom prst="ellipse">
              <a:avLst/>
            </a:prstGeom>
            <a:noFill/>
            <a:ln w="28575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47CB0BC6-0B2B-469F-9472-C705971A2000}"/>
              </a:ext>
            </a:extLst>
          </p:cNvPr>
          <p:cNvSpPr txBox="1"/>
          <p:nvPr/>
        </p:nvSpPr>
        <p:spPr>
          <a:xfrm>
            <a:off x="6858000" y="4476750"/>
            <a:ext cx="91440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2000" dirty="0">
                <a:latin typeface="+mn-lt"/>
                <a:ea typeface="+mn-ea"/>
              </a:rPr>
              <a:t>小红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B24CF766-5391-409A-BA49-5934783AC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82140" y="4446270"/>
            <a:ext cx="381000" cy="369888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20</a:t>
            </a:r>
            <a:endParaRPr lang="zh-CN" altLang="en-US" sz="1600"/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7D22B721-61A1-4D43-896A-E5D4B0BB263F}"/>
              </a:ext>
            </a:extLst>
          </p:cNvPr>
          <p:cNvSpPr txBox="1"/>
          <p:nvPr/>
        </p:nvSpPr>
        <p:spPr>
          <a:xfrm>
            <a:off x="6858000" y="875222"/>
            <a:ext cx="15240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hangingPunct="1"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j-ea"/>
                <a:ea typeface="+mj-ea"/>
              </a:rPr>
              <a:t>估算</a:t>
            </a:r>
            <a:r>
              <a:rPr lang="en-US" altLang="zh-CN" sz="2400" b="1" dirty="0">
                <a:solidFill>
                  <a:srgbClr val="0000FF"/>
                </a:solidFill>
                <a:latin typeface="+mj-ea"/>
                <a:ea typeface="+mj-ea"/>
              </a:rPr>
              <a:t>: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9530C35C-981F-4B44-928D-4F6FC5F1FB96}"/>
              </a:ext>
            </a:extLst>
          </p:cNvPr>
          <p:cNvSpPr txBox="1"/>
          <p:nvPr/>
        </p:nvSpPr>
        <p:spPr>
          <a:xfrm>
            <a:off x="5638800" y="1809750"/>
            <a:ext cx="28956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2400" b="1" dirty="0">
                <a:latin typeface="+mn-lt"/>
                <a:ea typeface="+mn-ea"/>
              </a:rPr>
              <a:t>袋米</a:t>
            </a:r>
            <a:r>
              <a:rPr lang="zh-CN" altLang="en-US" sz="2400" b="1">
                <a:latin typeface="+mn-lt"/>
                <a:ea typeface="+mn-ea"/>
              </a:rPr>
              <a:t>超过       元</a:t>
            </a:r>
            <a:r>
              <a:rPr lang="en-US" altLang="zh-CN" sz="2400" b="1">
                <a:latin typeface="+mn-lt"/>
                <a:ea typeface="+mn-ea"/>
              </a:rPr>
              <a:t>;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F8C9CD82-AA25-437D-92A6-7B545EE4622B}"/>
              </a:ext>
            </a:extLst>
          </p:cNvPr>
          <p:cNvSpPr txBox="1"/>
          <p:nvPr/>
        </p:nvSpPr>
        <p:spPr>
          <a:xfrm>
            <a:off x="5334000" y="1809750"/>
            <a:ext cx="4572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FC581E86-8B72-4AFD-B845-8F45C39E1776}"/>
              </a:ext>
            </a:extLst>
          </p:cNvPr>
          <p:cNvSpPr txBox="1"/>
          <p:nvPr/>
        </p:nvSpPr>
        <p:spPr>
          <a:xfrm>
            <a:off x="6972300" y="1809750"/>
            <a:ext cx="6096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3 0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9EEFB376-7864-4D4B-8EA1-D8AA44F50C15}"/>
              </a:ext>
            </a:extLst>
          </p:cNvPr>
          <p:cNvSpPr txBox="1"/>
          <p:nvPr/>
        </p:nvSpPr>
        <p:spPr>
          <a:xfrm>
            <a:off x="5334000" y="1809750"/>
            <a:ext cx="4572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2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561574ED-EF67-464F-A2C3-75EC242CE453}"/>
              </a:ext>
            </a:extLst>
          </p:cNvPr>
          <p:cNvSpPr txBox="1"/>
          <p:nvPr/>
        </p:nvSpPr>
        <p:spPr>
          <a:xfrm>
            <a:off x="6972300" y="1809750"/>
            <a:ext cx="6096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6 0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185EE76D-D384-4098-8730-054C01DA16E3}"/>
              </a:ext>
            </a:extLst>
          </p:cNvPr>
          <p:cNvSpPr txBox="1"/>
          <p:nvPr/>
        </p:nvSpPr>
        <p:spPr>
          <a:xfrm>
            <a:off x="6520309" y="2283916"/>
            <a:ext cx="1178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2 5</a:t>
            </a:r>
            <a:r>
              <a:rPr lang="zh-CN" altLang="en-US" sz="2400" b="1" dirty="0">
                <a:latin typeface="+mn-lt"/>
                <a:ea typeface="+mn-ea"/>
              </a:rPr>
              <a:t>元，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8A154315-77F3-4B25-9F7A-44D96CE664FC}"/>
              </a:ext>
            </a:extLst>
          </p:cNvPr>
          <p:cNvSpPr txBox="1"/>
          <p:nvPr/>
        </p:nvSpPr>
        <p:spPr>
          <a:xfrm>
            <a:off x="5334000" y="2724150"/>
            <a:ext cx="2985248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zh-CN" altLang="en-US" sz="2400" b="1" dirty="0">
                <a:latin typeface="+mn-lt"/>
                <a:ea typeface="+mn-ea"/>
              </a:rPr>
              <a:t>如果</a:t>
            </a:r>
            <a:r>
              <a:rPr lang="zh-CN" altLang="en-US" sz="2400" b="1">
                <a:latin typeface="+mn-lt"/>
                <a:ea typeface="+mn-ea"/>
              </a:rPr>
              <a:t>买      元</a:t>
            </a:r>
            <a:r>
              <a:rPr lang="zh-CN" altLang="en-US" sz="2400" b="1" dirty="0">
                <a:latin typeface="+mn-lt"/>
                <a:ea typeface="+mn-ea"/>
              </a:rPr>
              <a:t>的鸡蛋</a:t>
            </a: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3978711E-B541-418C-B4FC-030928BABD6D}"/>
              </a:ext>
            </a:extLst>
          </p:cNvPr>
          <p:cNvSpPr txBox="1"/>
          <p:nvPr/>
        </p:nvSpPr>
        <p:spPr>
          <a:xfrm>
            <a:off x="6353309" y="2745581"/>
            <a:ext cx="6096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>
                <a:latin typeface="+mn-lt"/>
                <a:ea typeface="+mn-ea"/>
              </a:rPr>
              <a:t>20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6AD1915D-B95A-45A1-8F46-3C97D5F9FE98}"/>
              </a:ext>
            </a:extLst>
          </p:cNvPr>
          <p:cNvSpPr txBox="1"/>
          <p:nvPr/>
        </p:nvSpPr>
        <p:spPr>
          <a:xfrm>
            <a:off x="6745418" y="3183800"/>
            <a:ext cx="8001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>
                <a:solidFill>
                  <a:srgbClr val="0000FF"/>
                </a:solidFill>
                <a:latin typeface="+mn-lt"/>
                <a:ea typeface="+mn-ea"/>
              </a:rPr>
              <a:t>100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49349C35-0A12-447A-A27A-E29280D6C6A5}"/>
              </a:ext>
            </a:extLst>
          </p:cNvPr>
          <p:cNvSpPr txBox="1"/>
          <p:nvPr/>
        </p:nvSpPr>
        <p:spPr>
          <a:xfrm>
            <a:off x="5592291" y="2274323"/>
            <a:ext cx="36841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zh-CN" altLang="en-US" sz="2400" b="1" dirty="0">
                <a:latin typeface="+mn-lt"/>
                <a:ea typeface="+mn-ea"/>
              </a:rPr>
              <a:t>肉超过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CCCDCB09-46F0-46FA-ACF9-C1F4F54364E1}"/>
              </a:ext>
            </a:extLst>
          </p:cNvPr>
          <p:cNvSpPr txBox="1"/>
          <p:nvPr/>
        </p:nvSpPr>
        <p:spPr>
          <a:xfrm>
            <a:off x="4983916" y="2262188"/>
            <a:ext cx="83820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1kg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24CF8057-1D7A-427C-B0CB-89D17BD760FD}"/>
              </a:ext>
            </a:extLst>
          </p:cNvPr>
          <p:cNvSpPr txBox="1"/>
          <p:nvPr/>
        </p:nvSpPr>
        <p:spPr>
          <a:xfrm>
            <a:off x="4886617" y="2266088"/>
            <a:ext cx="990600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0.8kg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6549AC89-E054-49FA-AC2F-00025CCEA3CB}"/>
              </a:ext>
            </a:extLst>
          </p:cNvPr>
          <p:cNvSpPr txBox="1"/>
          <p:nvPr/>
        </p:nvSpPr>
        <p:spPr>
          <a:xfrm>
            <a:off x="6512579" y="2301262"/>
            <a:ext cx="276381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 hangingPunct="1">
              <a:defRPr/>
            </a:pPr>
            <a:r>
              <a:rPr lang="en-US" altLang="zh-CN" sz="2200" b="1">
                <a:solidFill>
                  <a:srgbClr val="0000FF"/>
                </a:solidFill>
                <a:latin typeface="+mn-lt"/>
                <a:ea typeface="+mn-ea"/>
              </a:rPr>
              <a:t>25×0.8=20</a:t>
            </a:r>
            <a:r>
              <a:rPr lang="en-US" altLang="zh-CN" sz="2200" b="1">
                <a:latin typeface="+mn-lt"/>
                <a:ea typeface="+mn-ea"/>
              </a:rPr>
              <a:t>(</a:t>
            </a:r>
            <a:r>
              <a:rPr lang="zh-CN" altLang="en-US" sz="2200" b="1">
                <a:latin typeface="+mn-lt"/>
                <a:ea typeface="+mn-ea"/>
              </a:rPr>
              <a:t>元</a:t>
            </a:r>
            <a:r>
              <a:rPr lang="en-US" altLang="zh-CN" sz="2200" b="1">
                <a:latin typeface="+mn-lt"/>
                <a:ea typeface="+mn-ea"/>
              </a:rPr>
              <a:t>)</a:t>
            </a:r>
            <a:r>
              <a:rPr lang="zh-CN" altLang="en-US" sz="2200" b="1">
                <a:latin typeface="+mn-lt"/>
                <a:ea typeface="+mn-ea"/>
              </a:rPr>
              <a:t>。</a:t>
            </a:r>
            <a:endParaRPr lang="zh-CN" altLang="en-US" sz="2200" b="1" dirty="0">
              <a:latin typeface="+mn-lt"/>
              <a:ea typeface="+mn-ea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1EB8A9EC-4D3A-4288-86EA-9FC779D4F596}"/>
              </a:ext>
            </a:extLst>
          </p:cNvPr>
          <p:cNvSpPr txBox="1"/>
          <p:nvPr/>
        </p:nvSpPr>
        <p:spPr>
          <a:xfrm>
            <a:off x="6477000" y="3562350"/>
            <a:ext cx="14478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2400" b="1" dirty="0">
                <a:latin typeface="+mn-lt"/>
                <a:ea typeface="+mn-ea"/>
              </a:rPr>
              <a:t>故不够。</a:t>
            </a:r>
          </a:p>
        </p:txBody>
      </p:sp>
      <p:sp>
        <p:nvSpPr>
          <p:cNvPr id="32" name="文本框 8">
            <a:extLst>
              <a:ext uri="{FF2B5EF4-FFF2-40B4-BE49-F238E27FC236}">
                <a16:creationId xmlns:a16="http://schemas.microsoft.com/office/drawing/2014/main" id="{A9C63AB0-DC05-41B3-ACBA-731A51DBC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" y="158750"/>
            <a:ext cx="49530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二、探究新知，经历过程</a:t>
            </a:r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9E454233-0BD1-CB3F-45E2-36F84F0DFF3A}"/>
              </a:ext>
            </a:extLst>
          </p:cNvPr>
          <p:cNvSpPr/>
          <p:nvPr/>
        </p:nvSpPr>
        <p:spPr>
          <a:xfrm>
            <a:off x="824752" y="2857084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阅读与理解</a:t>
            </a:r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9AC5C2F2-8B44-462A-FBBE-1EE17984BAB3}"/>
              </a:ext>
            </a:extLst>
          </p:cNvPr>
          <p:cNvSpPr/>
          <p:nvPr/>
        </p:nvSpPr>
        <p:spPr>
          <a:xfrm>
            <a:off x="4963615" y="1060368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分析与解答</a:t>
            </a: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617621ED-3ACF-0E91-E51F-7C9932B6E9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168" y="3486813"/>
            <a:ext cx="791831" cy="1497938"/>
          </a:xfrm>
          <a:prstGeom prst="rect">
            <a:avLst/>
          </a:prstGeom>
        </p:spPr>
      </p:pic>
      <p:pic>
        <p:nvPicPr>
          <p:cNvPr id="2" name="图片 1">
            <a:hlinkClick r:id="rId5" action="ppaction://hlinksldjump"/>
            <a:extLst>
              <a:ext uri="{FF2B5EF4-FFF2-40B4-BE49-F238E27FC236}">
                <a16:creationId xmlns:a16="http://schemas.microsoft.com/office/drawing/2014/main" id="{B7C8DA6F-2406-64A0-E4F0-D8242E5F4041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DFF"/>
              </a:clrFrom>
              <a:clrTo>
                <a:srgbClr val="FF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5544" y="3505004"/>
            <a:ext cx="1337712" cy="2375781"/>
          </a:xfrm>
          <a:custGeom>
            <a:avLst/>
            <a:gdLst>
              <a:gd name="connsiteX0" fmla="*/ 380990 w 761980"/>
              <a:gd name="connsiteY0" fmla="*/ 1588 h 915966"/>
              <a:gd name="connsiteX1" fmla="*/ 761980 w 761980"/>
              <a:gd name="connsiteY1" fmla="*/ 458777 h 915966"/>
              <a:gd name="connsiteX2" fmla="*/ 380990 w 761980"/>
              <a:gd name="connsiteY2" fmla="*/ 915966 h 915966"/>
              <a:gd name="connsiteX3" fmla="*/ 0 w 761980"/>
              <a:gd name="connsiteY3" fmla="*/ 458777 h 915966"/>
              <a:gd name="connsiteX4" fmla="*/ 380990 w 761980"/>
              <a:gd name="connsiteY4" fmla="*/ 1588 h 915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980" h="915966">
                <a:moveTo>
                  <a:pt x="380990" y="1588"/>
                </a:moveTo>
                <a:cubicBezTo>
                  <a:pt x="446625" y="-21272"/>
                  <a:pt x="761980" y="206278"/>
                  <a:pt x="761980" y="458777"/>
                </a:cubicBezTo>
                <a:cubicBezTo>
                  <a:pt x="761980" y="711276"/>
                  <a:pt x="591405" y="915966"/>
                  <a:pt x="380990" y="915966"/>
                </a:cubicBezTo>
                <a:cubicBezTo>
                  <a:pt x="170575" y="915966"/>
                  <a:pt x="0" y="711276"/>
                  <a:pt x="0" y="458777"/>
                </a:cubicBezTo>
                <a:cubicBezTo>
                  <a:pt x="0" y="206278"/>
                  <a:pt x="315355" y="24448"/>
                  <a:pt x="380990" y="1588"/>
                </a:cubicBezTo>
                <a:close/>
              </a:path>
            </a:pathLst>
          </a:custGeom>
        </p:spPr>
      </p:pic>
      <p:sp>
        <p:nvSpPr>
          <p:cNvPr id="3" name="文本框 2">
            <a:hlinkClick r:id="rId5" action="ppaction://hlinksldjump"/>
            <a:extLst>
              <a:ext uri="{FF2B5EF4-FFF2-40B4-BE49-F238E27FC236}">
                <a16:creationId xmlns:a16="http://schemas.microsoft.com/office/drawing/2014/main" id="{615ACBC2-F0EB-56EA-9C5F-757FA6CC924A}"/>
              </a:ext>
            </a:extLst>
          </p:cNvPr>
          <p:cNvSpPr txBox="1"/>
          <p:nvPr/>
        </p:nvSpPr>
        <p:spPr>
          <a:xfrm>
            <a:off x="8103159" y="3895878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1400" dirty="0">
                <a:latin typeface="+mn-lt"/>
                <a:ea typeface="+mn-ea"/>
              </a:rPr>
              <a:t>回幻灯片</a:t>
            </a:r>
            <a:r>
              <a:rPr lang="en-US" altLang="zh-CN" sz="1400" dirty="0">
                <a:latin typeface="+mn-lt"/>
                <a:ea typeface="+mn-ea"/>
              </a:rPr>
              <a:t>3</a:t>
            </a:r>
            <a:endParaRPr lang="zh-CN" altLang="en-US" sz="1400" dirty="0">
              <a:latin typeface="+mn-lt"/>
              <a:ea typeface="+mn-ea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416D7EE-C164-FD9F-47E3-64142AFB85A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98649" y="826255"/>
            <a:ext cx="2941551" cy="178051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38C7BBE-35ED-13E9-20E9-B64F92150BF4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694" y="948121"/>
            <a:ext cx="555463" cy="3960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35" grpId="0" animBg="1"/>
      <p:bldP spid="41" grpId="0"/>
      <p:bldP spid="42" grpId="0"/>
      <p:bldP spid="43" grpId="0"/>
      <p:bldP spid="43" grpId="1"/>
      <p:bldP spid="47" grpId="0"/>
      <p:bldP spid="47" grpId="1"/>
      <p:bldP spid="48" grpId="0"/>
      <p:bldP spid="50" grpId="0"/>
      <p:bldP spid="51" grpId="0"/>
      <p:bldP spid="51" grpId="1"/>
      <p:bldP spid="54" grpId="0"/>
      <p:bldP spid="55" grpId="0"/>
      <p:bldP spid="58" grpId="0"/>
      <p:bldP spid="61" grpId="0"/>
      <p:bldP spid="62" grpId="0"/>
      <p:bldP spid="62" grpId="1"/>
      <p:bldP spid="63" grpId="0"/>
      <p:bldP spid="64" grpId="0"/>
      <p:bldP spid="6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37BF3B9-B41D-6FC3-11F9-A75ECEC6D1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2052" y="828880"/>
            <a:ext cx="2782162" cy="1341238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DCCF3B91-C382-46BA-8656-A6C06EDD5BC7}"/>
              </a:ext>
            </a:extLst>
          </p:cNvPr>
          <p:cNvSpPr/>
          <p:nvPr/>
        </p:nvSpPr>
        <p:spPr>
          <a:xfrm>
            <a:off x="6432598" y="1478715"/>
            <a:ext cx="2459219" cy="2276787"/>
          </a:xfrm>
          <a:prstGeom prst="rect">
            <a:avLst/>
          </a:prstGeom>
          <a:solidFill>
            <a:srgbClr val="000000">
              <a:alpha val="3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DA12405F-EFD2-489A-A404-C81789FAEF19}"/>
              </a:ext>
            </a:extLst>
          </p:cNvPr>
          <p:cNvSpPr/>
          <p:nvPr/>
        </p:nvSpPr>
        <p:spPr>
          <a:xfrm>
            <a:off x="213233" y="1603661"/>
            <a:ext cx="2391889" cy="2034889"/>
          </a:xfrm>
          <a:prstGeom prst="rect">
            <a:avLst/>
          </a:prstGeom>
          <a:solidFill>
            <a:srgbClr val="000000">
              <a:alpha val="3686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CFF94334-387A-F6CF-2F45-AF694A62B63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"/>
          <a:stretch/>
        </p:blipFill>
        <p:spPr>
          <a:xfrm>
            <a:off x="6432598" y="1521259"/>
            <a:ext cx="2397962" cy="2262764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C09F4378-0B93-CB1D-636D-348C92EEAC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0" y="1635220"/>
            <a:ext cx="2607626" cy="1992620"/>
          </a:xfrm>
          <a:prstGeom prst="rect">
            <a:avLst/>
          </a:prstGeom>
        </p:spPr>
      </p:pic>
      <p:grpSp>
        <p:nvGrpSpPr>
          <p:cNvPr id="9" name="Group 39">
            <a:extLst>
              <a:ext uri="{FF2B5EF4-FFF2-40B4-BE49-F238E27FC236}">
                <a16:creationId xmlns:a16="http://schemas.microsoft.com/office/drawing/2014/main" id="{422DAAB7-8F09-4C0D-89AB-1FAC04A0F4CA}"/>
              </a:ext>
            </a:extLst>
          </p:cNvPr>
          <p:cNvGrpSpPr>
            <a:grpSpLocks/>
          </p:cNvGrpSpPr>
          <p:nvPr/>
        </p:nvGrpSpPr>
        <p:grpSpPr bwMode="auto">
          <a:xfrm>
            <a:off x="1703438" y="3617913"/>
            <a:ext cx="5430787" cy="1411288"/>
            <a:chOff x="3118" y="-206"/>
            <a:chExt cx="3420" cy="889"/>
          </a:xfrm>
        </p:grpSpPr>
        <p:pic>
          <p:nvPicPr>
            <p:cNvPr id="27678" name="Picture 15">
              <a:extLst>
                <a:ext uri="{FF2B5EF4-FFF2-40B4-BE49-F238E27FC236}">
                  <a16:creationId xmlns:a16="http://schemas.microsoft.com/office/drawing/2014/main" id="{C5131767-B595-45A3-89F3-1A2B35916E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3118" y="-206"/>
              <a:ext cx="523" cy="8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AutoShape 27">
              <a:extLst>
                <a:ext uri="{FF2B5EF4-FFF2-40B4-BE49-F238E27FC236}">
                  <a16:creationId xmlns:a16="http://schemas.microsoft.com/office/drawing/2014/main" id="{4B982F31-7794-44B8-915C-2395F685C6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5" y="-97"/>
              <a:ext cx="2813" cy="336"/>
            </a:xfrm>
            <a:prstGeom prst="wedgeRoundRectCallout">
              <a:avLst>
                <a:gd name="adj1" fmla="val -48963"/>
                <a:gd name="adj2" fmla="val 73683"/>
                <a:gd name="adj3" fmla="val 16667"/>
              </a:avLst>
            </a:prstGeom>
            <a:solidFill>
              <a:srgbClr val="FFFFFF"/>
            </a:solidFill>
            <a:ln w="28575">
              <a:solidFill>
                <a:srgbClr val="00B0F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  <a:defRPr/>
              </a:pPr>
              <a:r>
                <a:rPr lang="zh-CN" altLang="en-US" sz="2400" b="1" dirty="0">
                  <a:solidFill>
                    <a:srgbClr val="00B0F0"/>
                  </a:solidFill>
                  <a:latin typeface="+mn-lt"/>
                  <a:ea typeface="+mj-ea"/>
                </a:rPr>
                <a:t>小</a:t>
              </a:r>
              <a:r>
                <a:rPr lang="zh-CN" altLang="en-US" sz="2400" b="1">
                  <a:solidFill>
                    <a:srgbClr val="00B0F0"/>
                  </a:solidFill>
                  <a:latin typeface="+mn-lt"/>
                  <a:ea typeface="+mj-ea"/>
                </a:rPr>
                <a:t>亮与小红的</a:t>
              </a:r>
              <a:r>
                <a:rPr lang="zh-CN" altLang="en-US" sz="2400" b="1" dirty="0">
                  <a:solidFill>
                    <a:srgbClr val="00B0F0"/>
                  </a:solidFill>
                  <a:latin typeface="+mn-lt"/>
                  <a:ea typeface="+mj-ea"/>
                </a:rPr>
                <a:t>方法有什么不同？</a:t>
              </a:r>
            </a:p>
          </p:txBody>
        </p:sp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id="{0B081A93-0C13-4B3C-A693-A2BD592DBD47}"/>
              </a:ext>
            </a:extLst>
          </p:cNvPr>
          <p:cNvSpPr txBox="1"/>
          <p:nvPr/>
        </p:nvSpPr>
        <p:spPr>
          <a:xfrm>
            <a:off x="5181600" y="1114116"/>
            <a:ext cx="9144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＜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62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126ABFF-9588-42C8-9C1E-57D0E11C5219}"/>
              </a:ext>
            </a:extLst>
          </p:cNvPr>
          <p:cNvSpPr txBox="1"/>
          <p:nvPr/>
        </p:nvSpPr>
        <p:spPr>
          <a:xfrm>
            <a:off x="5181600" y="1418916"/>
            <a:ext cx="9144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＜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27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C95C121-1835-4F80-B1B9-A089E43BD4DF}"/>
              </a:ext>
            </a:extLst>
          </p:cNvPr>
          <p:cNvSpPr txBox="1"/>
          <p:nvPr/>
        </p:nvSpPr>
        <p:spPr>
          <a:xfrm>
            <a:off x="5386017" y="1768931"/>
            <a:ext cx="9144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20" name="弧形 19">
            <a:extLst>
              <a:ext uri="{FF2B5EF4-FFF2-40B4-BE49-F238E27FC236}">
                <a16:creationId xmlns:a16="http://schemas.microsoft.com/office/drawing/2014/main" id="{00228D34-7957-4CA3-A0FE-476E6B5B471E}"/>
              </a:ext>
            </a:extLst>
          </p:cNvPr>
          <p:cNvSpPr/>
          <p:nvPr/>
        </p:nvSpPr>
        <p:spPr>
          <a:xfrm>
            <a:off x="3048000" y="485775"/>
            <a:ext cx="3765550" cy="1066800"/>
          </a:xfrm>
          <a:prstGeom prst="arc">
            <a:avLst>
              <a:gd name="adj1" fmla="val 16200000"/>
              <a:gd name="adj2" fmla="val 1056"/>
            </a:avLst>
          </a:prstGeom>
          <a:ln w="76200">
            <a:solidFill>
              <a:srgbClr val="39D3F7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1" name="弧形 20">
            <a:extLst>
              <a:ext uri="{FF2B5EF4-FFF2-40B4-BE49-F238E27FC236}">
                <a16:creationId xmlns:a16="http://schemas.microsoft.com/office/drawing/2014/main" id="{E1C1EB87-CB3B-4101-A15C-7D03C9477D80}"/>
              </a:ext>
            </a:extLst>
          </p:cNvPr>
          <p:cNvSpPr/>
          <p:nvPr/>
        </p:nvSpPr>
        <p:spPr>
          <a:xfrm rot="428528">
            <a:off x="3943864" y="2032174"/>
            <a:ext cx="2667000" cy="1524000"/>
          </a:xfrm>
          <a:prstGeom prst="arc">
            <a:avLst>
              <a:gd name="adj1" fmla="val 1009089"/>
              <a:gd name="adj2" fmla="val 5458650"/>
            </a:avLst>
          </a:prstGeom>
          <a:ln w="76200">
            <a:solidFill>
              <a:srgbClr val="39D3F7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DEB2F156-E067-4776-A6E8-F400D8F83849}"/>
              </a:ext>
            </a:extLst>
          </p:cNvPr>
          <p:cNvSpPr txBox="1"/>
          <p:nvPr/>
        </p:nvSpPr>
        <p:spPr>
          <a:xfrm>
            <a:off x="7229061" y="1627780"/>
            <a:ext cx="9144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1400" b="1" dirty="0">
                <a:solidFill>
                  <a:srgbClr val="FF0000"/>
                </a:solidFill>
                <a:latin typeface="+mn-lt"/>
                <a:ea typeface="+mn-ea"/>
              </a:rPr>
              <a:t>不到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D7E619C-9674-4818-9802-EF334A2D365D}"/>
              </a:ext>
            </a:extLst>
          </p:cNvPr>
          <p:cNvSpPr txBox="1"/>
          <p:nvPr/>
        </p:nvSpPr>
        <p:spPr>
          <a:xfrm>
            <a:off x="7379407" y="1885310"/>
            <a:ext cx="9144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1400" b="1" dirty="0">
                <a:solidFill>
                  <a:srgbClr val="FF0000"/>
                </a:solidFill>
                <a:latin typeface="+mn-lt"/>
                <a:ea typeface="+mn-ea"/>
              </a:rPr>
              <a:t>不到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D5D99D8C-61EB-4B95-A8F0-36E595495C7F}"/>
              </a:ext>
            </a:extLst>
          </p:cNvPr>
          <p:cNvSpPr txBox="1"/>
          <p:nvPr/>
        </p:nvSpPr>
        <p:spPr>
          <a:xfrm>
            <a:off x="5000643" y="2336570"/>
            <a:ext cx="1117894" cy="830263"/>
          </a:xfrm>
          <a:prstGeom prst="wedgeRectCallout">
            <a:avLst>
              <a:gd name="adj1" fmla="val 71509"/>
              <a:gd name="adj2" fmla="val 42558"/>
            </a:avLst>
          </a:prstGeom>
          <a:noFill/>
          <a:ln w="19050">
            <a:solidFill>
              <a:srgbClr val="39D3F7"/>
            </a:solidFill>
          </a:ln>
        </p:spPr>
        <p:txBody>
          <a:bodyPr wrap="square">
            <a:spAutoFit/>
          </a:bodyPr>
          <a:lstStyle/>
          <a:p>
            <a:pPr algn="ctr" fontAlgn="ctr" hangingPunct="1">
              <a:defRPr/>
            </a:pPr>
            <a:r>
              <a:rPr lang="zh-CN" altLang="en-US" sz="2400" b="1" dirty="0">
                <a:latin typeface="+mn-lt"/>
                <a:ea typeface="+mn-ea"/>
              </a:rPr>
              <a:t>把钱数</a:t>
            </a:r>
            <a:endParaRPr lang="en-US" altLang="zh-CN" sz="2400" b="1" dirty="0">
              <a:latin typeface="+mn-lt"/>
              <a:ea typeface="+mn-ea"/>
            </a:endParaRPr>
          </a:p>
          <a:p>
            <a:pPr algn="ctr" fontAlgn="ctr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估大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06F48CE1-EC72-44A7-B0F2-E5E69B86D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1460" y="1838016"/>
            <a:ext cx="381000" cy="307975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>
                <a:latin typeface="Times New Roman" panose="02020603050405020304" pitchFamily="18" charset="0"/>
                <a:ea typeface="楷体" panose="02010609060101010101" pitchFamily="49" charset="-122"/>
              </a:rPr>
              <a:t>20</a:t>
            </a:r>
            <a:endParaRPr lang="zh-CN" altLang="en-US" sz="1400"/>
          </a:p>
        </p:txBody>
      </p:sp>
      <p:sp>
        <p:nvSpPr>
          <p:cNvPr id="28" name="弧形 27">
            <a:extLst>
              <a:ext uri="{FF2B5EF4-FFF2-40B4-BE49-F238E27FC236}">
                <a16:creationId xmlns:a16="http://schemas.microsoft.com/office/drawing/2014/main" id="{2E3A94C8-15B3-4474-B795-C0C71399AE9E}"/>
              </a:ext>
            </a:extLst>
          </p:cNvPr>
          <p:cNvSpPr/>
          <p:nvPr/>
        </p:nvSpPr>
        <p:spPr>
          <a:xfrm flipH="1">
            <a:off x="1047750" y="514350"/>
            <a:ext cx="3190875" cy="1295400"/>
          </a:xfrm>
          <a:prstGeom prst="arc">
            <a:avLst>
              <a:gd name="adj1" fmla="val 16200000"/>
              <a:gd name="adj2" fmla="val 1056"/>
            </a:avLst>
          </a:prstGeom>
          <a:ln w="76200">
            <a:solidFill>
              <a:srgbClr val="B675F7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B4D3A9B-A517-4AD7-B984-18E49BA649D1}"/>
              </a:ext>
            </a:extLst>
          </p:cNvPr>
          <p:cNvSpPr txBox="1"/>
          <p:nvPr/>
        </p:nvSpPr>
        <p:spPr>
          <a:xfrm>
            <a:off x="5181600" y="1114116"/>
            <a:ext cx="9144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＞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60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F6915761-5C18-4806-9C29-352417F1B339}"/>
              </a:ext>
            </a:extLst>
          </p:cNvPr>
          <p:cNvSpPr txBox="1"/>
          <p:nvPr/>
        </p:nvSpPr>
        <p:spPr>
          <a:xfrm>
            <a:off x="5181600" y="1418916"/>
            <a:ext cx="9144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＞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20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66AA17CA-8D40-465A-968B-058F00AE0691}"/>
              </a:ext>
            </a:extLst>
          </p:cNvPr>
          <p:cNvSpPr txBox="1"/>
          <p:nvPr/>
        </p:nvSpPr>
        <p:spPr>
          <a:xfrm>
            <a:off x="5381101" y="1767515"/>
            <a:ext cx="586629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20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34" name="弧形 33">
            <a:extLst>
              <a:ext uri="{FF2B5EF4-FFF2-40B4-BE49-F238E27FC236}">
                <a16:creationId xmlns:a16="http://schemas.microsoft.com/office/drawing/2014/main" id="{5EA54D24-4C62-4F72-9C99-F6610B1934A1}"/>
              </a:ext>
            </a:extLst>
          </p:cNvPr>
          <p:cNvSpPr/>
          <p:nvPr/>
        </p:nvSpPr>
        <p:spPr>
          <a:xfrm rot="21399409" flipH="1">
            <a:off x="2168423" y="2028018"/>
            <a:ext cx="2438400" cy="1524000"/>
          </a:xfrm>
          <a:prstGeom prst="arc">
            <a:avLst>
              <a:gd name="adj1" fmla="val 2091998"/>
              <a:gd name="adj2" fmla="val 5458650"/>
            </a:avLst>
          </a:prstGeom>
          <a:ln w="76200">
            <a:solidFill>
              <a:srgbClr val="B675F7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36F3679E-1004-4697-9FBB-C70CE3C0C9AC}"/>
              </a:ext>
            </a:extLst>
          </p:cNvPr>
          <p:cNvSpPr txBox="1"/>
          <p:nvPr/>
        </p:nvSpPr>
        <p:spPr>
          <a:xfrm>
            <a:off x="2851160" y="2288175"/>
            <a:ext cx="1123612" cy="830263"/>
          </a:xfrm>
          <a:prstGeom prst="wedgeRectCallout">
            <a:avLst>
              <a:gd name="adj1" fmla="val -69178"/>
              <a:gd name="adj2" fmla="val 32873"/>
            </a:avLst>
          </a:prstGeom>
          <a:noFill/>
          <a:ln w="19050">
            <a:solidFill>
              <a:srgbClr val="B675F7"/>
            </a:solidFill>
          </a:ln>
        </p:spPr>
        <p:txBody>
          <a:bodyPr wrap="square">
            <a:spAutoFit/>
          </a:bodyPr>
          <a:lstStyle/>
          <a:p>
            <a:pPr algn="ctr" fontAlgn="ctr" hangingPunct="1">
              <a:defRPr/>
            </a:pPr>
            <a:r>
              <a:rPr lang="zh-CN" altLang="en-US" sz="2400" b="1" dirty="0">
                <a:latin typeface="+mn-lt"/>
                <a:ea typeface="+mn-ea"/>
              </a:rPr>
              <a:t>把钱数</a:t>
            </a:r>
            <a:endParaRPr lang="en-US" altLang="zh-CN" sz="2400" b="1" dirty="0">
              <a:latin typeface="+mn-lt"/>
              <a:ea typeface="+mn-ea"/>
            </a:endParaRPr>
          </a:p>
          <a:p>
            <a:pPr algn="ctr" fontAlgn="ctr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估小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1EA465AC-79E5-40CE-83F8-C7B72ACE6A92}"/>
              </a:ext>
            </a:extLst>
          </p:cNvPr>
          <p:cNvSpPr txBox="1"/>
          <p:nvPr/>
        </p:nvSpPr>
        <p:spPr>
          <a:xfrm>
            <a:off x="980301" y="1772694"/>
            <a:ext cx="9144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1400" b="1" dirty="0">
                <a:solidFill>
                  <a:srgbClr val="FF0000"/>
                </a:solidFill>
                <a:latin typeface="+mn-lt"/>
                <a:ea typeface="+mn-ea"/>
              </a:rPr>
              <a:t>超过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624BE32E-1641-4A2C-9686-2FBF2C0AB0D0}"/>
              </a:ext>
            </a:extLst>
          </p:cNvPr>
          <p:cNvSpPr txBox="1"/>
          <p:nvPr/>
        </p:nvSpPr>
        <p:spPr>
          <a:xfrm>
            <a:off x="739757" y="2045915"/>
            <a:ext cx="9144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1400" b="1" dirty="0">
                <a:solidFill>
                  <a:srgbClr val="FF0000"/>
                </a:solidFill>
                <a:latin typeface="+mn-lt"/>
                <a:ea typeface="+mn-ea"/>
              </a:rPr>
              <a:t>超过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1FD1824C-7BD9-4736-913F-09AB7C15AED5}"/>
              </a:ext>
            </a:extLst>
          </p:cNvPr>
          <p:cNvSpPr txBox="1"/>
          <p:nvPr/>
        </p:nvSpPr>
        <p:spPr>
          <a:xfrm>
            <a:off x="1730375" y="3958267"/>
            <a:ext cx="5746750" cy="8302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2400" b="1" dirty="0">
                <a:latin typeface="+mn-lt"/>
                <a:ea typeface="+mn-ea"/>
              </a:rPr>
              <a:t>      “估大” “估小” 我们要具体情况具体分析，选择合适的估算方法解决问题。</a:t>
            </a:r>
          </a:p>
        </p:txBody>
      </p:sp>
      <p:pic>
        <p:nvPicPr>
          <p:cNvPr id="38" name="图片 37">
            <a:hlinkClick r:id="rId7" action="ppaction://hlinksldjump"/>
            <a:extLst>
              <a:ext uri="{FF2B5EF4-FFF2-40B4-BE49-F238E27FC236}">
                <a16:creationId xmlns:a16="http://schemas.microsoft.com/office/drawing/2014/main" id="{B1336026-6640-42EC-B8C8-A2B1BBA5C94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DFE"/>
              </a:clrFrom>
              <a:clrTo>
                <a:srgbClr val="FFFD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424" y="3477584"/>
            <a:ext cx="1337712" cy="2375781"/>
          </a:xfrm>
          <a:custGeom>
            <a:avLst/>
            <a:gdLst>
              <a:gd name="connsiteX0" fmla="*/ 380990 w 761980"/>
              <a:gd name="connsiteY0" fmla="*/ 1588 h 915966"/>
              <a:gd name="connsiteX1" fmla="*/ 761980 w 761980"/>
              <a:gd name="connsiteY1" fmla="*/ 458777 h 915966"/>
              <a:gd name="connsiteX2" fmla="*/ 380990 w 761980"/>
              <a:gd name="connsiteY2" fmla="*/ 915966 h 915966"/>
              <a:gd name="connsiteX3" fmla="*/ 0 w 761980"/>
              <a:gd name="connsiteY3" fmla="*/ 458777 h 915966"/>
              <a:gd name="connsiteX4" fmla="*/ 380990 w 761980"/>
              <a:gd name="connsiteY4" fmla="*/ 1588 h 915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1980" h="915966">
                <a:moveTo>
                  <a:pt x="380990" y="1588"/>
                </a:moveTo>
                <a:cubicBezTo>
                  <a:pt x="446625" y="-21272"/>
                  <a:pt x="761980" y="206278"/>
                  <a:pt x="761980" y="458777"/>
                </a:cubicBezTo>
                <a:cubicBezTo>
                  <a:pt x="761980" y="711276"/>
                  <a:pt x="591405" y="915966"/>
                  <a:pt x="380990" y="915966"/>
                </a:cubicBezTo>
                <a:cubicBezTo>
                  <a:pt x="170575" y="915966"/>
                  <a:pt x="0" y="711276"/>
                  <a:pt x="0" y="458777"/>
                </a:cubicBezTo>
                <a:cubicBezTo>
                  <a:pt x="0" y="206278"/>
                  <a:pt x="315355" y="24448"/>
                  <a:pt x="380990" y="1588"/>
                </a:cubicBezTo>
                <a:close/>
              </a:path>
            </a:pathLst>
          </a:custGeom>
        </p:spPr>
      </p:pic>
      <p:sp>
        <p:nvSpPr>
          <p:cNvPr id="40" name="文本框 39">
            <a:hlinkClick r:id="rId7" action="ppaction://hlinksldjump"/>
            <a:extLst>
              <a:ext uri="{FF2B5EF4-FFF2-40B4-BE49-F238E27FC236}">
                <a16:creationId xmlns:a16="http://schemas.microsoft.com/office/drawing/2014/main" id="{B646C86C-D2D9-4897-9BAE-CFF3F616CE2B}"/>
              </a:ext>
            </a:extLst>
          </p:cNvPr>
          <p:cNvSpPr txBox="1"/>
          <p:nvPr/>
        </p:nvSpPr>
        <p:spPr>
          <a:xfrm>
            <a:off x="8059751" y="3883342"/>
            <a:ext cx="9906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1400" dirty="0">
                <a:latin typeface="+mn-lt"/>
                <a:ea typeface="+mn-ea"/>
              </a:rPr>
              <a:t>回幻灯片</a:t>
            </a:r>
            <a:r>
              <a:rPr lang="en-US" altLang="zh-CN" sz="1400" dirty="0">
                <a:latin typeface="+mn-lt"/>
                <a:ea typeface="+mn-ea"/>
              </a:rPr>
              <a:t>3</a:t>
            </a:r>
            <a:endParaRPr lang="zh-CN" altLang="en-US" sz="1400" dirty="0">
              <a:latin typeface="+mn-lt"/>
              <a:ea typeface="+mn-ea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5161AA32-4C50-4407-8949-149033C35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954" y="3841427"/>
            <a:ext cx="5448092" cy="1066639"/>
          </a:xfrm>
          <a:prstGeom prst="rect">
            <a:avLst/>
          </a:prstGeom>
          <a:solidFill>
            <a:srgbClr val="FFFDE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1pPr>
            <a:lvl2pPr marL="742950" indent="-28575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2pPr>
            <a:lvl3pPr marL="11430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3pPr>
            <a:lvl4pPr marL="16002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4pPr>
            <a:lvl5pPr marL="2057400" indent="-228600"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ulim" panose="020B0600000101010101" pitchFamily="34" charset="-127"/>
                <a:ea typeface="Gulim" panose="020B0600000101010101" pitchFamily="34" charset="-127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2000" b="1" dirty="0">
                <a:solidFill>
                  <a:srgbClr val="E6001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易错点：估算钱数够不够时，不能简单地看到数据就直接用“四舍五入”法估算，要结合实际情况考虑，才能最大程度上避免估算出错。</a:t>
            </a:r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39A27A33-5F21-9F2E-AA99-7C543BE53329}"/>
              </a:ext>
            </a:extLst>
          </p:cNvPr>
          <p:cNvSpPr/>
          <p:nvPr/>
        </p:nvSpPr>
        <p:spPr>
          <a:xfrm>
            <a:off x="2889952" y="379568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阅读与理解</a:t>
            </a:r>
          </a:p>
        </p:txBody>
      </p:sp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7CFF2636-61C2-48F7-1D5A-9C0A0295252D}"/>
              </a:ext>
            </a:extLst>
          </p:cNvPr>
          <p:cNvSpPr/>
          <p:nvPr/>
        </p:nvSpPr>
        <p:spPr>
          <a:xfrm>
            <a:off x="260551" y="1183688"/>
            <a:ext cx="1469269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b="1" dirty="0">
                <a:solidFill>
                  <a:schemeClr val="accent1"/>
                </a:solidFill>
              </a:rPr>
              <a:t>分析与解答</a:t>
            </a:r>
          </a:p>
        </p:txBody>
      </p:sp>
      <p:sp>
        <p:nvSpPr>
          <p:cNvPr id="6" name="任意多边形: 形状 5">
            <a:extLst>
              <a:ext uri="{FF2B5EF4-FFF2-40B4-BE49-F238E27FC236}">
                <a16:creationId xmlns:a16="http://schemas.microsoft.com/office/drawing/2014/main" id="{2D7BE2D4-0CEB-1875-6DBD-FB93D6831FA9}"/>
              </a:ext>
            </a:extLst>
          </p:cNvPr>
          <p:cNvSpPr/>
          <p:nvPr/>
        </p:nvSpPr>
        <p:spPr>
          <a:xfrm>
            <a:off x="6477000" y="1051086"/>
            <a:ext cx="1469269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b="1" dirty="0">
                <a:solidFill>
                  <a:schemeClr val="accent1"/>
                </a:solidFill>
              </a:rPr>
              <a:t>分析与解答</a:t>
            </a:r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99A15FDB-9000-7CD9-9AC8-ADEE1909CAE0}"/>
              </a:ext>
            </a:extLst>
          </p:cNvPr>
          <p:cNvSpPr/>
          <p:nvPr/>
        </p:nvSpPr>
        <p:spPr>
          <a:xfrm>
            <a:off x="3480178" y="3334149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回顾与反思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8E5A3512-2B6B-F242-9595-C4A5755799D7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12" y="401875"/>
            <a:ext cx="555463" cy="3960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withGroup">
                            <p:stCondLst>
                              <p:cond delay="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3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withGroup">
                            <p:stCondLst>
                              <p:cond delay="2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26" grpId="0" animBg="1"/>
      <p:bldP spid="26" grpId="1" animBg="1"/>
      <p:bldP spid="13" grpId="0"/>
      <p:bldP spid="13" grpId="1"/>
      <p:bldP spid="14" grpId="0"/>
      <p:bldP spid="14" grpId="1"/>
      <p:bldP spid="15" grpId="0"/>
      <p:bldP spid="15" grpId="1"/>
      <p:bldP spid="23" grpId="0"/>
      <p:bldP spid="23" grpId="1"/>
      <p:bldP spid="24" grpId="0"/>
      <p:bldP spid="24" grpId="1"/>
      <p:bldP spid="25" grpId="0" animBg="1"/>
      <p:bldP spid="27" grpId="0" animBg="1"/>
      <p:bldP spid="31" grpId="0"/>
      <p:bldP spid="32" grpId="0"/>
      <p:bldP spid="33" grpId="0"/>
      <p:bldP spid="35" grpId="0" animBg="1"/>
      <p:bldP spid="36" grpId="0"/>
      <p:bldP spid="36" grpId="1"/>
      <p:bldP spid="37" grpId="0"/>
      <p:bldP spid="37" grpId="1"/>
      <p:bldP spid="39" grpId="0" animBg="1"/>
      <p:bldP spid="39" grpId="1" animBg="1"/>
      <p:bldP spid="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>
            <a:extLst>
              <a:ext uri="{FF2B5EF4-FFF2-40B4-BE49-F238E27FC236}">
                <a16:creationId xmlns:a16="http://schemas.microsoft.com/office/drawing/2014/main" id="{5EE1AD8E-FB17-4156-818A-630A6C44F1E5}"/>
              </a:ext>
            </a:extLst>
          </p:cNvPr>
          <p:cNvSpPr txBox="1"/>
          <p:nvPr/>
        </p:nvSpPr>
        <p:spPr>
          <a:xfrm>
            <a:off x="426720" y="720090"/>
            <a:ext cx="8382000" cy="904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lnSpc>
                <a:spcPct val="120000"/>
              </a:lnSpc>
              <a:defRPr/>
            </a:pPr>
            <a:r>
              <a:rPr lang="en-US" altLang="zh-CN" sz="2400" b="1" dirty="0">
                <a:latin typeface="+mn-lt"/>
                <a:ea typeface="+mn-ea"/>
              </a:rPr>
              <a:t>1.</a:t>
            </a:r>
            <a:r>
              <a:rPr lang="zh-CN" altLang="en-US" sz="2400" b="1" dirty="0">
                <a:latin typeface="+mn-lt"/>
                <a:ea typeface="+mn-ea"/>
              </a:rPr>
              <a:t>用</a:t>
            </a:r>
            <a:r>
              <a:rPr lang="en-US" altLang="zh-CN" sz="2400" b="1" dirty="0">
                <a:latin typeface="+mn-lt"/>
                <a:ea typeface="+mn-ea"/>
              </a:rPr>
              <a:t>40</a:t>
            </a:r>
            <a:r>
              <a:rPr lang="zh-CN" altLang="en-US" sz="2400" b="1" dirty="0">
                <a:latin typeface="+mn-lt"/>
                <a:ea typeface="+mn-ea"/>
              </a:rPr>
              <a:t>元钱买下面的东西够吗？和同桌说一说你是怎样算的。</a:t>
            </a:r>
            <a:endParaRPr lang="en-US" altLang="zh-CN" sz="2400" b="1" dirty="0">
              <a:latin typeface="+mn-lt"/>
              <a:ea typeface="+mn-ea"/>
            </a:endParaRPr>
          </a:p>
          <a:p>
            <a:pPr algn="just" fontAlgn="ctr" hangingPunct="1">
              <a:lnSpc>
                <a:spcPct val="120000"/>
              </a:lnSpc>
              <a:defRPr/>
            </a:pP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P20 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8D16DBD-94A6-4A68-B941-8AA9904DA3BB}"/>
              </a:ext>
            </a:extLst>
          </p:cNvPr>
          <p:cNvSpPr txBox="1"/>
          <p:nvPr/>
        </p:nvSpPr>
        <p:spPr>
          <a:xfrm>
            <a:off x="1399140" y="2880128"/>
            <a:ext cx="17526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1.85&lt;2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B15C91D-08A1-4EE9-97A1-03B43CF2FB11}"/>
              </a:ext>
            </a:extLst>
          </p:cNvPr>
          <p:cNvSpPr txBox="1"/>
          <p:nvPr/>
        </p:nvSpPr>
        <p:spPr>
          <a:xfrm>
            <a:off x="4465320" y="2880127"/>
            <a:ext cx="17526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5.70&lt;6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FDDF9551-5C04-4839-A5FD-8EA4C248684D}"/>
              </a:ext>
            </a:extLst>
          </p:cNvPr>
          <p:cNvSpPr txBox="1"/>
          <p:nvPr/>
        </p:nvSpPr>
        <p:spPr>
          <a:xfrm>
            <a:off x="7223973" y="1340890"/>
            <a:ext cx="17526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2.40&lt;3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CB4F2A6-C3FA-A1DA-2370-DA65A4CAEE2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65098" y="1226500"/>
            <a:ext cx="6026728" cy="1653628"/>
          </a:xfrm>
          <a:prstGeom prst="rect">
            <a:avLst/>
          </a:prstGeom>
        </p:spPr>
      </p:pic>
      <p:sp>
        <p:nvSpPr>
          <p:cNvPr id="2" name="文本框 8">
            <a:extLst>
              <a:ext uri="{FF2B5EF4-FFF2-40B4-BE49-F238E27FC236}">
                <a16:creationId xmlns:a16="http://schemas.microsoft.com/office/drawing/2014/main" id="{AE4D9C53-3915-44D7-F903-205C12096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" y="158750"/>
            <a:ext cx="49530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三、运用拓展，完善认知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76DC36D-01DB-7227-6FD6-EE32216B6D1F}"/>
              </a:ext>
            </a:extLst>
          </p:cNvPr>
          <p:cNvSpPr txBox="1"/>
          <p:nvPr/>
        </p:nvSpPr>
        <p:spPr>
          <a:xfrm>
            <a:off x="2974743" y="2880128"/>
            <a:ext cx="17526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3.60&lt;4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52A7EF19-F8BE-8641-BAB5-7C90C8968AE6}"/>
              </a:ext>
            </a:extLst>
          </p:cNvPr>
          <p:cNvSpPr txBox="1"/>
          <p:nvPr/>
        </p:nvSpPr>
        <p:spPr>
          <a:xfrm>
            <a:off x="6295166" y="2878685"/>
            <a:ext cx="17526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6.60&lt;7</a:t>
            </a:r>
            <a:endParaRPr lang="zh-CN" altLang="en-US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D092253-C7D0-0486-C83D-B26DF0DA9A90}"/>
              </a:ext>
            </a:extLst>
          </p:cNvPr>
          <p:cNvSpPr txBox="1"/>
          <p:nvPr/>
        </p:nvSpPr>
        <p:spPr>
          <a:xfrm>
            <a:off x="2396496" y="3339384"/>
            <a:ext cx="44424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en-US" altLang="zh-CN" sz="2800" b="1" dirty="0">
                <a:solidFill>
                  <a:srgbClr val="0000FF"/>
                </a:solidFill>
                <a:latin typeface="+mn-lt"/>
                <a:ea typeface="+mn-ea"/>
              </a:rPr>
              <a:t>2+4+6×4+3+7=40</a:t>
            </a:r>
            <a:r>
              <a:rPr lang="zh-CN" altLang="en-US" sz="2800" b="1" dirty="0">
                <a:solidFill>
                  <a:srgbClr val="0000FF"/>
                </a:solidFill>
                <a:latin typeface="+mn-lt"/>
                <a:ea typeface="+mn-ea"/>
              </a:rPr>
              <a:t>（元）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3581983B-0467-49D2-B39D-DDF24D4151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89" y="3129246"/>
            <a:ext cx="1134904" cy="1600000"/>
          </a:xfrm>
          <a:prstGeom prst="rect">
            <a:avLst/>
          </a:prstGeom>
        </p:spPr>
      </p:pic>
      <p:sp>
        <p:nvSpPr>
          <p:cNvPr id="14" name="AutoShape 27">
            <a:extLst>
              <a:ext uri="{FF2B5EF4-FFF2-40B4-BE49-F238E27FC236}">
                <a16:creationId xmlns:a16="http://schemas.microsoft.com/office/drawing/2014/main" id="{A153B3A6-0C41-B0E4-ECFD-8B6450AD48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4725" y="3889898"/>
            <a:ext cx="3957889" cy="904875"/>
          </a:xfrm>
          <a:prstGeom prst="wedgeRoundRectCallout">
            <a:avLst>
              <a:gd name="adj1" fmla="val -59635"/>
              <a:gd name="adj2" fmla="val -41484"/>
              <a:gd name="adj3" fmla="val 16667"/>
            </a:avLst>
          </a:prstGeom>
          <a:solidFill>
            <a:srgbClr val="FFFFFF"/>
          </a:solidFill>
          <a:ln w="19050">
            <a:solidFill>
              <a:srgbClr val="00B0F0"/>
            </a:solidFill>
            <a:miter lim="800000"/>
            <a:headEnd/>
            <a:tailEnd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solidFill>
                  <a:srgbClr val="00B0F0"/>
                </a:solidFill>
                <a:latin typeface="+mn-lt"/>
                <a:ea typeface="+mj-ea"/>
              </a:rPr>
              <a:t>实际总价小于</a:t>
            </a:r>
            <a:r>
              <a:rPr lang="en-US" altLang="zh-CN" sz="2400" b="1" dirty="0">
                <a:solidFill>
                  <a:srgbClr val="00B0F0"/>
                </a:solidFill>
                <a:latin typeface="+mn-lt"/>
                <a:ea typeface="+mj-ea"/>
              </a:rPr>
              <a:t>40</a:t>
            </a:r>
            <a:r>
              <a:rPr lang="zh-CN" altLang="en-US" sz="2400" b="1" dirty="0">
                <a:solidFill>
                  <a:srgbClr val="00B0F0"/>
                </a:solidFill>
                <a:latin typeface="+mn-lt"/>
                <a:ea typeface="+mj-ea"/>
              </a:rPr>
              <a:t>元，所以用</a:t>
            </a:r>
            <a:r>
              <a:rPr lang="en-US" altLang="zh-CN" sz="2400" b="1" dirty="0">
                <a:solidFill>
                  <a:srgbClr val="00B0F0"/>
                </a:solidFill>
                <a:latin typeface="+mn-lt"/>
                <a:ea typeface="+mj-ea"/>
              </a:rPr>
              <a:t>40</a:t>
            </a:r>
            <a:r>
              <a:rPr lang="zh-CN" altLang="en-US" sz="2400" b="1" dirty="0">
                <a:solidFill>
                  <a:srgbClr val="00B0F0"/>
                </a:solidFill>
                <a:latin typeface="+mn-lt"/>
                <a:ea typeface="+mj-ea"/>
              </a:rPr>
              <a:t>元买全部的东西够。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9" grpId="0"/>
      <p:bldP spid="33" grpId="0"/>
      <p:bldP spid="6" grpId="0"/>
      <p:bldP spid="9" grpId="0"/>
      <p:bldP spid="10" grpId="0"/>
      <p:bldP spid="14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:a16="http://schemas.microsoft.com/office/drawing/2014/main" id="{4DB813C2-778E-44CF-B6CE-118219E988F4}"/>
              </a:ext>
            </a:extLst>
          </p:cNvPr>
          <p:cNvSpPr txBox="1"/>
          <p:nvPr/>
        </p:nvSpPr>
        <p:spPr>
          <a:xfrm>
            <a:off x="857940" y="517481"/>
            <a:ext cx="7622615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lnSpc>
                <a:spcPct val="120000"/>
              </a:lnSpc>
              <a:defRPr/>
            </a:pPr>
            <a:r>
              <a:rPr lang="zh-CN" altLang="en-US" sz="2400" b="1" dirty="0">
                <a:latin typeface="+mn-lt"/>
                <a:ea typeface="+mn-ea"/>
              </a:rPr>
              <a:t>王老师骑车上班，每小时骑行</a:t>
            </a:r>
            <a:r>
              <a:rPr lang="en-US" altLang="zh-CN" sz="2400" b="1" dirty="0">
                <a:latin typeface="+mn-lt"/>
                <a:ea typeface="+mn-ea"/>
              </a:rPr>
              <a:t>15 km</a:t>
            </a:r>
            <a:r>
              <a:rPr lang="zh-CN" altLang="en-US" sz="2400" b="1" dirty="0">
                <a:latin typeface="+mn-lt"/>
                <a:ea typeface="+mn-ea"/>
              </a:rPr>
              <a:t>，从家到学校要用</a:t>
            </a:r>
            <a:r>
              <a:rPr lang="en-US" altLang="zh-CN" sz="2400" b="1" dirty="0">
                <a:latin typeface="+mn-lt"/>
                <a:ea typeface="+mn-ea"/>
              </a:rPr>
              <a:t>0.25 </a:t>
            </a:r>
            <a:r>
              <a:rPr lang="zh-CN" altLang="en-US" sz="2400" b="1" dirty="0">
                <a:latin typeface="+mn-lt"/>
                <a:ea typeface="+mn-ea"/>
              </a:rPr>
              <a:t>小时，他家离学校有多远？如果改为步行，他每小时走</a:t>
            </a:r>
            <a:r>
              <a:rPr lang="en-US" altLang="zh-CN" sz="2400" b="1" dirty="0">
                <a:latin typeface="+mn-lt"/>
                <a:ea typeface="+mn-ea"/>
              </a:rPr>
              <a:t>5km</a:t>
            </a:r>
            <a:r>
              <a:rPr lang="zh-CN" altLang="en-US" sz="2400" b="1" dirty="0">
                <a:latin typeface="+mn-lt"/>
                <a:ea typeface="+mn-ea"/>
              </a:rPr>
              <a:t>，用 </a:t>
            </a:r>
            <a:r>
              <a:rPr lang="en-US" altLang="zh-CN" sz="2400" b="1" dirty="0">
                <a:latin typeface="+mn-lt"/>
                <a:ea typeface="+mn-ea"/>
              </a:rPr>
              <a:t>0.8 </a:t>
            </a:r>
            <a:r>
              <a:rPr lang="zh-CN" altLang="en-US" sz="2400" b="1" dirty="0">
                <a:latin typeface="+mn-lt"/>
                <a:ea typeface="+mn-ea"/>
              </a:rPr>
              <a:t>小时能到学校吗？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P22 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02A85DD-4677-46C6-9EAB-52192FB7612F}"/>
              </a:ext>
            </a:extLst>
          </p:cNvPr>
          <p:cNvSpPr txBox="1"/>
          <p:nvPr/>
        </p:nvSpPr>
        <p:spPr>
          <a:xfrm>
            <a:off x="457200" y="514350"/>
            <a:ext cx="533400" cy="534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lnSpc>
                <a:spcPct val="120000"/>
              </a:lnSpc>
              <a:defRPr/>
            </a:pPr>
            <a:r>
              <a:rPr lang="en-US" altLang="zh-CN" sz="2400" b="1" dirty="0">
                <a:latin typeface="+mn-lt"/>
                <a:ea typeface="+mn-ea"/>
              </a:rPr>
              <a:t>2. 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B3BDBE57-373A-408C-AF18-CF2CF36379BB}"/>
              </a:ext>
            </a:extLst>
          </p:cNvPr>
          <p:cNvSpPr txBox="1"/>
          <p:nvPr/>
        </p:nvSpPr>
        <p:spPr>
          <a:xfrm>
            <a:off x="1387664" y="2102717"/>
            <a:ext cx="656316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ctr" hangingPunct="1"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15×0.25 = 3.75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km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）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n-ea"/>
            </a:endParaRPr>
          </a:p>
          <a:p>
            <a:pPr fontAlgn="ctr" hangingPunct="1"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5×0.8 = 4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km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）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n-ea"/>
            </a:endParaRPr>
          </a:p>
          <a:p>
            <a:pPr fontAlgn="ctr" hangingPunct="1">
              <a:lnSpc>
                <a:spcPct val="12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4 km 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＞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3.75 km</a:t>
            </a:r>
          </a:p>
          <a:p>
            <a:pPr fontAlgn="ctr" hangingPunct="1">
              <a:lnSpc>
                <a:spcPct val="120000"/>
              </a:lnSpc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答：王老师家离学校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3.75 km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，步行用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0.8 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小时能到学校。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5296DE76-3544-45F9-A23D-F581E4E89A0B}"/>
              </a:ext>
            </a:extLst>
          </p:cNvPr>
          <p:cNvSpPr txBox="1"/>
          <p:nvPr/>
        </p:nvSpPr>
        <p:spPr>
          <a:xfrm>
            <a:off x="609078" y="537889"/>
            <a:ext cx="7910186" cy="13480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lnSpc>
                <a:spcPct val="120000"/>
              </a:lnSpc>
              <a:defRPr/>
            </a:pPr>
            <a:r>
              <a:rPr lang="en-US" altLang="zh-CN" sz="2400" b="1" dirty="0">
                <a:latin typeface="+mn-lt"/>
                <a:ea typeface="+mn-ea"/>
              </a:rPr>
              <a:t>3. </a:t>
            </a:r>
            <a:r>
              <a:rPr lang="zh-CN" altLang="en-US" sz="2400" b="1" dirty="0">
                <a:latin typeface="+mn-lt"/>
                <a:ea typeface="+mn-ea"/>
              </a:rPr>
              <a:t>一个房间长</a:t>
            </a:r>
            <a:r>
              <a:rPr lang="en-US" altLang="zh-CN" sz="2400" b="1" dirty="0">
                <a:latin typeface="+mn-lt"/>
                <a:ea typeface="+mn-ea"/>
              </a:rPr>
              <a:t>8.1m</a:t>
            </a:r>
            <a:r>
              <a:rPr lang="zh-CN" altLang="en-US" sz="2400" b="1" dirty="0">
                <a:latin typeface="+mn-lt"/>
                <a:ea typeface="+mn-ea"/>
              </a:rPr>
              <a:t>，宽</a:t>
            </a:r>
            <a:r>
              <a:rPr lang="en-US" altLang="zh-CN" sz="2400" b="1" dirty="0">
                <a:latin typeface="+mn-lt"/>
                <a:ea typeface="+mn-ea"/>
              </a:rPr>
              <a:t>5.2m</a:t>
            </a:r>
            <a:r>
              <a:rPr lang="zh-CN" altLang="en-US" sz="2400" b="1" dirty="0">
                <a:latin typeface="+mn-lt"/>
                <a:ea typeface="+mn-ea"/>
              </a:rPr>
              <a:t>。现在要铺上边长为</a:t>
            </a:r>
            <a:r>
              <a:rPr lang="en-US" altLang="zh-CN" sz="2400" b="1" dirty="0">
                <a:latin typeface="+mn-lt"/>
                <a:ea typeface="+mn-ea"/>
              </a:rPr>
              <a:t>0.6m</a:t>
            </a:r>
            <a:r>
              <a:rPr lang="zh-CN" altLang="en-US" sz="2400" b="1" dirty="0">
                <a:latin typeface="+mn-lt"/>
                <a:ea typeface="+mn-ea"/>
              </a:rPr>
              <a:t>的正方形地砖，</a:t>
            </a:r>
            <a:r>
              <a:rPr lang="en-US" altLang="zh-CN" sz="2400" b="1" dirty="0">
                <a:latin typeface="+mn-lt"/>
                <a:ea typeface="+mn-ea"/>
              </a:rPr>
              <a:t>100</a:t>
            </a:r>
            <a:r>
              <a:rPr lang="zh-CN" altLang="en-US" sz="2400" b="1" dirty="0">
                <a:latin typeface="+mn-lt"/>
                <a:ea typeface="+mn-ea"/>
              </a:rPr>
              <a:t>块够吗？（不考虑损耗。）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  <a:p>
            <a:pPr algn="just" fontAlgn="ctr" hangingPunct="1">
              <a:lnSpc>
                <a:spcPct val="120000"/>
              </a:lnSpc>
              <a:defRPr/>
            </a:pP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P22 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练习四 第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400" b="1" dirty="0">
              <a:latin typeface="+mn-lt"/>
              <a:ea typeface="+mn-ea"/>
            </a:endParaRPr>
          </a:p>
        </p:txBody>
      </p:sp>
      <p:grpSp>
        <p:nvGrpSpPr>
          <p:cNvPr id="15" name="Group 9">
            <a:extLst>
              <a:ext uri="{FF2B5EF4-FFF2-40B4-BE49-F238E27FC236}">
                <a16:creationId xmlns:a16="http://schemas.microsoft.com/office/drawing/2014/main" id="{1A2F3340-8A97-400D-8B4E-3158FD4AD20A}"/>
              </a:ext>
            </a:extLst>
          </p:cNvPr>
          <p:cNvGrpSpPr>
            <a:grpSpLocks/>
          </p:cNvGrpSpPr>
          <p:nvPr/>
        </p:nvGrpSpPr>
        <p:grpSpPr bwMode="auto">
          <a:xfrm>
            <a:off x="1864727" y="2175412"/>
            <a:ext cx="4342405" cy="1944688"/>
            <a:chOff x="1804" y="2840"/>
            <a:chExt cx="2117" cy="1225"/>
          </a:xfrm>
        </p:grpSpPr>
        <p:sp>
          <p:nvSpPr>
            <p:cNvPr id="30727" name="流程图: 可选过程 17">
              <a:extLst>
                <a:ext uri="{FF2B5EF4-FFF2-40B4-BE49-F238E27FC236}">
                  <a16:creationId xmlns:a16="http://schemas.microsoft.com/office/drawing/2014/main" id="{7871DA9C-2D64-4C61-AF9A-599E45A812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4" y="2840"/>
              <a:ext cx="2117" cy="1225"/>
            </a:xfrm>
            <a:prstGeom prst="flowChartAlternateProcess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buFont typeface="Arial" panose="020B0604020202020204" pitchFamily="34" charset="0"/>
                <a:buNone/>
              </a:pPr>
              <a:endParaRPr lang="zh-CN" altLang="en-US" sz="2000" b="1">
                <a:latin typeface="楷体" panose="02010609060101010101" pitchFamily="49" charset="-122"/>
              </a:endParaRPr>
            </a:p>
          </p:txBody>
        </p:sp>
        <p:sp>
          <p:nvSpPr>
            <p:cNvPr id="30728" name="TextBox 18">
              <a:extLst>
                <a:ext uri="{FF2B5EF4-FFF2-40B4-BE49-F238E27FC236}">
                  <a16:creationId xmlns:a16="http://schemas.microsoft.com/office/drawing/2014/main" id="{AD2363D3-0B8A-401E-8CF1-3EAB07ACA2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47" y="2922"/>
              <a:ext cx="1830" cy="10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8×5=40</a:t>
              </a:r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m</a:t>
              </a:r>
              <a:r>
                <a:rPr lang="en-US" altLang="zh-CN" sz="2400" b="1" baseline="30000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</a:t>
              </a:r>
            </a:p>
            <a:p>
              <a:pPr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0.6×0.6×100=36</a:t>
              </a:r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m</a:t>
              </a:r>
              <a:r>
                <a:rPr lang="en-US" altLang="zh-CN" sz="2400" b="1" baseline="30000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）</a:t>
              </a:r>
              <a:endParaRPr lang="en-US" altLang="zh-CN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  <a:p>
              <a:pPr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40</a:t>
              </a:r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＞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36</a:t>
              </a:r>
            </a:p>
            <a:p>
              <a:pPr>
                <a:lnSpc>
                  <a:spcPct val="110000"/>
                </a:lnSpc>
                <a:buFont typeface="Arial" panose="020B0604020202020204" pitchFamily="34" charset="0"/>
                <a:buNone/>
              </a:pPr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答：</a:t>
              </a: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100</a:t>
              </a:r>
              <a:r>
                <a:rPr lang="zh-CN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块不够。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76FE06C-D0F3-5AC8-B56B-E11EBC4261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515" y="1246438"/>
            <a:ext cx="2782162" cy="1341238"/>
          </a:xfrm>
          <a:prstGeom prst="rect">
            <a:avLst/>
          </a:pr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409DA9CD-4B55-49F1-98ED-8F92D5389C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97" t="72237" r="2874" b="1425"/>
          <a:stretch/>
        </p:blipFill>
        <p:spPr bwMode="auto">
          <a:xfrm>
            <a:off x="1735273" y="4031892"/>
            <a:ext cx="5872097" cy="891364"/>
          </a:xfrm>
          <a:custGeom>
            <a:avLst/>
            <a:gdLst>
              <a:gd name="connsiteX0" fmla="*/ 0 w 7191375"/>
              <a:gd name="connsiteY0" fmla="*/ 0 h 1108453"/>
              <a:gd name="connsiteX1" fmla="*/ 1049404 w 7191375"/>
              <a:gd name="connsiteY1" fmla="*/ 0 h 1108453"/>
              <a:gd name="connsiteX2" fmla="*/ 1049404 w 7191375"/>
              <a:gd name="connsiteY2" fmla="*/ 87612 h 1108453"/>
              <a:gd name="connsiteX3" fmla="*/ 2878156 w 7191375"/>
              <a:gd name="connsiteY3" fmla="*/ 87612 h 1108453"/>
              <a:gd name="connsiteX4" fmla="*/ 2878156 w 7191375"/>
              <a:gd name="connsiteY4" fmla="*/ 0 h 1108453"/>
              <a:gd name="connsiteX5" fmla="*/ 4097324 w 7191375"/>
              <a:gd name="connsiteY5" fmla="*/ 0 h 1108453"/>
              <a:gd name="connsiteX6" fmla="*/ 4097324 w 7191375"/>
              <a:gd name="connsiteY6" fmla="*/ 87612 h 1108453"/>
              <a:gd name="connsiteX7" fmla="*/ 5926076 w 7191375"/>
              <a:gd name="connsiteY7" fmla="*/ 87612 h 1108453"/>
              <a:gd name="connsiteX8" fmla="*/ 5926076 w 7191375"/>
              <a:gd name="connsiteY8" fmla="*/ 0 h 1108453"/>
              <a:gd name="connsiteX9" fmla="*/ 7191375 w 7191375"/>
              <a:gd name="connsiteY9" fmla="*/ 0 h 1108453"/>
              <a:gd name="connsiteX10" fmla="*/ 7191375 w 7191375"/>
              <a:gd name="connsiteY10" fmla="*/ 1108453 h 1108453"/>
              <a:gd name="connsiteX11" fmla="*/ 0 w 7191375"/>
              <a:gd name="connsiteY11" fmla="*/ 1108453 h 1108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191375" h="1108453">
                <a:moveTo>
                  <a:pt x="0" y="0"/>
                </a:moveTo>
                <a:lnTo>
                  <a:pt x="1049404" y="0"/>
                </a:lnTo>
                <a:lnTo>
                  <a:pt x="1049404" y="87612"/>
                </a:lnTo>
                <a:lnTo>
                  <a:pt x="2878156" y="87612"/>
                </a:lnTo>
                <a:lnTo>
                  <a:pt x="2878156" y="0"/>
                </a:lnTo>
                <a:lnTo>
                  <a:pt x="4097324" y="0"/>
                </a:lnTo>
                <a:lnTo>
                  <a:pt x="4097324" y="87612"/>
                </a:lnTo>
                <a:lnTo>
                  <a:pt x="5926076" y="87612"/>
                </a:lnTo>
                <a:lnTo>
                  <a:pt x="5926076" y="0"/>
                </a:lnTo>
                <a:lnTo>
                  <a:pt x="7191375" y="0"/>
                </a:lnTo>
                <a:lnTo>
                  <a:pt x="7191375" y="1108453"/>
                </a:lnTo>
                <a:lnTo>
                  <a:pt x="0" y="1108453"/>
                </a:lnTo>
                <a:close/>
              </a:path>
            </a:pathLst>
          </a:custGeom>
          <a:noFill/>
          <a:ln>
            <a:noFill/>
          </a:ln>
        </p:spPr>
      </p:pic>
      <p:sp>
        <p:nvSpPr>
          <p:cNvPr id="21" name="文本框 8">
            <a:extLst>
              <a:ext uri="{FF2B5EF4-FFF2-40B4-BE49-F238E27FC236}">
                <a16:creationId xmlns:a16="http://schemas.microsoft.com/office/drawing/2014/main" id="{7D7C767E-4F81-4500-880A-31825F15B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" y="158750"/>
            <a:ext cx="49530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四、课堂小结，梳理内化</a:t>
            </a:r>
          </a:p>
        </p:txBody>
      </p:sp>
      <p:pic>
        <p:nvPicPr>
          <p:cNvPr id="49" name="图片 48">
            <a:extLst>
              <a:ext uri="{FF2B5EF4-FFF2-40B4-BE49-F238E27FC236}">
                <a16:creationId xmlns:a16="http://schemas.microsoft.com/office/drawing/2014/main" id="{38A3B7FC-8531-44DA-94C2-14D170CDF83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1"/>
          <a:stretch/>
        </p:blipFill>
        <p:spPr>
          <a:xfrm>
            <a:off x="6513714" y="1941589"/>
            <a:ext cx="2397962" cy="2262764"/>
          </a:xfrm>
          <a:prstGeom prst="rect">
            <a:avLst/>
          </a:prstGeom>
        </p:spPr>
      </p:pic>
      <p:pic>
        <p:nvPicPr>
          <p:cNvPr id="50" name="图片 49">
            <a:extLst>
              <a:ext uri="{FF2B5EF4-FFF2-40B4-BE49-F238E27FC236}">
                <a16:creationId xmlns:a16="http://schemas.microsoft.com/office/drawing/2014/main" id="{D4E6264D-772B-4F1C-A3B0-A109348DD2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06" y="2055550"/>
            <a:ext cx="2607626" cy="1992620"/>
          </a:xfrm>
          <a:prstGeom prst="rect">
            <a:avLst/>
          </a:prstGeom>
        </p:spPr>
      </p:pic>
      <p:sp>
        <p:nvSpPr>
          <p:cNvPr id="52" name="文本框 51">
            <a:extLst>
              <a:ext uri="{FF2B5EF4-FFF2-40B4-BE49-F238E27FC236}">
                <a16:creationId xmlns:a16="http://schemas.microsoft.com/office/drawing/2014/main" id="{86B39A49-CC40-49DB-8326-1229DEF913BF}"/>
              </a:ext>
            </a:extLst>
          </p:cNvPr>
          <p:cNvSpPr txBox="1"/>
          <p:nvPr/>
        </p:nvSpPr>
        <p:spPr>
          <a:xfrm>
            <a:off x="5262716" y="1534446"/>
            <a:ext cx="9144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＜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62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16A63497-C466-429E-B647-6E81F2CE477F}"/>
              </a:ext>
            </a:extLst>
          </p:cNvPr>
          <p:cNvSpPr txBox="1"/>
          <p:nvPr/>
        </p:nvSpPr>
        <p:spPr>
          <a:xfrm>
            <a:off x="5262716" y="1839246"/>
            <a:ext cx="9144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＜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27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EE9EB638-09A5-4132-9568-A029011382D5}"/>
              </a:ext>
            </a:extLst>
          </p:cNvPr>
          <p:cNvSpPr txBox="1"/>
          <p:nvPr/>
        </p:nvSpPr>
        <p:spPr>
          <a:xfrm>
            <a:off x="5459513" y="2196881"/>
            <a:ext cx="914400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10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55" name="弧形 54">
            <a:extLst>
              <a:ext uri="{FF2B5EF4-FFF2-40B4-BE49-F238E27FC236}">
                <a16:creationId xmlns:a16="http://schemas.microsoft.com/office/drawing/2014/main" id="{70937E82-BBDB-4FDC-B4BC-B441C47BD4E7}"/>
              </a:ext>
            </a:extLst>
          </p:cNvPr>
          <p:cNvSpPr/>
          <p:nvPr/>
        </p:nvSpPr>
        <p:spPr>
          <a:xfrm>
            <a:off x="3129116" y="906105"/>
            <a:ext cx="3765550" cy="1066800"/>
          </a:xfrm>
          <a:prstGeom prst="arc">
            <a:avLst>
              <a:gd name="adj1" fmla="val 16200000"/>
              <a:gd name="adj2" fmla="val 1056"/>
            </a:avLst>
          </a:prstGeom>
          <a:ln w="76200">
            <a:solidFill>
              <a:srgbClr val="39D3F7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6" name="弧形 55">
            <a:extLst>
              <a:ext uri="{FF2B5EF4-FFF2-40B4-BE49-F238E27FC236}">
                <a16:creationId xmlns:a16="http://schemas.microsoft.com/office/drawing/2014/main" id="{1899EDC1-1FE8-47B0-8C72-C023CFFC0842}"/>
              </a:ext>
            </a:extLst>
          </p:cNvPr>
          <p:cNvSpPr/>
          <p:nvPr/>
        </p:nvSpPr>
        <p:spPr>
          <a:xfrm rot="428528">
            <a:off x="4024980" y="2452504"/>
            <a:ext cx="2667000" cy="1524000"/>
          </a:xfrm>
          <a:prstGeom prst="arc">
            <a:avLst>
              <a:gd name="adj1" fmla="val 1009089"/>
              <a:gd name="adj2" fmla="val 5458650"/>
            </a:avLst>
          </a:prstGeom>
          <a:ln w="76200">
            <a:solidFill>
              <a:srgbClr val="39D3F7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id="{B4343AD9-C28E-4A1C-9A8B-77841FEFC425}"/>
              </a:ext>
            </a:extLst>
          </p:cNvPr>
          <p:cNvSpPr txBox="1"/>
          <p:nvPr/>
        </p:nvSpPr>
        <p:spPr>
          <a:xfrm>
            <a:off x="7317797" y="2048110"/>
            <a:ext cx="9144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1400" b="1" dirty="0">
                <a:solidFill>
                  <a:srgbClr val="FF0000"/>
                </a:solidFill>
                <a:latin typeface="+mn-lt"/>
                <a:ea typeface="+mn-ea"/>
              </a:rPr>
              <a:t>不到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:a16="http://schemas.microsoft.com/office/drawing/2014/main" id="{6547427D-D1E1-4057-9107-94EBAEA4F18B}"/>
              </a:ext>
            </a:extLst>
          </p:cNvPr>
          <p:cNvSpPr txBox="1"/>
          <p:nvPr/>
        </p:nvSpPr>
        <p:spPr>
          <a:xfrm>
            <a:off x="7468143" y="2305640"/>
            <a:ext cx="9144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1400" b="1" dirty="0">
                <a:solidFill>
                  <a:srgbClr val="FF0000"/>
                </a:solidFill>
                <a:latin typeface="+mn-lt"/>
                <a:ea typeface="+mn-ea"/>
              </a:rPr>
              <a:t>不到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C7763C5B-A44B-4035-ACBF-9024A629C751}"/>
              </a:ext>
            </a:extLst>
          </p:cNvPr>
          <p:cNvSpPr txBox="1"/>
          <p:nvPr/>
        </p:nvSpPr>
        <p:spPr>
          <a:xfrm>
            <a:off x="5160969" y="2748189"/>
            <a:ext cx="1117894" cy="830263"/>
          </a:xfrm>
          <a:prstGeom prst="wedgeRectCallout">
            <a:avLst>
              <a:gd name="adj1" fmla="val 71509"/>
              <a:gd name="adj2" fmla="val 42558"/>
            </a:avLst>
          </a:prstGeom>
          <a:noFill/>
          <a:ln w="19050">
            <a:solidFill>
              <a:srgbClr val="39D3F7"/>
            </a:solidFill>
          </a:ln>
        </p:spPr>
        <p:txBody>
          <a:bodyPr wrap="square">
            <a:spAutoFit/>
          </a:bodyPr>
          <a:lstStyle/>
          <a:p>
            <a:pPr algn="ctr" fontAlgn="ctr" hangingPunct="1">
              <a:defRPr/>
            </a:pPr>
            <a:r>
              <a:rPr lang="zh-CN" altLang="en-US" sz="2400" b="1" dirty="0">
                <a:latin typeface="+mn-lt"/>
                <a:ea typeface="+mn-ea"/>
              </a:rPr>
              <a:t>把钱数</a:t>
            </a:r>
            <a:endParaRPr lang="en-US" altLang="zh-CN" sz="2400" b="1" dirty="0">
              <a:latin typeface="+mn-lt"/>
              <a:ea typeface="+mn-ea"/>
            </a:endParaRPr>
          </a:p>
          <a:p>
            <a:pPr algn="ctr" fontAlgn="ctr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估大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C92A605E-7DDB-465A-AF06-BE89CA15A5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716" y="2258346"/>
            <a:ext cx="381000" cy="307975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20</a:t>
            </a:r>
            <a:endParaRPr lang="zh-CN" altLang="en-US" sz="1400" dirty="0"/>
          </a:p>
        </p:txBody>
      </p:sp>
      <p:sp>
        <p:nvSpPr>
          <p:cNvPr id="61" name="弧形 60">
            <a:extLst>
              <a:ext uri="{FF2B5EF4-FFF2-40B4-BE49-F238E27FC236}">
                <a16:creationId xmlns:a16="http://schemas.microsoft.com/office/drawing/2014/main" id="{B63D4A31-409B-41F5-B2A9-67BF8E797B59}"/>
              </a:ext>
            </a:extLst>
          </p:cNvPr>
          <p:cNvSpPr/>
          <p:nvPr/>
        </p:nvSpPr>
        <p:spPr>
          <a:xfrm flipH="1">
            <a:off x="1128866" y="934680"/>
            <a:ext cx="3190875" cy="1295400"/>
          </a:xfrm>
          <a:prstGeom prst="arc">
            <a:avLst>
              <a:gd name="adj1" fmla="val 16200000"/>
              <a:gd name="adj2" fmla="val 1056"/>
            </a:avLst>
          </a:prstGeom>
          <a:ln w="76200">
            <a:solidFill>
              <a:srgbClr val="B675F7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371067BC-201D-4756-AED3-361C3C932896}"/>
              </a:ext>
            </a:extLst>
          </p:cNvPr>
          <p:cNvSpPr txBox="1"/>
          <p:nvPr/>
        </p:nvSpPr>
        <p:spPr>
          <a:xfrm>
            <a:off x="5262716" y="1534446"/>
            <a:ext cx="9144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＞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60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A9631BA3-0892-4120-8034-10091EA79CAD}"/>
              </a:ext>
            </a:extLst>
          </p:cNvPr>
          <p:cNvSpPr txBox="1"/>
          <p:nvPr/>
        </p:nvSpPr>
        <p:spPr>
          <a:xfrm>
            <a:off x="5262716" y="1839246"/>
            <a:ext cx="914400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＞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20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3BC0E60C-6BD0-446F-AEAC-94D844D87D7E}"/>
              </a:ext>
            </a:extLst>
          </p:cNvPr>
          <p:cNvSpPr txBox="1"/>
          <p:nvPr/>
        </p:nvSpPr>
        <p:spPr>
          <a:xfrm>
            <a:off x="5454597" y="2187845"/>
            <a:ext cx="586629" cy="4619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ctr" hangingPunct="1"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n-ea"/>
              </a:rPr>
              <a:t>20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65" name="弧形 64">
            <a:extLst>
              <a:ext uri="{FF2B5EF4-FFF2-40B4-BE49-F238E27FC236}">
                <a16:creationId xmlns:a16="http://schemas.microsoft.com/office/drawing/2014/main" id="{1EE7A965-7DA4-4985-8FBF-5681E9EB6FA5}"/>
              </a:ext>
            </a:extLst>
          </p:cNvPr>
          <p:cNvSpPr/>
          <p:nvPr/>
        </p:nvSpPr>
        <p:spPr>
          <a:xfrm rot="21399409" flipH="1">
            <a:off x="2249539" y="2448348"/>
            <a:ext cx="2438400" cy="1524000"/>
          </a:xfrm>
          <a:prstGeom prst="arc">
            <a:avLst>
              <a:gd name="adj1" fmla="val 1360975"/>
              <a:gd name="adj2" fmla="val 5458650"/>
            </a:avLst>
          </a:prstGeom>
          <a:ln w="76200">
            <a:solidFill>
              <a:srgbClr val="B675F7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455449B3-64B4-4564-A08B-4367BA5CDF3A}"/>
              </a:ext>
            </a:extLst>
          </p:cNvPr>
          <p:cNvSpPr txBox="1"/>
          <p:nvPr/>
        </p:nvSpPr>
        <p:spPr>
          <a:xfrm>
            <a:off x="2685394" y="2796245"/>
            <a:ext cx="1123612" cy="830263"/>
          </a:xfrm>
          <a:prstGeom prst="wedgeRectCallout">
            <a:avLst>
              <a:gd name="adj1" fmla="val -69178"/>
              <a:gd name="adj2" fmla="val 32873"/>
            </a:avLst>
          </a:prstGeom>
          <a:noFill/>
          <a:ln w="19050">
            <a:solidFill>
              <a:srgbClr val="B675F7"/>
            </a:solidFill>
          </a:ln>
        </p:spPr>
        <p:txBody>
          <a:bodyPr wrap="square">
            <a:spAutoFit/>
          </a:bodyPr>
          <a:lstStyle/>
          <a:p>
            <a:pPr algn="ctr" fontAlgn="ctr" hangingPunct="1">
              <a:defRPr/>
            </a:pPr>
            <a:r>
              <a:rPr lang="zh-CN" altLang="en-US" sz="2400" b="1" dirty="0">
                <a:latin typeface="+mn-lt"/>
                <a:ea typeface="+mn-ea"/>
              </a:rPr>
              <a:t>把钱数</a:t>
            </a:r>
            <a:endParaRPr lang="en-US" altLang="zh-CN" sz="2400" b="1" dirty="0">
              <a:latin typeface="+mn-lt"/>
              <a:ea typeface="+mn-ea"/>
            </a:endParaRPr>
          </a:p>
          <a:p>
            <a:pPr algn="ctr" fontAlgn="ctr" hangingPunct="1"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n-lt"/>
                <a:ea typeface="+mn-ea"/>
              </a:rPr>
              <a:t>估小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068CF171-0EA4-4E1A-B483-32114A9CDD9C}"/>
              </a:ext>
            </a:extLst>
          </p:cNvPr>
          <p:cNvSpPr txBox="1"/>
          <p:nvPr/>
        </p:nvSpPr>
        <p:spPr>
          <a:xfrm>
            <a:off x="1061417" y="2193024"/>
            <a:ext cx="9144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1400" b="1" dirty="0">
                <a:solidFill>
                  <a:srgbClr val="FF0000"/>
                </a:solidFill>
                <a:latin typeface="+mn-lt"/>
                <a:ea typeface="+mn-ea"/>
              </a:rPr>
              <a:t>超过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81DAD885-EE31-4B37-93AC-A4819ABDC4EE}"/>
              </a:ext>
            </a:extLst>
          </p:cNvPr>
          <p:cNvSpPr txBox="1"/>
          <p:nvPr/>
        </p:nvSpPr>
        <p:spPr>
          <a:xfrm>
            <a:off x="820873" y="2466245"/>
            <a:ext cx="914400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defRPr/>
            </a:pPr>
            <a:r>
              <a:rPr lang="zh-CN" altLang="en-US" sz="1400" b="1" dirty="0">
                <a:solidFill>
                  <a:srgbClr val="FF0000"/>
                </a:solidFill>
                <a:latin typeface="+mn-lt"/>
                <a:ea typeface="+mn-ea"/>
              </a:rPr>
              <a:t>超过</a:t>
            </a:r>
          </a:p>
        </p:txBody>
      </p:sp>
      <p:sp>
        <p:nvSpPr>
          <p:cNvPr id="69" name="任意多边形: 形状 68">
            <a:extLst>
              <a:ext uri="{FF2B5EF4-FFF2-40B4-BE49-F238E27FC236}">
                <a16:creationId xmlns:a16="http://schemas.microsoft.com/office/drawing/2014/main" id="{A5A4F23F-0AF4-41D5-87F1-8237F9AE94A3}"/>
              </a:ext>
            </a:extLst>
          </p:cNvPr>
          <p:cNvSpPr/>
          <p:nvPr/>
        </p:nvSpPr>
        <p:spPr>
          <a:xfrm>
            <a:off x="2971068" y="799898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阅读与理解</a:t>
            </a:r>
          </a:p>
        </p:txBody>
      </p:sp>
      <p:sp>
        <p:nvSpPr>
          <p:cNvPr id="70" name="任意多边形: 形状 69">
            <a:extLst>
              <a:ext uri="{FF2B5EF4-FFF2-40B4-BE49-F238E27FC236}">
                <a16:creationId xmlns:a16="http://schemas.microsoft.com/office/drawing/2014/main" id="{F83C1ED4-E3CA-4B73-8046-D851305009A4}"/>
              </a:ext>
            </a:extLst>
          </p:cNvPr>
          <p:cNvSpPr/>
          <p:nvPr/>
        </p:nvSpPr>
        <p:spPr>
          <a:xfrm>
            <a:off x="341667" y="1604018"/>
            <a:ext cx="1469269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b="1" dirty="0">
                <a:solidFill>
                  <a:schemeClr val="accent1"/>
                </a:solidFill>
              </a:rPr>
              <a:t>分析与解答</a:t>
            </a:r>
          </a:p>
        </p:txBody>
      </p:sp>
      <p:sp>
        <p:nvSpPr>
          <p:cNvPr id="71" name="任意多边形: 形状 70">
            <a:extLst>
              <a:ext uri="{FF2B5EF4-FFF2-40B4-BE49-F238E27FC236}">
                <a16:creationId xmlns:a16="http://schemas.microsoft.com/office/drawing/2014/main" id="{3D58415A-1DE5-454A-8650-DCBBBFA55E1F}"/>
              </a:ext>
            </a:extLst>
          </p:cNvPr>
          <p:cNvSpPr/>
          <p:nvPr/>
        </p:nvSpPr>
        <p:spPr>
          <a:xfrm>
            <a:off x="6558116" y="1471416"/>
            <a:ext cx="1469269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b="1" dirty="0">
                <a:solidFill>
                  <a:schemeClr val="accent1"/>
                </a:solidFill>
              </a:rPr>
              <a:t>分析与解答</a:t>
            </a:r>
          </a:p>
        </p:txBody>
      </p:sp>
      <p:sp>
        <p:nvSpPr>
          <p:cNvPr id="72" name="任意多边形: 形状 71">
            <a:extLst>
              <a:ext uri="{FF2B5EF4-FFF2-40B4-BE49-F238E27FC236}">
                <a16:creationId xmlns:a16="http://schemas.microsoft.com/office/drawing/2014/main" id="{8C2F88DE-45A9-4B4E-BB3F-BED85B26FC10}"/>
              </a:ext>
            </a:extLst>
          </p:cNvPr>
          <p:cNvSpPr/>
          <p:nvPr/>
        </p:nvSpPr>
        <p:spPr>
          <a:xfrm>
            <a:off x="3561294" y="3754479"/>
            <a:ext cx="1770727" cy="391095"/>
          </a:xfrm>
          <a:custGeom>
            <a:avLst/>
            <a:gdLst>
              <a:gd name="connsiteX0" fmla="*/ 0 w 2090242"/>
              <a:gd name="connsiteY0" fmla="*/ 274713 h 549428"/>
              <a:gd name="connsiteX1" fmla="*/ 0 w 2090242"/>
              <a:gd name="connsiteY1" fmla="*/ 274714 h 549428"/>
              <a:gd name="connsiteX2" fmla="*/ 0 w 2090242"/>
              <a:gd name="connsiteY2" fmla="*/ 274714 h 549428"/>
              <a:gd name="connsiteX3" fmla="*/ 274714 w 2090242"/>
              <a:gd name="connsiteY3" fmla="*/ 0 h 549428"/>
              <a:gd name="connsiteX4" fmla="*/ 2070186 w 2090242"/>
              <a:gd name="connsiteY4" fmla="*/ 0 h 549428"/>
              <a:gd name="connsiteX5" fmla="*/ 2090242 w 2090242"/>
              <a:gd name="connsiteY5" fmla="*/ 2022 h 549428"/>
              <a:gd name="connsiteX6" fmla="*/ 1813905 w 2090242"/>
              <a:gd name="connsiteY6" fmla="*/ 287242 h 549428"/>
              <a:gd name="connsiteX7" fmla="*/ 2083168 w 2090242"/>
              <a:gd name="connsiteY7" fmla="*/ 548119 h 549428"/>
              <a:gd name="connsiteX8" fmla="*/ 2070185 w 2090242"/>
              <a:gd name="connsiteY8" fmla="*/ 549428 h 549428"/>
              <a:gd name="connsiteX9" fmla="*/ 274714 w 2090242"/>
              <a:gd name="connsiteY9" fmla="*/ 549427 h 549428"/>
              <a:gd name="connsiteX10" fmla="*/ 21589 w 2090242"/>
              <a:gd name="connsiteY10" fmla="*/ 381644 h 549428"/>
              <a:gd name="connsiteX11" fmla="*/ 0 w 2090242"/>
              <a:gd name="connsiteY11" fmla="*/ 274714 h 549428"/>
              <a:gd name="connsiteX12" fmla="*/ 21589 w 2090242"/>
              <a:gd name="connsiteY12" fmla="*/ 167783 h 549428"/>
              <a:gd name="connsiteX13" fmla="*/ 274714 w 2090242"/>
              <a:gd name="connsiteY13" fmla="*/ 0 h 5494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90242" h="549428">
                <a:moveTo>
                  <a:pt x="0" y="274713"/>
                </a:moveTo>
                <a:lnTo>
                  <a:pt x="0" y="274714"/>
                </a:lnTo>
                <a:lnTo>
                  <a:pt x="0" y="274714"/>
                </a:lnTo>
                <a:close/>
                <a:moveTo>
                  <a:pt x="274714" y="0"/>
                </a:moveTo>
                <a:lnTo>
                  <a:pt x="2070186" y="0"/>
                </a:lnTo>
                <a:lnTo>
                  <a:pt x="2090242" y="2022"/>
                </a:lnTo>
                <a:lnTo>
                  <a:pt x="1813905" y="287242"/>
                </a:lnTo>
                <a:lnTo>
                  <a:pt x="2083168" y="548119"/>
                </a:lnTo>
                <a:lnTo>
                  <a:pt x="2070185" y="549428"/>
                </a:lnTo>
                <a:lnTo>
                  <a:pt x="274714" y="549427"/>
                </a:lnTo>
                <a:cubicBezTo>
                  <a:pt x="160924" y="549427"/>
                  <a:pt x="63293" y="480243"/>
                  <a:pt x="21589" y="381644"/>
                </a:cubicBezTo>
                <a:lnTo>
                  <a:pt x="0" y="274714"/>
                </a:lnTo>
                <a:lnTo>
                  <a:pt x="21589" y="167783"/>
                </a:lnTo>
                <a:cubicBezTo>
                  <a:pt x="63293" y="69184"/>
                  <a:pt x="160924" y="0"/>
                  <a:pt x="274714" y="0"/>
                </a:cubicBezTo>
                <a:close/>
              </a:path>
            </a:pathLst>
          </a:custGeom>
          <a:solidFill>
            <a:schemeClr val="bg1"/>
          </a:solidFill>
          <a:ln w="19050">
            <a:solidFill>
              <a:srgbClr val="9DC3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zh-CN" altLang="en-US" sz="2000" b="1" dirty="0">
                <a:solidFill>
                  <a:schemeClr val="accent1"/>
                </a:solidFill>
              </a:rPr>
              <a:t>回顾与反思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5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6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5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5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2" grpId="1"/>
      <p:bldP spid="53" grpId="0"/>
      <p:bldP spid="53" grpId="1"/>
      <p:bldP spid="54" grpId="0"/>
      <p:bldP spid="54" grpId="1"/>
      <p:bldP spid="57" grpId="0"/>
      <p:bldP spid="57" grpId="1"/>
      <p:bldP spid="58" grpId="0"/>
      <p:bldP spid="58" grpId="1"/>
      <p:bldP spid="59" grpId="0" animBg="1"/>
      <p:bldP spid="60" grpId="0" animBg="1"/>
      <p:bldP spid="62" grpId="0"/>
      <p:bldP spid="63" grpId="0"/>
      <p:bldP spid="64" grpId="0"/>
      <p:bldP spid="66" grpId="0" animBg="1"/>
      <p:bldP spid="67" grpId="0"/>
      <p:bldP spid="67" grpId="1"/>
      <p:bldP spid="68" grpId="0"/>
      <p:bldP spid="68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6">
            <a:extLst>
              <a:ext uri="{FF2B5EF4-FFF2-40B4-BE49-F238E27FC236}">
                <a16:creationId xmlns:a16="http://schemas.microsoft.com/office/drawing/2014/main" id="{35DF8A42-155F-3D85-810E-746BD664B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" y="133350"/>
            <a:ext cx="49530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五、课后作业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B95425-FE38-7547-33CF-E9C7C95B2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0125" y="2006600"/>
            <a:ext cx="6219825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000" b="1" dirty="0"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</a:rPr>
              <a:t>从课后习题中选取；</a:t>
            </a:r>
          </a:p>
          <a:p>
            <a:pPr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3000" b="1" dirty="0"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en-US" sz="3000" b="1" dirty="0">
                <a:latin typeface="黑体" panose="02010609060101010101" pitchFamily="49" charset="-122"/>
                <a:ea typeface="黑体" panose="02010609060101010101" pitchFamily="49" charset="-122"/>
              </a:rPr>
              <a:t>完成练习册本课时的习题。</a:t>
            </a:r>
          </a:p>
        </p:txBody>
      </p:sp>
    </p:spTree>
    <p:extLst>
      <p:ext uri="{BB962C8B-B14F-4D97-AF65-F5344CB8AC3E}">
        <p14:creationId xmlns:p14="http://schemas.microsoft.com/office/powerpoint/2010/main" val="3875002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文本框 6">
            <a:extLst>
              <a:ext uri="{FF2B5EF4-FFF2-40B4-BE49-F238E27FC236}">
                <a16:creationId xmlns:a16="http://schemas.microsoft.com/office/drawing/2014/main" id="{BE48F915-A78B-423D-9178-4AA43A27E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5" y="133350"/>
            <a:ext cx="4953000" cy="584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六、巩固练习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E6B5E11-568D-49DF-9E0D-8DB8793C394B}"/>
              </a:ext>
            </a:extLst>
          </p:cNvPr>
          <p:cNvSpPr txBox="1"/>
          <p:nvPr/>
        </p:nvSpPr>
        <p:spPr>
          <a:xfrm>
            <a:off x="457200" y="971550"/>
            <a:ext cx="8382000" cy="145270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+mn-ea"/>
              </a:rPr>
              <a:t>一、商场里的糖果每盒</a:t>
            </a:r>
            <a:r>
              <a:rPr lang="en-US" altLang="zh-CN" sz="2400" b="1" dirty="0">
                <a:latin typeface="+mn-lt"/>
                <a:ea typeface="+mn-ea"/>
              </a:rPr>
              <a:t>14.6</a:t>
            </a:r>
            <a:r>
              <a:rPr lang="zh-CN" altLang="en-US" sz="2400" b="1" dirty="0">
                <a:latin typeface="+mn-lt"/>
                <a:ea typeface="+mn-ea"/>
              </a:rPr>
              <a:t>元，饼干每盒</a:t>
            </a:r>
            <a:r>
              <a:rPr lang="en-US" altLang="zh-CN" sz="2400" b="1" dirty="0">
                <a:latin typeface="+mn-lt"/>
                <a:ea typeface="+mn-ea"/>
              </a:rPr>
              <a:t>29.8</a:t>
            </a:r>
            <a:r>
              <a:rPr lang="zh-CN" altLang="en-US" sz="2400" b="1" dirty="0">
                <a:latin typeface="+mn-lt"/>
                <a:ea typeface="+mn-ea"/>
              </a:rPr>
              <a:t>元。李叔叔要买</a:t>
            </a:r>
            <a:r>
              <a:rPr lang="en-US" altLang="zh-CN" sz="2400" b="1" dirty="0">
                <a:latin typeface="+mn-lt"/>
                <a:ea typeface="+mn-ea"/>
              </a:rPr>
              <a:t>4</a:t>
            </a:r>
            <a:r>
              <a:rPr lang="zh-CN" altLang="en-US" sz="2400" b="1" dirty="0">
                <a:latin typeface="+mn-lt"/>
                <a:ea typeface="+mn-ea"/>
              </a:rPr>
              <a:t>盒糖果和</a:t>
            </a:r>
            <a:r>
              <a:rPr lang="en-US" altLang="zh-CN" sz="2400" b="1" dirty="0">
                <a:latin typeface="+mn-lt"/>
                <a:ea typeface="+mn-ea"/>
              </a:rPr>
              <a:t>2</a:t>
            </a:r>
            <a:r>
              <a:rPr lang="zh-CN" altLang="en-US" sz="2400" b="1" dirty="0">
                <a:latin typeface="+mn-lt"/>
                <a:ea typeface="+mn-ea"/>
              </a:rPr>
              <a:t>盒饼干，请你估一估，李叔叔带</a:t>
            </a:r>
            <a:r>
              <a:rPr lang="en-US" altLang="zh-CN" sz="2400" b="1" dirty="0">
                <a:latin typeface="+mn-lt"/>
                <a:ea typeface="+mn-ea"/>
              </a:rPr>
              <a:t>120</a:t>
            </a:r>
            <a:r>
              <a:rPr lang="zh-CN" altLang="en-US" sz="2400" b="1" dirty="0">
                <a:latin typeface="+mn-lt"/>
                <a:ea typeface="+mn-ea"/>
              </a:rPr>
              <a:t>元够吗？</a:t>
            </a:r>
            <a:endParaRPr lang="en-US" altLang="zh-CN" sz="2400" b="1" dirty="0">
              <a:latin typeface="+mn-lt"/>
              <a:ea typeface="+mn-ea"/>
            </a:endParaRPr>
          </a:p>
          <a:p>
            <a:pPr algn="just" fontAlgn="ctr" hangingPunct="1">
              <a:lnSpc>
                <a:spcPct val="130000"/>
              </a:lnSpc>
              <a:defRPr/>
            </a:pP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》]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A5911E2-CEAA-4583-B52C-C263432646A5}"/>
              </a:ext>
            </a:extLst>
          </p:cNvPr>
          <p:cNvSpPr txBox="1"/>
          <p:nvPr/>
        </p:nvSpPr>
        <p:spPr>
          <a:xfrm>
            <a:off x="1028700" y="2640012"/>
            <a:ext cx="7239000" cy="153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ctr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一盒糖果不超过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15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元，一盒饼干不超过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30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元。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n-ea"/>
            </a:endParaRPr>
          </a:p>
          <a:p>
            <a:pPr algn="ctr" fontAlgn="ctr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总共不超过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15×4+30×2=120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（元）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n-ea"/>
            </a:endParaRPr>
          </a:p>
          <a:p>
            <a:pPr algn="ctr" fontAlgn="ctr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答：故带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120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元够。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40D627BF-0E2F-416B-95A8-97B34B1A5F92}"/>
              </a:ext>
            </a:extLst>
          </p:cNvPr>
          <p:cNvSpPr txBox="1"/>
          <p:nvPr/>
        </p:nvSpPr>
        <p:spPr>
          <a:xfrm>
            <a:off x="457200" y="666750"/>
            <a:ext cx="8382000" cy="1052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lnSpc>
                <a:spcPct val="130000"/>
              </a:lnSpc>
              <a:defRPr/>
            </a:pPr>
            <a:r>
              <a:rPr lang="zh-CN" altLang="en-US" sz="2400" b="1">
                <a:latin typeface="+mn-lt"/>
                <a:ea typeface="+mn-ea"/>
              </a:rPr>
              <a:t>二、 </a:t>
            </a:r>
            <a:r>
              <a:rPr lang="zh-CN" altLang="en-US" sz="2400" b="1" dirty="0">
                <a:latin typeface="+mn-lt"/>
                <a:ea typeface="+mn-ea"/>
              </a:rPr>
              <a:t>一间会议室长</a:t>
            </a:r>
            <a:r>
              <a:rPr lang="en-US" altLang="zh-CN" sz="2400" b="1" dirty="0">
                <a:latin typeface="+mn-lt"/>
                <a:ea typeface="+mn-ea"/>
              </a:rPr>
              <a:t>8.2m</a:t>
            </a:r>
            <a:r>
              <a:rPr lang="zh-CN" altLang="en-US" sz="2400" b="1" dirty="0">
                <a:latin typeface="+mn-lt"/>
                <a:ea typeface="+mn-ea"/>
              </a:rPr>
              <a:t>，宽</a:t>
            </a:r>
            <a:r>
              <a:rPr lang="en-US" altLang="zh-CN" sz="2400" b="1" dirty="0">
                <a:latin typeface="+mn-lt"/>
                <a:ea typeface="+mn-ea"/>
              </a:rPr>
              <a:t>5.7m</a:t>
            </a:r>
            <a:r>
              <a:rPr lang="zh-CN" altLang="en-US" sz="2400" b="1" dirty="0">
                <a:latin typeface="+mn-lt"/>
                <a:ea typeface="+mn-ea"/>
              </a:rPr>
              <a:t>，现在要用边长为</a:t>
            </a:r>
            <a:r>
              <a:rPr lang="en-US" altLang="zh-CN" sz="2400" b="1" dirty="0">
                <a:latin typeface="+mn-lt"/>
                <a:ea typeface="+mn-ea"/>
              </a:rPr>
              <a:t>0.6m</a:t>
            </a:r>
            <a:r>
              <a:rPr lang="zh-CN" altLang="en-US" sz="2400" b="1" dirty="0">
                <a:latin typeface="+mn-lt"/>
                <a:ea typeface="+mn-ea"/>
              </a:rPr>
              <a:t>的正方形地砖铺地面。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》]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6" name="AutoShape 27">
            <a:extLst>
              <a:ext uri="{FF2B5EF4-FFF2-40B4-BE49-F238E27FC236}">
                <a16:creationId xmlns:a16="http://schemas.microsoft.com/office/drawing/2014/main" id="{3F6C2352-1C14-49FD-AF75-ED6FA8218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798" y="1726550"/>
            <a:ext cx="1962919" cy="501650"/>
          </a:xfrm>
          <a:prstGeom prst="wedgeRoundRectCallout">
            <a:avLst>
              <a:gd name="adj1" fmla="val 57745"/>
              <a:gd name="adj2" fmla="val 55401"/>
              <a:gd name="adj3" fmla="val 16667"/>
            </a:avLst>
          </a:prstGeom>
          <a:solidFill>
            <a:srgbClr val="FFFFFF"/>
          </a:solidFill>
          <a:ln w="28575">
            <a:solidFill>
              <a:srgbClr val="00B0F0"/>
            </a:solidFill>
            <a:miter lim="800000"/>
            <a:headEnd/>
            <a:tailEnd/>
          </a:ln>
        </p:spPr>
        <p:txBody>
          <a:bodyPr/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solidFill>
                  <a:srgbClr val="00B0F0"/>
                </a:solidFill>
                <a:latin typeface="+mn-lt"/>
                <a:ea typeface="+mj-ea"/>
              </a:rPr>
              <a:t>120</a:t>
            </a:r>
            <a:r>
              <a:rPr lang="zh-CN" altLang="en-US" sz="2400" b="1" dirty="0">
                <a:solidFill>
                  <a:srgbClr val="00B0F0"/>
                </a:solidFill>
                <a:latin typeface="+mn-lt"/>
                <a:ea typeface="+mj-ea"/>
              </a:rPr>
              <a:t>块够吗？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C7F11863-9BD0-475C-988C-04D17AD82266}"/>
              </a:ext>
            </a:extLst>
          </p:cNvPr>
          <p:cNvSpPr txBox="1"/>
          <p:nvPr/>
        </p:nvSpPr>
        <p:spPr>
          <a:xfrm>
            <a:off x="2364659" y="2417763"/>
            <a:ext cx="4876800" cy="2012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ctr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8.2×5.7=46.74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m</a:t>
            </a:r>
            <a:r>
              <a:rPr lang="en-US" altLang="zh-CN" sz="2400" b="1" baseline="30000" dirty="0">
                <a:solidFill>
                  <a:srgbClr val="0000FF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）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n-ea"/>
            </a:endParaRPr>
          </a:p>
          <a:p>
            <a:pPr algn="ctr" fontAlgn="ctr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0.6×0.6×120=43.2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m</a:t>
            </a:r>
            <a:r>
              <a:rPr lang="en-US" altLang="zh-CN" sz="2400" b="1" baseline="30000" dirty="0">
                <a:solidFill>
                  <a:srgbClr val="0000FF"/>
                </a:solidFill>
                <a:latin typeface="+mn-lt"/>
                <a:ea typeface="+mn-ea"/>
              </a:rPr>
              <a:t>2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）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n-ea"/>
            </a:endParaRPr>
          </a:p>
          <a:p>
            <a:pPr algn="ctr" fontAlgn="ctr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46.74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＞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43.2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，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n-ea"/>
            </a:endParaRPr>
          </a:p>
          <a:p>
            <a:pPr algn="ctr" fontAlgn="ctr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答：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120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块不够。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A70C988-005B-451E-B581-9E8A0906F80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1355" y="1599911"/>
            <a:ext cx="1297095" cy="16388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B0DC1A0E-720A-465C-A3DB-FC16CF6D49A1}"/>
              </a:ext>
            </a:extLst>
          </p:cNvPr>
          <p:cNvSpPr txBox="1"/>
          <p:nvPr/>
        </p:nvSpPr>
        <p:spPr>
          <a:xfrm>
            <a:off x="457200" y="742950"/>
            <a:ext cx="8382000" cy="1533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+mn-ea"/>
              </a:rPr>
              <a:t>三、一辆汽车的速度是</a:t>
            </a:r>
            <a:r>
              <a:rPr lang="en-US" altLang="zh-CN" sz="2400" b="1" dirty="0">
                <a:latin typeface="+mn-lt"/>
                <a:ea typeface="+mn-ea"/>
              </a:rPr>
              <a:t>62.5</a:t>
            </a:r>
            <a:r>
              <a:rPr lang="zh-CN" altLang="en-US" sz="2400" b="1" dirty="0">
                <a:latin typeface="+mn-lt"/>
                <a:ea typeface="+mn-ea"/>
              </a:rPr>
              <a:t>千米</a:t>
            </a:r>
            <a:r>
              <a:rPr lang="en-US" altLang="zh-CN" sz="2400" b="1" dirty="0">
                <a:latin typeface="+mn-lt"/>
                <a:ea typeface="+mn-ea"/>
              </a:rPr>
              <a:t>/</a:t>
            </a:r>
            <a:r>
              <a:rPr lang="zh-CN" altLang="en-US" sz="2400" b="1" dirty="0">
                <a:latin typeface="+mn-lt"/>
                <a:ea typeface="+mn-ea"/>
              </a:rPr>
              <a:t>时，行驶</a:t>
            </a:r>
            <a:r>
              <a:rPr lang="en-US" altLang="zh-CN" sz="2400" b="1" dirty="0">
                <a:latin typeface="+mn-lt"/>
                <a:ea typeface="+mn-ea"/>
              </a:rPr>
              <a:t>4.4</a:t>
            </a:r>
            <a:r>
              <a:rPr lang="zh-CN" altLang="en-US" sz="2400" b="1" dirty="0">
                <a:latin typeface="+mn-lt"/>
                <a:ea typeface="+mn-ea"/>
              </a:rPr>
              <a:t>小时到达目的地。沿原路返回同时，速度增加到</a:t>
            </a:r>
            <a:r>
              <a:rPr lang="en-US" altLang="zh-CN" sz="2400" b="1" dirty="0">
                <a:latin typeface="+mn-lt"/>
                <a:ea typeface="+mn-ea"/>
              </a:rPr>
              <a:t>75</a:t>
            </a:r>
            <a:r>
              <a:rPr lang="zh-CN" altLang="en-US" sz="2400" b="1" dirty="0">
                <a:latin typeface="+mn-lt"/>
                <a:ea typeface="+mn-ea"/>
              </a:rPr>
              <a:t>千米</a:t>
            </a:r>
            <a:r>
              <a:rPr lang="en-US" altLang="zh-CN" sz="2400" b="1" dirty="0">
                <a:latin typeface="+mn-lt"/>
                <a:ea typeface="+mn-ea"/>
              </a:rPr>
              <a:t>/</a:t>
            </a:r>
            <a:r>
              <a:rPr lang="zh-CN" altLang="en-US" sz="2400" b="1" dirty="0">
                <a:latin typeface="+mn-lt"/>
                <a:ea typeface="+mn-ea"/>
              </a:rPr>
              <a:t>小时，</a:t>
            </a:r>
            <a:r>
              <a:rPr lang="en-US" altLang="zh-CN" sz="2400" b="1" dirty="0">
                <a:latin typeface="+mn-lt"/>
                <a:ea typeface="+mn-ea"/>
              </a:rPr>
              <a:t>3.8</a:t>
            </a:r>
            <a:r>
              <a:rPr lang="zh-CN" altLang="en-US" sz="2400" b="1" dirty="0">
                <a:latin typeface="+mn-lt"/>
                <a:ea typeface="+mn-ea"/>
              </a:rPr>
              <a:t>小时能回到出发地吗？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》]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F891B6D-F543-4BCF-85F4-9E7E14E9667F}"/>
              </a:ext>
            </a:extLst>
          </p:cNvPr>
          <p:cNvSpPr txBox="1"/>
          <p:nvPr/>
        </p:nvSpPr>
        <p:spPr>
          <a:xfrm>
            <a:off x="2209800" y="2545173"/>
            <a:ext cx="4876800" cy="20129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ctr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62.5×4.4=275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km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）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n-ea"/>
            </a:endParaRPr>
          </a:p>
          <a:p>
            <a:pPr algn="ctr" fontAlgn="ctr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75×3.8=285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km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）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n-ea"/>
            </a:endParaRPr>
          </a:p>
          <a:p>
            <a:pPr algn="ctr" fontAlgn="ctr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275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＜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285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，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n-ea"/>
            </a:endParaRPr>
          </a:p>
          <a:p>
            <a:pPr algn="ctr" fontAlgn="ctr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答：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3.8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小时能回到出发地。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B83B28F0-3FEC-4BF9-BB17-871A16AA3963}"/>
              </a:ext>
            </a:extLst>
          </p:cNvPr>
          <p:cNvSpPr txBox="1"/>
          <p:nvPr/>
        </p:nvSpPr>
        <p:spPr>
          <a:xfrm>
            <a:off x="457200" y="438150"/>
            <a:ext cx="8382000" cy="973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lnSpc>
                <a:spcPct val="130000"/>
              </a:lnSpc>
              <a:defRPr/>
            </a:pPr>
            <a:r>
              <a:rPr lang="zh-CN" altLang="en-US" sz="2400" b="1">
                <a:latin typeface="+mn-lt"/>
                <a:ea typeface="+mn-ea"/>
              </a:rPr>
              <a:t>四、</a:t>
            </a:r>
            <a:r>
              <a:rPr lang="zh-CN" altLang="en-US" sz="2400" b="1" dirty="0">
                <a:latin typeface="+mn-lt"/>
                <a:ea typeface="+mn-ea"/>
              </a:rPr>
              <a:t>妈妈带了</a:t>
            </a:r>
            <a:r>
              <a:rPr lang="en-US" altLang="zh-CN" sz="2400" b="1" dirty="0">
                <a:latin typeface="+mn-lt"/>
                <a:ea typeface="+mn-ea"/>
              </a:rPr>
              <a:t>130</a:t>
            </a:r>
            <a:r>
              <a:rPr lang="zh-CN" altLang="en-US" sz="2400" b="1" dirty="0">
                <a:latin typeface="+mn-lt"/>
                <a:ea typeface="+mn-ea"/>
              </a:rPr>
              <a:t>元钱到建材市场购买以下</a:t>
            </a:r>
            <a:r>
              <a:rPr lang="zh-CN" altLang="en-US" sz="2400" b="1">
                <a:latin typeface="+mn-lt"/>
                <a:ea typeface="+mn-ea"/>
              </a:rPr>
              <a:t>物品。</a:t>
            </a:r>
            <a:endParaRPr lang="en-US" altLang="zh-CN" sz="2400" b="1">
              <a:latin typeface="+mn-lt"/>
              <a:ea typeface="+mn-ea"/>
            </a:endParaRPr>
          </a:p>
          <a:p>
            <a:pPr algn="just" fontAlgn="ctr" hangingPunct="1">
              <a:lnSpc>
                <a:spcPct val="130000"/>
              </a:lnSpc>
              <a:defRPr/>
            </a:pP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》]</a:t>
            </a:r>
            <a:endParaRPr lang="zh-CN" altLang="en-US" sz="2400" b="1" dirty="0">
              <a:latin typeface="+mn-lt"/>
              <a:ea typeface="+mn-ea"/>
            </a:endParaRPr>
          </a:p>
        </p:txBody>
      </p:sp>
      <p:pic>
        <p:nvPicPr>
          <p:cNvPr id="39940" name="图片 8">
            <a:extLst>
              <a:ext uri="{FF2B5EF4-FFF2-40B4-BE49-F238E27FC236}">
                <a16:creationId xmlns:a16="http://schemas.microsoft.com/office/drawing/2014/main" id="{B4E4C625-7A3F-404E-A612-21863E3919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475" y="1352550"/>
            <a:ext cx="516255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905E6C1-931A-4A10-80AB-9C943BBB3DEE}"/>
              </a:ext>
            </a:extLst>
          </p:cNvPr>
          <p:cNvSpPr txBox="1"/>
          <p:nvPr/>
        </p:nvSpPr>
        <p:spPr>
          <a:xfrm>
            <a:off x="457200" y="2876550"/>
            <a:ext cx="8382000" cy="573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lnSpc>
                <a:spcPct val="130000"/>
              </a:lnSpc>
              <a:defRPr/>
            </a:pPr>
            <a:r>
              <a:rPr lang="en-US" altLang="zh-CN" sz="2400" b="1" dirty="0">
                <a:latin typeface="+mn-lt"/>
                <a:ea typeface="+mn-ea"/>
              </a:rPr>
              <a:t>130</a:t>
            </a:r>
            <a:r>
              <a:rPr lang="zh-CN" altLang="en-US" sz="2400" b="1" dirty="0">
                <a:latin typeface="+mn-lt"/>
                <a:ea typeface="+mn-ea"/>
              </a:rPr>
              <a:t>元钱够</a:t>
            </a:r>
            <a:r>
              <a:rPr lang="zh-CN" altLang="en-US" sz="2400" b="1">
                <a:latin typeface="+mn-lt"/>
                <a:ea typeface="+mn-ea"/>
              </a:rPr>
              <a:t>吗？</a:t>
            </a:r>
            <a:endParaRPr lang="zh-CN" altLang="en-US" sz="2400" b="1" dirty="0">
              <a:latin typeface="+mn-lt"/>
              <a:ea typeface="+mn-ea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52D25778-C0D2-BBFD-BB35-94CF92D996F8}"/>
              </a:ext>
            </a:extLst>
          </p:cNvPr>
          <p:cNvSpPr txBox="1"/>
          <p:nvPr/>
        </p:nvSpPr>
        <p:spPr>
          <a:xfrm>
            <a:off x="1257300" y="3311628"/>
            <a:ext cx="6781800" cy="153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ctr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13×2=26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（元） 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21.3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22</a:t>
            </a:r>
          </a:p>
          <a:p>
            <a:pPr algn="ctr" fontAlgn="ctr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5×4=20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（元）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46.9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47</a:t>
            </a:r>
          </a:p>
          <a:p>
            <a:pPr algn="ctr" fontAlgn="ctr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26+22+20+47=115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（元）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115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＜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130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，钱够。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>
            <a:extLst>
              <a:ext uri="{FF2B5EF4-FFF2-40B4-BE49-F238E27FC236}">
                <a16:creationId xmlns:a16="http://schemas.microsoft.com/office/drawing/2014/main" id="{BDE43B3B-C001-4242-ACC0-86C2EB1089DA}"/>
              </a:ext>
            </a:extLst>
          </p:cNvPr>
          <p:cNvSpPr txBox="1"/>
          <p:nvPr/>
        </p:nvSpPr>
        <p:spPr>
          <a:xfrm>
            <a:off x="762000" y="3355975"/>
            <a:ext cx="4572000" cy="153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12×2=24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（元） 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21.3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21</a:t>
            </a:r>
          </a:p>
          <a:p>
            <a:pPr algn="just" fontAlgn="ctr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4×4=16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（元） 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46.9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≈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46</a:t>
            </a:r>
          </a:p>
          <a:p>
            <a:pPr algn="just" fontAlgn="ctr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24+21+16+46+24.5=131.5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（元）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1F4545E-CAFA-4131-9D14-9EA518170A30}"/>
              </a:ext>
            </a:extLst>
          </p:cNvPr>
          <p:cNvSpPr txBox="1"/>
          <p:nvPr/>
        </p:nvSpPr>
        <p:spPr>
          <a:xfrm>
            <a:off x="5334000" y="3355975"/>
            <a:ext cx="3200400" cy="1531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lnSpc>
                <a:spcPct val="130000"/>
              </a:lnSpc>
              <a:defRPr/>
            </a:pP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131.5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＞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130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，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n-ea"/>
            </a:endParaRPr>
          </a:p>
          <a:p>
            <a:pPr algn="just" fontAlgn="ctr" hangingPunct="1">
              <a:lnSpc>
                <a:spcPct val="130000"/>
              </a:lnSpc>
              <a:defRPr/>
            </a:pP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剩下的钱不够买一瓶</a:t>
            </a:r>
            <a:r>
              <a:rPr lang="en-US" altLang="zh-CN" sz="2400" b="1" dirty="0">
                <a:solidFill>
                  <a:srgbClr val="0000FF"/>
                </a:solidFill>
                <a:latin typeface="+mn-lt"/>
                <a:ea typeface="+mn-ea"/>
              </a:rPr>
              <a:t>24.5</a:t>
            </a:r>
            <a:r>
              <a:rPr lang="zh-CN" altLang="en-US" sz="2400" b="1" dirty="0">
                <a:solidFill>
                  <a:srgbClr val="0000FF"/>
                </a:solidFill>
                <a:latin typeface="+mn-lt"/>
                <a:ea typeface="+mn-ea"/>
              </a:rPr>
              <a:t>元的防水胶。</a:t>
            </a:r>
            <a:endParaRPr lang="en-US" altLang="zh-CN" sz="2400" b="1" dirty="0">
              <a:solidFill>
                <a:srgbClr val="0000FF"/>
              </a:solidFill>
              <a:latin typeface="+mn-lt"/>
              <a:ea typeface="+mn-ea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CD819B6E-71BC-4098-9FF3-D5AE44153F88}"/>
              </a:ext>
            </a:extLst>
          </p:cNvPr>
          <p:cNvSpPr txBox="1"/>
          <p:nvPr/>
        </p:nvSpPr>
        <p:spPr>
          <a:xfrm>
            <a:off x="457200" y="438150"/>
            <a:ext cx="8382000" cy="973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+mn-ea"/>
              </a:rPr>
              <a:t>四、妈妈带了</a:t>
            </a:r>
            <a:r>
              <a:rPr lang="en-US" altLang="zh-CN" sz="2400" b="1" dirty="0">
                <a:latin typeface="+mn-lt"/>
                <a:ea typeface="+mn-ea"/>
              </a:rPr>
              <a:t>130</a:t>
            </a:r>
            <a:r>
              <a:rPr lang="zh-CN" altLang="en-US" sz="2400" b="1" dirty="0">
                <a:latin typeface="+mn-lt"/>
                <a:ea typeface="+mn-ea"/>
              </a:rPr>
              <a:t>元钱到建材市场购买以下</a:t>
            </a:r>
            <a:r>
              <a:rPr lang="zh-CN" altLang="en-US" sz="2400" b="1">
                <a:latin typeface="+mn-lt"/>
                <a:ea typeface="+mn-ea"/>
              </a:rPr>
              <a:t>物品。</a:t>
            </a:r>
            <a:endParaRPr lang="en-US" altLang="zh-CN" sz="2400" b="1">
              <a:latin typeface="+mn-lt"/>
              <a:ea typeface="+mn-ea"/>
            </a:endParaRPr>
          </a:p>
          <a:p>
            <a:pPr algn="just" fontAlgn="ctr" hangingPunct="1">
              <a:lnSpc>
                <a:spcPct val="130000"/>
              </a:lnSpc>
              <a:defRPr/>
            </a:pPr>
            <a:r>
              <a:rPr lang="en-US" altLang="zh-CN" sz="200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选自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创优作业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2000" dirty="0">
                <a:solidFill>
                  <a:srgbClr val="FF66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》]</a:t>
            </a:r>
            <a:endParaRPr lang="zh-CN" altLang="en-US" sz="2400" b="1" dirty="0">
              <a:latin typeface="+mn-lt"/>
              <a:ea typeface="+mn-ea"/>
            </a:endParaRPr>
          </a:p>
        </p:txBody>
      </p:sp>
      <p:pic>
        <p:nvPicPr>
          <p:cNvPr id="41989" name="图片 2">
            <a:extLst>
              <a:ext uri="{FF2B5EF4-FFF2-40B4-BE49-F238E27FC236}">
                <a16:creationId xmlns:a16="http://schemas.microsoft.com/office/drawing/2014/main" id="{B079AFA7-633C-419D-99EF-DA69C6CDB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475" y="1352550"/>
            <a:ext cx="5162550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062801BA-75EC-4E35-97F2-30AB19130D8B}"/>
              </a:ext>
            </a:extLst>
          </p:cNvPr>
          <p:cNvSpPr txBox="1"/>
          <p:nvPr/>
        </p:nvSpPr>
        <p:spPr>
          <a:xfrm>
            <a:off x="457200" y="2876550"/>
            <a:ext cx="8382000" cy="573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just" fontAlgn="ctr" hangingPunct="1">
              <a:lnSpc>
                <a:spcPct val="130000"/>
              </a:lnSpc>
              <a:defRPr/>
            </a:pPr>
            <a:r>
              <a:rPr lang="zh-CN" altLang="en-US" sz="2400" b="1">
                <a:latin typeface="+mn-lt"/>
                <a:ea typeface="+mn-ea"/>
              </a:rPr>
              <a:t>剩下</a:t>
            </a:r>
            <a:r>
              <a:rPr lang="zh-CN" altLang="en-US" sz="2400" b="1" dirty="0">
                <a:latin typeface="+mn-lt"/>
                <a:ea typeface="+mn-ea"/>
              </a:rPr>
              <a:t>的钱还够买一瓶</a:t>
            </a:r>
            <a:r>
              <a:rPr lang="en-US" altLang="zh-CN" sz="2400" b="1" dirty="0">
                <a:latin typeface="+mn-lt"/>
                <a:ea typeface="+mn-ea"/>
              </a:rPr>
              <a:t>24.5</a:t>
            </a:r>
            <a:r>
              <a:rPr lang="zh-CN" altLang="en-US" sz="2400" b="1" dirty="0">
                <a:latin typeface="+mn-lt"/>
                <a:ea typeface="+mn-ea"/>
              </a:rPr>
              <a:t>元的防水胶吗？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just" fontAlgn="ctr" hangingPunct="1">
          <a:defRPr sz="2400" b="1" dirty="0" smtClean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2994</TotalTime>
  <Pages>0</Pages>
  <Words>1084</Words>
  <Characters>0</Characters>
  <Application>Microsoft Office PowerPoint</Application>
  <DocSecurity>0</DocSecurity>
  <PresentationFormat>全屏显示(16:9)</PresentationFormat>
  <Lines>0</Lines>
  <Paragraphs>194</Paragraphs>
  <Slides>20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5" baseType="lpstr">
      <vt:lpstr>黑体</vt:lpstr>
      <vt:lpstr>楷体</vt:lpstr>
      <vt:lpstr>Arial</vt:lpstr>
      <vt:lpstr>Times New Roman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状元成才路; 吾课网</dc:creator>
  <cp:keywords>状元成才路</cp:keywords>
  <dc:description>状元成才路</dc:description>
  <cp:lastModifiedBy>Admin</cp:lastModifiedBy>
  <cp:revision>473</cp:revision>
  <dcterms:created xsi:type="dcterms:W3CDTF">2016-04-16T07:09:14Z</dcterms:created>
  <dcterms:modified xsi:type="dcterms:W3CDTF">2026-05-29T06:47:27Z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2052-10.1.0.5603</vt:lpwstr>
  </property>
</Properties>
</file>