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33" r:id="rId2"/>
    <p:sldId id="261" r:id="rId3"/>
    <p:sldId id="316" r:id="rId4"/>
    <p:sldId id="365" r:id="rId5"/>
    <p:sldId id="317" r:id="rId6"/>
    <p:sldId id="332" r:id="rId7"/>
    <p:sldId id="364" r:id="rId8"/>
    <p:sldId id="262" r:id="rId9"/>
    <p:sldId id="263" r:id="rId10"/>
    <p:sldId id="366" r:id="rId11"/>
    <p:sldId id="320" r:id="rId12"/>
    <p:sldId id="368" r:id="rId13"/>
    <p:sldId id="324" r:id="rId14"/>
    <p:sldId id="369" r:id="rId15"/>
    <p:sldId id="325" r:id="rId16"/>
    <p:sldId id="326" r:id="rId17"/>
    <p:sldId id="328" r:id="rId18"/>
    <p:sldId id="329" r:id="rId19"/>
    <p:sldId id="330" r:id="rId20"/>
    <p:sldId id="331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C3E6"/>
    <a:srgbClr val="FF7C80"/>
    <a:srgbClr val="FF3399"/>
    <a:srgbClr val="1F4E79"/>
    <a:srgbClr val="5F5F5F"/>
    <a:srgbClr val="FFFFFF"/>
    <a:srgbClr val="FFFF99"/>
    <a:srgbClr val="FFFFCC"/>
    <a:srgbClr val="FF66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366" autoAdjust="0"/>
  </p:normalViewPr>
  <p:slideViewPr>
    <p:cSldViewPr>
      <p:cViewPr varScale="1">
        <p:scale>
          <a:sx n="104" d="100"/>
          <a:sy n="104" d="100"/>
        </p:scale>
        <p:origin x="754" y="86"/>
      </p:cViewPr>
      <p:guideLst>
        <p:guide orient="horz" pos="1579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108"/>
      </p:cViewPr>
      <p:guideLst/>
    </p:cSldViewPr>
  </p:notes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FCE632-4712-4A70-B313-838DD11030B4}" type="datetimeFigureOut">
              <a:rPr lang="zh-CN" altLang="en-US"/>
              <a:t>2026/6/29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58B231F6-2E2D-48CE-94AD-040A13612E4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F2B181C-D45E-4BF3-BD54-79E0612FF8E3}" type="datetimeFigureOut">
              <a:rPr lang="zh-CN" altLang="en-US"/>
              <a:t>2026/6/29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536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 smtClean="0"/>
            </a:lvl1pPr>
          </a:lstStyle>
          <a:p>
            <a:pPr>
              <a:defRPr/>
            </a:pPr>
            <a:fld id="{CC69C647-A343-41EB-A740-D3F31410DBFA}" type="slidenum">
              <a:rPr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文本占位符 2"/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6C2560-71E6-4440-B53B-2F4D86145E50}" type="slidenum">
              <a:rPr altLang="en-US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511DC0E-21B8-4646-9F43-F8BB88C3C4E9}" type="slidenum">
              <a:rPr altLang="zh-CN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6CDD085-87DC-47EE-8C44-837244144F20}" type="slidenum">
              <a:rPr altLang="zh-CN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/>
          <a:srcRect l="47288" b="6822"/>
          <a:stretch>
            <a:fillRect/>
          </a:stretch>
        </p:blipFill>
        <p:spPr>
          <a:xfrm>
            <a:off x="-228474" y="0"/>
            <a:ext cx="4360867" cy="1885968"/>
          </a:xfrm>
          <a:custGeom>
            <a:avLst/>
            <a:gdLst>
              <a:gd name="connsiteX0" fmla="*/ 0 w 8272989"/>
              <a:gd name="connsiteY0" fmla="*/ 0 h 2001796"/>
              <a:gd name="connsiteX1" fmla="*/ 8272989 w 8272989"/>
              <a:gd name="connsiteY1" fmla="*/ 0 h 2001796"/>
              <a:gd name="connsiteX2" fmla="*/ 8272989 w 8272989"/>
              <a:gd name="connsiteY2" fmla="*/ 860412 h 2001796"/>
              <a:gd name="connsiteX3" fmla="*/ 6652031 w 8272989"/>
              <a:gd name="connsiteY3" fmla="*/ 2001796 h 2001796"/>
              <a:gd name="connsiteX4" fmla="*/ 2104744 w 8272989"/>
              <a:gd name="connsiteY4" fmla="*/ 1977082 h 2001796"/>
              <a:gd name="connsiteX5" fmla="*/ 0 w 8272989"/>
              <a:gd name="connsiteY5" fmla="*/ 659159 h 2001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72989" h="2001796">
                <a:moveTo>
                  <a:pt x="0" y="0"/>
                </a:moveTo>
                <a:lnTo>
                  <a:pt x="8272989" y="0"/>
                </a:lnTo>
                <a:lnTo>
                  <a:pt x="8272989" y="860412"/>
                </a:lnTo>
                <a:lnTo>
                  <a:pt x="6652031" y="2001796"/>
                </a:lnTo>
                <a:lnTo>
                  <a:pt x="2104744" y="1977082"/>
                </a:lnTo>
                <a:lnTo>
                  <a:pt x="0" y="659159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/>
          <a:srcRect l="56122" t="77000" r="11520" b="1"/>
          <a:stretch>
            <a:fillRect/>
          </a:stretch>
        </p:blipFill>
        <p:spPr>
          <a:xfrm>
            <a:off x="5486376" y="3649802"/>
            <a:ext cx="4437186" cy="1493698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/>
          <a:srcRect t="65151" r="50684"/>
          <a:stretch>
            <a:fillRect/>
          </a:stretch>
        </p:blipFill>
        <p:spPr>
          <a:xfrm>
            <a:off x="66" y="3594197"/>
            <a:ext cx="4629051" cy="1549303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五边形 6"/>
          <p:cNvSpPr/>
          <p:nvPr userDrawn="1"/>
        </p:nvSpPr>
        <p:spPr>
          <a:xfrm>
            <a:off x="0" y="209550"/>
            <a:ext cx="2743200" cy="533400"/>
          </a:xfrm>
          <a:prstGeom prst="homePlat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>
            <a:fillRect/>
          </a:stretch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>
            <a:fillRect/>
          </a:stretch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五边形 8"/>
          <p:cNvSpPr/>
          <p:nvPr userDrawn="1"/>
        </p:nvSpPr>
        <p:spPr>
          <a:xfrm>
            <a:off x="0" y="209550"/>
            <a:ext cx="5105400" cy="533400"/>
          </a:xfrm>
          <a:prstGeom prst="homePlat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9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>
            <a:fillRect/>
          </a:stretch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2743200" y="1962150"/>
            <a:ext cx="4578350" cy="76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解决问题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(2)</a:t>
            </a:r>
          </a:p>
        </p:txBody>
      </p:sp>
      <p:sp>
        <p:nvSpPr>
          <p:cNvPr id="16387" name="矩形 11"/>
          <p:cNvSpPr>
            <a:spLocks noChangeArrowheads="1"/>
          </p:cNvSpPr>
          <p:nvPr/>
        </p:nvSpPr>
        <p:spPr bwMode="auto">
          <a:xfrm>
            <a:off x="2057400" y="78422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3752482" y="814490"/>
            <a:ext cx="3951424" cy="1807337"/>
          </a:xfrm>
          <a:prstGeom prst="hexagon">
            <a:avLst>
              <a:gd name="adj" fmla="val 28123"/>
              <a:gd name="vf" fmla="val 115470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/>
          <p:cNvSpPr/>
          <p:nvPr/>
        </p:nvSpPr>
        <p:spPr>
          <a:xfrm>
            <a:off x="4621236" y="1256680"/>
            <a:ext cx="1941341" cy="381000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矩形: 圆角 34"/>
          <p:cNvSpPr/>
          <p:nvPr/>
        </p:nvSpPr>
        <p:spPr>
          <a:xfrm>
            <a:off x="3970106" y="1689210"/>
            <a:ext cx="3500286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矩形: 圆角 45"/>
          <p:cNvSpPr/>
          <p:nvPr/>
        </p:nvSpPr>
        <p:spPr>
          <a:xfrm>
            <a:off x="4191010" y="2149585"/>
            <a:ext cx="3047920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456" name="文本框 46"/>
          <p:cNvSpPr txBox="1">
            <a:spLocks noChangeArrowheads="1"/>
          </p:cNvSpPr>
          <p:nvPr/>
        </p:nvSpPr>
        <p:spPr bwMode="auto">
          <a:xfrm>
            <a:off x="3889007" y="656673"/>
            <a:ext cx="35813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t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计价标准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fontAlgn="t" hangingPunct="1">
              <a:lnSpc>
                <a:spcPct val="150000"/>
              </a:lnSpc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3km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及以内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元；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fontAlgn="t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超过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3km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的部分，每千米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1.5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en-US" altLang="zh-CN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fontAlgn="t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（不足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1km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，按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1km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计算）。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304800" y="2732088"/>
            <a:ext cx="85344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764697"/>
              </p:ext>
            </p:extLst>
          </p:nvPr>
        </p:nvGraphicFramePr>
        <p:xfrm>
          <a:off x="377014" y="3279775"/>
          <a:ext cx="4652174" cy="1235075"/>
        </p:xfrm>
        <a:graphic>
          <a:graphicData uri="http://schemas.openxmlformats.org/drawingml/2006/table">
            <a:tbl>
              <a:tblPr/>
              <a:tblGrid>
                <a:gridCol w="4652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5075"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410743" marR="410743" marT="205508" marB="2055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627907" y="3265152"/>
            <a:ext cx="1905000" cy="449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latin typeface="+mj-lt"/>
                <a:ea typeface="+mn-ea"/>
              </a:rPr>
              <a:t>3km</a:t>
            </a:r>
            <a:r>
              <a:rPr lang="zh-CN" altLang="en-US" sz="2000" b="1" dirty="0">
                <a:latin typeface="+mj-lt"/>
                <a:ea typeface="+mn-ea"/>
              </a:rPr>
              <a:t>及以内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429030" y="3253987"/>
            <a:ext cx="914400" cy="449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latin typeface="+mj-lt"/>
                <a:ea typeface="+mn-ea"/>
              </a:rPr>
              <a:t>8</a:t>
            </a:r>
            <a:r>
              <a:rPr lang="zh-CN" altLang="en-US" sz="2000" b="1" dirty="0">
                <a:latin typeface="+mj-lt"/>
                <a:ea typeface="+mn-ea"/>
              </a:rPr>
              <a:t>元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285980" y="4095750"/>
            <a:ext cx="2895604" cy="377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n-ea"/>
              </a:rPr>
              <a:t>（不足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n-ea"/>
              </a:rPr>
              <a:t>1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n-ea"/>
              </a:rPr>
              <a:t>千米的按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n-ea"/>
              </a:rPr>
              <a:t>1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n-ea"/>
              </a:rPr>
              <a:t>千米计算）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047992" y="3714720"/>
            <a:ext cx="1828800" cy="449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latin typeface="+mj-lt"/>
                <a:ea typeface="+mn-ea"/>
              </a:rPr>
              <a:t>1.5</a:t>
            </a:r>
            <a:r>
              <a:rPr lang="zh-CN" altLang="en-US" sz="2000" b="1" dirty="0">
                <a:latin typeface="+mj-lt"/>
                <a:ea typeface="+mn-ea"/>
              </a:rPr>
              <a:t>元</a:t>
            </a:r>
            <a:r>
              <a:rPr lang="en-US" altLang="zh-CN" sz="2000" b="1" dirty="0">
                <a:latin typeface="+mj-lt"/>
                <a:ea typeface="+mn-ea"/>
              </a:rPr>
              <a:t>/</a:t>
            </a:r>
            <a:r>
              <a:rPr lang="zh-CN" altLang="en-US" sz="2000" b="1" dirty="0">
                <a:latin typeface="+mj-lt"/>
                <a:ea typeface="+mn-ea"/>
              </a:rPr>
              <a:t>千米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9238" y="3867116"/>
            <a:ext cx="2133599" cy="449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latin typeface="+mj-lt"/>
                <a:ea typeface="+mn-ea"/>
              </a:rPr>
              <a:t>超过</a:t>
            </a:r>
            <a:r>
              <a:rPr lang="en-US" altLang="zh-CN" sz="2000" b="1" dirty="0">
                <a:latin typeface="+mj-lt"/>
                <a:ea typeface="+mn-ea"/>
              </a:rPr>
              <a:t>3km</a:t>
            </a:r>
            <a:r>
              <a:rPr lang="zh-CN" altLang="en-US" sz="2000" b="1" dirty="0">
                <a:latin typeface="+mj-lt"/>
                <a:ea typeface="+mn-ea"/>
              </a:rPr>
              <a:t>的部分</a:t>
            </a:r>
          </a:p>
        </p:txBody>
      </p:sp>
      <p:sp>
        <p:nvSpPr>
          <p:cNvPr id="24" name="椭圆 23"/>
          <p:cNvSpPr/>
          <p:nvPr/>
        </p:nvSpPr>
        <p:spPr>
          <a:xfrm>
            <a:off x="4911543" y="773215"/>
            <a:ext cx="1524000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33" name="直接箭头连接符 32"/>
          <p:cNvCxnSpPr>
            <a:cxnSpLocks/>
          </p:cNvCxnSpPr>
          <p:nvPr/>
        </p:nvCxnSpPr>
        <p:spPr>
          <a:xfrm>
            <a:off x="6441706" y="980391"/>
            <a:ext cx="36036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6754444" y="675591"/>
            <a:ext cx="17526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分段计费</a:t>
            </a:r>
          </a:p>
        </p:txBody>
      </p:sp>
      <p:cxnSp>
        <p:nvCxnSpPr>
          <p:cNvPr id="59" name="直接箭头连接符 58"/>
          <p:cNvCxnSpPr>
            <a:cxnSpLocks/>
          </p:cNvCxnSpPr>
          <p:nvPr/>
        </p:nvCxnSpPr>
        <p:spPr>
          <a:xfrm>
            <a:off x="6502017" y="1455584"/>
            <a:ext cx="360363" cy="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6784592" y="1195234"/>
            <a:ext cx="1287463" cy="450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+mj-lt"/>
                <a:ea typeface="+mn-ea"/>
              </a:rPr>
              <a:t>起步价</a:t>
            </a:r>
          </a:p>
        </p:txBody>
      </p:sp>
      <p:grpSp>
        <p:nvGrpSpPr>
          <p:cNvPr id="63" name="Group 39"/>
          <p:cNvGrpSpPr/>
          <p:nvPr/>
        </p:nvGrpSpPr>
        <p:grpSpPr bwMode="auto">
          <a:xfrm>
            <a:off x="5534024" y="3292116"/>
            <a:ext cx="3609976" cy="1493839"/>
            <a:chOff x="4142" y="-351"/>
            <a:chExt cx="2274" cy="941"/>
          </a:xfrm>
        </p:grpSpPr>
        <p:pic>
          <p:nvPicPr>
            <p:cNvPr id="18469" name="Picture 1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8" y="-134"/>
              <a:ext cx="738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AutoShape 27"/>
            <p:cNvSpPr>
              <a:spLocks noChangeArrowheads="1"/>
            </p:cNvSpPr>
            <p:nvPr/>
          </p:nvSpPr>
          <p:spPr bwMode="auto">
            <a:xfrm>
              <a:off x="4142" y="-351"/>
              <a:ext cx="1536" cy="768"/>
            </a:xfrm>
            <a:prstGeom prst="wedgeRoundRectCallout">
              <a:avLst>
                <a:gd name="adj1" fmla="val 56709"/>
                <a:gd name="adj2" fmla="val -2976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ctr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举例说说“不足</a:t>
              </a:r>
              <a:r>
                <a:rPr lang="en-US" altLang="zh-CN" sz="24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1</a:t>
              </a:r>
              <a:r>
                <a:rPr lang="zh-CN" altLang="en-US" sz="24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千米的按</a:t>
              </a:r>
              <a:r>
                <a:rPr lang="en-US" altLang="zh-CN" sz="24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1</a:t>
              </a:r>
              <a:r>
                <a:rPr lang="zh-CN" altLang="en-US" sz="24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千米计算” 的意思？</a:t>
              </a: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237439" y="4601905"/>
            <a:ext cx="4419600" cy="377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n-ea"/>
              </a:rPr>
              <a:t>把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n-ea"/>
              </a:rPr>
              <a:t>3km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n-ea"/>
              </a:rPr>
              <a:t>以上的部分按“进一法”取整数来计算。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>
            <a:off x="3447239" y="4413250"/>
            <a:ext cx="0" cy="250825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/>
          <p:cNvSpPr txBox="1"/>
          <p:nvPr/>
        </p:nvSpPr>
        <p:spPr>
          <a:xfrm>
            <a:off x="7470392" y="1195234"/>
            <a:ext cx="1676400" cy="450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+mj-lt"/>
                <a:ea typeface="+mn-ea"/>
              </a:rPr>
              <a:t>（包含</a:t>
            </a: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3km</a:t>
            </a:r>
            <a:r>
              <a:rPr lang="zh-CN" altLang="en-US" sz="2000" b="1" dirty="0">
                <a:solidFill>
                  <a:srgbClr val="0000FF"/>
                </a:solidFill>
                <a:latin typeface="+mj-lt"/>
                <a:ea typeface="+mn-ea"/>
              </a:rPr>
              <a:t>）</a:t>
            </a:r>
          </a:p>
        </p:txBody>
      </p:sp>
      <p:sp>
        <p:nvSpPr>
          <p:cNvPr id="18468" name="Rectangle 16"/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探究新知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7134" y="805584"/>
            <a:ext cx="3468521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 hangingPunct="1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n-ea"/>
              </a:rPr>
              <a:t>       右面是某地出租车的计价标准。李叔叔乘坐出租车行驶了</a:t>
            </a:r>
            <a:r>
              <a:rPr lang="en-US" altLang="zh-CN" sz="2400" b="1" dirty="0">
                <a:latin typeface="+mn-lt"/>
                <a:ea typeface="+mn-ea"/>
              </a:rPr>
              <a:t>6.3km</a:t>
            </a:r>
            <a:r>
              <a:rPr lang="zh-CN" altLang="en-US" sz="2400" b="1" dirty="0">
                <a:latin typeface="+mn-lt"/>
                <a:ea typeface="+mn-ea"/>
              </a:rPr>
              <a:t>，他应付出租车费多少钱？</a:t>
            </a:r>
          </a:p>
        </p:txBody>
      </p:sp>
      <p:sp>
        <p:nvSpPr>
          <p:cNvPr id="8" name="任意多边形: 形状 7"/>
          <p:cNvSpPr/>
          <p:nvPr/>
        </p:nvSpPr>
        <p:spPr>
          <a:xfrm>
            <a:off x="304912" y="2784704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1D8A9BF-E2F3-D834-631B-686C8F55EF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28" y="908217"/>
            <a:ext cx="571490" cy="401803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78304F3-9C1D-014A-625A-AE72B3D00B01}"/>
              </a:ext>
            </a:extLst>
          </p:cNvPr>
          <p:cNvCxnSpPr/>
          <p:nvPr/>
        </p:nvCxnSpPr>
        <p:spPr>
          <a:xfrm>
            <a:off x="377014" y="3756714"/>
            <a:ext cx="465217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090F114-B7F0-8F66-DEA3-95C42D724D95}"/>
              </a:ext>
            </a:extLst>
          </p:cNvPr>
          <p:cNvCxnSpPr>
            <a:cxnSpLocks/>
          </p:cNvCxnSpPr>
          <p:nvPr/>
        </p:nvCxnSpPr>
        <p:spPr>
          <a:xfrm>
            <a:off x="2438456" y="3279775"/>
            <a:ext cx="0" cy="123154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46" grpId="0" animBg="1"/>
      <p:bldP spid="21" grpId="0"/>
      <p:bldP spid="41" grpId="0"/>
      <p:bldP spid="42" grpId="0"/>
      <p:bldP spid="43" grpId="0"/>
      <p:bldP spid="44" grpId="0"/>
      <p:bldP spid="24" grpId="0" animBg="1"/>
      <p:bldP spid="37" grpId="0"/>
      <p:bldP spid="60" grpId="0"/>
      <p:bldP spid="66" grpId="0"/>
      <p:bldP spid="69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304800" y="2732088"/>
            <a:ext cx="85344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304912" y="3867116"/>
            <a:ext cx="18288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8 + 1.5×4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676512" y="3867116"/>
            <a:ext cx="18288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= 14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（元）</a:t>
            </a:r>
          </a:p>
        </p:txBody>
      </p:sp>
      <p:sp>
        <p:nvSpPr>
          <p:cNvPr id="48" name="矩形 47"/>
          <p:cNvSpPr/>
          <p:nvPr/>
        </p:nvSpPr>
        <p:spPr>
          <a:xfrm>
            <a:off x="868437" y="3966174"/>
            <a:ext cx="884237" cy="385700"/>
          </a:xfrm>
          <a:prstGeom prst="rect">
            <a:avLst/>
          </a:prstGeom>
          <a:noFill/>
          <a:ln w="1905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228714" y="3181350"/>
            <a:ext cx="27432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★分段计费再合计：</a:t>
            </a:r>
          </a:p>
        </p:txBody>
      </p:sp>
      <p:sp>
        <p:nvSpPr>
          <p:cNvPr id="49" name="Rectangle 16"/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探究新知</a:t>
            </a:r>
          </a:p>
        </p:txBody>
      </p:sp>
      <p:sp>
        <p:nvSpPr>
          <p:cNvPr id="2" name="任意多边形: 形状 1"/>
          <p:cNvSpPr/>
          <p:nvPr/>
        </p:nvSpPr>
        <p:spPr>
          <a:xfrm>
            <a:off x="985173" y="915989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3" name="任意多边形: 形状 2"/>
          <p:cNvSpPr/>
          <p:nvPr/>
        </p:nvSpPr>
        <p:spPr>
          <a:xfrm>
            <a:off x="304912" y="2814026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318705" y="820924"/>
            <a:ext cx="3468521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 hangingPunct="1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n-ea"/>
              </a:rPr>
              <a:t>       右面是某地出租车的计价标准。李叔叔乘坐出租车行驶了</a:t>
            </a:r>
            <a:r>
              <a:rPr lang="en-US" altLang="zh-CN" sz="2400" b="1" dirty="0">
                <a:latin typeface="+mn-lt"/>
                <a:ea typeface="+mn-ea"/>
              </a:rPr>
              <a:t>6.3km</a:t>
            </a:r>
            <a:r>
              <a:rPr lang="zh-CN" altLang="en-US" sz="2400" b="1" dirty="0">
                <a:latin typeface="+mn-lt"/>
                <a:ea typeface="+mn-ea"/>
              </a:rPr>
              <a:t>，他应付出租车费多少钱？</a:t>
            </a:r>
          </a:p>
        </p:txBody>
      </p:sp>
      <p:sp>
        <p:nvSpPr>
          <p:cNvPr id="14" name="矩形 13"/>
          <p:cNvSpPr/>
          <p:nvPr/>
        </p:nvSpPr>
        <p:spPr>
          <a:xfrm>
            <a:off x="7551683" y="1753487"/>
            <a:ext cx="830217" cy="4912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388016" y="2244723"/>
            <a:ext cx="3298784" cy="4054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F68698-39BA-79A1-DD7A-732106EDC6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28" y="908217"/>
            <a:ext cx="571490" cy="40180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F012341-8222-816B-6A1F-6A02E0F68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73" y="1439786"/>
            <a:ext cx="4174146" cy="1143725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7AD6C6AF-E8BA-DA59-918C-9BE662FD71D6}"/>
              </a:ext>
            </a:extLst>
          </p:cNvPr>
          <p:cNvGrpSpPr/>
          <p:nvPr/>
        </p:nvGrpSpPr>
        <p:grpSpPr>
          <a:xfrm>
            <a:off x="3421502" y="2712646"/>
            <a:ext cx="3665032" cy="773480"/>
            <a:chOff x="3421502" y="2800344"/>
            <a:chExt cx="3665032" cy="77348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F75407A-9014-28BB-0817-B71D6F97B3EF}"/>
                </a:ext>
              </a:extLst>
            </p:cNvPr>
            <p:cNvSpPr txBox="1"/>
            <p:nvPr/>
          </p:nvSpPr>
          <p:spPr>
            <a:xfrm>
              <a:off x="3421502" y="2990191"/>
              <a:ext cx="99810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6.3km</a:t>
              </a:r>
              <a:endParaRPr lang="zh-CN" altLang="en-US" dirty="0"/>
            </a:p>
          </p:txBody>
        </p:sp>
        <p:sp>
          <p:nvSpPr>
            <p:cNvPr id="22" name="左大括号 21">
              <a:extLst>
                <a:ext uri="{FF2B5EF4-FFF2-40B4-BE49-F238E27FC236}">
                  <a16:creationId xmlns:a16="http://schemas.microsoft.com/office/drawing/2014/main" id="{5A056B64-C6D7-AE7B-9A40-36E3FBC76ED5}"/>
                </a:ext>
              </a:extLst>
            </p:cNvPr>
            <p:cNvSpPr/>
            <p:nvPr/>
          </p:nvSpPr>
          <p:spPr>
            <a:xfrm>
              <a:off x="4224578" y="2935127"/>
              <a:ext cx="118828" cy="528139"/>
            </a:xfrm>
            <a:prstGeom prst="leftBrace">
              <a:avLst>
                <a:gd name="adj1" fmla="val 58334"/>
                <a:gd name="adj2" fmla="val 50000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9925A54-FA1B-A272-9D4C-D712E8A52932}"/>
                </a:ext>
              </a:extLst>
            </p:cNvPr>
            <p:cNvSpPr txBox="1"/>
            <p:nvPr/>
          </p:nvSpPr>
          <p:spPr>
            <a:xfrm>
              <a:off x="4283992" y="2800344"/>
              <a:ext cx="99810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3km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9E3B87B-C09C-8C44-B3B0-3F623F660DD9}"/>
                </a:ext>
              </a:extLst>
            </p:cNvPr>
            <p:cNvSpPr txBox="1"/>
            <p:nvPr/>
          </p:nvSpPr>
          <p:spPr>
            <a:xfrm>
              <a:off x="4283992" y="3173714"/>
              <a:ext cx="280254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3.3km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（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按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4km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计算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）</a:t>
              </a:r>
              <a:endParaRPr lang="zh-CN" altLang="en-US" dirty="0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2CCA568D-08A0-F958-6AD5-0E2E491BAD8E}"/>
              </a:ext>
            </a:extLst>
          </p:cNvPr>
          <p:cNvSpPr txBox="1"/>
          <p:nvPr/>
        </p:nvSpPr>
        <p:spPr>
          <a:xfrm>
            <a:off x="6999887" y="2720135"/>
            <a:ext cx="998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共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6FD1792-19BF-453D-24F7-6BCD7A09ECCA}"/>
              </a:ext>
            </a:extLst>
          </p:cNvPr>
          <p:cNvSpPr txBox="1"/>
          <p:nvPr/>
        </p:nvSpPr>
        <p:spPr>
          <a:xfrm>
            <a:off x="7010336" y="3086016"/>
            <a:ext cx="13820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1.5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/km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0A16A02-65F3-AD88-78D2-DA254FDE4819}"/>
              </a:ext>
            </a:extLst>
          </p:cNvPr>
          <p:cNvGrpSpPr/>
          <p:nvPr/>
        </p:nvGrpSpPr>
        <p:grpSpPr>
          <a:xfrm>
            <a:off x="3543328" y="4206222"/>
            <a:ext cx="5120618" cy="171420"/>
            <a:chOff x="3543328" y="4027132"/>
            <a:chExt cx="5120618" cy="171420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32ABA08-3496-A090-BB5B-46DB0F36093E}"/>
                </a:ext>
              </a:extLst>
            </p:cNvPr>
            <p:cNvCxnSpPr>
              <a:cxnSpLocks/>
            </p:cNvCxnSpPr>
            <p:nvPr/>
          </p:nvCxnSpPr>
          <p:spPr>
            <a:xfrm>
              <a:off x="3543328" y="4193472"/>
              <a:ext cx="373370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E84557BF-80E4-101A-8C74-32A441268D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3488" y="4034464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7822454-DEA5-D03D-A2DF-D4A8074D37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77030" y="4034464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D43CC9AB-4914-261A-A362-E5E7223F31F7}"/>
                </a:ext>
              </a:extLst>
            </p:cNvPr>
            <p:cNvCxnSpPr>
              <a:cxnSpLocks/>
            </p:cNvCxnSpPr>
            <p:nvPr/>
          </p:nvCxnSpPr>
          <p:spPr>
            <a:xfrm>
              <a:off x="7292270" y="4193472"/>
              <a:ext cx="1371676" cy="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0439D0A5-BA13-9373-4D40-99D45E2928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6714" y="4029384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4C66FAF-D759-89A5-C3AE-E6F5DC0E2B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0100" y="4027132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266892E-67D0-7364-A70B-63D27238D5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3486" y="4028084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E63E454-E57A-A98C-FD38-D22BF17657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76872" y="4029384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FB22D802-2CC7-0B86-A4DA-631CB61814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10258" y="4029384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C6D1AE60-4BB9-7982-D276-D6C40E8744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3644" y="4027132"/>
              <a:ext cx="0" cy="1640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6384FFA-838B-527E-7AF2-E0CD120580D9}"/>
              </a:ext>
            </a:extLst>
          </p:cNvPr>
          <p:cNvSpPr txBox="1"/>
          <p:nvPr/>
        </p:nvSpPr>
        <p:spPr>
          <a:xfrm>
            <a:off x="3398642" y="3877278"/>
            <a:ext cx="998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0km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5193956-5E69-08BD-6FAA-16B678C85123}"/>
              </a:ext>
            </a:extLst>
          </p:cNvPr>
          <p:cNvSpPr txBox="1"/>
          <p:nvPr/>
        </p:nvSpPr>
        <p:spPr>
          <a:xfrm>
            <a:off x="4876792" y="3877278"/>
            <a:ext cx="998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3km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F84F528-F712-044C-67FF-377C6A353D3B}"/>
              </a:ext>
            </a:extLst>
          </p:cNvPr>
          <p:cNvSpPr txBox="1"/>
          <p:nvPr/>
        </p:nvSpPr>
        <p:spPr>
          <a:xfrm>
            <a:off x="7010336" y="3877278"/>
            <a:ext cx="9981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7km</a:t>
            </a:r>
            <a:endParaRPr lang="zh-CN" altLang="en-US" dirty="0"/>
          </a:p>
        </p:txBody>
      </p:sp>
      <p:sp>
        <p:nvSpPr>
          <p:cNvPr id="44" name="左大括号 43">
            <a:extLst>
              <a:ext uri="{FF2B5EF4-FFF2-40B4-BE49-F238E27FC236}">
                <a16:creationId xmlns:a16="http://schemas.microsoft.com/office/drawing/2014/main" id="{58E09A80-8E0D-A1E2-B345-05F7E583E4ED}"/>
              </a:ext>
            </a:extLst>
          </p:cNvPr>
          <p:cNvSpPr/>
          <p:nvPr/>
        </p:nvSpPr>
        <p:spPr>
          <a:xfrm rot="5400000">
            <a:off x="4271522" y="3050220"/>
            <a:ext cx="164090" cy="1600158"/>
          </a:xfrm>
          <a:prstGeom prst="leftBrace">
            <a:avLst>
              <a:gd name="adj1" fmla="val 143898"/>
              <a:gd name="adj2" fmla="val 50000"/>
            </a:avLst>
          </a:prstGeom>
          <a:ln w="1270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0D274A8-9DBD-3158-C00C-FDAF90292565}"/>
              </a:ext>
            </a:extLst>
          </p:cNvPr>
          <p:cNvSpPr txBox="1"/>
          <p:nvPr/>
        </p:nvSpPr>
        <p:spPr>
          <a:xfrm>
            <a:off x="4069783" y="3469352"/>
            <a:ext cx="6996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dirty="0"/>
          </a:p>
        </p:txBody>
      </p:sp>
      <p:sp>
        <p:nvSpPr>
          <p:cNvPr id="50" name="左大括号 49">
            <a:extLst>
              <a:ext uri="{FF2B5EF4-FFF2-40B4-BE49-F238E27FC236}">
                <a16:creationId xmlns:a16="http://schemas.microsoft.com/office/drawing/2014/main" id="{5A12FC47-262D-49E4-0BB7-4A0E173E576B}"/>
              </a:ext>
            </a:extLst>
          </p:cNvPr>
          <p:cNvSpPr/>
          <p:nvPr/>
        </p:nvSpPr>
        <p:spPr>
          <a:xfrm rot="5400000">
            <a:off x="5350254" y="3613586"/>
            <a:ext cx="126427" cy="526808"/>
          </a:xfrm>
          <a:prstGeom prst="leftBrace">
            <a:avLst>
              <a:gd name="adj1" fmla="val 143898"/>
              <a:gd name="adj2" fmla="val 50000"/>
            </a:avLst>
          </a:prstGeom>
          <a:ln w="1270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17FEED5-3450-91C5-FC45-20C6A187BC8C}"/>
              </a:ext>
            </a:extLst>
          </p:cNvPr>
          <p:cNvSpPr txBox="1"/>
          <p:nvPr/>
        </p:nvSpPr>
        <p:spPr>
          <a:xfrm>
            <a:off x="4983470" y="3488024"/>
            <a:ext cx="998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1.5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dirty="0"/>
          </a:p>
        </p:txBody>
      </p:sp>
      <p:sp>
        <p:nvSpPr>
          <p:cNvPr id="53" name="左大括号 52">
            <a:extLst>
              <a:ext uri="{FF2B5EF4-FFF2-40B4-BE49-F238E27FC236}">
                <a16:creationId xmlns:a16="http://schemas.microsoft.com/office/drawing/2014/main" id="{BE0A2478-EE2A-9D07-B8DF-B9978BD36E16}"/>
              </a:ext>
            </a:extLst>
          </p:cNvPr>
          <p:cNvSpPr/>
          <p:nvPr/>
        </p:nvSpPr>
        <p:spPr>
          <a:xfrm rot="5400000">
            <a:off x="5881907" y="3616072"/>
            <a:ext cx="126427" cy="526808"/>
          </a:xfrm>
          <a:prstGeom prst="leftBrace">
            <a:avLst>
              <a:gd name="adj1" fmla="val 143898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380780E-03E0-D34F-4A78-20B4326045BC}"/>
              </a:ext>
            </a:extLst>
          </p:cNvPr>
          <p:cNvSpPr txBox="1"/>
          <p:nvPr/>
        </p:nvSpPr>
        <p:spPr>
          <a:xfrm>
            <a:off x="5623624" y="3497784"/>
            <a:ext cx="998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1.5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5" name="左大括号 54">
            <a:extLst>
              <a:ext uri="{FF2B5EF4-FFF2-40B4-BE49-F238E27FC236}">
                <a16:creationId xmlns:a16="http://schemas.microsoft.com/office/drawing/2014/main" id="{30C8DC1C-B545-CB85-C8D5-06F2690DF1EA}"/>
              </a:ext>
            </a:extLst>
          </p:cNvPr>
          <p:cNvSpPr/>
          <p:nvPr/>
        </p:nvSpPr>
        <p:spPr>
          <a:xfrm rot="5400000">
            <a:off x="6407488" y="3616701"/>
            <a:ext cx="126427" cy="526808"/>
          </a:xfrm>
          <a:prstGeom prst="leftBrace">
            <a:avLst>
              <a:gd name="adj1" fmla="val 143898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4E717FD-EA9F-89B9-741C-CDD67FA97B60}"/>
              </a:ext>
            </a:extLst>
          </p:cNvPr>
          <p:cNvSpPr txBox="1"/>
          <p:nvPr/>
        </p:nvSpPr>
        <p:spPr>
          <a:xfrm>
            <a:off x="6149205" y="3498413"/>
            <a:ext cx="998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1.5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7" name="左大括号 56">
            <a:extLst>
              <a:ext uri="{FF2B5EF4-FFF2-40B4-BE49-F238E27FC236}">
                <a16:creationId xmlns:a16="http://schemas.microsoft.com/office/drawing/2014/main" id="{308E575B-C699-5A8B-058E-63246CDD206E}"/>
              </a:ext>
            </a:extLst>
          </p:cNvPr>
          <p:cNvSpPr/>
          <p:nvPr/>
        </p:nvSpPr>
        <p:spPr>
          <a:xfrm rot="5400000">
            <a:off x="6933254" y="3617729"/>
            <a:ext cx="126427" cy="526808"/>
          </a:xfrm>
          <a:prstGeom prst="leftBrace">
            <a:avLst>
              <a:gd name="adj1" fmla="val 143898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5ECF90C4-1351-66F7-67DF-3675B01D2C2F}"/>
              </a:ext>
            </a:extLst>
          </p:cNvPr>
          <p:cNvSpPr txBox="1"/>
          <p:nvPr/>
        </p:nvSpPr>
        <p:spPr>
          <a:xfrm>
            <a:off x="6674971" y="3499441"/>
            <a:ext cx="998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1.5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748FEB96-CB1A-1BCA-43EB-D26EE4DE64DC}"/>
              </a:ext>
            </a:extLst>
          </p:cNvPr>
          <p:cNvSpPr/>
          <p:nvPr/>
        </p:nvSpPr>
        <p:spPr>
          <a:xfrm rot="5400000" flipH="1">
            <a:off x="5338295" y="2669033"/>
            <a:ext cx="164088" cy="3733702"/>
          </a:xfrm>
          <a:prstGeom prst="leftBrace">
            <a:avLst>
              <a:gd name="adj1" fmla="val 67413"/>
              <a:gd name="adj2" fmla="val 50000"/>
            </a:avLst>
          </a:prstGeom>
          <a:ln w="12700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6B4485B-043F-77FB-989D-7245D316BBD0}"/>
              </a:ext>
            </a:extLst>
          </p:cNvPr>
          <p:cNvSpPr txBox="1"/>
          <p:nvPr/>
        </p:nvSpPr>
        <p:spPr>
          <a:xfrm>
            <a:off x="5135930" y="4589145"/>
            <a:ext cx="6996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48" grpId="0" animBg="1"/>
      <p:bldP spid="51" grpId="0"/>
      <p:bldP spid="3" grpId="0" animBg="1"/>
      <p:bldP spid="14" grpId="0" animBg="1"/>
      <p:bldP spid="15" grpId="0" animBg="1"/>
      <p:bldP spid="25" grpId="0"/>
      <p:bldP spid="27" grpId="0"/>
      <p:bldP spid="40" grpId="0"/>
      <p:bldP spid="41" grpId="0"/>
      <p:bldP spid="42" grpId="0"/>
      <p:bldP spid="44" grpId="0" animBg="1"/>
      <p:bldP spid="46" grpId="0"/>
      <p:bldP spid="50" grpId="0" animBg="1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769E7-E69D-0D38-5B5F-485102352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C9E5F56-7819-337C-B614-E9263A1C0CC0}"/>
              </a:ext>
            </a:extLst>
          </p:cNvPr>
          <p:cNvCxnSpPr/>
          <p:nvPr/>
        </p:nvCxnSpPr>
        <p:spPr>
          <a:xfrm>
            <a:off x="304800" y="2732088"/>
            <a:ext cx="85344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DABAE916-FDC3-21EF-A7A3-2B99629677BB}"/>
              </a:ext>
            </a:extLst>
          </p:cNvPr>
          <p:cNvSpPr txBox="1"/>
          <p:nvPr/>
        </p:nvSpPr>
        <p:spPr>
          <a:xfrm>
            <a:off x="2889807" y="3165895"/>
            <a:ext cx="30480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1.5×7=10.5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2AAF750-5D8E-4718-19FF-3CB6DDD389CD}"/>
              </a:ext>
            </a:extLst>
          </p:cNvPr>
          <p:cNvSpPr txBox="1"/>
          <p:nvPr/>
        </p:nvSpPr>
        <p:spPr>
          <a:xfrm>
            <a:off x="2902507" y="3602457"/>
            <a:ext cx="3200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8-1.5×3=3.5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2364C00-C585-3860-3728-CC70FB60C003}"/>
              </a:ext>
            </a:extLst>
          </p:cNvPr>
          <p:cNvSpPr txBox="1"/>
          <p:nvPr/>
        </p:nvSpPr>
        <p:spPr>
          <a:xfrm>
            <a:off x="2902507" y="4072357"/>
            <a:ext cx="3200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10.5+3.5=14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90B9F494-EDBE-6D60-390E-EA15CD54DADA}"/>
              </a:ext>
            </a:extLst>
          </p:cNvPr>
          <p:cNvGrpSpPr/>
          <p:nvPr/>
        </p:nvGrpSpPr>
        <p:grpSpPr bwMode="auto">
          <a:xfrm rot="5400000">
            <a:off x="6136961" y="2980873"/>
            <a:ext cx="457200" cy="1746738"/>
            <a:chOff x="6727128" y="929331"/>
            <a:chExt cx="457197" cy="1747026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D175CC7B-E1A7-355D-8BCF-BE3A7F6FE91E}"/>
                </a:ext>
              </a:extLst>
            </p:cNvPr>
            <p:cNvSpPr/>
            <p:nvPr/>
          </p:nvSpPr>
          <p:spPr>
            <a:xfrm rot="10800000" flipV="1">
              <a:off x="6727128" y="1075893"/>
              <a:ext cx="457197" cy="1600464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F180EA0F-96B3-3F3F-7939-493B999638C2}"/>
                </a:ext>
              </a:extLst>
            </p:cNvPr>
            <p:cNvSpPr txBox="1"/>
            <p:nvPr/>
          </p:nvSpPr>
          <p:spPr>
            <a:xfrm rot="16200000">
              <a:off x="6215036" y="1473174"/>
              <a:ext cx="1487733" cy="4000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前</a:t>
              </a: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>
                  <a:solidFill>
                    <a:srgbClr val="FF5050"/>
                  </a:solidFill>
                  <a:latin typeface="+mn-ea"/>
                  <a:ea typeface="+mn-ea"/>
                </a:rPr>
                <a:t>少算</a:t>
              </a:r>
              <a:endParaRPr lang="zh-CN" altLang="en-US" sz="2000" dirty="0">
                <a:solidFill>
                  <a:srgbClr val="FF505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B37E0D3-4B6D-F76E-0DF9-A3F41A0E40F5}"/>
              </a:ext>
            </a:extLst>
          </p:cNvPr>
          <p:cNvGrpSpPr/>
          <p:nvPr/>
        </p:nvGrpSpPr>
        <p:grpSpPr bwMode="auto">
          <a:xfrm rot="5400000">
            <a:off x="5768763" y="3797121"/>
            <a:ext cx="400110" cy="1098550"/>
            <a:chOff x="6758881" y="745150"/>
            <a:chExt cx="468415" cy="1098160"/>
          </a:xfrm>
        </p:grpSpPr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800CF3BE-E305-0DE7-3717-4972729EE153}"/>
                </a:ext>
              </a:extLst>
            </p:cNvPr>
            <p:cNvSpPr/>
            <p:nvPr/>
          </p:nvSpPr>
          <p:spPr>
            <a:xfrm rot="10800000" flipV="1">
              <a:off x="6758882" y="745150"/>
              <a:ext cx="457194" cy="1098160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DC8511C0-DB2E-9F31-CBB8-968CDF09E3E1}"/>
                </a:ext>
              </a:extLst>
            </p:cNvPr>
            <p:cNvSpPr txBox="1"/>
            <p:nvPr/>
          </p:nvSpPr>
          <p:spPr>
            <a:xfrm rot="16200000">
              <a:off x="6629680" y="968988"/>
              <a:ext cx="726817" cy="4684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>
                  <a:solidFill>
                    <a:srgbClr val="FF5050"/>
                  </a:solidFill>
                  <a:latin typeface="+mn-ea"/>
                  <a:ea typeface="+mn-ea"/>
                </a:rPr>
                <a:t>应付</a:t>
              </a:r>
              <a:endParaRPr lang="zh-CN" altLang="en-US" sz="2000" dirty="0">
                <a:solidFill>
                  <a:srgbClr val="FF5050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D681B97F-E298-C392-360C-A82B946D03F2}"/>
              </a:ext>
            </a:extLst>
          </p:cNvPr>
          <p:cNvSpPr txBox="1"/>
          <p:nvPr/>
        </p:nvSpPr>
        <p:spPr>
          <a:xfrm>
            <a:off x="2462053" y="2724150"/>
            <a:ext cx="46482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★先假设再调整（加上少算的）：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BEA68A1-C5E8-A9BA-50C8-14478BA1C321}"/>
              </a:ext>
            </a:extLst>
          </p:cNvPr>
          <p:cNvSpPr txBox="1"/>
          <p:nvPr/>
        </p:nvSpPr>
        <p:spPr>
          <a:xfrm>
            <a:off x="2819446" y="4463633"/>
            <a:ext cx="3344863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答：应付车费</a:t>
            </a:r>
            <a:r>
              <a:rPr lang="en-US" altLang="zh-CN" sz="2400" b="1" dirty="0">
                <a:latin typeface="+mj-lt"/>
                <a:ea typeface="+mn-ea"/>
              </a:rPr>
              <a:t>14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95170813-1C0D-906B-F3BD-AC0660719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探究新知</a:t>
            </a: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A2098C46-1D95-B51C-5D16-47A7D4D9262F}"/>
              </a:ext>
            </a:extLst>
          </p:cNvPr>
          <p:cNvSpPr/>
          <p:nvPr/>
        </p:nvSpPr>
        <p:spPr>
          <a:xfrm>
            <a:off x="985173" y="915989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A2C88F9-BCF0-3395-7380-4950A645A908}"/>
              </a:ext>
            </a:extLst>
          </p:cNvPr>
          <p:cNvSpPr txBox="1"/>
          <p:nvPr/>
        </p:nvSpPr>
        <p:spPr>
          <a:xfrm>
            <a:off x="5318705" y="820924"/>
            <a:ext cx="3468521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 hangingPunct="1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n-ea"/>
              </a:rPr>
              <a:t>       右面是某地出租车的计价标准。李叔叔乘坐出租车行驶了</a:t>
            </a:r>
            <a:r>
              <a:rPr lang="en-US" altLang="zh-CN" sz="2400" b="1" dirty="0">
                <a:latin typeface="+mn-lt"/>
                <a:ea typeface="+mn-ea"/>
              </a:rPr>
              <a:t>6.3km</a:t>
            </a:r>
            <a:r>
              <a:rPr lang="zh-CN" altLang="en-US" sz="2400" b="1" dirty="0">
                <a:latin typeface="+mn-lt"/>
                <a:ea typeface="+mn-ea"/>
              </a:rPr>
              <a:t>，他应付出租车费多少钱？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7F7F7E3-A1B0-5AAC-C5DE-DB8A3FFB9EED}"/>
              </a:ext>
            </a:extLst>
          </p:cNvPr>
          <p:cNvSpPr/>
          <p:nvPr/>
        </p:nvSpPr>
        <p:spPr>
          <a:xfrm>
            <a:off x="7551683" y="1753487"/>
            <a:ext cx="830217" cy="4912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037C00A-4D0B-C823-CED9-85E2A19FCB83}"/>
              </a:ext>
            </a:extLst>
          </p:cNvPr>
          <p:cNvSpPr/>
          <p:nvPr/>
        </p:nvSpPr>
        <p:spPr>
          <a:xfrm>
            <a:off x="5388016" y="2244723"/>
            <a:ext cx="3298784" cy="4054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4DDB5C4-919C-2F18-E36B-B649CF8E1B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28" y="908217"/>
            <a:ext cx="571490" cy="4018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1CFE949-D4F8-CEB2-8182-14B6592F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73" y="1439786"/>
            <a:ext cx="4174146" cy="1143725"/>
          </a:xfrm>
          <a:prstGeom prst="rect">
            <a:avLst/>
          </a:prstGeom>
        </p:spPr>
      </p:pic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9BD3FC91-8F9A-6A72-17AD-48E7730623B3}"/>
              </a:ext>
            </a:extLst>
          </p:cNvPr>
          <p:cNvSpPr/>
          <p:nvPr/>
        </p:nvSpPr>
        <p:spPr>
          <a:xfrm>
            <a:off x="304912" y="2814026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</p:spTree>
    <p:extLst>
      <p:ext uri="{BB962C8B-B14F-4D97-AF65-F5344CB8AC3E}">
        <p14:creationId xmlns:p14="http://schemas.microsoft.com/office/powerpoint/2010/main" val="57994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7" grpId="0"/>
      <p:bldP spid="58" grpId="0"/>
      <p:bldP spid="65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304800" y="2732088"/>
            <a:ext cx="85344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表格 14"/>
          <p:cNvGraphicFramePr>
            <a:graphicFrameLocks noGrp="1"/>
          </p:cNvGraphicFramePr>
          <p:nvPr/>
        </p:nvGraphicFramePr>
        <p:xfrm>
          <a:off x="1219200" y="3741738"/>
          <a:ext cx="6911974" cy="8286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1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39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5755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1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2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3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4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5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6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7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8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9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10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T="45755" marB="45755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124"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latin typeface="+mn-lt"/>
                      </a:endParaRPr>
                    </a:p>
                  </a:txBody>
                  <a:tcPr marT="45755" marB="45755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235075" y="3703638"/>
            <a:ext cx="1965325" cy="449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latin typeface="+mj-lt"/>
                <a:ea typeface="+mn-ea"/>
              </a:rPr>
              <a:t>行驶的里程</a:t>
            </a:r>
            <a:r>
              <a:rPr lang="en-US" altLang="zh-CN" sz="2000" b="1" dirty="0">
                <a:latin typeface="+mj-lt"/>
                <a:ea typeface="+mn-ea"/>
              </a:rPr>
              <a:t>/km</a:t>
            </a:r>
            <a:endParaRPr lang="zh-CN" altLang="en-US" sz="2000" b="1" dirty="0">
              <a:latin typeface="+mj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71600" y="4122738"/>
            <a:ext cx="1814513" cy="449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latin typeface="+mj-lt"/>
                <a:ea typeface="+mn-ea"/>
              </a:rPr>
              <a:t>出租车费</a:t>
            </a:r>
            <a:r>
              <a:rPr lang="en-US" altLang="zh-CN" sz="2000" b="1" dirty="0">
                <a:latin typeface="+mj-lt"/>
                <a:ea typeface="+mn-ea"/>
              </a:rPr>
              <a:t>/</a:t>
            </a:r>
            <a:r>
              <a:rPr lang="zh-CN" altLang="en-US" sz="2000" b="1" dirty="0">
                <a:latin typeface="+mj-lt"/>
                <a:ea typeface="+mn-ea"/>
              </a:rPr>
              <a:t>元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695394" y="4137978"/>
            <a:ext cx="427038" cy="449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8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93894" y="4122738"/>
            <a:ext cx="519112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9.5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159319" y="4122738"/>
            <a:ext cx="693738" cy="452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11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531758" y="4122738"/>
            <a:ext cx="693738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12.5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134042" y="4122738"/>
            <a:ext cx="609600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14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553200" y="4122738"/>
            <a:ext cx="762000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15.5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147878" y="4122738"/>
            <a:ext cx="533400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17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551342" y="4122738"/>
            <a:ext cx="838200" cy="452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18.5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52" name="AutoShape 27"/>
          <p:cNvSpPr>
            <a:spLocks noChangeArrowheads="1"/>
          </p:cNvSpPr>
          <p:nvPr/>
        </p:nvSpPr>
        <p:spPr bwMode="auto">
          <a:xfrm>
            <a:off x="3324488" y="2785491"/>
            <a:ext cx="4267200" cy="889000"/>
          </a:xfrm>
          <a:prstGeom prst="wedgeRoundRectCallout">
            <a:avLst>
              <a:gd name="adj1" fmla="val 56201"/>
              <a:gd name="adj2" fmla="val -2728"/>
              <a:gd name="adj3" fmla="val 16667"/>
            </a:avLst>
          </a:prstGeom>
          <a:solidFill>
            <a:srgbClr val="FFFFFF"/>
          </a:solidFill>
          <a:ln w="19050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ctr" hangingPunct="1">
              <a:buFont typeface="Arial" panose="020B0604020202020204" pitchFamily="34" charset="0"/>
              <a:buNone/>
              <a:defRPr/>
            </a:pP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你是怎么解决的？你能完成下面的出租车价格表吗？</a:t>
            </a:r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探究新知</a:t>
            </a:r>
          </a:p>
        </p:txBody>
      </p:sp>
      <p:sp>
        <p:nvSpPr>
          <p:cNvPr id="2" name="任意多边形: 形状 1"/>
          <p:cNvSpPr/>
          <p:nvPr/>
        </p:nvSpPr>
        <p:spPr>
          <a:xfrm>
            <a:off x="985173" y="915989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3" name="任意多边形: 形状 2"/>
          <p:cNvSpPr/>
          <p:nvPr/>
        </p:nvSpPr>
        <p:spPr>
          <a:xfrm>
            <a:off x="985172" y="2883141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回顾与反思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18705" y="820924"/>
            <a:ext cx="3468521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ctr" hangingPunct="1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n-ea"/>
              </a:rPr>
              <a:t>       右面是某地出租车的计价标准。李叔叔乘坐出租车行驶了</a:t>
            </a:r>
            <a:r>
              <a:rPr lang="en-US" altLang="zh-CN" sz="2400" b="1" dirty="0">
                <a:latin typeface="+mn-lt"/>
                <a:ea typeface="+mn-ea"/>
              </a:rPr>
              <a:t>6.3km</a:t>
            </a:r>
            <a:r>
              <a:rPr lang="zh-CN" altLang="en-US" sz="2400" b="1" dirty="0">
                <a:latin typeface="+mn-lt"/>
                <a:ea typeface="+mn-ea"/>
              </a:rPr>
              <a:t>，他应付出租车费多少钱？</a:t>
            </a:r>
          </a:p>
        </p:txBody>
      </p:sp>
      <p:pic>
        <p:nvPicPr>
          <p:cNvPr id="51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770" y="2739396"/>
            <a:ext cx="1225483" cy="120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9DDD622-5774-C516-7D68-A1E2894BF8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28" y="908217"/>
            <a:ext cx="571490" cy="40180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B0E28DA-28DB-21E8-3126-393D436186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73" y="1439786"/>
            <a:ext cx="4174146" cy="1143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2" grpId="0"/>
      <p:bldP spid="33" grpId="0"/>
      <p:bldP spid="35" grpId="0"/>
      <p:bldP spid="42" grpId="0"/>
      <p:bldP spid="44" grpId="0"/>
      <p:bldP spid="45" grpId="0"/>
      <p:bldP spid="46" grpId="0"/>
      <p:bldP spid="47" grpId="0"/>
      <p:bldP spid="48" grpId="0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图片 17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69"/>
          <a:stretch>
            <a:fillRect/>
          </a:stretch>
        </p:blipFill>
        <p:spPr bwMode="auto">
          <a:xfrm>
            <a:off x="1828800" y="1946727"/>
            <a:ext cx="5678488" cy="9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接连接符 19"/>
          <p:cNvCxnSpPr/>
          <p:nvPr/>
        </p:nvCxnSpPr>
        <p:spPr>
          <a:xfrm>
            <a:off x="2286000" y="2003877"/>
            <a:ext cx="50292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286000" y="3575502"/>
            <a:ext cx="5029200" cy="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065026" y="3604243"/>
            <a:ext cx="4179459" cy="1080686"/>
            <a:chOff x="5065026" y="3604243"/>
            <a:chExt cx="4179459" cy="1080686"/>
          </a:xfrm>
        </p:grpSpPr>
        <p:pic>
          <p:nvPicPr>
            <p:cNvPr id="15" name="Picture 15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34"/>
            <a:stretch>
              <a:fillRect/>
            </a:stretch>
          </p:blipFill>
          <p:spPr bwMode="auto">
            <a:xfrm>
              <a:off x="7896454" y="3604243"/>
              <a:ext cx="1348031" cy="1080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AutoShape 27"/>
            <p:cNvSpPr>
              <a:spLocks noChangeArrowheads="1"/>
            </p:cNvSpPr>
            <p:nvPr/>
          </p:nvSpPr>
          <p:spPr bwMode="auto">
            <a:xfrm>
              <a:off x="5065026" y="3653365"/>
              <a:ext cx="2892702" cy="502920"/>
            </a:xfrm>
            <a:prstGeom prst="wedgeRoundRectCallout">
              <a:avLst>
                <a:gd name="adj1" fmla="val 56201"/>
                <a:gd name="adj2" fmla="val -272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ctr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你发现了什么规律？</a:t>
              </a:r>
            </a:p>
          </p:txBody>
        </p:sp>
      </p:grp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探究新知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120" y="569381"/>
            <a:ext cx="2505812" cy="1390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134" y="2050538"/>
            <a:ext cx="1412490" cy="342879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>
            <a:off x="2180282" y="2049552"/>
            <a:ext cx="1324945" cy="280820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</a:rPr>
              <a:t>分析与解答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3550" y="747086"/>
            <a:ext cx="1771677" cy="322027"/>
          </a:xfrm>
          <a:prstGeom prst="rect">
            <a:avLst/>
          </a:prstGeom>
        </p:spPr>
      </p:pic>
      <p:sp>
        <p:nvSpPr>
          <p:cNvPr id="10" name="任意多边形: 形状 9"/>
          <p:cNvSpPr/>
          <p:nvPr/>
        </p:nvSpPr>
        <p:spPr>
          <a:xfrm>
            <a:off x="2161813" y="786888"/>
            <a:ext cx="1330105" cy="28222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</a:rPr>
              <a:t>阅读与理解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550" y="959334"/>
            <a:ext cx="414954" cy="4309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0936" y="470025"/>
            <a:ext cx="2621602" cy="149772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0936" y="533910"/>
            <a:ext cx="2892702" cy="14530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4926" y="3653365"/>
            <a:ext cx="1622697" cy="39390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rcRect r="70789" b="71449"/>
          <a:stretch>
            <a:fillRect/>
          </a:stretch>
        </p:blipFill>
        <p:spPr>
          <a:xfrm>
            <a:off x="2218781" y="3637634"/>
            <a:ext cx="1622697" cy="39390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B16CD2F-210B-D0F3-D489-04C8A7C0FC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474" y="1123988"/>
            <a:ext cx="2850997" cy="78117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51A060D-D6E9-5F20-B376-7E9496E76F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264" y="2491250"/>
            <a:ext cx="2285940" cy="8996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6634E72-136B-F951-279A-90CCCF9BFBD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09" y="2123418"/>
            <a:ext cx="3559588" cy="13421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1B561CB-AB7D-578D-F57B-417C8EEBF8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40197" y="4184166"/>
            <a:ext cx="5795180" cy="797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704" y="1047790"/>
            <a:ext cx="13199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n w="12700" cmpd="sng">
                  <a:solidFill>
                    <a:srgbClr val="1F4E79"/>
                  </a:solidFill>
                </a:ln>
                <a:solidFill>
                  <a:srgbClr val="1F4E7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归纳：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5902" y="1647208"/>
            <a:ext cx="7772196" cy="1318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2400" b="1" dirty="0">
                <a:solidFill>
                  <a:srgbClr val="FF3399"/>
                </a:solidFill>
                <a:latin typeface="+mn-lt"/>
                <a:ea typeface="+mj-ea"/>
              </a:rPr>
              <a:t>1.</a:t>
            </a:r>
            <a:r>
              <a:rPr lang="zh-CN" altLang="en-US" sz="2400" b="1" dirty="0">
                <a:solidFill>
                  <a:srgbClr val="FF3399"/>
                </a:solidFill>
                <a:latin typeface="+mn-lt"/>
                <a:ea typeface="+mj-ea"/>
              </a:rPr>
              <a:t>解决生活中的分段计费问题时，先要弄清分界点，明确每一段的收费标准，再用乘加或乘减分段计算，也可以借助列表分析解决。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5902" y="3041972"/>
            <a:ext cx="7772196" cy="89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2400" b="1">
                <a:solidFill>
                  <a:srgbClr val="FF3399"/>
                </a:solidFill>
                <a:latin typeface="+mn-lt"/>
                <a:ea typeface="+mj-ea"/>
              </a:rPr>
              <a:t>2.</a:t>
            </a:r>
            <a:r>
              <a:rPr lang="zh-CN" altLang="en-US" sz="2400" b="1">
                <a:solidFill>
                  <a:srgbClr val="FF3399"/>
                </a:solidFill>
                <a:latin typeface="+mn-lt"/>
                <a:ea typeface="+mj-ea"/>
              </a:rPr>
              <a:t>乘车付费问题的解决方法也可以推广到电话费、水费、电费、邮资支付、快递费支付等分段计费的问题中。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3400" y="819196"/>
            <a:ext cx="8229600" cy="1960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</a:t>
            </a:r>
            <a:r>
              <a:rPr lang="zh-CN" altLang="en-US" sz="2400" b="1" dirty="0">
                <a:latin typeface="+mj-lt"/>
                <a:ea typeface="+mn-ea"/>
              </a:rPr>
              <a:t>某市自来水公司为鼓励节约用水，采取按月分段计费的方法收取水费。用水量在</a:t>
            </a:r>
            <a:r>
              <a:rPr lang="en-US" altLang="zh-CN" sz="2400" b="1" dirty="0">
                <a:latin typeface="+mj-lt"/>
                <a:ea typeface="+mn-ea"/>
              </a:rPr>
              <a:t>12t</a:t>
            </a:r>
            <a:r>
              <a:rPr lang="zh-CN" altLang="en-US" sz="2400" b="1" dirty="0">
                <a:latin typeface="+mj-lt"/>
                <a:ea typeface="+mn-ea"/>
              </a:rPr>
              <a:t>及以内每吨</a:t>
            </a:r>
            <a:r>
              <a:rPr lang="en-US" altLang="zh-CN" sz="2400" b="1" dirty="0">
                <a:latin typeface="+mj-lt"/>
                <a:ea typeface="+mn-ea"/>
              </a:rPr>
              <a:t>2.5</a:t>
            </a:r>
            <a:r>
              <a:rPr lang="zh-CN" altLang="en-US" sz="2400" b="1" dirty="0">
                <a:latin typeface="+mj-lt"/>
                <a:ea typeface="+mn-ea"/>
              </a:rPr>
              <a:t>元；超过</a:t>
            </a:r>
            <a:r>
              <a:rPr lang="en-US" altLang="zh-CN" sz="2400" b="1" dirty="0">
                <a:latin typeface="+mj-lt"/>
                <a:ea typeface="+mn-ea"/>
              </a:rPr>
              <a:t>12t</a:t>
            </a:r>
            <a:r>
              <a:rPr lang="zh-CN" altLang="en-US" sz="2400" b="1" dirty="0">
                <a:latin typeface="+mj-lt"/>
                <a:ea typeface="+mn-ea"/>
              </a:rPr>
              <a:t>的部分，每吨</a:t>
            </a:r>
            <a:r>
              <a:rPr lang="en-US" altLang="zh-CN" sz="2400" b="1" dirty="0">
                <a:latin typeface="+mj-lt"/>
                <a:ea typeface="+mn-ea"/>
              </a:rPr>
              <a:t>3.8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P20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（</a:t>
            </a:r>
            <a:r>
              <a:rPr lang="en-US" altLang="zh-CN" sz="2400" b="1" dirty="0">
                <a:latin typeface="+mj-lt"/>
                <a:ea typeface="+mn-ea"/>
              </a:rPr>
              <a:t>1</a:t>
            </a:r>
            <a:r>
              <a:rPr lang="zh-CN" altLang="en-US" sz="2400" b="1" dirty="0">
                <a:latin typeface="+mj-lt"/>
                <a:ea typeface="+mn-ea"/>
              </a:rPr>
              <a:t>）小云家上个月的用水量为</a:t>
            </a:r>
            <a:r>
              <a:rPr lang="en-US" altLang="zh-CN" sz="2400" b="1" dirty="0">
                <a:latin typeface="+mj-lt"/>
                <a:ea typeface="+mn-ea"/>
              </a:rPr>
              <a:t>11t</a:t>
            </a:r>
            <a:r>
              <a:rPr lang="zh-CN" altLang="en-US" sz="2400" b="1" dirty="0">
                <a:latin typeface="+mj-lt"/>
                <a:ea typeface="+mn-ea"/>
              </a:rPr>
              <a:t>，应付水费多少钱？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200400" y="3714796"/>
            <a:ext cx="3657600" cy="1004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2.5×11=27.5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答：应付水费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27.5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588" y="2923084"/>
            <a:ext cx="1106424" cy="10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438400" y="2800396"/>
            <a:ext cx="4859338" cy="915988"/>
          </a:xfrm>
          <a:prstGeom prst="wedgeRoundRectCallout">
            <a:avLst>
              <a:gd name="adj1" fmla="val -58266"/>
              <a:gd name="adj2" fmla="val 7294"/>
              <a:gd name="adj3" fmla="val 16667"/>
            </a:avLst>
          </a:prstGeom>
          <a:solidFill>
            <a:srgbClr val="FFFFFF"/>
          </a:solidFill>
          <a:ln w="19050">
            <a:solidFill>
              <a:srgbClr val="00B0F0"/>
            </a:solidFill>
            <a:miter lim="800000"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小云家的用水量没有超过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12t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，应按每吨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2.5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元计算。</a:t>
            </a:r>
            <a:endParaRPr lang="zh-CN" altLang="zh-CN" sz="2400" b="1" spc="-130" dirty="0">
              <a:solidFill>
                <a:srgbClr val="00B0F0"/>
              </a:solidFill>
              <a:latin typeface="+mn-lt"/>
              <a:ea typeface="+mj-ea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练习拓展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33400" y="509588"/>
            <a:ext cx="8229600" cy="1960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</a:t>
            </a:r>
            <a:r>
              <a:rPr lang="zh-CN" altLang="en-US" sz="2400" b="1" dirty="0">
                <a:latin typeface="+mj-lt"/>
                <a:ea typeface="+mn-ea"/>
              </a:rPr>
              <a:t>某市自来水公司为鼓励节约用水，采取按月分段计费的方法收取水费。用水量在</a:t>
            </a:r>
            <a:r>
              <a:rPr lang="en-US" altLang="zh-CN" sz="2400" b="1" dirty="0">
                <a:latin typeface="+mj-lt"/>
                <a:ea typeface="+mn-ea"/>
              </a:rPr>
              <a:t>12t</a:t>
            </a:r>
            <a:r>
              <a:rPr lang="zh-CN" altLang="en-US" sz="2400" b="1" dirty="0">
                <a:latin typeface="+mj-lt"/>
                <a:ea typeface="+mn-ea"/>
              </a:rPr>
              <a:t>及以内每吨</a:t>
            </a:r>
            <a:r>
              <a:rPr lang="en-US" altLang="zh-CN" sz="2400" b="1" dirty="0">
                <a:latin typeface="+mj-lt"/>
                <a:ea typeface="+mn-ea"/>
              </a:rPr>
              <a:t>2.5</a:t>
            </a:r>
            <a:r>
              <a:rPr lang="zh-CN" altLang="en-US" sz="2400" b="1" dirty="0">
                <a:latin typeface="+mj-lt"/>
                <a:ea typeface="+mn-ea"/>
              </a:rPr>
              <a:t>元；超过</a:t>
            </a:r>
            <a:r>
              <a:rPr lang="en-US" altLang="zh-CN" sz="2400" b="1" dirty="0">
                <a:latin typeface="+mj-lt"/>
                <a:ea typeface="+mn-ea"/>
              </a:rPr>
              <a:t>12t</a:t>
            </a:r>
            <a:r>
              <a:rPr lang="zh-CN" altLang="en-US" sz="2400" b="1" dirty="0">
                <a:latin typeface="+mj-lt"/>
                <a:ea typeface="+mn-ea"/>
              </a:rPr>
              <a:t>的部分，每吨</a:t>
            </a:r>
            <a:r>
              <a:rPr lang="en-US" altLang="zh-CN" sz="2400" b="1" dirty="0">
                <a:latin typeface="+mj-lt"/>
                <a:ea typeface="+mn-ea"/>
              </a:rPr>
              <a:t>3.8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P20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/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（</a:t>
            </a:r>
            <a:r>
              <a:rPr lang="en-US" altLang="zh-CN" sz="2400" b="1" dirty="0">
                <a:latin typeface="+mj-lt"/>
                <a:ea typeface="+mn-ea"/>
              </a:rPr>
              <a:t>2</a:t>
            </a:r>
            <a:r>
              <a:rPr lang="zh-CN" altLang="en-US" sz="2400" b="1" dirty="0">
                <a:latin typeface="+mj-lt"/>
                <a:ea typeface="+mn-ea"/>
              </a:rPr>
              <a:t>）小可家上个月的用水量为</a:t>
            </a:r>
            <a:r>
              <a:rPr lang="en-US" altLang="zh-CN" sz="2400" b="1" dirty="0">
                <a:latin typeface="+mj-lt"/>
                <a:ea typeface="+mn-ea"/>
              </a:rPr>
              <a:t>17t</a:t>
            </a:r>
            <a:r>
              <a:rPr lang="zh-CN" altLang="en-US" sz="2400" b="1" dirty="0">
                <a:latin typeface="+mj-lt"/>
                <a:ea typeface="+mn-ea"/>
              </a:rPr>
              <a:t>，应付水费多少钱？</a:t>
            </a: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02" y="2495552"/>
            <a:ext cx="1066800" cy="99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7400" y="2432050"/>
            <a:ext cx="5867400" cy="915988"/>
          </a:xfrm>
          <a:prstGeom prst="wedgeRoundRectCallout">
            <a:avLst>
              <a:gd name="adj1" fmla="val -55981"/>
              <a:gd name="adj2" fmla="val -8640"/>
              <a:gd name="adj3" fmla="val 16667"/>
            </a:avLst>
          </a:prstGeom>
          <a:solidFill>
            <a:srgbClr val="FFFFFF"/>
          </a:solidFill>
          <a:ln w="19050">
            <a:solidFill>
              <a:srgbClr val="00B0F0"/>
            </a:solidFill>
            <a:miter lim="800000"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小可家的用水量超过了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12t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，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12t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按每吨 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2.5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元计算，剩下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5t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按每吨 </a:t>
            </a:r>
            <a:r>
              <a:rPr lang="en-US" altLang="zh-CN" sz="2400" b="1" spc="-130" dirty="0">
                <a:solidFill>
                  <a:srgbClr val="00B0F0"/>
                </a:solidFill>
                <a:latin typeface="+mn-lt"/>
                <a:ea typeface="+mj-ea"/>
              </a:rPr>
              <a:t>3.8</a:t>
            </a:r>
            <a:r>
              <a:rPr lang="zh-CN" altLang="en-US" sz="2400" b="1" spc="-130" dirty="0">
                <a:solidFill>
                  <a:srgbClr val="00B0F0"/>
                </a:solidFill>
                <a:latin typeface="+mn-lt"/>
                <a:ea typeface="+mj-ea"/>
              </a:rPr>
              <a:t>元计算。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495800" y="3292475"/>
            <a:ext cx="3184525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2.5×12=30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</a:p>
        </p:txBody>
      </p:sp>
      <p:grpSp>
        <p:nvGrpSpPr>
          <p:cNvPr id="24" name="组合 23"/>
          <p:cNvGrpSpPr/>
          <p:nvPr/>
        </p:nvGrpSpPr>
        <p:grpSpPr bwMode="auto">
          <a:xfrm rot="5400000">
            <a:off x="3022600" y="2216150"/>
            <a:ext cx="457200" cy="2844800"/>
            <a:chOff x="6758888" y="624142"/>
            <a:chExt cx="457188" cy="2844465"/>
          </a:xfrm>
        </p:grpSpPr>
        <p:sp>
          <p:nvSpPr>
            <p:cNvPr id="25" name="任意多边形: 形状 24"/>
            <p:cNvSpPr/>
            <p:nvPr/>
          </p:nvSpPr>
          <p:spPr>
            <a:xfrm flipV="1">
              <a:off x="6758888" y="744778"/>
              <a:ext cx="457188" cy="2723829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 rot="16200000">
              <a:off x="5549375" y="1846355"/>
              <a:ext cx="2844465" cy="4000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12t</a:t>
              </a: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以内的部分：</a:t>
              </a: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 rot="5400000">
            <a:off x="3022616" y="2714624"/>
            <a:ext cx="457200" cy="2844800"/>
            <a:chOff x="6758888" y="624146"/>
            <a:chExt cx="457188" cy="2844465"/>
          </a:xfrm>
        </p:grpSpPr>
        <p:sp>
          <p:nvSpPr>
            <p:cNvPr id="28" name="任意多边形: 形状 27"/>
            <p:cNvSpPr/>
            <p:nvPr/>
          </p:nvSpPr>
          <p:spPr>
            <a:xfrm flipV="1">
              <a:off x="6758888" y="744782"/>
              <a:ext cx="457188" cy="2723829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 rot="16200000">
              <a:off x="5549375" y="1846359"/>
              <a:ext cx="2844465" cy="4000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超出</a:t>
              </a: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12t</a:t>
              </a: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部分：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555859" y="3784603"/>
            <a:ext cx="3184525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3.8×5=19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495800" y="4184650"/>
            <a:ext cx="3962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30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＋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19=49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19600" y="4498975"/>
            <a:ext cx="3962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答：应付水费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49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21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66B16-282A-2211-7E57-65815EF80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08D4EA16-6060-608C-031C-7E3F5D1FA1C6}"/>
              </a:ext>
            </a:extLst>
          </p:cNvPr>
          <p:cNvSpPr txBox="1"/>
          <p:nvPr/>
        </p:nvSpPr>
        <p:spPr>
          <a:xfrm>
            <a:off x="533400" y="509588"/>
            <a:ext cx="8229600" cy="14811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</a:t>
            </a:r>
            <a:r>
              <a:rPr lang="zh-CN" altLang="en-US" sz="2400" b="1" dirty="0">
                <a:latin typeface="+mj-lt"/>
                <a:ea typeface="+mn-ea"/>
              </a:rPr>
              <a:t>某市自来水公司为鼓励节约用水，采取按月分段计费的方法收取水费。用水量在</a:t>
            </a:r>
            <a:r>
              <a:rPr lang="en-US" altLang="zh-CN" sz="2400" b="1" dirty="0">
                <a:latin typeface="+mj-lt"/>
                <a:ea typeface="+mn-ea"/>
              </a:rPr>
              <a:t>12t</a:t>
            </a:r>
            <a:r>
              <a:rPr lang="zh-CN" altLang="en-US" sz="2400" b="1" dirty="0">
                <a:latin typeface="+mj-lt"/>
                <a:ea typeface="+mn-ea"/>
              </a:rPr>
              <a:t>及以内每吨</a:t>
            </a:r>
            <a:r>
              <a:rPr lang="en-US" altLang="zh-CN" sz="2400" b="1" dirty="0">
                <a:latin typeface="+mj-lt"/>
                <a:ea typeface="+mn-ea"/>
              </a:rPr>
              <a:t>2.5</a:t>
            </a:r>
            <a:r>
              <a:rPr lang="zh-CN" altLang="en-US" sz="2400" b="1" dirty="0">
                <a:latin typeface="+mj-lt"/>
                <a:ea typeface="+mn-ea"/>
              </a:rPr>
              <a:t>元；超过</a:t>
            </a:r>
            <a:r>
              <a:rPr lang="en-US" altLang="zh-CN" sz="2400" b="1" dirty="0">
                <a:latin typeface="+mj-lt"/>
                <a:ea typeface="+mn-ea"/>
              </a:rPr>
              <a:t>12t</a:t>
            </a:r>
            <a:r>
              <a:rPr lang="zh-CN" altLang="en-US" sz="2400" b="1" dirty="0">
                <a:latin typeface="+mj-lt"/>
                <a:ea typeface="+mn-ea"/>
              </a:rPr>
              <a:t>的部分，每吨</a:t>
            </a:r>
            <a:r>
              <a:rPr lang="en-US" altLang="zh-CN" sz="2400" b="1" dirty="0">
                <a:latin typeface="+mj-lt"/>
                <a:ea typeface="+mn-ea"/>
              </a:rPr>
              <a:t>3.8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P20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D9622E5-95D1-C390-9BF1-AD80EA2E55EF}"/>
              </a:ext>
            </a:extLst>
          </p:cNvPr>
          <p:cNvSpPr txBox="1"/>
          <p:nvPr/>
        </p:nvSpPr>
        <p:spPr>
          <a:xfrm>
            <a:off x="381110" y="1974704"/>
            <a:ext cx="861037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）你在生活中还见到过哪些分段计费的现象？互相说一说。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1815267-EA45-BDB2-26E1-05B27202ED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96" y="2572234"/>
            <a:ext cx="1676356" cy="22377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1E77730-0980-9F93-2E8E-FE9931F4D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9"/>
          <a:stretch>
            <a:fillRect/>
          </a:stretch>
        </p:blipFill>
        <p:spPr>
          <a:xfrm>
            <a:off x="3276634" y="2560822"/>
            <a:ext cx="2181733" cy="229627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CE94E08-7BB2-2550-9D23-F83A2D99E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62" y="2476466"/>
            <a:ext cx="2212059" cy="241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8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4912" y="362008"/>
            <a:ext cx="830558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2. </a:t>
            </a:r>
            <a:r>
              <a:rPr lang="zh-CN" altLang="en-US" sz="2400" b="1" dirty="0">
                <a:latin typeface="+mj-lt"/>
                <a:ea typeface="+mn-ea"/>
              </a:rPr>
              <a:t>某商场地下停车场的收费标准如下。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P23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0A319B-AF7D-9BE5-80D3-87BCB95FBB9E}"/>
              </a:ext>
            </a:extLst>
          </p:cNvPr>
          <p:cNvSpPr txBox="1"/>
          <p:nvPr/>
        </p:nvSpPr>
        <p:spPr>
          <a:xfrm>
            <a:off x="228714" y="2485146"/>
            <a:ext cx="8610374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王老师在该商场购物花了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212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元，停车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3.2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小时。她需要付多少停车费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?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174638C-DFE8-1396-72FA-5C1D96E4B2B5}"/>
              </a:ext>
            </a:extLst>
          </p:cNvPr>
          <p:cNvSpPr/>
          <p:nvPr/>
        </p:nvSpPr>
        <p:spPr>
          <a:xfrm>
            <a:off x="457308" y="955287"/>
            <a:ext cx="8000790" cy="14869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D38EF14-7258-82F9-70E8-9AF3D2765B33}"/>
              </a:ext>
            </a:extLst>
          </p:cNvPr>
          <p:cNvSpPr txBox="1"/>
          <p:nvPr/>
        </p:nvSpPr>
        <p:spPr>
          <a:xfrm>
            <a:off x="609704" y="955287"/>
            <a:ext cx="7924592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①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小时及以内收费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② 超过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小时每小时加收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2.5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元，不足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小时计算。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③ 在本商场消费满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元可以免费停车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E6C712-06D6-3603-687A-E5ECB991F875}"/>
              </a:ext>
            </a:extLst>
          </p:cNvPr>
          <p:cNvSpPr txBox="1"/>
          <p:nvPr/>
        </p:nvSpPr>
        <p:spPr>
          <a:xfrm>
            <a:off x="2286000" y="3028938"/>
            <a:ext cx="6629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，王老师可以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免费停车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516467-815E-ACBC-EB21-FEE2C7539F3F}"/>
              </a:ext>
            </a:extLst>
          </p:cNvPr>
          <p:cNvSpPr txBox="1"/>
          <p:nvPr/>
        </p:nvSpPr>
        <p:spPr>
          <a:xfrm>
            <a:off x="2286000" y="3481649"/>
            <a:ext cx="5562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= 2.2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，按停车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小时收费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26B1E2-BB13-F220-A41E-E9DFBEE9D7C6}"/>
              </a:ext>
            </a:extLst>
          </p:cNvPr>
          <p:cNvSpPr txBox="1"/>
          <p:nvPr/>
        </p:nvSpPr>
        <p:spPr>
          <a:xfrm>
            <a:off x="2247958" y="3958197"/>
            <a:ext cx="619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应收费用：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+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1)×2.5 = 10 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B73FEB0-EB88-3A31-75BF-EA064FDA6662}"/>
              </a:ext>
            </a:extLst>
          </p:cNvPr>
          <p:cNvSpPr txBox="1"/>
          <p:nvPr/>
        </p:nvSpPr>
        <p:spPr>
          <a:xfrm>
            <a:off x="2247958" y="4453741"/>
            <a:ext cx="5714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答：她需要付停车费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5D7C1-513E-A3F9-0F99-98ED06BD2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B213090-D81C-B68A-FCD7-FBB0AF473F2F}"/>
              </a:ext>
            </a:extLst>
          </p:cNvPr>
          <p:cNvSpPr txBox="1"/>
          <p:nvPr/>
        </p:nvSpPr>
        <p:spPr>
          <a:xfrm>
            <a:off x="304912" y="362008"/>
            <a:ext cx="830558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2. </a:t>
            </a:r>
            <a:r>
              <a:rPr lang="zh-CN" altLang="en-US" sz="2400" b="1" dirty="0">
                <a:latin typeface="+mj-lt"/>
                <a:ea typeface="+mn-ea"/>
              </a:rPr>
              <a:t>某商场地下停车场的收费标准如下。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P23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A99A65-9A68-4371-224B-9CF4D3FEA738}"/>
              </a:ext>
            </a:extLst>
          </p:cNvPr>
          <p:cNvSpPr txBox="1"/>
          <p:nvPr/>
        </p:nvSpPr>
        <p:spPr>
          <a:xfrm>
            <a:off x="228714" y="2485146"/>
            <a:ext cx="8686572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李叔叔在该商场购物花了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125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元，停车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4.5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小时。他需要付多少停车费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?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4AA1602E-59BD-D055-71ED-B61307863467}"/>
              </a:ext>
            </a:extLst>
          </p:cNvPr>
          <p:cNvSpPr/>
          <p:nvPr/>
        </p:nvSpPr>
        <p:spPr>
          <a:xfrm>
            <a:off x="457308" y="955287"/>
            <a:ext cx="8000790" cy="14869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0D0E67-E423-2594-EEA8-D5A7D13C575A}"/>
              </a:ext>
            </a:extLst>
          </p:cNvPr>
          <p:cNvSpPr txBox="1"/>
          <p:nvPr/>
        </p:nvSpPr>
        <p:spPr>
          <a:xfrm>
            <a:off x="609704" y="955287"/>
            <a:ext cx="7924592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①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小时及以内收费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② 超过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小时每小时加收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2.5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元，不足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小时计算。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③ 在本商场消费满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元可以免费停车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6F7D303-186F-FA0D-0330-4A0D168F12CA}"/>
              </a:ext>
            </a:extLst>
          </p:cNvPr>
          <p:cNvSpPr txBox="1"/>
          <p:nvPr/>
        </p:nvSpPr>
        <p:spPr>
          <a:xfrm>
            <a:off x="2286000" y="3028938"/>
            <a:ext cx="655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，李叔叔不能免费停车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40827F-5F4D-8554-038D-150C5CACBEAD}"/>
              </a:ext>
            </a:extLst>
          </p:cNvPr>
          <p:cNvSpPr txBox="1"/>
          <p:nvPr/>
        </p:nvSpPr>
        <p:spPr>
          <a:xfrm>
            <a:off x="2286000" y="3481649"/>
            <a:ext cx="4952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4&lt;4.5&lt;5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，按停车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小时收费。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EA1863-C9AF-E4DD-DB0A-7636660D53F6}"/>
              </a:ext>
            </a:extLst>
          </p:cNvPr>
          <p:cNvSpPr txBox="1"/>
          <p:nvPr/>
        </p:nvSpPr>
        <p:spPr>
          <a:xfrm>
            <a:off x="2247958" y="3958197"/>
            <a:ext cx="619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应收费用：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+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1)×2.5 = 15 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D81CA7-7322-50AD-2CDF-D06421632B6B}"/>
              </a:ext>
            </a:extLst>
          </p:cNvPr>
          <p:cNvSpPr txBox="1"/>
          <p:nvPr/>
        </p:nvSpPr>
        <p:spPr>
          <a:xfrm>
            <a:off x="2247958" y="4453741"/>
            <a:ext cx="5714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答：李叔叔需要付停车费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70019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 bwMode="auto">
          <a:xfrm>
            <a:off x="2406821" y="4076143"/>
            <a:ext cx="1550988" cy="890587"/>
            <a:chOff x="6606486" y="1104940"/>
            <a:chExt cx="2121513" cy="890762"/>
          </a:xfrm>
        </p:grpSpPr>
        <p:sp>
          <p:nvSpPr>
            <p:cNvPr id="16" name="任意多边形: 形状 15"/>
            <p:cNvSpPr/>
            <p:nvPr/>
          </p:nvSpPr>
          <p:spPr>
            <a:xfrm flipV="1">
              <a:off x="6606486" y="1104940"/>
              <a:ext cx="1980368" cy="865357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  <a:gd name="connsiteX0-1" fmla="*/ 7118 w 616702"/>
                <a:gd name="connsiteY0-2" fmla="*/ 0 h 1213665"/>
                <a:gd name="connsiteX1-3" fmla="*/ 616702 w 616702"/>
                <a:gd name="connsiteY1-4" fmla="*/ 0 h 1213665"/>
                <a:gd name="connsiteX2-5" fmla="*/ 616702 w 616702"/>
                <a:gd name="connsiteY2-6" fmla="*/ 914376 h 1213665"/>
                <a:gd name="connsiteX3-7" fmla="*/ 342523 w 616702"/>
                <a:gd name="connsiteY3-8" fmla="*/ 914376 h 1213665"/>
                <a:gd name="connsiteX4-9" fmla="*/ 0 w 616702"/>
                <a:gd name="connsiteY4-10" fmla="*/ 1213665 h 1213665"/>
                <a:gd name="connsiteX5-11" fmla="*/ 271768 w 616702"/>
                <a:gd name="connsiteY5-12" fmla="*/ 914376 h 1213665"/>
                <a:gd name="connsiteX6-13" fmla="*/ 7118 w 616702"/>
                <a:gd name="connsiteY6-14" fmla="*/ 914376 h 1213665"/>
                <a:gd name="connsiteX7" fmla="*/ 7118 w 616702"/>
                <a:gd name="connsiteY7" fmla="*/ 0 h 1213665"/>
                <a:gd name="connsiteX0-15" fmla="*/ 0 w 609584"/>
                <a:gd name="connsiteY0-16" fmla="*/ 0 h 1172348"/>
                <a:gd name="connsiteX1-17" fmla="*/ 609584 w 609584"/>
                <a:gd name="connsiteY1-18" fmla="*/ 0 h 1172348"/>
                <a:gd name="connsiteX2-19" fmla="*/ 609584 w 609584"/>
                <a:gd name="connsiteY2-20" fmla="*/ 914376 h 1172348"/>
                <a:gd name="connsiteX3-21" fmla="*/ 335405 w 609584"/>
                <a:gd name="connsiteY3-22" fmla="*/ 914376 h 1172348"/>
                <a:gd name="connsiteX4-23" fmla="*/ 18673 w 609584"/>
                <a:gd name="connsiteY4-24" fmla="*/ 1172348 h 1172348"/>
                <a:gd name="connsiteX5-25" fmla="*/ 264650 w 609584"/>
                <a:gd name="connsiteY5-26" fmla="*/ 914376 h 1172348"/>
                <a:gd name="connsiteX6-27" fmla="*/ 0 w 609584"/>
                <a:gd name="connsiteY6-28" fmla="*/ 914376 h 1172348"/>
                <a:gd name="connsiteX7-29" fmla="*/ 0 w 609584"/>
                <a:gd name="connsiteY7-30" fmla="*/ 0 h 11723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29" y="connsiteY7-30"/>
                </a:cxn>
              </a:cxnLst>
              <a:rect l="l" t="t" r="r" b="b"/>
              <a:pathLst>
                <a:path w="609584" h="117234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18673" y="1172348"/>
                  </a:lnTo>
                  <a:lnTo>
                    <a:pt x="264650" y="914376"/>
                  </a:lnTo>
                  <a:lnTo>
                    <a:pt x="0" y="914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19176" y="1287538"/>
              <a:ext cx="1808823" cy="7081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 dirty="0">
                  <a:solidFill>
                    <a:srgbClr val="0099FF"/>
                  </a:solidFill>
                  <a:latin typeface="+mn-ea"/>
                  <a:ea typeface="+mn-ea"/>
                </a:rPr>
                <a:t>超出</a:t>
              </a:r>
              <a:r>
                <a:rPr lang="en-US" altLang="zh-CN" sz="2000" dirty="0">
                  <a:solidFill>
                    <a:srgbClr val="0099FF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 dirty="0">
                  <a:solidFill>
                    <a:srgbClr val="0099FF"/>
                  </a:solidFill>
                  <a:latin typeface="+mn-ea"/>
                  <a:ea typeface="+mn-ea"/>
                </a:rPr>
                <a:t>的部分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1763884" y="3780868"/>
            <a:ext cx="884237" cy="304800"/>
          </a:xfrm>
          <a:prstGeom prst="rect">
            <a:avLst/>
          </a:prstGeom>
          <a:noFill/>
          <a:ln w="1905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01821" y="3169680"/>
            <a:ext cx="27432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①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分段计费并合计：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851933" y="3600451"/>
            <a:ext cx="30480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1.5×7=10.5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864633" y="4037013"/>
            <a:ext cx="3200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8-1.5×3=3.5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864633" y="4506913"/>
            <a:ext cx="3200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10.5+3.5=14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287278" y="3189287"/>
            <a:ext cx="46482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②先假设再调整（加上少算的）：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340021" y="3636405"/>
            <a:ext cx="18288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8+1.5×4</a:t>
            </a:r>
            <a:endParaRPr lang="zh-CN" altLang="en-US" sz="2400" b="1" dirty="0">
              <a:latin typeface="+mj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711621" y="3636405"/>
            <a:ext cx="18288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=14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grpSp>
        <p:nvGrpSpPr>
          <p:cNvPr id="38" name="Group 39"/>
          <p:cNvGrpSpPr/>
          <p:nvPr/>
        </p:nvGrpSpPr>
        <p:grpSpPr bwMode="auto">
          <a:xfrm>
            <a:off x="5715001" y="1250950"/>
            <a:ext cx="3397251" cy="1798638"/>
            <a:chOff x="4219" y="-377"/>
            <a:chExt cx="2140" cy="1133"/>
          </a:xfrm>
        </p:grpSpPr>
        <p:pic>
          <p:nvPicPr>
            <p:cNvPr id="30751" name="Picture 1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36" y="149"/>
              <a:ext cx="723" cy="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AutoShape 27"/>
            <p:cNvSpPr>
              <a:spLocks noChangeArrowheads="1"/>
            </p:cNvSpPr>
            <p:nvPr/>
          </p:nvSpPr>
          <p:spPr bwMode="auto">
            <a:xfrm>
              <a:off x="4219" y="-377"/>
              <a:ext cx="1550" cy="621"/>
            </a:xfrm>
            <a:prstGeom prst="wedgeRoundRectCallout">
              <a:avLst>
                <a:gd name="adj1" fmla="val 39995"/>
                <a:gd name="adj2" fmla="val 6303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t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ctr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分段计费问题在考试中十分常见，必考。一定要会哦！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238535" y="2506754"/>
            <a:ext cx="2666930" cy="695265"/>
          </a:xfrm>
          <a:prstGeom prst="roundRect">
            <a:avLst>
              <a:gd name="adj" fmla="val 50000"/>
            </a:avLst>
          </a:prstGeom>
          <a:solidFill>
            <a:srgbClr val="FFFFFF">
              <a:alpha val="63922"/>
            </a:srgbClr>
          </a:solidFill>
          <a:ln w="3175">
            <a:solidFill>
              <a:schemeClr val="tx1"/>
            </a:solidFill>
            <a:prstDash val="lgDashDot"/>
          </a:ln>
          <a:scene3d>
            <a:camera prst="obliqueTopRight"/>
            <a:lightRig rig="threePt" dir="t">
              <a:rot lat="0" lon="0" rev="1800000"/>
            </a:lightRig>
          </a:scene3d>
          <a:sp3d extrusionH="254000" contourW="101600">
            <a:bevelT w="127000"/>
            <a:bevelB w="635000"/>
            <a:contourClr>
              <a:srgbClr val="5F5F5F"/>
            </a:contourClr>
          </a:sp3d>
        </p:spPr>
        <p:txBody>
          <a:bodyPr lIns="0" rIns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分段计费问题</a:t>
            </a:r>
          </a:p>
        </p:txBody>
      </p:sp>
      <p:sp>
        <p:nvSpPr>
          <p:cNvPr id="2" name="任意多边形: 形状 1"/>
          <p:cNvSpPr/>
          <p:nvPr/>
        </p:nvSpPr>
        <p:spPr>
          <a:xfrm>
            <a:off x="770366" y="852341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3" name="任意多边形: 形状 2"/>
          <p:cNvSpPr/>
          <p:nvPr/>
        </p:nvSpPr>
        <p:spPr>
          <a:xfrm>
            <a:off x="815481" y="2826495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32" name="任意多边形: 形状 31"/>
          <p:cNvSpPr/>
          <p:nvPr/>
        </p:nvSpPr>
        <p:spPr>
          <a:xfrm>
            <a:off x="4764080" y="780051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回顾与反思</a:t>
            </a:r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137880" y="3682413"/>
            <a:ext cx="1289842" cy="708025"/>
            <a:chOff x="6438245" y="1287538"/>
            <a:chExt cx="1290448" cy="708164"/>
          </a:xfrm>
        </p:grpSpPr>
        <p:sp>
          <p:nvSpPr>
            <p:cNvPr id="37" name="任意多边形: 形状 36"/>
            <p:cNvSpPr/>
            <p:nvPr/>
          </p:nvSpPr>
          <p:spPr>
            <a:xfrm rot="5400000" flipV="1">
              <a:off x="6774251" y="1022209"/>
              <a:ext cx="689112" cy="1219773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438245" y="1287538"/>
              <a:ext cx="1219773" cy="708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以内的部分</a:t>
              </a: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 rot="5400000">
            <a:off x="7973687" y="3038359"/>
            <a:ext cx="457200" cy="1746738"/>
            <a:chOff x="6727128" y="929331"/>
            <a:chExt cx="457197" cy="1747026"/>
          </a:xfrm>
        </p:grpSpPr>
        <p:sp>
          <p:nvSpPr>
            <p:cNvPr id="42" name="任意多边形: 形状 41"/>
            <p:cNvSpPr/>
            <p:nvPr/>
          </p:nvSpPr>
          <p:spPr>
            <a:xfrm rot="10800000" flipV="1">
              <a:off x="6727128" y="1075893"/>
              <a:ext cx="457197" cy="1600464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 rot="16200000">
              <a:off x="6215036" y="1473174"/>
              <a:ext cx="1487733" cy="4000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前</a:t>
              </a: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>
                  <a:solidFill>
                    <a:srgbClr val="FF5050"/>
                  </a:solidFill>
                  <a:latin typeface="+mn-ea"/>
                  <a:ea typeface="+mn-ea"/>
                </a:rPr>
                <a:t>少算</a:t>
              </a:r>
              <a:endParaRPr lang="zh-CN" altLang="en-US" sz="2000" dirty="0">
                <a:solidFill>
                  <a:srgbClr val="FF505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 rot="5400000">
            <a:off x="7747746" y="3854607"/>
            <a:ext cx="400110" cy="1098550"/>
            <a:chOff x="6758881" y="745150"/>
            <a:chExt cx="468415" cy="1098160"/>
          </a:xfrm>
        </p:grpSpPr>
        <p:sp>
          <p:nvSpPr>
            <p:cNvPr id="45" name="任意多边形: 形状 44"/>
            <p:cNvSpPr/>
            <p:nvPr/>
          </p:nvSpPr>
          <p:spPr>
            <a:xfrm rot="10800000" flipV="1">
              <a:off x="6758882" y="745150"/>
              <a:ext cx="457194" cy="1098160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 rot="16200000">
              <a:off x="6629680" y="968988"/>
              <a:ext cx="726817" cy="4684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>
                  <a:solidFill>
                    <a:srgbClr val="FF5050"/>
                  </a:solidFill>
                  <a:latin typeface="+mn-ea"/>
                  <a:ea typeface="+mn-ea"/>
                </a:rPr>
                <a:t>应付</a:t>
              </a:r>
              <a:endParaRPr lang="zh-CN" altLang="en-US" sz="2000" dirty="0">
                <a:solidFill>
                  <a:srgbClr val="FF5050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3E829D06-5372-D8CF-6DFA-B61CEEA628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72" y="1308802"/>
            <a:ext cx="3822437" cy="1047355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16483953-36C3-5884-7BA3-BF91B79B9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/>
      <p:bldP spid="22" grpId="0"/>
      <p:bldP spid="29" grpId="0"/>
      <p:bldP spid="30" grpId="0"/>
      <p:bldP spid="31" grpId="0"/>
      <p:bldP spid="2" grpId="0" animBg="1"/>
      <p:bldP spid="3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4447B9F-BE35-2C8E-F7DF-F0651BBC2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0" y="176213"/>
            <a:ext cx="198126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课后作业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1A5E01-662A-854A-B254-F03A059EA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2006600"/>
            <a:ext cx="62198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</p:spTree>
    <p:extLst>
      <p:ext uri="{BB962C8B-B14F-4D97-AF65-F5344CB8AC3E}">
        <p14:creationId xmlns:p14="http://schemas.microsoft.com/office/powerpoint/2010/main" val="965240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3400" y="819150"/>
            <a:ext cx="8229600" cy="1960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一、某市电力公司为鼓励居民节约用电，采取按月分段计费的方法收取电费。</a:t>
            </a:r>
            <a:r>
              <a:rPr lang="en-US" altLang="zh-CN" sz="2400" b="1" dirty="0">
                <a:latin typeface="+mj-lt"/>
                <a:ea typeface="+mn-ea"/>
              </a:rPr>
              <a:t>100</a:t>
            </a:r>
            <a:r>
              <a:rPr lang="zh-CN" altLang="en-US" sz="2400" b="1" dirty="0">
                <a:latin typeface="+mj-lt"/>
                <a:ea typeface="+mn-ea"/>
              </a:rPr>
              <a:t>千瓦时以内，每千瓦时</a:t>
            </a:r>
            <a:r>
              <a:rPr lang="en-US" altLang="zh-CN" sz="2400" b="1" dirty="0">
                <a:latin typeface="+mj-lt"/>
                <a:ea typeface="+mn-ea"/>
              </a:rPr>
              <a:t>0.58</a:t>
            </a:r>
            <a:r>
              <a:rPr lang="zh-CN" altLang="en-US" sz="2400" b="1" dirty="0">
                <a:latin typeface="+mj-lt"/>
                <a:ea typeface="+mn-ea"/>
              </a:rPr>
              <a:t>元；超过</a:t>
            </a:r>
            <a:r>
              <a:rPr lang="en-US" altLang="zh-CN" sz="2400" b="1" dirty="0">
                <a:latin typeface="+mj-lt"/>
                <a:ea typeface="+mn-ea"/>
              </a:rPr>
              <a:t>100</a:t>
            </a:r>
            <a:r>
              <a:rPr lang="zh-CN" altLang="en-US" sz="2400" b="1" dirty="0">
                <a:latin typeface="+mj-lt"/>
                <a:ea typeface="+mn-ea"/>
              </a:rPr>
              <a:t>千瓦时的部分，每千瓦时</a:t>
            </a:r>
            <a:r>
              <a:rPr lang="en-US" altLang="zh-CN" sz="2400" b="1" dirty="0">
                <a:latin typeface="+mj-lt"/>
                <a:ea typeface="+mn-ea"/>
              </a:rPr>
              <a:t>0.68</a:t>
            </a:r>
            <a:r>
              <a:rPr lang="zh-CN" altLang="en-US" sz="2400" b="1" dirty="0">
                <a:latin typeface="+mj-lt"/>
                <a:ea typeface="+mn-ea"/>
              </a:rPr>
              <a:t>元。王勇家上个月的用电量为</a:t>
            </a:r>
            <a:r>
              <a:rPr lang="en-US" altLang="zh-CN" sz="2400" b="1" dirty="0">
                <a:latin typeface="+mj-lt"/>
                <a:ea typeface="+mn-ea"/>
              </a:rPr>
              <a:t>150</a:t>
            </a:r>
            <a:r>
              <a:rPr lang="zh-CN" altLang="en-US" sz="2400" b="1" dirty="0">
                <a:latin typeface="+mj-lt"/>
                <a:ea typeface="+mn-ea"/>
              </a:rPr>
              <a:t>千瓦时，应付电费多少元</a:t>
            </a:r>
            <a:r>
              <a:rPr lang="en-US" altLang="zh-CN" sz="2400" b="1" dirty="0">
                <a:latin typeface="+mj-lt"/>
                <a:ea typeface="+mn-ea"/>
              </a:rPr>
              <a:t>?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latin typeface="+mj-lt"/>
              <a:ea typeface="+mn-ea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1485900" y="2952750"/>
            <a:ext cx="6019800" cy="1001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100×0.58+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150-100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×0.68=92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答：应付电费 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92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  <p:sp>
        <p:nvSpPr>
          <p:cNvPr id="33796" name="Rectangle 16"/>
          <p:cNvSpPr>
            <a:spLocks noChangeArrowheads="1"/>
          </p:cNvSpPr>
          <p:nvPr/>
        </p:nvSpPr>
        <p:spPr bwMode="auto">
          <a:xfrm>
            <a:off x="457308" y="176213"/>
            <a:ext cx="261926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Gulim" panose="020B0600000101010101" pitchFamily="34" charset="-127"/>
                <a:ea typeface="黑体" panose="02010609060101010101" pitchFamily="2" charset="-122"/>
              </a:rPr>
              <a:t>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0500" y="438206"/>
            <a:ext cx="8763000" cy="1881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二、平安出租车公司出租车收费标准</a:t>
            </a:r>
            <a:r>
              <a:rPr lang="en-US" altLang="zh-CN" sz="2400" b="1" dirty="0">
                <a:latin typeface="+mj-lt"/>
                <a:ea typeface="+mn-ea"/>
              </a:rPr>
              <a:t>:3km</a:t>
            </a:r>
            <a:r>
              <a:rPr lang="zh-CN" altLang="en-US" sz="2400" b="1" dirty="0">
                <a:latin typeface="+mj-lt"/>
                <a:ea typeface="+mn-ea"/>
              </a:rPr>
              <a:t>以内</a:t>
            </a:r>
            <a:r>
              <a:rPr lang="en-US" altLang="zh-CN" sz="2400" b="1" dirty="0">
                <a:latin typeface="+mj-lt"/>
                <a:ea typeface="+mn-ea"/>
              </a:rPr>
              <a:t>9</a:t>
            </a:r>
            <a:r>
              <a:rPr lang="zh-CN" altLang="en-US" sz="2400" b="1" dirty="0">
                <a:latin typeface="+mj-lt"/>
                <a:ea typeface="+mn-ea"/>
              </a:rPr>
              <a:t>元；超过</a:t>
            </a:r>
            <a:r>
              <a:rPr lang="en-US" altLang="zh-CN" sz="2400" b="1" dirty="0">
                <a:latin typeface="+mj-lt"/>
                <a:ea typeface="+mn-ea"/>
              </a:rPr>
              <a:t>3km</a:t>
            </a:r>
            <a:r>
              <a:rPr lang="zh-CN" altLang="en-US" sz="2400" b="1" dirty="0">
                <a:latin typeface="+mj-lt"/>
                <a:ea typeface="+mn-ea"/>
              </a:rPr>
              <a:t>的部分，每千米</a:t>
            </a:r>
            <a:r>
              <a:rPr lang="en-US" altLang="zh-CN" sz="2400" b="1" dirty="0">
                <a:latin typeface="+mj-lt"/>
                <a:ea typeface="+mn-ea"/>
              </a:rPr>
              <a:t>1.5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r>
              <a:rPr lang="en-US" altLang="zh-CN" sz="2400" b="1" dirty="0">
                <a:latin typeface="+mj-lt"/>
                <a:ea typeface="+mn-ea"/>
              </a:rPr>
              <a:t>(</a:t>
            </a:r>
            <a:r>
              <a:rPr lang="zh-CN" altLang="en-US" sz="2400" b="1" dirty="0">
                <a:latin typeface="+mj-lt"/>
                <a:ea typeface="+mn-ea"/>
              </a:rPr>
              <a:t>不足</a:t>
            </a:r>
            <a:r>
              <a:rPr lang="en-US" altLang="zh-CN" sz="2400" b="1" dirty="0">
                <a:latin typeface="+mj-lt"/>
                <a:ea typeface="+mn-ea"/>
              </a:rPr>
              <a:t>1km</a:t>
            </a:r>
            <a:r>
              <a:rPr lang="zh-CN" altLang="en-US" sz="2400" b="1" dirty="0">
                <a:latin typeface="+mj-lt"/>
                <a:ea typeface="+mn-ea"/>
              </a:rPr>
              <a:t>按</a:t>
            </a:r>
            <a:r>
              <a:rPr lang="en-US" altLang="zh-CN" sz="2400" b="1" dirty="0">
                <a:latin typeface="+mj-lt"/>
                <a:ea typeface="+mn-ea"/>
              </a:rPr>
              <a:t>1km</a:t>
            </a:r>
            <a:r>
              <a:rPr lang="zh-CN" altLang="en-US" sz="2400" b="1" dirty="0">
                <a:latin typeface="+mj-lt"/>
                <a:ea typeface="+mn-ea"/>
              </a:rPr>
              <a:t>计算</a:t>
            </a:r>
            <a:r>
              <a:rPr lang="en-US" altLang="zh-CN" sz="2400" b="1" dirty="0">
                <a:latin typeface="+mj-lt"/>
                <a:ea typeface="+mn-ea"/>
              </a:rPr>
              <a:t>)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</a:t>
            </a:r>
            <a:r>
              <a:rPr lang="zh-CN" altLang="en-US" sz="2400" b="1" dirty="0">
                <a:latin typeface="+mj-lt"/>
                <a:ea typeface="+mn-ea"/>
              </a:rPr>
              <a:t>请你根据这些信息填写下面的出租车价格表。</a:t>
            </a:r>
          </a:p>
        </p:txBody>
      </p:sp>
      <p:graphicFrame>
        <p:nvGraphicFramePr>
          <p:cNvPr id="4" name="表格 14"/>
          <p:cNvGraphicFramePr>
            <a:graphicFrameLocks noGrp="1"/>
          </p:cNvGraphicFramePr>
          <p:nvPr/>
        </p:nvGraphicFramePr>
        <p:xfrm>
          <a:off x="2095500" y="2343206"/>
          <a:ext cx="5003801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5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39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+mj-ea"/>
                          <a:ea typeface="+mj-ea"/>
                        </a:rPr>
                        <a:t>行程</a:t>
                      </a:r>
                      <a:r>
                        <a:rPr lang="en-US" altLang="zh-CN" sz="2400" b="0" dirty="0">
                          <a:latin typeface="+mj-ea"/>
                          <a:ea typeface="+mj-ea"/>
                        </a:rPr>
                        <a:t>/km</a:t>
                      </a: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1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2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3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4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5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···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</a:rPr>
                        <a:t>10</a:t>
                      </a:r>
                      <a:endParaRPr lang="zh-CN" altLang="en-US" sz="2000" b="1" dirty="0">
                        <a:latin typeface="+mn-lt"/>
                      </a:endParaRP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+mj-ea"/>
                          <a:ea typeface="+mj-ea"/>
                        </a:rPr>
                        <a:t>车费</a:t>
                      </a:r>
                      <a:r>
                        <a:rPr lang="en-US" altLang="zh-CN" sz="2400" b="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400" b="0" dirty="0">
                          <a:latin typeface="+mj-ea"/>
                          <a:ea typeface="+mj-ea"/>
                        </a:rPr>
                        <a:t>元</a:t>
                      </a:r>
                    </a:p>
                  </a:txBody>
                  <a:tcPr marL="91436" marR="91436" anchor="ctr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dirty="0">
                        <a:latin typeface="+mn-lt"/>
                      </a:endParaRPr>
                    </a:p>
                  </a:txBody>
                  <a:tcPr marL="91436" marR="91436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atin typeface="+mn-lt"/>
                      </a:endParaRPr>
                    </a:p>
                  </a:txBody>
                  <a:tcPr marL="91436" marR="91436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+mn-lt"/>
                      </a:endParaRPr>
                    </a:p>
                  </a:txBody>
                  <a:tcPr marL="91436" marR="91436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latin typeface="+mn-lt"/>
                        </a:rPr>
                        <a:t>···</a:t>
                      </a:r>
                      <a:endParaRPr lang="zh-CN" altLang="en-US" dirty="0">
                        <a:latin typeface="+mn-lt"/>
                      </a:endParaRPr>
                    </a:p>
                  </a:txBody>
                  <a:tcPr marL="91436" marR="91436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+mn-lt"/>
                      </a:endParaRPr>
                    </a:p>
                  </a:txBody>
                  <a:tcPr marL="91436" marR="91436">
                    <a:lnL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79A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90500" y="3181406"/>
            <a:ext cx="8763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spc="-130" dirty="0">
                <a:latin typeface="+mj-lt"/>
                <a:ea typeface="+mn-ea"/>
              </a:rPr>
              <a:t>2.</a:t>
            </a:r>
            <a:r>
              <a:rPr lang="zh-CN" altLang="en-US" sz="2400" b="1" spc="-130" dirty="0">
                <a:latin typeface="+mj-lt"/>
                <a:ea typeface="+mn-ea"/>
              </a:rPr>
              <a:t>张叔叔从火车站乘出租车回家，行程为</a:t>
            </a:r>
            <a:r>
              <a:rPr lang="en-US" altLang="zh-CN" sz="2400" b="1" spc="-130" dirty="0">
                <a:latin typeface="+mj-lt"/>
                <a:ea typeface="+mn-ea"/>
              </a:rPr>
              <a:t>15.4km</a:t>
            </a:r>
            <a:r>
              <a:rPr lang="zh-CN" altLang="en-US" sz="2400" b="1" spc="-130" dirty="0">
                <a:latin typeface="+mj-lt"/>
                <a:ea typeface="+mn-ea"/>
              </a:rPr>
              <a:t>，需要付多少钱？</a:t>
            </a:r>
          </a:p>
        </p:txBody>
      </p:sp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4152900" y="2786119"/>
            <a:ext cx="495300" cy="452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9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5010150" y="2786119"/>
            <a:ext cx="723900" cy="452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10.5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5619750" y="2786119"/>
            <a:ext cx="495300" cy="452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12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6534150" y="2786119"/>
            <a:ext cx="762000" cy="452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j-lt"/>
                <a:ea typeface="+mn-ea"/>
              </a:rPr>
              <a:t>19.5</a:t>
            </a:r>
            <a:endParaRPr lang="zh-CN" altLang="en-US" sz="20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13" name="TextBox 18"/>
          <p:cNvSpPr txBox="1">
            <a:spLocks noChangeArrowheads="1"/>
          </p:cNvSpPr>
          <p:nvPr/>
        </p:nvSpPr>
        <p:spPr bwMode="auto">
          <a:xfrm>
            <a:off x="2590800" y="3594949"/>
            <a:ext cx="4114800" cy="1001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15.4km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16km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计算。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9+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16-3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×1.5=28.5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</a:p>
        </p:txBody>
      </p:sp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2590824" y="4543481"/>
            <a:ext cx="41148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答：需要付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28.5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4800" y="742950"/>
            <a:ext cx="8382000" cy="1481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三、五</a:t>
            </a:r>
            <a:r>
              <a:rPr lang="en-US" altLang="zh-CN" sz="2400" b="1" dirty="0">
                <a:latin typeface="+mj-lt"/>
                <a:ea typeface="+mn-ea"/>
              </a:rPr>
              <a:t>(3)</a:t>
            </a:r>
            <a:r>
              <a:rPr lang="zh-CN" altLang="en-US" sz="2400" b="1" dirty="0">
                <a:latin typeface="+mj-lt"/>
                <a:ea typeface="+mn-ea"/>
              </a:rPr>
              <a:t>班</a:t>
            </a:r>
            <a:r>
              <a:rPr lang="en-US" altLang="zh-CN" sz="2400" b="1" dirty="0">
                <a:latin typeface="+mj-lt"/>
                <a:ea typeface="+mn-ea"/>
              </a:rPr>
              <a:t>40</a:t>
            </a:r>
            <a:r>
              <a:rPr lang="zh-CN" altLang="en-US" sz="2400" b="1" dirty="0">
                <a:latin typeface="+mj-lt"/>
                <a:ea typeface="+mn-ea"/>
              </a:rPr>
              <a:t>名同学照相合影，需交费</a:t>
            </a:r>
            <a:r>
              <a:rPr lang="en-US" altLang="zh-CN" sz="2400" b="1" dirty="0">
                <a:latin typeface="+mj-lt"/>
                <a:ea typeface="+mn-ea"/>
              </a:rPr>
              <a:t>25.7</a:t>
            </a:r>
            <a:r>
              <a:rPr lang="zh-CN" altLang="en-US" sz="2400" b="1" dirty="0">
                <a:latin typeface="+mj-lt"/>
                <a:ea typeface="+mn-ea"/>
              </a:rPr>
              <a:t>元</a:t>
            </a:r>
            <a:r>
              <a:rPr lang="en-US" altLang="zh-CN" sz="2400" b="1" dirty="0">
                <a:latin typeface="+mj-lt"/>
                <a:ea typeface="+mn-ea"/>
              </a:rPr>
              <a:t>(</a:t>
            </a:r>
            <a:r>
              <a:rPr lang="zh-CN" altLang="en-US" sz="2400" b="1" dirty="0">
                <a:latin typeface="+mj-lt"/>
                <a:ea typeface="+mn-ea"/>
              </a:rPr>
              <a:t>含</a:t>
            </a:r>
            <a:r>
              <a:rPr lang="en-US" altLang="zh-CN" sz="2400" b="1" dirty="0">
                <a:latin typeface="+mj-lt"/>
                <a:ea typeface="+mn-ea"/>
              </a:rPr>
              <a:t>4</a:t>
            </a:r>
            <a:r>
              <a:rPr lang="zh-CN" altLang="en-US" sz="2400" b="1" dirty="0">
                <a:latin typeface="+mj-lt"/>
                <a:ea typeface="+mn-ea"/>
              </a:rPr>
              <a:t>张照片</a:t>
            </a:r>
            <a:r>
              <a:rPr lang="en-US" altLang="zh-CN" sz="2400" b="1" dirty="0">
                <a:latin typeface="+mj-lt"/>
                <a:ea typeface="+mn-ea"/>
              </a:rPr>
              <a:t>)</a:t>
            </a:r>
            <a:r>
              <a:rPr lang="zh-CN" altLang="en-US" sz="2400" b="1" dirty="0">
                <a:latin typeface="+mj-lt"/>
                <a:ea typeface="+mn-ea"/>
              </a:rPr>
              <a:t>。若另外再加印照片，每张需付</a:t>
            </a:r>
            <a:r>
              <a:rPr lang="en-US" altLang="zh-CN" sz="2400" b="1" dirty="0">
                <a:latin typeface="+mj-lt"/>
                <a:ea typeface="+mn-ea"/>
              </a:rPr>
              <a:t>2.4</a:t>
            </a:r>
            <a:r>
              <a:rPr lang="zh-CN" altLang="en-US" sz="2400" b="1" dirty="0">
                <a:latin typeface="+mj-lt"/>
                <a:ea typeface="+mn-ea"/>
              </a:rPr>
              <a:t>元。每人一张照片，一共需付多少钱？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latin typeface="+mj-lt"/>
              <a:ea typeface="+mn-ea"/>
            </a:endParaRP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2743200" y="2441575"/>
            <a:ext cx="5105400" cy="1004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25.7+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40-4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×2.4=112.1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答：一共需要付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112.1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57200" y="666750"/>
            <a:ext cx="8382000" cy="14811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四、某停车场规定</a:t>
            </a:r>
            <a:r>
              <a:rPr lang="en-US" altLang="zh-CN" sz="2400" b="1" dirty="0">
                <a:latin typeface="+mj-lt"/>
                <a:ea typeface="+mn-ea"/>
              </a:rPr>
              <a:t>:</a:t>
            </a:r>
            <a:r>
              <a:rPr lang="zh-CN" altLang="en-US" sz="2400" b="1" dirty="0">
                <a:latin typeface="+mj-lt"/>
                <a:ea typeface="+mn-ea"/>
              </a:rPr>
              <a:t>停车一次至少交停车费</a:t>
            </a:r>
            <a:r>
              <a:rPr lang="en-US" altLang="zh-CN" sz="2400" b="1" dirty="0">
                <a:latin typeface="+mj-lt"/>
                <a:ea typeface="+mn-ea"/>
              </a:rPr>
              <a:t>5</a:t>
            </a:r>
            <a:r>
              <a:rPr lang="zh-CN" altLang="en-US" sz="2400" b="1" dirty="0">
                <a:latin typeface="+mj-lt"/>
                <a:ea typeface="+mn-ea"/>
              </a:rPr>
              <a:t>元；超过</a:t>
            </a:r>
            <a:r>
              <a:rPr lang="en-US" altLang="zh-CN" sz="2400" b="1" dirty="0">
                <a:latin typeface="+mj-lt"/>
                <a:ea typeface="+mn-ea"/>
              </a:rPr>
              <a:t>2</a:t>
            </a:r>
            <a:r>
              <a:rPr lang="zh-CN" altLang="en-US" sz="2400" b="1" dirty="0">
                <a:latin typeface="+mj-lt"/>
                <a:ea typeface="+mn-ea"/>
              </a:rPr>
              <a:t>小时，每多停</a:t>
            </a:r>
            <a:r>
              <a:rPr lang="en-US" altLang="zh-CN" sz="2400" b="1" dirty="0">
                <a:latin typeface="+mj-lt"/>
                <a:ea typeface="+mn-ea"/>
              </a:rPr>
              <a:t>1</a:t>
            </a:r>
            <a:r>
              <a:rPr lang="zh-CN" altLang="en-US" sz="2400" b="1" dirty="0">
                <a:latin typeface="+mj-lt"/>
                <a:ea typeface="+mn-ea"/>
              </a:rPr>
              <a:t>小时，加收</a:t>
            </a:r>
            <a:r>
              <a:rPr lang="en-US" altLang="zh-CN" sz="2400" b="1" dirty="0">
                <a:latin typeface="+mj-lt"/>
                <a:ea typeface="+mn-ea"/>
              </a:rPr>
              <a:t>1.5</a:t>
            </a:r>
            <a:r>
              <a:rPr lang="zh-CN" altLang="en-US" sz="2400" b="1" dirty="0">
                <a:latin typeface="+mj-lt"/>
                <a:ea typeface="+mn-ea"/>
              </a:rPr>
              <a:t>元（不足</a:t>
            </a:r>
            <a:r>
              <a:rPr lang="en-US" altLang="zh-CN" sz="2400" b="1" dirty="0">
                <a:latin typeface="+mj-lt"/>
                <a:ea typeface="+mn-ea"/>
              </a:rPr>
              <a:t>1</a:t>
            </a:r>
            <a:r>
              <a:rPr lang="zh-CN" altLang="en-US" sz="2400" b="1" dirty="0">
                <a:latin typeface="+mj-lt"/>
                <a:ea typeface="+mn-ea"/>
              </a:rPr>
              <a:t>小时按</a:t>
            </a:r>
            <a:r>
              <a:rPr lang="en-US" altLang="zh-CN" sz="2400" b="1" dirty="0">
                <a:latin typeface="+mj-lt"/>
                <a:ea typeface="+mn-ea"/>
              </a:rPr>
              <a:t>1</a:t>
            </a:r>
            <a:r>
              <a:rPr lang="zh-CN" altLang="en-US" sz="2400" b="1" dirty="0">
                <a:latin typeface="+mj-lt"/>
                <a:ea typeface="+mn-ea"/>
              </a:rPr>
              <a:t>小时计算），李师傅在此停车</a:t>
            </a:r>
            <a:r>
              <a:rPr lang="en-US" altLang="zh-CN" sz="2400" b="1" dirty="0">
                <a:latin typeface="+mj-lt"/>
                <a:ea typeface="+mn-ea"/>
              </a:rPr>
              <a:t>7.2</a:t>
            </a:r>
            <a:r>
              <a:rPr lang="zh-CN" altLang="en-US" sz="2400" b="1" dirty="0">
                <a:latin typeface="+mj-lt"/>
                <a:ea typeface="+mn-ea"/>
              </a:rPr>
              <a:t>小时，应交停车费多少元？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latin typeface="+mj-lt"/>
              <a:ea typeface="+mn-ea"/>
            </a:endParaRP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2743200" y="2441575"/>
            <a:ext cx="5105400" cy="1481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7.2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小时按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8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小时计算。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5+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8-2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×1.5=14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答：应交停车费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14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2400" y="596900"/>
            <a:ext cx="8991600" cy="504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五、某快递公司寄件收费标准如下表</a:t>
            </a:r>
            <a:r>
              <a:rPr lang="zh-CN" altLang="en-US" b="1" dirty="0">
                <a:latin typeface="+mj-lt"/>
                <a:ea typeface="+mn-ea"/>
              </a:rPr>
              <a:t>。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16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6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latin typeface="+mj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3400" y="3095625"/>
            <a:ext cx="83820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</a:t>
            </a:r>
            <a:r>
              <a:rPr lang="zh-CN" altLang="en-US" sz="2400" b="1" dirty="0">
                <a:latin typeface="+mj-lt"/>
                <a:ea typeface="+mn-ea"/>
              </a:rPr>
              <a:t>壮壮给省内的舅舅寄了一件重</a:t>
            </a:r>
            <a:r>
              <a:rPr lang="en-US" altLang="zh-CN" sz="2400" b="1" dirty="0">
                <a:latin typeface="+mj-lt"/>
                <a:ea typeface="+mn-ea"/>
              </a:rPr>
              <a:t>2.5kg</a:t>
            </a:r>
            <a:r>
              <a:rPr lang="zh-CN" altLang="en-US" sz="2400" b="1" dirty="0">
                <a:latin typeface="+mj-lt"/>
                <a:ea typeface="+mn-ea"/>
              </a:rPr>
              <a:t>的快递，应付多少钱？</a:t>
            </a:r>
            <a:endParaRPr lang="en-US" altLang="zh-CN" sz="2400" b="1" dirty="0">
              <a:latin typeface="+mj-lt"/>
              <a:ea typeface="+mn-ea"/>
            </a:endParaRPr>
          </a:p>
        </p:txBody>
      </p:sp>
      <p:sp>
        <p:nvSpPr>
          <p:cNvPr id="8" name="TextBox 18"/>
          <p:cNvSpPr txBox="1">
            <a:spLocks noChangeArrowheads="1"/>
          </p:cNvSpPr>
          <p:nvPr/>
        </p:nvSpPr>
        <p:spPr bwMode="auto">
          <a:xfrm>
            <a:off x="2171700" y="3486126"/>
            <a:ext cx="5105400" cy="1481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2.5-1=1.5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kg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）  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1.5kg=1500g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1500÷500=3    12+3×1.5=16.5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答：应付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16.5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  <p:graphicFrame>
        <p:nvGraphicFramePr>
          <p:cNvPr id="10" name="表格 3"/>
          <p:cNvGraphicFramePr>
            <a:graphicFrameLocks noGrp="1"/>
          </p:cNvGraphicFramePr>
          <p:nvPr/>
        </p:nvGraphicFramePr>
        <p:xfrm>
          <a:off x="1368425" y="1123950"/>
          <a:ext cx="6407150" cy="20732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3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361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计费单位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收费标准 </a:t>
                      </a:r>
                      <a:r>
                        <a:rPr lang="en-US" altLang="zh-CN" sz="2000" b="1" dirty="0"/>
                        <a:t>/</a:t>
                      </a:r>
                      <a:r>
                        <a:rPr lang="zh-CN" altLang="en-US" sz="2000" b="1" dirty="0"/>
                        <a:t>元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6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省内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dirty="0"/>
                        <a:t>省外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首重</a:t>
                      </a:r>
                      <a:r>
                        <a:rPr lang="en-US" altLang="zh-CN" sz="1800" dirty="0"/>
                        <a:t>1kg</a:t>
                      </a:r>
                    </a:p>
                    <a:p>
                      <a:pPr algn="ctr"/>
                      <a:r>
                        <a:rPr lang="zh-CN" altLang="en-US" sz="1800" dirty="0"/>
                        <a:t>（不足</a:t>
                      </a:r>
                      <a:r>
                        <a:rPr lang="en-US" altLang="zh-CN" sz="1800" dirty="0"/>
                        <a:t>1kg</a:t>
                      </a:r>
                      <a:r>
                        <a:rPr lang="zh-CN" altLang="en-US" sz="1800" dirty="0"/>
                        <a:t>，按</a:t>
                      </a:r>
                      <a:r>
                        <a:rPr lang="en-US" altLang="zh-CN" sz="1800" dirty="0"/>
                        <a:t>1kg</a:t>
                      </a:r>
                      <a:r>
                        <a:rPr lang="zh-CN" altLang="en-US" sz="1800" dirty="0"/>
                        <a:t>计算）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12.00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20.00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续重每增加</a:t>
                      </a:r>
                      <a:r>
                        <a:rPr lang="en-US" altLang="zh-CN" sz="1800" dirty="0"/>
                        <a:t>500g</a:t>
                      </a:r>
                      <a:r>
                        <a:rPr lang="zh-CN" altLang="en-US" sz="1800" dirty="0"/>
                        <a:t>加收</a:t>
                      </a:r>
                      <a:endParaRPr lang="en-US" altLang="zh-CN" sz="1800" dirty="0"/>
                    </a:p>
                    <a:p>
                      <a:pPr algn="ctr"/>
                      <a:r>
                        <a:rPr lang="zh-CN" altLang="en-US" sz="1800" dirty="0"/>
                        <a:t>（不足</a:t>
                      </a:r>
                      <a:r>
                        <a:rPr lang="en-US" altLang="zh-CN" sz="1800" dirty="0"/>
                        <a:t>500g</a:t>
                      </a:r>
                      <a:r>
                        <a:rPr lang="zh-CN" altLang="en-US" sz="1800" dirty="0"/>
                        <a:t>，按</a:t>
                      </a:r>
                      <a:r>
                        <a:rPr lang="en-US" altLang="zh-CN" sz="1800" dirty="0"/>
                        <a:t>500g</a:t>
                      </a:r>
                      <a:r>
                        <a:rPr lang="zh-CN" altLang="en-US" sz="1800" dirty="0"/>
                        <a:t>计算）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1.50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2.50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7200" y="3190875"/>
            <a:ext cx="83820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2.</a:t>
            </a:r>
            <a:r>
              <a:rPr lang="zh-CN" altLang="en-US" sz="2400" b="1" dirty="0">
                <a:latin typeface="+mj-lt"/>
                <a:ea typeface="+mn-ea"/>
              </a:rPr>
              <a:t>元元给省外的朋友寄了一件重</a:t>
            </a:r>
            <a:r>
              <a:rPr lang="en-US" altLang="zh-CN" sz="2400" b="1" dirty="0">
                <a:latin typeface="+mj-lt"/>
                <a:ea typeface="+mn-ea"/>
              </a:rPr>
              <a:t>3.3kg</a:t>
            </a:r>
            <a:r>
              <a:rPr lang="zh-CN" altLang="en-US" sz="2400" b="1" dirty="0">
                <a:latin typeface="+mj-lt"/>
                <a:ea typeface="+mn-ea"/>
              </a:rPr>
              <a:t>的快递，应付多少钱？</a:t>
            </a:r>
            <a:endParaRPr lang="en-US" altLang="zh-CN" sz="2400" b="1" dirty="0">
              <a:latin typeface="+mj-lt"/>
              <a:ea typeface="+mn-ea"/>
            </a:endParaRP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1381125" y="3562350"/>
            <a:ext cx="6934200" cy="14843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3.3kg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3.5kg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计算。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3.5-1=2.5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kg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）   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2.5kg=2500g     2500÷500=5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20+5×2.5=32.5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  答：应付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32.5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元。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2400" y="596900"/>
            <a:ext cx="8991600" cy="504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lt"/>
                <a:ea typeface="+mn-ea"/>
              </a:rPr>
              <a:t>五、某快递公司寄件收费标准如下表</a:t>
            </a:r>
            <a:r>
              <a:rPr lang="zh-CN" altLang="en-US" b="1" dirty="0">
                <a:latin typeface="+mj-lt"/>
                <a:ea typeface="+mn-ea"/>
              </a:rPr>
              <a:t>。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16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16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latin typeface="+mj-lt"/>
              <a:ea typeface="+mn-ea"/>
            </a:endParaRPr>
          </a:p>
        </p:txBody>
      </p:sp>
      <p:graphicFrame>
        <p:nvGraphicFramePr>
          <p:cNvPr id="10" name="表格 3"/>
          <p:cNvGraphicFramePr>
            <a:graphicFrameLocks noGrp="1"/>
          </p:cNvGraphicFramePr>
          <p:nvPr/>
        </p:nvGraphicFramePr>
        <p:xfrm>
          <a:off x="1368425" y="1123950"/>
          <a:ext cx="6407150" cy="20732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3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361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计费单位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收费标准 </a:t>
                      </a:r>
                      <a:r>
                        <a:rPr lang="en-US" altLang="zh-CN" sz="2000" b="1" dirty="0"/>
                        <a:t>/</a:t>
                      </a:r>
                      <a:r>
                        <a:rPr lang="zh-CN" altLang="en-US" sz="2000" b="1" dirty="0"/>
                        <a:t>元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6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省内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dirty="0"/>
                        <a:t>省外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首重</a:t>
                      </a:r>
                      <a:r>
                        <a:rPr lang="en-US" altLang="zh-CN" sz="1800" dirty="0"/>
                        <a:t>1kg</a:t>
                      </a:r>
                    </a:p>
                    <a:p>
                      <a:pPr algn="ctr"/>
                      <a:r>
                        <a:rPr lang="zh-CN" altLang="en-US" sz="1800" dirty="0"/>
                        <a:t>（不足</a:t>
                      </a:r>
                      <a:r>
                        <a:rPr lang="en-US" altLang="zh-CN" sz="1800" dirty="0"/>
                        <a:t>1kg</a:t>
                      </a:r>
                      <a:r>
                        <a:rPr lang="zh-CN" altLang="en-US" sz="1800" dirty="0"/>
                        <a:t>，按</a:t>
                      </a:r>
                      <a:r>
                        <a:rPr lang="en-US" altLang="zh-CN" sz="1800" dirty="0"/>
                        <a:t>1kg</a:t>
                      </a:r>
                      <a:r>
                        <a:rPr lang="zh-CN" altLang="en-US" sz="1800" dirty="0"/>
                        <a:t>计算）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12.00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20.00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续重每增加</a:t>
                      </a:r>
                      <a:r>
                        <a:rPr lang="en-US" altLang="zh-CN" sz="1800" dirty="0"/>
                        <a:t>500g</a:t>
                      </a:r>
                      <a:r>
                        <a:rPr lang="zh-CN" altLang="en-US" sz="1800" dirty="0"/>
                        <a:t>加收</a:t>
                      </a:r>
                      <a:endParaRPr lang="en-US" altLang="zh-CN" sz="1800" dirty="0"/>
                    </a:p>
                    <a:p>
                      <a:pPr algn="ctr"/>
                      <a:r>
                        <a:rPr lang="zh-CN" altLang="en-US" sz="1800" dirty="0"/>
                        <a:t>（不足</a:t>
                      </a:r>
                      <a:r>
                        <a:rPr lang="en-US" altLang="zh-CN" sz="1800" dirty="0"/>
                        <a:t>500g</a:t>
                      </a:r>
                      <a:r>
                        <a:rPr lang="zh-CN" altLang="en-US" sz="1800" dirty="0"/>
                        <a:t>，按</a:t>
                      </a:r>
                      <a:r>
                        <a:rPr lang="en-US" altLang="zh-CN" sz="1800" dirty="0"/>
                        <a:t>500g</a:t>
                      </a:r>
                      <a:r>
                        <a:rPr lang="zh-CN" altLang="en-US" sz="1800" dirty="0"/>
                        <a:t>计算）</a:t>
                      </a:r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1.50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/>
                        <a:t>2.50</a:t>
                      </a:r>
                      <a:endParaRPr lang="zh-CN" altLang="en-US" sz="2000" b="0" dirty="0"/>
                    </a:p>
                  </a:txBody>
                  <a:tcPr marL="91428" marR="91428" marT="45734" marB="45734" anchor="ctr">
                    <a:lnL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17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 fontAlgn="ctr" hangingPunct="1">
          <a:defRPr sz="24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1621</Words>
  <Application>Microsoft Office PowerPoint</Application>
  <PresentationFormat>全屏显示(16:9)</PresentationFormat>
  <Paragraphs>208</Paragraphs>
  <Slides>22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Gulim</vt:lpstr>
      <vt:lpstr>黑体</vt:lpstr>
      <vt:lpstr>Arial</vt:lpstr>
      <vt:lpstr>Times New Roman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416</cp:revision>
  <dcterms:created xsi:type="dcterms:W3CDTF">2016-04-16T07:09:00Z</dcterms:created>
  <dcterms:modified xsi:type="dcterms:W3CDTF">2026-06-29T05:32:39Z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