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</p:sldMasterIdLst>
  <p:notesMasterIdLst>
    <p:notesMasterId r:id="rId13"/>
  </p:notesMasterIdLst>
  <p:sldIdLst>
    <p:sldId id="256" r:id="rId2"/>
    <p:sldId id="347" r:id="rId3"/>
    <p:sldId id="257" r:id="rId4"/>
    <p:sldId id="397" r:id="rId5"/>
    <p:sldId id="398" r:id="rId6"/>
    <p:sldId id="399" r:id="rId7"/>
    <p:sldId id="400" r:id="rId8"/>
    <p:sldId id="401" r:id="rId9"/>
    <p:sldId id="265" r:id="rId1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8013" indent="-1508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613" indent="-3032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813" indent="-608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3">
          <p15:clr>
            <a:srgbClr val="A4A3A4"/>
          </p15:clr>
        </p15:guide>
        <p15:guide id="2" pos="39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DEBD1"/>
    <a:srgbClr val="E5F8F9"/>
    <a:srgbClr val="F9FFFF"/>
    <a:srgbClr val="B66A58"/>
    <a:srgbClr val="EA6878"/>
    <a:srgbClr val="F3E294"/>
    <a:srgbClr val="41999A"/>
    <a:srgbClr val="4ACC40"/>
    <a:srgbClr val="CE9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4660" autoAdjust="0"/>
  </p:normalViewPr>
  <p:slideViewPr>
    <p:cSldViewPr snapToGrid="0">
      <p:cViewPr varScale="1">
        <p:scale>
          <a:sx n="82" d="100"/>
          <a:sy n="82" d="100"/>
        </p:scale>
        <p:origin x="787" y="72"/>
      </p:cViewPr>
      <p:guideLst>
        <p:guide orient="horz" pos="2053"/>
        <p:guide pos="39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B5F54C63-726E-478C-911C-3610DB27F3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402187-F45F-477D-A2E5-32328C9F82B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6039F59-D67F-4E3B-9E6C-3D1BB59345EF}" type="datetimeFigureOut">
              <a:rPr lang="zh-CN" altLang="en-US"/>
              <a:pPr>
                <a:defRPr/>
              </a:pPr>
              <a:t>2026/7/14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0A91358-BC36-4A26-92FC-167E281868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6B7183F-3B6D-44B0-986E-C709D882EC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C6B7BB-0CC4-4A45-BB34-B4FA1888A9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AF22F7-3DE9-418B-B31F-A1609948D0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F2BAB0A-C445-4530-8382-93CA409E05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80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76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72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6813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286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C9D203C8-0E5A-49A8-B593-7699789B87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1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>
            <a:extLst>
              <a:ext uri="{FF2B5EF4-FFF2-40B4-BE49-F238E27FC236}">
                <a16:creationId xmlns:a16="http://schemas.microsoft.com/office/drawing/2014/main" id="{30A6F628-C9F1-4620-9A2A-E8B70E04A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4" b="27234"/>
          <a:stretch>
            <a:fillRect/>
          </a:stretch>
        </p:blipFill>
        <p:spPr bwMode="auto">
          <a:xfrm>
            <a:off x="4505325" y="1249363"/>
            <a:ext cx="685800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>
            <a:extLst>
              <a:ext uri="{FF2B5EF4-FFF2-40B4-BE49-F238E27FC236}">
                <a16:creationId xmlns:a16="http://schemas.microsoft.com/office/drawing/2014/main" id="{D7F0D810-45B2-404A-B7A9-07C6B7252D2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69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44969E85-3864-43A6-B29E-8EE337AB2E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10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C0D7E76-CDFF-4735-82DA-231ADA56A40C}"/>
              </a:ext>
            </a:extLst>
          </p:cNvPr>
          <p:cNvSpPr/>
          <p:nvPr userDrawn="1"/>
        </p:nvSpPr>
        <p:spPr>
          <a:xfrm>
            <a:off x="481013" y="425450"/>
            <a:ext cx="11250612" cy="6007100"/>
          </a:xfrm>
          <a:prstGeom prst="rect">
            <a:avLst/>
          </a:prstGeom>
          <a:solidFill>
            <a:schemeClr val="bg1"/>
          </a:solidFill>
          <a:ln w="19050">
            <a:solidFill>
              <a:srgbClr val="CE9F6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CBD52A-1FE6-4333-8FE8-D6C2B7157337}"/>
              </a:ext>
            </a:extLst>
          </p:cNvPr>
          <p:cNvSpPr txBox="1"/>
          <p:nvPr userDrawn="1"/>
        </p:nvSpPr>
        <p:spPr>
          <a:xfrm rot="19524300">
            <a:off x="4819992" y="2945051"/>
            <a:ext cx="2041578" cy="553994"/>
          </a:xfrm>
          <a:prstGeom prst="rect">
            <a:avLst/>
          </a:prstGeom>
          <a:noFill/>
        </p:spPr>
        <p:txBody>
          <a:bodyPr wrap="none" lIns="121917" tIns="60958" rIns="121917" bIns="60958">
            <a:spAutoFit/>
          </a:bodyPr>
          <a:lstStyle/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8">
            <a:extLst>
              <a:ext uri="{FF2B5EF4-FFF2-40B4-BE49-F238E27FC236}">
                <a16:creationId xmlns:a16="http://schemas.microsoft.com/office/drawing/2014/main" id="{07296B47-5F9E-4487-BE09-5E126114AD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51977" y="252413"/>
            <a:ext cx="577595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926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76" r:id="rId2"/>
    <p:sldLayoutId id="2147483877" r:id="rId3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A9A25260-B18F-42FF-965C-B9F850036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1358265"/>
            <a:ext cx="2260600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667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467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339" name="标题 1">
            <a:extLst>
              <a:ext uri="{FF2B5EF4-FFF2-40B4-BE49-F238E27FC236}">
                <a16:creationId xmlns:a16="http://schemas.microsoft.com/office/drawing/2014/main" id="{10B29B52-3534-418D-A0C7-CE738EFBF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660" y="1900555"/>
            <a:ext cx="6143625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</a:rPr>
              <a:t>探秘百数表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930A82-F11E-4E8C-936B-95C71BEF9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8073095" cy="988281"/>
          </a:xfrm>
          <a:prstGeom prst="rect">
            <a:avLst/>
          </a:prstGeom>
        </p:spPr>
      </p:pic>
      <p:sp>
        <p:nvSpPr>
          <p:cNvPr id="15369" name="Rectangle 16">
            <a:extLst>
              <a:ext uri="{FF2B5EF4-FFF2-40B4-BE49-F238E27FC236}">
                <a16:creationId xmlns:a16="http://schemas.microsoft.com/office/drawing/2014/main" id="{22ACD889-A09F-44FD-9949-3617B14D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一、谈话引入，揭示课题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5D0B34A-42BD-1CB6-9544-CFB77202BB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979" y="1145909"/>
            <a:ext cx="5204041" cy="52040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99C5E1C0-06AF-BC4C-6B3A-BDCC6F522054}"/>
              </a:ext>
            </a:extLst>
          </p:cNvPr>
          <p:cNvSpPr/>
          <p:nvPr/>
        </p:nvSpPr>
        <p:spPr>
          <a:xfrm>
            <a:off x="3092880" y="2186030"/>
            <a:ext cx="1038716" cy="1038716"/>
          </a:xfrm>
          <a:prstGeom prst="rect">
            <a:avLst/>
          </a:prstGeom>
          <a:solidFill>
            <a:schemeClr val="accent4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FE7C210-43BC-A0B4-12AB-E0224C7E16A9}"/>
              </a:ext>
            </a:extLst>
          </p:cNvPr>
          <p:cNvSpPr/>
          <p:nvPr/>
        </p:nvSpPr>
        <p:spPr>
          <a:xfrm>
            <a:off x="1027153" y="1165329"/>
            <a:ext cx="1038716" cy="1038716"/>
          </a:xfrm>
          <a:prstGeom prst="rect">
            <a:avLst/>
          </a:prstGeom>
          <a:solidFill>
            <a:schemeClr val="accent4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D0AEC0E-7551-1643-4B91-87BC3A8072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-331175" y="147468"/>
            <a:ext cx="8073095" cy="988281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9B24BB57-0785-23D6-79CF-23D0EFAC7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" y="290513"/>
            <a:ext cx="6343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二、提出问题，发现规律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FFE6E8B-A622-F095-2337-FA43FD3682E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51" y="1135749"/>
            <a:ext cx="5204041" cy="5204041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07918859-7DDC-E2B6-B0B4-D62301D0AF42}"/>
              </a:ext>
            </a:extLst>
          </p:cNvPr>
          <p:cNvGrpSpPr/>
          <p:nvPr/>
        </p:nvGrpSpPr>
        <p:grpSpPr>
          <a:xfrm>
            <a:off x="6681192" y="1256870"/>
            <a:ext cx="4542210" cy="1499511"/>
            <a:chOff x="5461314" y="1346540"/>
            <a:chExt cx="4542210" cy="149951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5585015B-CFF5-AA2C-1CF2-C9B6A2865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1314" y="1608491"/>
              <a:ext cx="1193485" cy="1219835"/>
            </a:xfrm>
            <a:prstGeom prst="rect">
              <a:avLst/>
            </a:prstGeom>
          </p:spPr>
        </p:pic>
        <p:grpSp>
          <p:nvGrpSpPr>
            <p:cNvPr id="12" name="组合 4118">
              <a:extLst>
                <a:ext uri="{FF2B5EF4-FFF2-40B4-BE49-F238E27FC236}">
                  <a16:creationId xmlns:a16="http://schemas.microsoft.com/office/drawing/2014/main" id="{47E5C585-FF2D-40D4-764F-6888AD52B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37151" y="1346540"/>
              <a:ext cx="3166373" cy="1499511"/>
              <a:chOff x="1753" y="920"/>
              <a:chExt cx="1994" cy="846"/>
            </a:xfrm>
          </p:grpSpPr>
          <p:sp>
            <p:nvSpPr>
              <p:cNvPr id="13" name="AutoShape 27">
                <a:extLst>
                  <a:ext uri="{FF2B5EF4-FFF2-40B4-BE49-F238E27FC236}">
                    <a16:creationId xmlns:a16="http://schemas.microsoft.com/office/drawing/2014/main" id="{D6C215B1-B4F0-44F7-3CB2-C843A48CEFDA}"/>
                  </a:ext>
                </a:extLst>
              </p:cNvPr>
              <p:cNvSpPr/>
              <p:nvPr/>
            </p:nvSpPr>
            <p:spPr>
              <a:xfrm>
                <a:off x="1753" y="920"/>
                <a:ext cx="1960" cy="846"/>
              </a:xfrm>
              <a:prstGeom prst="wedgeRoundRectCallout">
                <a:avLst>
                  <a:gd name="adj1" fmla="val -58700"/>
                  <a:gd name="adj2" fmla="val -4972"/>
                  <a:gd name="adj3" fmla="val 16667"/>
                </a:avLst>
              </a:prstGeom>
              <a:solidFill>
                <a:schemeClr val="bg1"/>
              </a:solidFill>
              <a:ln w="127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just" eaLnBrk="1" hangingPunct="1">
                  <a:defRPr/>
                </a:pPr>
                <a:endParaRPr lang="zh-CN" altLang="zh-CN" sz="133" b="1" noProof="1">
                  <a:solidFill>
                    <a:schemeClr val="tx1"/>
                  </a:solidFill>
                  <a:latin typeface="楷体_GB2312" pitchFamily="49" charset="-122"/>
                </a:endParaRPr>
              </a:p>
              <a:p>
                <a:pPr eaLnBrk="1" hangingPunct="1">
                  <a:defRPr/>
                </a:pPr>
                <a:endParaRPr lang="zh-CN" altLang="zh-CN" b="1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矩形 4115">
                <a:extLst>
                  <a:ext uri="{FF2B5EF4-FFF2-40B4-BE49-F238E27FC236}">
                    <a16:creationId xmlns:a16="http://schemas.microsoft.com/office/drawing/2014/main" id="{4C78E88F-466C-4141-2E7F-CB5A4166B5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3" y="975"/>
                <a:ext cx="1994" cy="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我发现左右两个数都相差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，上下两个数都相差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en-US" altLang="zh-CN" sz="2800" b="1" dirty="0">
                    <a:latin typeface="楷体" panose="02010609060101010101" pitchFamily="49" charset="-122"/>
                    <a:ea typeface="楷体" panose="02010609060101010101" pitchFamily="49" charset="-122"/>
                    <a:cs typeface="Times New Roman" panose="02020603050405020304" pitchFamily="18" charset="0"/>
                  </a:rPr>
                  <a:t>……</a:t>
                </a:r>
                <a:endPara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A85BA7A-7E01-3BE2-1BBB-E0CC546206DB}"/>
              </a:ext>
            </a:extLst>
          </p:cNvPr>
          <p:cNvGrpSpPr/>
          <p:nvPr/>
        </p:nvGrpSpPr>
        <p:grpSpPr>
          <a:xfrm>
            <a:off x="6642690" y="3057882"/>
            <a:ext cx="4695417" cy="1620400"/>
            <a:chOff x="6729319" y="3661865"/>
            <a:chExt cx="4695417" cy="1620400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D2493874-96C6-C26D-B298-254C26DEF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255547" y="4109204"/>
              <a:ext cx="1169189" cy="1173061"/>
            </a:xfrm>
            <a:prstGeom prst="rect">
              <a:avLst/>
            </a:prstGeom>
          </p:spPr>
        </p:pic>
        <p:grpSp>
          <p:nvGrpSpPr>
            <p:cNvPr id="23" name="组合 4118">
              <a:extLst>
                <a:ext uri="{FF2B5EF4-FFF2-40B4-BE49-F238E27FC236}">
                  <a16:creationId xmlns:a16="http://schemas.microsoft.com/office/drawing/2014/main" id="{18DF5255-F9B9-4BEF-60B1-31E3BD6E27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9319" y="3661865"/>
              <a:ext cx="3326756" cy="1499511"/>
              <a:chOff x="1618" y="920"/>
              <a:chExt cx="2095" cy="846"/>
            </a:xfrm>
          </p:grpSpPr>
          <p:sp>
            <p:nvSpPr>
              <p:cNvPr id="24" name="AutoShape 27">
                <a:extLst>
                  <a:ext uri="{FF2B5EF4-FFF2-40B4-BE49-F238E27FC236}">
                    <a16:creationId xmlns:a16="http://schemas.microsoft.com/office/drawing/2014/main" id="{2EE72E7B-FC83-C2BB-5EB0-D0CB99CB3909}"/>
                  </a:ext>
                </a:extLst>
              </p:cNvPr>
              <p:cNvSpPr/>
              <p:nvPr/>
            </p:nvSpPr>
            <p:spPr>
              <a:xfrm>
                <a:off x="1618" y="920"/>
                <a:ext cx="2095" cy="846"/>
              </a:xfrm>
              <a:prstGeom prst="wedgeRoundRectCallout">
                <a:avLst>
                  <a:gd name="adj1" fmla="val 58818"/>
                  <a:gd name="adj2" fmla="val -2404"/>
                  <a:gd name="adj3" fmla="val 16667"/>
                </a:avLst>
              </a:prstGeom>
              <a:solidFill>
                <a:schemeClr val="bg1"/>
              </a:solidFill>
              <a:ln w="127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just" eaLnBrk="1" hangingPunct="1">
                  <a:defRPr/>
                </a:pPr>
                <a:endParaRPr lang="zh-CN" altLang="zh-CN" sz="133" b="1" noProof="1">
                  <a:solidFill>
                    <a:schemeClr val="tx1"/>
                  </a:solidFill>
                  <a:latin typeface="楷体_GB2312" pitchFamily="49" charset="-122"/>
                </a:endParaRPr>
              </a:p>
              <a:p>
                <a:pPr eaLnBrk="1" hangingPunct="1">
                  <a:defRPr/>
                </a:pPr>
                <a:endParaRPr lang="zh-CN" altLang="zh-CN" b="1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矩形 4115">
                <a:extLst>
                  <a:ext uri="{FF2B5EF4-FFF2-40B4-BE49-F238E27FC236}">
                    <a16:creationId xmlns:a16="http://schemas.microsoft.com/office/drawing/2014/main" id="{E6633DB7-79F2-57D4-1821-D1774C751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8" y="952"/>
                <a:ext cx="1994" cy="7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1+12=13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2+11=13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。对角的两个数之和相等。</a:t>
                </a:r>
                <a:endPara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2871498E-8ABE-214E-3507-C78352885E82}"/>
              </a:ext>
            </a:extLst>
          </p:cNvPr>
          <p:cNvSpPr txBox="1"/>
          <p:nvPr/>
        </p:nvSpPr>
        <p:spPr>
          <a:xfrm>
            <a:off x="6430932" y="4832808"/>
            <a:ext cx="5204041" cy="1284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你能试着用含有字母的式子解释这个发现吗？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1CC159E-7787-A6E4-D181-DEDC755C1CFD}"/>
              </a:ext>
            </a:extLst>
          </p:cNvPr>
          <p:cNvSpPr txBox="1"/>
          <p:nvPr/>
        </p:nvSpPr>
        <p:spPr>
          <a:xfrm>
            <a:off x="1399499" y="645818"/>
            <a:ext cx="8680732" cy="637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你能试着用含有字母的式子解释这个发现吗？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945BE6C-47BD-AFA2-746D-4BA4273F1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782978"/>
              </p:ext>
            </p:extLst>
          </p:nvPr>
        </p:nvGraphicFramePr>
        <p:xfrm>
          <a:off x="5361272" y="1635938"/>
          <a:ext cx="1892970" cy="179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85">
                  <a:extLst>
                    <a:ext uri="{9D8B030D-6E8A-4147-A177-3AD203B41FA5}">
                      <a16:colId xmlns:a16="http://schemas.microsoft.com/office/drawing/2014/main" val="1189386832"/>
                    </a:ext>
                  </a:extLst>
                </a:gridCol>
                <a:gridCol w="946485">
                  <a:extLst>
                    <a:ext uri="{9D8B030D-6E8A-4147-A177-3AD203B41FA5}">
                      <a16:colId xmlns:a16="http://schemas.microsoft.com/office/drawing/2014/main" val="930367855"/>
                    </a:ext>
                  </a:extLst>
                </a:gridCol>
              </a:tblGrid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369342"/>
                  </a:ext>
                </a:extLst>
              </a:tr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815545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C01FFEE-E249-D668-8733-13D229F9ED76}"/>
              </a:ext>
            </a:extLst>
          </p:cNvPr>
          <p:cNvSpPr txBox="1"/>
          <p:nvPr/>
        </p:nvSpPr>
        <p:spPr>
          <a:xfrm>
            <a:off x="5633188" y="1716381"/>
            <a:ext cx="104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600" i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86870A-7F61-D7AD-472A-12A40972C9D2}"/>
              </a:ext>
            </a:extLst>
          </p:cNvPr>
          <p:cNvSpPr txBox="1"/>
          <p:nvPr/>
        </p:nvSpPr>
        <p:spPr>
          <a:xfrm>
            <a:off x="6335032" y="1716381"/>
            <a:ext cx="104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600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4E193A88-877E-69B8-34A2-A1DC6F83D49F}"/>
              </a:ext>
            </a:extLst>
          </p:cNvPr>
          <p:cNvGrpSpPr/>
          <p:nvPr/>
        </p:nvGrpSpPr>
        <p:grpSpPr>
          <a:xfrm>
            <a:off x="714386" y="1595066"/>
            <a:ext cx="4350067" cy="1912497"/>
            <a:chOff x="5461314" y="1302230"/>
            <a:chExt cx="4350067" cy="191249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96A4E68B-52A8-D5E8-C936-B6737BB97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1314" y="1608491"/>
              <a:ext cx="1193485" cy="1219835"/>
            </a:xfrm>
            <a:prstGeom prst="rect">
              <a:avLst/>
            </a:prstGeom>
          </p:spPr>
        </p:pic>
        <p:grpSp>
          <p:nvGrpSpPr>
            <p:cNvPr id="11" name="组合 4118">
              <a:extLst>
                <a:ext uri="{FF2B5EF4-FFF2-40B4-BE49-F238E27FC236}">
                  <a16:creationId xmlns:a16="http://schemas.microsoft.com/office/drawing/2014/main" id="{97BB77E4-7C9B-C763-6ECE-A5E2AB91D8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46678" y="1302230"/>
              <a:ext cx="2964703" cy="1912497"/>
              <a:chOff x="1759" y="895"/>
              <a:chExt cx="1867" cy="1079"/>
            </a:xfrm>
          </p:grpSpPr>
          <p:sp>
            <p:nvSpPr>
              <p:cNvPr id="12" name="AutoShape 27">
                <a:extLst>
                  <a:ext uri="{FF2B5EF4-FFF2-40B4-BE49-F238E27FC236}">
                    <a16:creationId xmlns:a16="http://schemas.microsoft.com/office/drawing/2014/main" id="{0D3D4F07-263F-AF5B-27FC-FE1CA7C1D1A9}"/>
                  </a:ext>
                </a:extLst>
              </p:cNvPr>
              <p:cNvSpPr/>
              <p:nvPr/>
            </p:nvSpPr>
            <p:spPr>
              <a:xfrm>
                <a:off x="1759" y="895"/>
                <a:ext cx="1851" cy="1079"/>
              </a:xfrm>
              <a:prstGeom prst="wedgeRoundRectCallout">
                <a:avLst>
                  <a:gd name="adj1" fmla="val -58700"/>
                  <a:gd name="adj2" fmla="val -4972"/>
                  <a:gd name="adj3" fmla="val 16667"/>
                </a:avLst>
              </a:prstGeom>
              <a:solidFill>
                <a:schemeClr val="bg1"/>
              </a:solidFill>
              <a:ln w="127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just" eaLnBrk="1" hangingPunct="1">
                  <a:defRPr/>
                </a:pPr>
                <a:endParaRPr lang="zh-CN" altLang="zh-CN" sz="133" b="1" noProof="1">
                  <a:solidFill>
                    <a:schemeClr val="tx1"/>
                  </a:solidFill>
                  <a:latin typeface="楷体_GB2312" pitchFamily="49" charset="-122"/>
                </a:endParaRPr>
              </a:p>
              <a:p>
                <a:pPr eaLnBrk="1" hangingPunct="1">
                  <a:defRPr/>
                </a:pPr>
                <a:endParaRPr lang="zh-CN" altLang="zh-CN" b="1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矩形 4115">
                <a:extLst>
                  <a:ext uri="{FF2B5EF4-FFF2-40B4-BE49-F238E27FC236}">
                    <a16:creationId xmlns:a16="http://schemas.microsoft.com/office/drawing/2014/main" id="{B7D728DF-16F8-28F5-3F4A-D4899805C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9" y="933"/>
                <a:ext cx="1787" cy="1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用 </a:t>
                </a:r>
                <a:r>
                  <a:rPr lang="en-US" altLang="zh-CN" sz="28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 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表示左上角的数，它右面的数是 </a:t>
                </a:r>
                <a:r>
                  <a:rPr lang="en-US" altLang="zh-CN" sz="28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+1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，下面的数是 </a:t>
                </a:r>
                <a:r>
                  <a:rPr lang="en-US" altLang="zh-CN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+11 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B53F225-EF4A-E795-12B2-0C8EAFA5F7F7}"/>
              </a:ext>
            </a:extLst>
          </p:cNvPr>
          <p:cNvGrpSpPr/>
          <p:nvPr/>
        </p:nvGrpSpPr>
        <p:grpSpPr>
          <a:xfrm>
            <a:off x="7689789" y="1716381"/>
            <a:ext cx="3754372" cy="1871730"/>
            <a:chOff x="6729319" y="3661865"/>
            <a:chExt cx="3754372" cy="1871730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6B6D11D0-7F8A-D5AE-CCBB-FAFCB58EE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314502" y="4041955"/>
              <a:ext cx="1169189" cy="1173061"/>
            </a:xfrm>
            <a:prstGeom prst="rect">
              <a:avLst/>
            </a:prstGeom>
          </p:spPr>
        </p:pic>
        <p:grpSp>
          <p:nvGrpSpPr>
            <p:cNvPr id="16" name="组合 4118">
              <a:extLst>
                <a:ext uri="{FF2B5EF4-FFF2-40B4-BE49-F238E27FC236}">
                  <a16:creationId xmlns:a16="http://schemas.microsoft.com/office/drawing/2014/main" id="{96346E50-6F79-6922-27FA-792297006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9319" y="3661865"/>
              <a:ext cx="2585183" cy="1871730"/>
              <a:chOff x="1618" y="920"/>
              <a:chExt cx="1628" cy="1056"/>
            </a:xfrm>
          </p:grpSpPr>
          <p:sp>
            <p:nvSpPr>
              <p:cNvPr id="17" name="AutoShape 27">
                <a:extLst>
                  <a:ext uri="{FF2B5EF4-FFF2-40B4-BE49-F238E27FC236}">
                    <a16:creationId xmlns:a16="http://schemas.microsoft.com/office/drawing/2014/main" id="{48D96858-C7A9-09D2-CEEC-04365E0FDFCA}"/>
                  </a:ext>
                </a:extLst>
              </p:cNvPr>
              <p:cNvSpPr/>
              <p:nvPr/>
            </p:nvSpPr>
            <p:spPr>
              <a:xfrm>
                <a:off x="1618" y="920"/>
                <a:ext cx="1525" cy="911"/>
              </a:xfrm>
              <a:prstGeom prst="wedgeRoundRectCallout">
                <a:avLst>
                  <a:gd name="adj1" fmla="val 58818"/>
                  <a:gd name="adj2" fmla="val -2404"/>
                  <a:gd name="adj3" fmla="val 16667"/>
                </a:avLst>
              </a:prstGeom>
              <a:solidFill>
                <a:schemeClr val="bg1"/>
              </a:solidFill>
              <a:ln w="127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just" eaLnBrk="1" hangingPunct="1">
                  <a:defRPr/>
                </a:pPr>
                <a:endParaRPr lang="zh-CN" altLang="zh-CN" sz="133" b="1" noProof="1">
                  <a:solidFill>
                    <a:schemeClr val="tx1"/>
                  </a:solidFill>
                  <a:latin typeface="楷体_GB2312" pitchFamily="49" charset="-122"/>
                </a:endParaRPr>
              </a:p>
              <a:p>
                <a:pPr eaLnBrk="1" hangingPunct="1">
                  <a:defRPr/>
                </a:pPr>
                <a:endParaRPr lang="zh-CN" altLang="zh-CN" b="1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矩形 4115">
                <a:extLst>
                  <a:ext uri="{FF2B5EF4-FFF2-40B4-BE49-F238E27FC236}">
                    <a16:creationId xmlns:a16="http://schemas.microsoft.com/office/drawing/2014/main" id="{45FDA046-A8D0-AA4A-EC4C-0F9A481E09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8" y="952"/>
                <a:ext cx="1578" cy="1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那对角的两个数之和就分别是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a+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11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。</a:t>
                </a:r>
                <a:endParaRPr lang="zh-CN" altLang="en-US" sz="2800" dirty="0"/>
              </a:p>
              <a:p>
                <a:pPr eaLnBrk="1" hangingPunct="1"/>
                <a:endPara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0BC2866C-F959-1207-D957-553F5F21E71E}"/>
              </a:ext>
            </a:extLst>
          </p:cNvPr>
          <p:cNvSpPr txBox="1"/>
          <p:nvPr/>
        </p:nvSpPr>
        <p:spPr>
          <a:xfrm>
            <a:off x="6258030" y="2623201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152CA01-889A-377F-074A-DCDE5D9797F3}"/>
              </a:ext>
            </a:extLst>
          </p:cNvPr>
          <p:cNvSpPr txBox="1"/>
          <p:nvPr/>
        </p:nvSpPr>
        <p:spPr>
          <a:xfrm>
            <a:off x="1609487" y="3886490"/>
            <a:ext cx="3656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11)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+11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0B6AEE2-9672-C378-1414-1DFF006453F8}"/>
              </a:ext>
            </a:extLst>
          </p:cNvPr>
          <p:cNvSpPr txBox="1"/>
          <p:nvPr/>
        </p:nvSpPr>
        <p:spPr>
          <a:xfrm>
            <a:off x="1599861" y="4667145"/>
            <a:ext cx="4908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10)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+11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5FFDA8A-B02C-40CB-0179-E5B33ABF41A8}"/>
              </a:ext>
            </a:extLst>
          </p:cNvPr>
          <p:cNvSpPr txBox="1"/>
          <p:nvPr/>
        </p:nvSpPr>
        <p:spPr>
          <a:xfrm>
            <a:off x="5272741" y="2628248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5" name="左大括号 24">
            <a:extLst>
              <a:ext uri="{FF2B5EF4-FFF2-40B4-BE49-F238E27FC236}">
                <a16:creationId xmlns:a16="http://schemas.microsoft.com/office/drawing/2014/main" id="{52D05606-F67B-2E98-8882-9DF298A5CF13}"/>
              </a:ext>
            </a:extLst>
          </p:cNvPr>
          <p:cNvSpPr/>
          <p:nvPr/>
        </p:nvSpPr>
        <p:spPr>
          <a:xfrm>
            <a:off x="1368856" y="4128546"/>
            <a:ext cx="240630" cy="1117222"/>
          </a:xfrm>
          <a:prstGeom prst="leftBrace">
            <a:avLst>
              <a:gd name="adj1" fmla="val 32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AD92792-CDBA-F4B1-3035-754665B983C1}"/>
              </a:ext>
            </a:extLst>
          </p:cNvPr>
          <p:cNvGrpSpPr/>
          <p:nvPr/>
        </p:nvGrpSpPr>
        <p:grpSpPr>
          <a:xfrm>
            <a:off x="6211354" y="3731280"/>
            <a:ext cx="5248210" cy="2178632"/>
            <a:chOff x="6384611" y="3731280"/>
            <a:chExt cx="5248210" cy="2178632"/>
          </a:xfrm>
        </p:grpSpPr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2B8346A7-15EA-600E-AEDB-A1622714F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9229" y="4652196"/>
              <a:ext cx="1253592" cy="1257716"/>
            </a:xfrm>
            <a:prstGeom prst="rect">
              <a:avLst/>
            </a:prstGeom>
          </p:spPr>
        </p:pic>
        <p:grpSp>
          <p:nvGrpSpPr>
            <p:cNvPr id="28" name="组合 4118">
              <a:extLst>
                <a:ext uri="{FF2B5EF4-FFF2-40B4-BE49-F238E27FC236}">
                  <a16:creationId xmlns:a16="http://schemas.microsoft.com/office/drawing/2014/main" id="{CE832490-5797-FF35-2BD6-19AF5A1DC7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84611" y="3731280"/>
              <a:ext cx="3923825" cy="1974533"/>
              <a:chOff x="1356" y="920"/>
              <a:chExt cx="2471" cy="1114"/>
            </a:xfrm>
          </p:grpSpPr>
          <p:sp>
            <p:nvSpPr>
              <p:cNvPr id="29" name="AutoShape 27">
                <a:extLst>
                  <a:ext uri="{FF2B5EF4-FFF2-40B4-BE49-F238E27FC236}">
                    <a16:creationId xmlns:a16="http://schemas.microsoft.com/office/drawing/2014/main" id="{35BECE1B-4DC0-4E3F-742C-5D780812E3D7}"/>
                  </a:ext>
                </a:extLst>
              </p:cNvPr>
              <p:cNvSpPr/>
              <p:nvPr/>
            </p:nvSpPr>
            <p:spPr>
              <a:xfrm>
                <a:off x="1356" y="920"/>
                <a:ext cx="2471" cy="1114"/>
              </a:xfrm>
              <a:prstGeom prst="wedgeRoundRectCallout">
                <a:avLst>
                  <a:gd name="adj1" fmla="val 58818"/>
                  <a:gd name="adj2" fmla="val -2404"/>
                  <a:gd name="adj3" fmla="val 16667"/>
                </a:avLst>
              </a:prstGeom>
              <a:solidFill>
                <a:schemeClr val="bg1"/>
              </a:solidFill>
              <a:ln w="127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just" eaLnBrk="1" hangingPunct="1">
                  <a:defRPr/>
                </a:pPr>
                <a:endParaRPr lang="zh-CN" altLang="zh-CN" sz="133" b="1" noProof="1">
                  <a:solidFill>
                    <a:schemeClr val="tx1"/>
                  </a:solidFill>
                  <a:latin typeface="楷体_GB2312" pitchFamily="49" charset="-122"/>
                </a:endParaRPr>
              </a:p>
              <a:p>
                <a:pPr eaLnBrk="1" hangingPunct="1">
                  <a:defRPr/>
                </a:pPr>
                <a:endParaRPr lang="zh-CN" altLang="zh-CN" b="1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矩形 4115">
                <a:extLst>
                  <a:ext uri="{FF2B5EF4-FFF2-40B4-BE49-F238E27FC236}">
                    <a16:creationId xmlns:a16="http://schemas.microsoft.com/office/drawing/2014/main" id="{DEF8C3D9-451F-0CEA-EFDB-F8D2FCFFF9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952"/>
                <a:ext cx="2387" cy="1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如果用 </a:t>
                </a:r>
                <a:r>
                  <a:rPr lang="en-US" altLang="zh-CN" sz="2800" b="1" i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a 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表示其他位置的数，你还会表示剩下的三个数吗？再将对角的数相加看一看。</a:t>
                </a:r>
                <a:endPara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022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3" grpId="0"/>
      <p:bldP spid="24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2816DC8-59E5-4010-358C-6DBA2C7A2851}"/>
              </a:ext>
            </a:extLst>
          </p:cNvPr>
          <p:cNvSpPr txBox="1"/>
          <p:nvPr/>
        </p:nvSpPr>
        <p:spPr>
          <a:xfrm>
            <a:off x="1399499" y="645818"/>
            <a:ext cx="8680732" cy="637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你能试着用含有字母的式子解释这个发现吗？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FEC3988-27A9-39B1-C7BC-9EBAC7FE4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573751"/>
              </p:ext>
            </p:extLst>
          </p:nvPr>
        </p:nvGraphicFramePr>
        <p:xfrm>
          <a:off x="5361272" y="1635938"/>
          <a:ext cx="1892970" cy="179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85">
                  <a:extLst>
                    <a:ext uri="{9D8B030D-6E8A-4147-A177-3AD203B41FA5}">
                      <a16:colId xmlns:a16="http://schemas.microsoft.com/office/drawing/2014/main" val="1189386832"/>
                    </a:ext>
                  </a:extLst>
                </a:gridCol>
                <a:gridCol w="946485">
                  <a:extLst>
                    <a:ext uri="{9D8B030D-6E8A-4147-A177-3AD203B41FA5}">
                      <a16:colId xmlns:a16="http://schemas.microsoft.com/office/drawing/2014/main" val="930367855"/>
                    </a:ext>
                  </a:extLst>
                </a:gridCol>
              </a:tblGrid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369342"/>
                  </a:ext>
                </a:extLst>
              </a:tr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815545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02C6DE-A94B-4083-B268-7F487C84C085}"/>
              </a:ext>
            </a:extLst>
          </p:cNvPr>
          <p:cNvSpPr txBox="1"/>
          <p:nvPr/>
        </p:nvSpPr>
        <p:spPr>
          <a:xfrm>
            <a:off x="5315554" y="1716381"/>
            <a:ext cx="1705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346862-187B-2220-7D4D-D9B47A848F30}"/>
              </a:ext>
            </a:extLst>
          </p:cNvPr>
          <p:cNvSpPr txBox="1"/>
          <p:nvPr/>
        </p:nvSpPr>
        <p:spPr>
          <a:xfrm>
            <a:off x="6566039" y="1716381"/>
            <a:ext cx="104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60A359-C806-FA0E-7D80-F62A6BC4FFB4}"/>
              </a:ext>
            </a:extLst>
          </p:cNvPr>
          <p:cNvSpPr txBox="1"/>
          <p:nvPr/>
        </p:nvSpPr>
        <p:spPr>
          <a:xfrm>
            <a:off x="6219530" y="2623201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007B22-44C3-90B7-437D-701AFB02A068}"/>
              </a:ext>
            </a:extLst>
          </p:cNvPr>
          <p:cNvSpPr txBox="1"/>
          <p:nvPr/>
        </p:nvSpPr>
        <p:spPr>
          <a:xfrm>
            <a:off x="3900300" y="3953867"/>
            <a:ext cx="6254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10)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99EACC1-AB3B-2847-A36D-8F71DDF89E0A}"/>
              </a:ext>
            </a:extLst>
          </p:cNvPr>
          <p:cNvSpPr txBox="1"/>
          <p:nvPr/>
        </p:nvSpPr>
        <p:spPr>
          <a:xfrm>
            <a:off x="3986926" y="4734522"/>
            <a:ext cx="4908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9)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2ED602-C035-5BE6-71B3-2FA66577BD2D}"/>
              </a:ext>
            </a:extLst>
          </p:cNvPr>
          <p:cNvSpPr txBox="1"/>
          <p:nvPr/>
        </p:nvSpPr>
        <p:spPr>
          <a:xfrm>
            <a:off x="5388245" y="2628248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D64230C5-ED0C-7089-DCDA-E3D2C5FF4871}"/>
              </a:ext>
            </a:extLst>
          </p:cNvPr>
          <p:cNvSpPr/>
          <p:nvPr/>
        </p:nvSpPr>
        <p:spPr>
          <a:xfrm>
            <a:off x="3659669" y="4195923"/>
            <a:ext cx="240630" cy="1117222"/>
          </a:xfrm>
          <a:prstGeom prst="leftBrace">
            <a:avLst>
              <a:gd name="adj1" fmla="val 32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0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9C5E6-FA84-5C39-7BA0-34CCC7568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E3C1D15-02DC-B615-6787-2C3254F2C529}"/>
              </a:ext>
            </a:extLst>
          </p:cNvPr>
          <p:cNvSpPr txBox="1"/>
          <p:nvPr/>
        </p:nvSpPr>
        <p:spPr>
          <a:xfrm>
            <a:off x="1399499" y="645818"/>
            <a:ext cx="8680732" cy="637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你能试着用含有字母的式子解释这个发现吗？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64A8966D-C69F-9C6F-CF7D-F93E34C2CA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234649"/>
              </p:ext>
            </p:extLst>
          </p:nvPr>
        </p:nvGraphicFramePr>
        <p:xfrm>
          <a:off x="5361272" y="1635938"/>
          <a:ext cx="1892970" cy="179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85">
                  <a:extLst>
                    <a:ext uri="{9D8B030D-6E8A-4147-A177-3AD203B41FA5}">
                      <a16:colId xmlns:a16="http://schemas.microsoft.com/office/drawing/2014/main" val="1189386832"/>
                    </a:ext>
                  </a:extLst>
                </a:gridCol>
                <a:gridCol w="946485">
                  <a:extLst>
                    <a:ext uri="{9D8B030D-6E8A-4147-A177-3AD203B41FA5}">
                      <a16:colId xmlns:a16="http://schemas.microsoft.com/office/drawing/2014/main" val="930367855"/>
                    </a:ext>
                  </a:extLst>
                </a:gridCol>
              </a:tblGrid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369342"/>
                  </a:ext>
                </a:extLst>
              </a:tr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815545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E5D92A45-95FF-8A60-86DB-E04E38C682C4}"/>
              </a:ext>
            </a:extLst>
          </p:cNvPr>
          <p:cNvSpPr txBox="1"/>
          <p:nvPr/>
        </p:nvSpPr>
        <p:spPr>
          <a:xfrm>
            <a:off x="5321976" y="1741193"/>
            <a:ext cx="1705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-10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E52B32-43B2-B687-FFFB-537F7923ED20}"/>
              </a:ext>
            </a:extLst>
          </p:cNvPr>
          <p:cNvSpPr txBox="1"/>
          <p:nvPr/>
        </p:nvSpPr>
        <p:spPr>
          <a:xfrm>
            <a:off x="5642014" y="2598656"/>
            <a:ext cx="104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8F1DBE4-EDA0-9F9C-F07F-14871C126A2B}"/>
              </a:ext>
            </a:extLst>
          </p:cNvPr>
          <p:cNvSpPr txBox="1"/>
          <p:nvPr/>
        </p:nvSpPr>
        <p:spPr>
          <a:xfrm>
            <a:off x="6354555" y="2598656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93631C4-35F9-007C-0446-126C9B58A6A4}"/>
              </a:ext>
            </a:extLst>
          </p:cNvPr>
          <p:cNvSpPr txBox="1"/>
          <p:nvPr/>
        </p:nvSpPr>
        <p:spPr>
          <a:xfrm>
            <a:off x="3900300" y="3953867"/>
            <a:ext cx="6254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10)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8D4D96B-352A-BD03-8A91-820D3460E5CE}"/>
              </a:ext>
            </a:extLst>
          </p:cNvPr>
          <p:cNvSpPr txBox="1"/>
          <p:nvPr/>
        </p:nvSpPr>
        <p:spPr>
          <a:xfrm>
            <a:off x="3919549" y="4734522"/>
            <a:ext cx="4908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9)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7CE5D6-4F6A-F784-D07E-E0695BF23A58}"/>
              </a:ext>
            </a:extLst>
          </p:cNvPr>
          <p:cNvSpPr txBox="1"/>
          <p:nvPr/>
        </p:nvSpPr>
        <p:spPr>
          <a:xfrm>
            <a:off x="6394382" y="1741193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a-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0B1BA290-E2BF-1CFB-E98F-3A085A9C17DD}"/>
              </a:ext>
            </a:extLst>
          </p:cNvPr>
          <p:cNvSpPr/>
          <p:nvPr/>
        </p:nvSpPr>
        <p:spPr>
          <a:xfrm>
            <a:off x="3659669" y="4195923"/>
            <a:ext cx="240630" cy="1117222"/>
          </a:xfrm>
          <a:prstGeom prst="leftBrace">
            <a:avLst>
              <a:gd name="adj1" fmla="val 32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263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0269F-1CBC-A08F-DF67-17AAD211A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3A2F31E-A691-B8B3-BAFA-E91BC402ABF3}"/>
              </a:ext>
            </a:extLst>
          </p:cNvPr>
          <p:cNvSpPr txBox="1"/>
          <p:nvPr/>
        </p:nvSpPr>
        <p:spPr>
          <a:xfrm>
            <a:off x="1399499" y="645818"/>
            <a:ext cx="8680732" cy="637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你能试着用含有字母的式子解释这个发现吗？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3D74F21-9F4E-483A-3C3B-53FBB3EA3718}"/>
              </a:ext>
            </a:extLst>
          </p:cNvPr>
          <p:cNvGraphicFramePr>
            <a:graphicFrameLocks noGrp="1"/>
          </p:cNvGraphicFramePr>
          <p:nvPr/>
        </p:nvGraphicFramePr>
        <p:xfrm>
          <a:off x="5361272" y="1635938"/>
          <a:ext cx="1892970" cy="1793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85">
                  <a:extLst>
                    <a:ext uri="{9D8B030D-6E8A-4147-A177-3AD203B41FA5}">
                      <a16:colId xmlns:a16="http://schemas.microsoft.com/office/drawing/2014/main" val="1189386832"/>
                    </a:ext>
                  </a:extLst>
                </a:gridCol>
                <a:gridCol w="946485">
                  <a:extLst>
                    <a:ext uri="{9D8B030D-6E8A-4147-A177-3AD203B41FA5}">
                      <a16:colId xmlns:a16="http://schemas.microsoft.com/office/drawing/2014/main" val="930367855"/>
                    </a:ext>
                  </a:extLst>
                </a:gridCol>
              </a:tblGrid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369342"/>
                  </a:ext>
                </a:extLst>
              </a:tr>
              <a:tr h="896531"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/>
                    </a:p>
                  </a:txBody>
                  <a:tcPr marL="83816" marR="83816" marT="41909" marB="4190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815545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BC86F3F6-3957-4E1D-920F-6DE8A7227672}"/>
              </a:ext>
            </a:extLst>
          </p:cNvPr>
          <p:cNvSpPr txBox="1"/>
          <p:nvPr/>
        </p:nvSpPr>
        <p:spPr>
          <a:xfrm>
            <a:off x="5389355" y="1741193"/>
            <a:ext cx="13002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-11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9EA471-20CB-E013-FCB9-3BEE446D154D}"/>
              </a:ext>
            </a:extLst>
          </p:cNvPr>
          <p:cNvSpPr txBox="1"/>
          <p:nvPr/>
        </p:nvSpPr>
        <p:spPr>
          <a:xfrm>
            <a:off x="6579010" y="2612885"/>
            <a:ext cx="1046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2C8E84-859A-251C-D9BE-5C8AE4869584}"/>
              </a:ext>
            </a:extLst>
          </p:cNvPr>
          <p:cNvSpPr txBox="1"/>
          <p:nvPr/>
        </p:nvSpPr>
        <p:spPr>
          <a:xfrm>
            <a:off x="5476774" y="2625492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-1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39900D2-4FDF-5AD5-899F-31A2EB81D7E1}"/>
              </a:ext>
            </a:extLst>
          </p:cNvPr>
          <p:cNvSpPr txBox="1"/>
          <p:nvPr/>
        </p:nvSpPr>
        <p:spPr>
          <a:xfrm>
            <a:off x="3900300" y="3953867"/>
            <a:ext cx="6254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11)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a 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27921F-F7CD-6F03-E241-72D1ED194C03}"/>
              </a:ext>
            </a:extLst>
          </p:cNvPr>
          <p:cNvSpPr txBox="1"/>
          <p:nvPr/>
        </p:nvSpPr>
        <p:spPr>
          <a:xfrm>
            <a:off x="3919549" y="4734522"/>
            <a:ext cx="60714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10) 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2</a:t>
            </a:r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AC52BE9-C5AD-3AB6-A100-DF434D4D2548}"/>
              </a:ext>
            </a:extLst>
          </p:cNvPr>
          <p:cNvSpPr txBox="1"/>
          <p:nvPr/>
        </p:nvSpPr>
        <p:spPr>
          <a:xfrm>
            <a:off x="6269253" y="1741193"/>
            <a:ext cx="11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a-</a:t>
            </a:r>
            <a:r>
              <a:rPr kumimoji="0" lang="en-US" altLang="zh-CN" sz="36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DBABBC0E-7155-84A8-32EC-30679327F22B}"/>
              </a:ext>
            </a:extLst>
          </p:cNvPr>
          <p:cNvSpPr/>
          <p:nvPr/>
        </p:nvSpPr>
        <p:spPr>
          <a:xfrm>
            <a:off x="3659669" y="4195923"/>
            <a:ext cx="240630" cy="1117222"/>
          </a:xfrm>
          <a:prstGeom prst="leftBrace">
            <a:avLst>
              <a:gd name="adj1" fmla="val 32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3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568E602-A5A8-BFA8-00FC-2960F3BBEE8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29" y="649544"/>
            <a:ext cx="1987239" cy="68836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6237B0B-45CD-2794-16FB-3E3F069F6BD8}"/>
              </a:ext>
            </a:extLst>
          </p:cNvPr>
          <p:cNvSpPr txBox="1"/>
          <p:nvPr/>
        </p:nvSpPr>
        <p:spPr>
          <a:xfrm>
            <a:off x="1191929" y="1414913"/>
            <a:ext cx="9808142" cy="1454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试着找出百数表中的其他规律，再用含有字母的式子解释你的发现。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4C528E6-8297-1129-6D08-47C7231C75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501" y="3357213"/>
            <a:ext cx="2269118" cy="227335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1B5BBC9-232D-280E-808D-8B93DBB09716}"/>
              </a:ext>
            </a:extLst>
          </p:cNvPr>
          <p:cNvSpPr txBox="1"/>
          <p:nvPr/>
        </p:nvSpPr>
        <p:spPr>
          <a:xfrm>
            <a:off x="1191927" y="3134709"/>
            <a:ext cx="3543701" cy="257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任意圈出“十”字形的五个数，横着的三个数与竖着的三个数的和相等。</a:t>
            </a:r>
          </a:p>
        </p:txBody>
      </p:sp>
      <p:sp>
        <p:nvSpPr>
          <p:cNvPr id="10" name="文本框 48">
            <a:extLst>
              <a:ext uri="{FF2B5EF4-FFF2-40B4-BE49-F238E27FC236}">
                <a16:creationId xmlns:a16="http://schemas.microsoft.com/office/drawing/2014/main" id="{65A204DE-E7FE-35DA-FA72-4BB1813ED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361" y="995528"/>
            <a:ext cx="3406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P68 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试一试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F510410-B7B7-A11C-48EC-34B5804A3E7D}"/>
              </a:ext>
            </a:extLst>
          </p:cNvPr>
          <p:cNvSpPr txBox="1"/>
          <p:nvPr/>
        </p:nvSpPr>
        <p:spPr>
          <a:xfrm>
            <a:off x="7365393" y="3790239"/>
            <a:ext cx="4733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10)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a +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10) = 3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B62A1EC-D5B3-3430-C467-EC4EFE1AE5C2}"/>
              </a:ext>
            </a:extLst>
          </p:cNvPr>
          <p:cNvSpPr txBox="1"/>
          <p:nvPr/>
        </p:nvSpPr>
        <p:spPr>
          <a:xfrm>
            <a:off x="7384642" y="4570894"/>
            <a:ext cx="4470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a +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1)</a:t>
            </a:r>
            <a:r>
              <a:rPr kumimoji="0" lang="en-US" altLang="zh-CN" sz="2800" b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= 3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4BEA215-2C26-A1A3-4A70-47D6D7817432}"/>
              </a:ext>
            </a:extLst>
          </p:cNvPr>
          <p:cNvSpPr/>
          <p:nvPr/>
        </p:nvSpPr>
        <p:spPr>
          <a:xfrm>
            <a:off x="7163262" y="3916791"/>
            <a:ext cx="240630" cy="1117222"/>
          </a:xfrm>
          <a:prstGeom prst="leftBrace">
            <a:avLst>
              <a:gd name="adj1" fmla="val 32333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31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>
            <a:extLst>
              <a:ext uri="{FF2B5EF4-FFF2-40B4-BE49-F238E27FC236}">
                <a16:creationId xmlns:a16="http://schemas.microsoft.com/office/drawing/2014/main" id="{497A3993-AB19-45FF-9FA2-063D8C65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438" y="290513"/>
            <a:ext cx="6226175" cy="622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矩形 2">
            <a:extLst>
              <a:ext uri="{FF2B5EF4-FFF2-40B4-BE49-F238E27FC236}">
                <a16:creationId xmlns:a16="http://schemas.microsoft.com/office/drawing/2014/main" id="{1554E6B4-2D7F-4CB7-AC0C-00EEBAE87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260" y="1181100"/>
            <a:ext cx="2868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1DA5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探秘百数表</a:t>
            </a:r>
          </a:p>
        </p:txBody>
      </p:sp>
      <p:sp>
        <p:nvSpPr>
          <p:cNvPr id="28676" name="矩形 4">
            <a:extLst>
              <a:ext uri="{FF2B5EF4-FFF2-40B4-BE49-F238E27FC236}">
                <a16:creationId xmlns:a16="http://schemas.microsoft.com/office/drawing/2014/main" id="{E6E1FF2C-6D86-433F-925F-25254A14E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6763" y="2735263"/>
            <a:ext cx="34258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887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通过本节课的学习，你有哪些收获？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E91F25-8AAE-43CF-A5DA-5341DD8460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2048" b="46410"/>
          <a:stretch/>
        </p:blipFill>
        <p:spPr>
          <a:xfrm>
            <a:off x="136185" y="147468"/>
            <a:ext cx="4587583" cy="988281"/>
          </a:xfrm>
          <a:prstGeom prst="rect">
            <a:avLst/>
          </a:prstGeom>
        </p:spPr>
      </p:pic>
      <p:sp>
        <p:nvSpPr>
          <p:cNvPr id="28678" name="Rectangle 16">
            <a:extLst>
              <a:ext uri="{FF2B5EF4-FFF2-40B4-BE49-F238E27FC236}">
                <a16:creationId xmlns:a16="http://schemas.microsoft.com/office/drawing/2014/main" id="{5C57AF6D-BA77-41C1-985C-98F1CBA8A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92" y="290513"/>
            <a:ext cx="323121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三、课堂小结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1705</TotalTime>
  <Pages>0</Pages>
  <Words>416</Words>
  <Characters>0</Characters>
  <Application>Microsoft Office PowerPoint</Application>
  <DocSecurity>0</DocSecurity>
  <PresentationFormat>宽屏</PresentationFormat>
  <Lines>0</Lines>
  <Paragraphs>46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等线 Light</vt:lpstr>
      <vt:lpstr>楷体</vt:lpstr>
      <vt:lpstr>楷体_GB2312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盛 叶</cp:lastModifiedBy>
  <cp:revision>207</cp:revision>
  <dcterms:created xsi:type="dcterms:W3CDTF">2016-01-14T07:05:12Z</dcterms:created>
  <dcterms:modified xsi:type="dcterms:W3CDTF">2026-07-14T08:50:38Z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