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9" r:id="rId4"/>
    <p:sldId id="344" r:id="rId5"/>
    <p:sldId id="260" r:id="rId6"/>
    <p:sldId id="268" r:id="rId7"/>
    <p:sldId id="269" r:id="rId8"/>
    <p:sldId id="342" r:id="rId9"/>
    <p:sldId id="364" r:id="rId10"/>
    <p:sldId id="365" r:id="rId11"/>
    <p:sldId id="366" r:id="rId12"/>
    <p:sldId id="367" r:id="rId13"/>
    <p:sldId id="368" r:id="rId14"/>
    <p:sldId id="369" r:id="rId15"/>
    <p:sldId id="370" r:id="rId16"/>
    <p:sldId id="373" r:id="rId17"/>
    <p:sldId id="374" r:id="rId18"/>
    <p:sldId id="371" r:id="rId19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8330" indent="-1511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930" indent="-3035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530" indent="-4559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7130" indent="-6083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7">
          <p15:clr>
            <a:srgbClr val="A4A3A4"/>
          </p15:clr>
        </p15:guide>
        <p15:guide id="2" pos="385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F2F9"/>
    <a:srgbClr val="302F2F"/>
    <a:srgbClr val="000000"/>
    <a:srgbClr val="DA3030"/>
    <a:srgbClr val="FFFFFF"/>
    <a:srgbClr val="0000FF"/>
    <a:srgbClr val="FFFFCC"/>
    <a:srgbClr val="00FFFF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54" autoAdjust="0"/>
    <p:restoredTop sz="95273" autoAdjust="0"/>
  </p:normalViewPr>
  <p:slideViewPr>
    <p:cSldViewPr snapToGrid="0">
      <p:cViewPr>
        <p:scale>
          <a:sx n="66" d="100"/>
          <a:sy n="66" d="100"/>
        </p:scale>
        <p:origin x="108" y="1032"/>
      </p:cViewPr>
      <p:guideLst>
        <p:guide orient="horz" pos="2197"/>
        <p:guide pos="385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782B616-3624-4A86-8C18-E75444A5E0D0}" type="datetimeFigureOut">
              <a:rPr lang="zh-CN" altLang="en-US"/>
              <a:t>2026/9/5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C98D4977-61D6-4FE8-BC7B-249978F21F7B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B1CC88D5-3CFF-4BEA-9AC3-6AA61BDF68F2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8050" y="-1588"/>
            <a:ext cx="1123950" cy="166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1250950" cy="343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73688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3175"/>
            <a:ext cx="104013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任意多边形: 形状 11"/>
          <p:cNvSpPr/>
          <p:nvPr userDrawn="1"/>
        </p:nvSpPr>
        <p:spPr>
          <a:xfrm>
            <a:off x="0" y="317500"/>
            <a:ext cx="12192000" cy="6223000"/>
          </a:xfrm>
          <a:custGeom>
            <a:avLst/>
            <a:gdLst>
              <a:gd name="connsiteX0" fmla="*/ 529389 w 12191998"/>
              <a:gd name="connsiteY0" fmla="*/ 3579398 h 5149516"/>
              <a:gd name="connsiteX1" fmla="*/ 505325 w 12191998"/>
              <a:gd name="connsiteY1" fmla="*/ 3603462 h 5149516"/>
              <a:gd name="connsiteX2" fmla="*/ 505325 w 12191998"/>
              <a:gd name="connsiteY2" fmla="*/ 4686303 h 5149516"/>
              <a:gd name="connsiteX3" fmla="*/ 529389 w 12191998"/>
              <a:gd name="connsiteY3" fmla="*/ 4710367 h 5149516"/>
              <a:gd name="connsiteX4" fmla="*/ 625640 w 12191998"/>
              <a:gd name="connsiteY4" fmla="*/ 4710367 h 5149516"/>
              <a:gd name="connsiteX5" fmla="*/ 649703 w 12191998"/>
              <a:gd name="connsiteY5" fmla="*/ 4686303 h 5149516"/>
              <a:gd name="connsiteX6" fmla="*/ 649703 w 12191998"/>
              <a:gd name="connsiteY6" fmla="*/ 3603462 h 5149516"/>
              <a:gd name="connsiteX7" fmla="*/ 625640 w 12191998"/>
              <a:gd name="connsiteY7" fmla="*/ 3579398 h 5149516"/>
              <a:gd name="connsiteX8" fmla="*/ 11566356 w 12191998"/>
              <a:gd name="connsiteY8" fmla="*/ 3579394 h 5149516"/>
              <a:gd name="connsiteX9" fmla="*/ 11542292 w 12191998"/>
              <a:gd name="connsiteY9" fmla="*/ 3603458 h 5149516"/>
              <a:gd name="connsiteX10" fmla="*/ 11542292 w 12191998"/>
              <a:gd name="connsiteY10" fmla="*/ 4686299 h 5149516"/>
              <a:gd name="connsiteX11" fmla="*/ 11566356 w 12191998"/>
              <a:gd name="connsiteY11" fmla="*/ 4710363 h 5149516"/>
              <a:gd name="connsiteX12" fmla="*/ 11662607 w 12191998"/>
              <a:gd name="connsiteY12" fmla="*/ 4710363 h 5149516"/>
              <a:gd name="connsiteX13" fmla="*/ 11686671 w 12191998"/>
              <a:gd name="connsiteY13" fmla="*/ 4686299 h 5149516"/>
              <a:gd name="connsiteX14" fmla="*/ 11686671 w 12191998"/>
              <a:gd name="connsiteY14" fmla="*/ 3603458 h 5149516"/>
              <a:gd name="connsiteX15" fmla="*/ 11662607 w 12191998"/>
              <a:gd name="connsiteY15" fmla="*/ 3579394 h 5149516"/>
              <a:gd name="connsiteX16" fmla="*/ 529389 w 12191998"/>
              <a:gd name="connsiteY16" fmla="*/ 2009277 h 5149516"/>
              <a:gd name="connsiteX17" fmla="*/ 505325 w 12191998"/>
              <a:gd name="connsiteY17" fmla="*/ 2033341 h 5149516"/>
              <a:gd name="connsiteX18" fmla="*/ 505325 w 12191998"/>
              <a:gd name="connsiteY18" fmla="*/ 3116182 h 5149516"/>
              <a:gd name="connsiteX19" fmla="*/ 529389 w 12191998"/>
              <a:gd name="connsiteY19" fmla="*/ 3140246 h 5149516"/>
              <a:gd name="connsiteX20" fmla="*/ 625640 w 12191998"/>
              <a:gd name="connsiteY20" fmla="*/ 3140246 h 5149516"/>
              <a:gd name="connsiteX21" fmla="*/ 649703 w 12191998"/>
              <a:gd name="connsiteY21" fmla="*/ 3116182 h 5149516"/>
              <a:gd name="connsiteX22" fmla="*/ 649703 w 12191998"/>
              <a:gd name="connsiteY22" fmla="*/ 2033341 h 5149516"/>
              <a:gd name="connsiteX23" fmla="*/ 625640 w 12191998"/>
              <a:gd name="connsiteY23" fmla="*/ 2009277 h 5149516"/>
              <a:gd name="connsiteX24" fmla="*/ 11566356 w 12191998"/>
              <a:gd name="connsiteY24" fmla="*/ 2009273 h 5149516"/>
              <a:gd name="connsiteX25" fmla="*/ 11542292 w 12191998"/>
              <a:gd name="connsiteY25" fmla="*/ 2033337 h 5149516"/>
              <a:gd name="connsiteX26" fmla="*/ 11542292 w 12191998"/>
              <a:gd name="connsiteY26" fmla="*/ 3116178 h 5149516"/>
              <a:gd name="connsiteX27" fmla="*/ 11566356 w 12191998"/>
              <a:gd name="connsiteY27" fmla="*/ 3140242 h 5149516"/>
              <a:gd name="connsiteX28" fmla="*/ 11662607 w 12191998"/>
              <a:gd name="connsiteY28" fmla="*/ 3140242 h 5149516"/>
              <a:gd name="connsiteX29" fmla="*/ 11686671 w 12191998"/>
              <a:gd name="connsiteY29" fmla="*/ 3116178 h 5149516"/>
              <a:gd name="connsiteX30" fmla="*/ 11686671 w 12191998"/>
              <a:gd name="connsiteY30" fmla="*/ 2033337 h 5149516"/>
              <a:gd name="connsiteX31" fmla="*/ 11662607 w 12191998"/>
              <a:gd name="connsiteY31" fmla="*/ 2009273 h 5149516"/>
              <a:gd name="connsiteX32" fmla="*/ 529389 w 12191998"/>
              <a:gd name="connsiteY32" fmla="*/ 439156 h 5149516"/>
              <a:gd name="connsiteX33" fmla="*/ 505325 w 12191998"/>
              <a:gd name="connsiteY33" fmla="*/ 463220 h 5149516"/>
              <a:gd name="connsiteX34" fmla="*/ 505325 w 12191998"/>
              <a:gd name="connsiteY34" fmla="*/ 1546061 h 5149516"/>
              <a:gd name="connsiteX35" fmla="*/ 529389 w 12191998"/>
              <a:gd name="connsiteY35" fmla="*/ 1570125 h 5149516"/>
              <a:gd name="connsiteX36" fmla="*/ 625641 w 12191998"/>
              <a:gd name="connsiteY36" fmla="*/ 1570125 h 5149516"/>
              <a:gd name="connsiteX37" fmla="*/ 649705 w 12191998"/>
              <a:gd name="connsiteY37" fmla="*/ 1546061 h 5149516"/>
              <a:gd name="connsiteX38" fmla="*/ 649705 w 12191998"/>
              <a:gd name="connsiteY38" fmla="*/ 463220 h 5149516"/>
              <a:gd name="connsiteX39" fmla="*/ 625641 w 12191998"/>
              <a:gd name="connsiteY39" fmla="*/ 439156 h 5149516"/>
              <a:gd name="connsiteX40" fmla="*/ 11566356 w 12191998"/>
              <a:gd name="connsiteY40" fmla="*/ 439152 h 5149516"/>
              <a:gd name="connsiteX41" fmla="*/ 11542292 w 12191998"/>
              <a:gd name="connsiteY41" fmla="*/ 463216 h 5149516"/>
              <a:gd name="connsiteX42" fmla="*/ 11542292 w 12191998"/>
              <a:gd name="connsiteY42" fmla="*/ 1546057 h 5149516"/>
              <a:gd name="connsiteX43" fmla="*/ 11566356 w 12191998"/>
              <a:gd name="connsiteY43" fmla="*/ 1570121 h 5149516"/>
              <a:gd name="connsiteX44" fmla="*/ 11662607 w 12191998"/>
              <a:gd name="connsiteY44" fmla="*/ 1570121 h 5149516"/>
              <a:gd name="connsiteX45" fmla="*/ 11686671 w 12191998"/>
              <a:gd name="connsiteY45" fmla="*/ 1546057 h 5149516"/>
              <a:gd name="connsiteX46" fmla="*/ 11686671 w 12191998"/>
              <a:gd name="connsiteY46" fmla="*/ 463216 h 5149516"/>
              <a:gd name="connsiteX47" fmla="*/ 11662607 w 12191998"/>
              <a:gd name="connsiteY47" fmla="*/ 439152 h 5149516"/>
              <a:gd name="connsiteX48" fmla="*/ 0 w 12191998"/>
              <a:gd name="connsiteY48" fmla="*/ 0 h 5149516"/>
              <a:gd name="connsiteX49" fmla="*/ 12191998 w 12191998"/>
              <a:gd name="connsiteY49" fmla="*/ 0 h 5149516"/>
              <a:gd name="connsiteX50" fmla="*/ 12191998 w 12191998"/>
              <a:gd name="connsiteY50" fmla="*/ 5149516 h 5149516"/>
              <a:gd name="connsiteX51" fmla="*/ 0 w 12191998"/>
              <a:gd name="connsiteY51" fmla="*/ 5149516 h 5149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1998" h="5149516">
                <a:moveTo>
                  <a:pt x="529389" y="3579398"/>
                </a:moveTo>
                <a:cubicBezTo>
                  <a:pt x="516099" y="3579398"/>
                  <a:pt x="505325" y="3590172"/>
                  <a:pt x="505325" y="3603462"/>
                </a:cubicBezTo>
                <a:lnTo>
                  <a:pt x="505325" y="4686303"/>
                </a:lnTo>
                <a:cubicBezTo>
                  <a:pt x="505325" y="4699593"/>
                  <a:pt x="516099" y="4710367"/>
                  <a:pt x="529389" y="4710367"/>
                </a:cubicBezTo>
                <a:lnTo>
                  <a:pt x="625640" y="4710367"/>
                </a:lnTo>
                <a:cubicBezTo>
                  <a:pt x="638930" y="4710367"/>
                  <a:pt x="649703" y="4699593"/>
                  <a:pt x="649703" y="4686303"/>
                </a:cubicBezTo>
                <a:lnTo>
                  <a:pt x="649703" y="3603462"/>
                </a:lnTo>
                <a:cubicBezTo>
                  <a:pt x="649703" y="3590172"/>
                  <a:pt x="638930" y="3579398"/>
                  <a:pt x="625640" y="3579398"/>
                </a:cubicBezTo>
                <a:close/>
                <a:moveTo>
                  <a:pt x="11566356" y="3579394"/>
                </a:moveTo>
                <a:cubicBezTo>
                  <a:pt x="11553066" y="3579394"/>
                  <a:pt x="11542292" y="3590168"/>
                  <a:pt x="11542292" y="3603458"/>
                </a:cubicBezTo>
                <a:lnTo>
                  <a:pt x="11542292" y="4686299"/>
                </a:lnTo>
                <a:cubicBezTo>
                  <a:pt x="11542292" y="4699589"/>
                  <a:pt x="11553066" y="4710363"/>
                  <a:pt x="11566356" y="4710363"/>
                </a:cubicBezTo>
                <a:lnTo>
                  <a:pt x="11662607" y="4710363"/>
                </a:lnTo>
                <a:cubicBezTo>
                  <a:pt x="11675897" y="4710363"/>
                  <a:pt x="11686671" y="4699589"/>
                  <a:pt x="11686671" y="4686299"/>
                </a:cubicBezTo>
                <a:lnTo>
                  <a:pt x="11686671" y="3603458"/>
                </a:lnTo>
                <a:cubicBezTo>
                  <a:pt x="11686671" y="3590168"/>
                  <a:pt x="11675897" y="3579394"/>
                  <a:pt x="11662607" y="3579394"/>
                </a:cubicBezTo>
                <a:close/>
                <a:moveTo>
                  <a:pt x="529389" y="2009277"/>
                </a:moveTo>
                <a:cubicBezTo>
                  <a:pt x="516099" y="2009277"/>
                  <a:pt x="505325" y="2020051"/>
                  <a:pt x="505325" y="2033341"/>
                </a:cubicBezTo>
                <a:lnTo>
                  <a:pt x="505325" y="3116182"/>
                </a:lnTo>
                <a:cubicBezTo>
                  <a:pt x="505325" y="3129472"/>
                  <a:pt x="516099" y="3140246"/>
                  <a:pt x="529389" y="3140246"/>
                </a:cubicBezTo>
                <a:lnTo>
                  <a:pt x="625640" y="3140246"/>
                </a:lnTo>
                <a:cubicBezTo>
                  <a:pt x="638930" y="3140246"/>
                  <a:pt x="649703" y="3129472"/>
                  <a:pt x="649703" y="3116182"/>
                </a:cubicBezTo>
                <a:lnTo>
                  <a:pt x="649703" y="2033341"/>
                </a:lnTo>
                <a:cubicBezTo>
                  <a:pt x="649703" y="2020051"/>
                  <a:pt x="638930" y="2009277"/>
                  <a:pt x="625640" y="2009277"/>
                </a:cubicBezTo>
                <a:close/>
                <a:moveTo>
                  <a:pt x="11566356" y="2009273"/>
                </a:moveTo>
                <a:cubicBezTo>
                  <a:pt x="11553066" y="2009273"/>
                  <a:pt x="11542292" y="2020047"/>
                  <a:pt x="11542292" y="2033337"/>
                </a:cubicBezTo>
                <a:lnTo>
                  <a:pt x="11542292" y="3116178"/>
                </a:lnTo>
                <a:cubicBezTo>
                  <a:pt x="11542292" y="3129468"/>
                  <a:pt x="11553066" y="3140242"/>
                  <a:pt x="11566356" y="3140242"/>
                </a:cubicBezTo>
                <a:lnTo>
                  <a:pt x="11662607" y="3140242"/>
                </a:lnTo>
                <a:cubicBezTo>
                  <a:pt x="11675897" y="3140242"/>
                  <a:pt x="11686671" y="3129468"/>
                  <a:pt x="11686671" y="3116178"/>
                </a:cubicBezTo>
                <a:lnTo>
                  <a:pt x="11686671" y="2033337"/>
                </a:lnTo>
                <a:cubicBezTo>
                  <a:pt x="11686671" y="2020047"/>
                  <a:pt x="11675897" y="2009273"/>
                  <a:pt x="11662607" y="2009273"/>
                </a:cubicBezTo>
                <a:close/>
                <a:moveTo>
                  <a:pt x="529389" y="439156"/>
                </a:moveTo>
                <a:cubicBezTo>
                  <a:pt x="516100" y="439156"/>
                  <a:pt x="505325" y="449930"/>
                  <a:pt x="505325" y="463220"/>
                </a:cubicBezTo>
                <a:lnTo>
                  <a:pt x="505325" y="1546061"/>
                </a:lnTo>
                <a:cubicBezTo>
                  <a:pt x="505325" y="1559351"/>
                  <a:pt x="516100" y="1570125"/>
                  <a:pt x="529389" y="1570125"/>
                </a:cubicBezTo>
                <a:lnTo>
                  <a:pt x="625641" y="1570125"/>
                </a:lnTo>
                <a:cubicBezTo>
                  <a:pt x="638931" y="1570125"/>
                  <a:pt x="649705" y="1559351"/>
                  <a:pt x="649705" y="1546061"/>
                </a:cubicBezTo>
                <a:lnTo>
                  <a:pt x="649705" y="463220"/>
                </a:lnTo>
                <a:cubicBezTo>
                  <a:pt x="649705" y="449930"/>
                  <a:pt x="638931" y="439156"/>
                  <a:pt x="625641" y="439156"/>
                </a:cubicBezTo>
                <a:close/>
                <a:moveTo>
                  <a:pt x="11566356" y="439152"/>
                </a:moveTo>
                <a:cubicBezTo>
                  <a:pt x="11553066" y="439152"/>
                  <a:pt x="11542292" y="449926"/>
                  <a:pt x="11542292" y="463216"/>
                </a:cubicBezTo>
                <a:lnTo>
                  <a:pt x="11542292" y="1546057"/>
                </a:lnTo>
                <a:cubicBezTo>
                  <a:pt x="11542292" y="1559347"/>
                  <a:pt x="11553066" y="1570121"/>
                  <a:pt x="11566356" y="1570121"/>
                </a:cubicBezTo>
                <a:lnTo>
                  <a:pt x="11662607" y="1570121"/>
                </a:lnTo>
                <a:cubicBezTo>
                  <a:pt x="11675897" y="1570121"/>
                  <a:pt x="11686671" y="1559347"/>
                  <a:pt x="11686671" y="1546057"/>
                </a:cubicBezTo>
                <a:lnTo>
                  <a:pt x="11686671" y="463216"/>
                </a:lnTo>
                <a:cubicBezTo>
                  <a:pt x="11686671" y="449926"/>
                  <a:pt x="11675897" y="439152"/>
                  <a:pt x="11662607" y="439152"/>
                </a:cubicBezTo>
                <a:close/>
                <a:moveTo>
                  <a:pt x="0" y="0"/>
                </a:moveTo>
                <a:lnTo>
                  <a:pt x="12191998" y="0"/>
                </a:lnTo>
                <a:lnTo>
                  <a:pt x="12191998" y="5149516"/>
                </a:lnTo>
                <a:lnTo>
                  <a:pt x="0" y="51495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19524300">
            <a:off x="4819992" y="2945051"/>
            <a:ext cx="2041578" cy="553994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/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41227" y="145255"/>
            <a:ext cx="577596" cy="68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279629C-E7D9-405B-BCB7-F04C4C94CE94}" type="datetimeFigureOut">
              <a:rPr lang="zh-CN" altLang="en-US"/>
              <a:t>2026/9/5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90578F9-2A02-4557-97F1-37C7F897BC3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/>
          <p:cNvSpPr>
            <a:spLocks noGrp="1"/>
          </p:cNvSpPr>
          <p:nvPr>
            <p:ph type="ctrTitle" idx="4294967295"/>
          </p:nvPr>
        </p:nvSpPr>
        <p:spPr>
          <a:xfrm>
            <a:off x="825183" y="1578610"/>
            <a:ext cx="10757217" cy="2639695"/>
          </a:xfrm>
        </p:spPr>
        <p:txBody>
          <a:bodyPr/>
          <a:lstStyle/>
          <a:p>
            <a:pPr algn="ctr" eaLnBrk="1" hangingPunct="1"/>
            <a:r>
              <a:rPr lang="zh-CN" altLang="zh-CN" sz="6000" b="1" dirty="0">
                <a:latin typeface="楷体" panose="02010609060101010101" pitchFamily="49" charset="-122"/>
                <a:ea typeface="楷体" panose="02010609060101010101" pitchFamily="49" charset="-122"/>
              </a:rPr>
              <a:t>整理和复习</a:t>
            </a:r>
            <a:br>
              <a:rPr lang="en-US" altLang="zh-CN" sz="6000" b="1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6000" b="1" dirty="0">
                <a:latin typeface="楷体" panose="02010609060101010101" pitchFamily="49" charset="-122"/>
                <a:ea typeface="楷体" panose="02010609060101010101" pitchFamily="49" charset="-122"/>
              </a:rPr>
              <a:t>（练习十三）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3200400" y="1450975"/>
            <a:ext cx="2260600" cy="5016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665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465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952500" y="1598613"/>
            <a:ext cx="10294938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一位教育家曾说过这样一句话：“装着一些片段的、没有联系的知识的头脑，就像一个乱七八糟的仓库，主人从那里是什么也找不出来的。”  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从这句话中你得到什么启示？</a:t>
            </a:r>
          </a:p>
        </p:txBody>
      </p:sp>
      <p:sp>
        <p:nvSpPr>
          <p:cNvPr id="3" name="矩形 2"/>
          <p:cNvSpPr/>
          <p:nvPr/>
        </p:nvSpPr>
        <p:spPr>
          <a:xfrm>
            <a:off x="1071563" y="4741863"/>
            <a:ext cx="3894137" cy="584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知识整理的重要性  </a:t>
            </a:r>
          </a:p>
        </p:txBody>
      </p:sp>
      <p:sp>
        <p:nvSpPr>
          <p:cNvPr id="5" name="矩形: 圆角 4"/>
          <p:cNvSpPr/>
          <p:nvPr/>
        </p:nvSpPr>
        <p:spPr>
          <a:xfrm>
            <a:off x="769938" y="533400"/>
            <a:ext cx="5353050" cy="512763"/>
          </a:xfrm>
          <a:prstGeom prst="roundRect">
            <a:avLst/>
          </a:prstGeom>
          <a:solidFill>
            <a:srgbClr val="302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>
              <a:latin typeface="字魂54号-贤黑" panose="00000500000000000000" pitchFamily="2" charset="-122"/>
              <a:ea typeface="字魂54号-贤黑" panose="00000500000000000000" pitchFamily="2" charset="-122"/>
            </a:endParaRPr>
          </a:p>
        </p:txBody>
      </p:sp>
      <p:pic>
        <p:nvPicPr>
          <p:cNvPr id="18437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96" t="50432" r="-439" b="10216"/>
          <a:stretch>
            <a:fillRect/>
          </a:stretch>
        </p:blipFill>
        <p:spPr bwMode="auto">
          <a:xfrm>
            <a:off x="769938" y="412750"/>
            <a:ext cx="1227137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16"/>
          <p:cNvSpPr/>
          <p:nvPr/>
        </p:nvSpPr>
        <p:spPr>
          <a:xfrm>
            <a:off x="1789113" y="466725"/>
            <a:ext cx="502920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600" b="1" noProof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  <a:sym typeface="+mn-ea"/>
              </a:rPr>
              <a:t>谈话引入 揭示课题</a:t>
            </a:r>
            <a:endParaRPr lang="zh-CN" altLang="en-US" sz="3600" b="1" noProof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7586" y="3887678"/>
            <a:ext cx="2695113" cy="26951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769938" y="1328738"/>
            <a:ext cx="9486900" cy="440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zh-CN" altLang="en-US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一）组内回顾 唤醒旧知识</a:t>
            </a:r>
            <a:endParaRPr lang="zh-CN" altLang="en-US" sz="3200" b="1" noProof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把自己课前整理的内容在小组内交流。 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要求：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（1）清楚地说给大家听；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（2）认真倾听，适当补充；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（3）人人都要发言。</a:t>
            </a:r>
          </a:p>
        </p:txBody>
      </p:sp>
      <p:sp>
        <p:nvSpPr>
          <p:cNvPr id="4" name="矩形: 圆角 4"/>
          <p:cNvSpPr/>
          <p:nvPr/>
        </p:nvSpPr>
        <p:spPr>
          <a:xfrm>
            <a:off x="769938" y="533400"/>
            <a:ext cx="5353050" cy="512763"/>
          </a:xfrm>
          <a:prstGeom prst="roundRect">
            <a:avLst/>
          </a:prstGeom>
          <a:solidFill>
            <a:srgbClr val="302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>
              <a:latin typeface="字魂54号-贤黑" panose="00000500000000000000" pitchFamily="2" charset="-122"/>
              <a:ea typeface="字魂54号-贤黑" panose="00000500000000000000" pitchFamily="2" charset="-122"/>
            </a:endParaRPr>
          </a:p>
        </p:txBody>
      </p:sp>
      <p:pic>
        <p:nvPicPr>
          <p:cNvPr id="19460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96" t="50432" r="-439" b="10216"/>
          <a:stretch>
            <a:fillRect/>
          </a:stretch>
        </p:blipFill>
        <p:spPr bwMode="auto">
          <a:xfrm>
            <a:off x="769938" y="412750"/>
            <a:ext cx="1227137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6"/>
          <p:cNvSpPr/>
          <p:nvPr/>
        </p:nvSpPr>
        <p:spPr>
          <a:xfrm>
            <a:off x="1789113" y="466725"/>
            <a:ext cx="502920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600" b="1" noProof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  <a:sym typeface="+mn-ea"/>
              </a:rPr>
              <a:t>回顾梳理 构建网络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1147763" y="1639888"/>
            <a:ext cx="542925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（二）分享思维 组织研讨</a:t>
            </a:r>
          </a:p>
        </p:txBody>
      </p:sp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2495550" y="6094413"/>
            <a:ext cx="799306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20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0484" name="文本框 99"/>
          <p:cNvSpPr txBox="1">
            <a:spLocks noChangeArrowheads="1"/>
          </p:cNvSpPr>
          <p:nvPr/>
        </p:nvSpPr>
        <p:spPr bwMode="auto">
          <a:xfrm>
            <a:off x="1274763" y="2644775"/>
            <a:ext cx="9642475" cy="219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266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刚才我们以小组为单位，对本单元的知识进行了整理复习，哪个小组愿意把你们组整理的最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后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成果展示一下？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: 圆角 4"/>
          <p:cNvSpPr/>
          <p:nvPr/>
        </p:nvSpPr>
        <p:spPr>
          <a:xfrm>
            <a:off x="769938" y="533400"/>
            <a:ext cx="5353050" cy="512763"/>
          </a:xfrm>
          <a:prstGeom prst="roundRect">
            <a:avLst/>
          </a:prstGeom>
          <a:solidFill>
            <a:srgbClr val="302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>
              <a:latin typeface="字魂54号-贤黑" panose="00000500000000000000" pitchFamily="2" charset="-122"/>
              <a:ea typeface="字魂54号-贤黑" panose="00000500000000000000" pitchFamily="2" charset="-122"/>
            </a:endParaRPr>
          </a:p>
        </p:txBody>
      </p:sp>
      <p:pic>
        <p:nvPicPr>
          <p:cNvPr id="2048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96" t="50432" r="-439" b="10216"/>
          <a:stretch>
            <a:fillRect/>
          </a:stretch>
        </p:blipFill>
        <p:spPr bwMode="auto">
          <a:xfrm>
            <a:off x="769938" y="412750"/>
            <a:ext cx="1227137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6"/>
          <p:cNvSpPr/>
          <p:nvPr/>
        </p:nvSpPr>
        <p:spPr>
          <a:xfrm>
            <a:off x="1789113" y="466725"/>
            <a:ext cx="502920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600" b="1" noProof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  <a:sym typeface="+mn-ea"/>
              </a:rPr>
              <a:t>回顾梳理 构建网络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Box 13"/>
          <p:cNvSpPr txBox="1">
            <a:spLocks noChangeArrowheads="1"/>
          </p:cNvSpPr>
          <p:nvPr/>
        </p:nvSpPr>
        <p:spPr bwMode="auto">
          <a:xfrm>
            <a:off x="3212679" y="1762019"/>
            <a:ext cx="2730922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用含有字母的式子表示数量之间的关系</a:t>
            </a:r>
          </a:p>
        </p:txBody>
      </p:sp>
      <p:sp>
        <p:nvSpPr>
          <p:cNvPr id="23" name="Text Box 16"/>
          <p:cNvSpPr txBox="1">
            <a:spLocks noChangeArrowheads="1"/>
          </p:cNvSpPr>
          <p:nvPr/>
        </p:nvSpPr>
        <p:spPr bwMode="auto">
          <a:xfrm>
            <a:off x="3212678" y="5038619"/>
            <a:ext cx="2730922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buClr>
                <a:schemeClr val="folHlink"/>
              </a:buClr>
              <a:buSzPct val="90000"/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解决实际问题</a:t>
            </a:r>
          </a:p>
        </p:txBody>
      </p:sp>
      <p:sp>
        <p:nvSpPr>
          <p:cNvPr id="6" name="Text Box 30">
            <a:hlinkHover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6446416" y="1829964"/>
            <a:ext cx="3886304" cy="5835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表示数量之间的关系</a:t>
            </a:r>
          </a:p>
        </p:txBody>
      </p:sp>
      <p:sp>
        <p:nvSpPr>
          <p:cNvPr id="7" name="Text Box 11">
            <a:hlinkHover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6446416" y="2711026"/>
            <a:ext cx="2307165" cy="584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表示运算律</a:t>
            </a:r>
          </a:p>
        </p:txBody>
      </p:sp>
      <p:sp>
        <p:nvSpPr>
          <p:cNvPr id="19" name="Text Box 24"/>
          <p:cNvSpPr txBox="1">
            <a:spLocks noChangeArrowheads="1"/>
          </p:cNvSpPr>
          <p:nvPr/>
        </p:nvSpPr>
        <p:spPr bwMode="auto">
          <a:xfrm>
            <a:off x="6446416" y="3592723"/>
            <a:ext cx="48750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buClr>
                <a:schemeClr val="folHlink"/>
              </a:buClr>
              <a:buSzPct val="90000"/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表示周长、面积计算公式</a:t>
            </a:r>
          </a:p>
        </p:txBody>
      </p:sp>
      <p:sp>
        <p:nvSpPr>
          <p:cNvPr id="17" name="Text Box 27"/>
          <p:cNvSpPr txBox="1">
            <a:spLocks noChangeArrowheads="1"/>
          </p:cNvSpPr>
          <p:nvPr/>
        </p:nvSpPr>
        <p:spPr bwMode="auto">
          <a:xfrm>
            <a:off x="6446416" y="4474420"/>
            <a:ext cx="1908279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buClr>
                <a:schemeClr val="folHlink"/>
              </a:buClr>
              <a:buSzPct val="90000"/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表示规律</a:t>
            </a:r>
          </a:p>
        </p:txBody>
      </p:sp>
      <p:sp>
        <p:nvSpPr>
          <p:cNvPr id="10" name="Text Box 22">
            <a:hlinkHover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6446416" y="947314"/>
            <a:ext cx="2307165" cy="5857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表示某个量</a:t>
            </a:r>
          </a:p>
        </p:txBody>
      </p:sp>
      <p:sp>
        <p:nvSpPr>
          <p:cNvPr id="12" name="左大括号 16"/>
          <p:cNvSpPr/>
          <p:nvPr/>
        </p:nvSpPr>
        <p:spPr bwMode="auto">
          <a:xfrm>
            <a:off x="2769766" y="2556404"/>
            <a:ext cx="442912" cy="2747962"/>
          </a:xfrm>
          <a:prstGeom prst="leftBrace">
            <a:avLst>
              <a:gd name="adj1" fmla="val 42454"/>
              <a:gd name="adj2" fmla="val 50000"/>
            </a:avLst>
          </a:prstGeom>
          <a:noFill/>
          <a:ln w="38100">
            <a:solidFill>
              <a:srgbClr val="4A7EBB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3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 Box 33"/>
          <p:cNvSpPr txBox="1">
            <a:spLocks noChangeArrowheads="1"/>
          </p:cNvSpPr>
          <p:nvPr/>
        </p:nvSpPr>
        <p:spPr bwMode="auto">
          <a:xfrm>
            <a:off x="863600" y="3128968"/>
            <a:ext cx="1864891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eaLnBrk="1" hangingPunct="1">
              <a:buClr>
                <a:schemeClr val="folHlink"/>
              </a:buClr>
              <a:buSzPct val="90000"/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用字母表示数和数量关系</a:t>
            </a:r>
          </a:p>
        </p:txBody>
      </p:sp>
      <p:sp>
        <p:nvSpPr>
          <p:cNvPr id="26" name="左大括号 14"/>
          <p:cNvSpPr/>
          <p:nvPr/>
        </p:nvSpPr>
        <p:spPr bwMode="auto">
          <a:xfrm>
            <a:off x="6057478" y="1187979"/>
            <a:ext cx="329034" cy="3649028"/>
          </a:xfrm>
          <a:prstGeom prst="leftBrace">
            <a:avLst>
              <a:gd name="adj1" fmla="val 51870"/>
              <a:gd name="adj2" fmla="val 36651"/>
            </a:avLst>
          </a:prstGeom>
          <a:noFill/>
          <a:ln w="38100">
            <a:solidFill>
              <a:srgbClr val="4A7EBB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32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3" grpId="0" animBg="1"/>
      <p:bldP spid="6" grpId="0" bldLvl="0" animBg="1"/>
      <p:bldP spid="7" grpId="0" animBg="1"/>
      <p:bldP spid="19" grpId="0" animBg="1"/>
      <p:bldP spid="17" grpId="0" animBg="1"/>
      <p:bldP spid="10" grpId="0" animBg="1"/>
      <p:bldP spid="12" grpId="0" animBg="1"/>
      <p:bldP spid="1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181100" y="2644899"/>
            <a:ext cx="9829800" cy="145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   同学们整理的这些知识板块中，有哪些容易出错或应该注意的地方？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555" name="文本框 3"/>
          <p:cNvSpPr txBox="1">
            <a:spLocks noChangeArrowheads="1"/>
          </p:cNvSpPr>
          <p:nvPr/>
        </p:nvSpPr>
        <p:spPr bwMode="auto">
          <a:xfrm>
            <a:off x="725488" y="1771650"/>
            <a:ext cx="57769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（三）集体交流 拾遗补漏</a:t>
            </a:r>
          </a:p>
        </p:txBody>
      </p:sp>
      <p:sp>
        <p:nvSpPr>
          <p:cNvPr id="4" name="矩形: 圆角 4"/>
          <p:cNvSpPr/>
          <p:nvPr/>
        </p:nvSpPr>
        <p:spPr>
          <a:xfrm>
            <a:off x="769938" y="533400"/>
            <a:ext cx="5353050" cy="512763"/>
          </a:xfrm>
          <a:prstGeom prst="roundRect">
            <a:avLst/>
          </a:prstGeom>
          <a:solidFill>
            <a:srgbClr val="302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>
              <a:latin typeface="字魂54号-贤黑" panose="00000500000000000000" pitchFamily="2" charset="-122"/>
              <a:ea typeface="字魂54号-贤黑" panose="00000500000000000000" pitchFamily="2" charset="-122"/>
            </a:endParaRPr>
          </a:p>
        </p:txBody>
      </p:sp>
      <p:pic>
        <p:nvPicPr>
          <p:cNvPr id="23557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96" t="50432" r="-439" b="10216"/>
          <a:stretch>
            <a:fillRect/>
          </a:stretch>
        </p:blipFill>
        <p:spPr bwMode="auto">
          <a:xfrm>
            <a:off x="769938" y="412750"/>
            <a:ext cx="1227137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6"/>
          <p:cNvSpPr/>
          <p:nvPr/>
        </p:nvSpPr>
        <p:spPr>
          <a:xfrm>
            <a:off x="1789113" y="466725"/>
            <a:ext cx="502920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600" b="1" noProof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  <a:sym typeface="+mn-ea"/>
              </a:rPr>
              <a:t>回顾梳理 构建网络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442" y="3568082"/>
            <a:ext cx="2801645" cy="28016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7553" y="-91440"/>
            <a:ext cx="2765425" cy="276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224280" y="1620701"/>
            <a:ext cx="9824720" cy="361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1.“平方”的概念容易出错。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2.省略乘号时，数字写在字母前面，乘 1 时 1 可省略。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3.运用等式的基本性质求未知数时，注意要两边同时加减或乘除相同的数。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138285" y="999490"/>
            <a:ext cx="120396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注意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4"/>
          <p:cNvSpPr/>
          <p:nvPr/>
        </p:nvSpPr>
        <p:spPr>
          <a:xfrm>
            <a:off x="769938" y="330200"/>
            <a:ext cx="5353050" cy="512763"/>
          </a:xfrm>
          <a:prstGeom prst="roundRect">
            <a:avLst/>
          </a:prstGeom>
          <a:solidFill>
            <a:srgbClr val="302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>
              <a:latin typeface="字魂54号-贤黑" panose="00000500000000000000" pitchFamily="2" charset="-122"/>
              <a:ea typeface="字魂54号-贤黑" panose="00000500000000000000" pitchFamily="2" charset="-122"/>
            </a:endParaRPr>
          </a:p>
        </p:txBody>
      </p:sp>
      <p:pic>
        <p:nvPicPr>
          <p:cNvPr id="25610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96" t="50432" r="-439" b="10216"/>
          <a:stretch>
            <a:fillRect/>
          </a:stretch>
        </p:blipFill>
        <p:spPr bwMode="auto">
          <a:xfrm>
            <a:off x="769938" y="209550"/>
            <a:ext cx="1227137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6"/>
          <p:cNvSpPr/>
          <p:nvPr/>
        </p:nvSpPr>
        <p:spPr>
          <a:xfrm>
            <a:off x="1789113" y="263525"/>
            <a:ext cx="502920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600" b="1" noProof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j-cs"/>
                <a:sym typeface="+mn-ea"/>
              </a:rPr>
              <a:t>基础练习 排查漏洞</a:t>
            </a: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1D23BD7B-B95E-72CA-D622-B83A54622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084" y="1266273"/>
            <a:ext cx="10945175" cy="130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）一天早晨的气温是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℃，中午比早晨高8℃ 。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中午的气温是</a:t>
            </a:r>
            <a:r>
              <a:rPr lang="zh-CN" altLang="en-US" sz="3200" b="1" u="sng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℃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9C90F7B-8910-A1C5-E6A5-63B8CA7A7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084" y="2663999"/>
            <a:ext cx="11302139" cy="663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）某班共有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35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名学生，男生有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名，女生有</a:t>
            </a:r>
            <a:r>
              <a:rPr lang="zh-CN" altLang="en-US" sz="3200" b="1" u="sng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名。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61B1EBB-008B-FEC2-6287-F94EE4A68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84" y="798505"/>
            <a:ext cx="2446836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填空。</a:t>
            </a:r>
          </a:p>
        </p:txBody>
      </p:sp>
      <p:sp>
        <p:nvSpPr>
          <p:cNvPr id="5" name="Text Box 14">
            <a:extLst>
              <a:ext uri="{FF2B5EF4-FFF2-40B4-BE49-F238E27FC236}">
                <a16:creationId xmlns:a16="http://schemas.microsoft.com/office/drawing/2014/main" id="{0451F0DD-10A5-F891-ABE9-F5A615CC7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084" y="3537609"/>
            <a:ext cx="10945175" cy="130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）在一场篮球比赛中，李叔叔投中了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分球，他的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分球一共得了</a:t>
            </a:r>
            <a:r>
              <a:rPr lang="zh-CN" altLang="en-US" sz="3200" b="1" u="sng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分。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FE92788-B522-7A3C-5511-CD94B77FF806}"/>
              </a:ext>
            </a:extLst>
          </p:cNvPr>
          <p:cNvSpPr txBox="1"/>
          <p:nvPr/>
        </p:nvSpPr>
        <p:spPr>
          <a:xfrm>
            <a:off x="1688624" y="1912057"/>
            <a:ext cx="22191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＋8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C333520-9E5E-31F9-A291-7252013B2C0C}"/>
              </a:ext>
            </a:extLst>
          </p:cNvPr>
          <p:cNvSpPr txBox="1"/>
          <p:nvPr/>
        </p:nvSpPr>
        <p:spPr>
          <a:xfrm>
            <a:off x="9373929" y="2667483"/>
            <a:ext cx="20322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(35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F71D18-EF25-D8B5-70BF-98E027840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083" y="4985037"/>
            <a:ext cx="10945175" cy="130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）老师买了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个毽子，买的毽子的个数是足球的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倍，老师买了</a:t>
            </a:r>
            <a:r>
              <a:rPr lang="zh-CN" altLang="en-US" sz="3200" b="1" u="sng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个足球。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7B121F6-B99E-3E77-6942-E90364FFFB5C}"/>
              </a:ext>
            </a:extLst>
          </p:cNvPr>
          <p:cNvSpPr txBox="1"/>
          <p:nvPr/>
        </p:nvSpPr>
        <p:spPr>
          <a:xfrm>
            <a:off x="3342021" y="4207549"/>
            <a:ext cx="11954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endParaRPr lang="zh-CN" altLang="en-US" i="1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B90938E-B128-612A-ADA6-ABA4AA088CE3}"/>
              </a:ext>
            </a:extLst>
          </p:cNvPr>
          <p:cNvSpPr txBox="1"/>
          <p:nvPr/>
        </p:nvSpPr>
        <p:spPr>
          <a:xfrm>
            <a:off x="2800404" y="5645185"/>
            <a:ext cx="12738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÷3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877C2DB-567D-02AB-1D1B-FCBC48AC7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302" y="1570665"/>
            <a:ext cx="944707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，根据等式的基本性质填空。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77175E3-457B-0E1D-D2E5-D79E764A9394}"/>
              </a:ext>
            </a:extLst>
          </p:cNvPr>
          <p:cNvSpPr txBox="1"/>
          <p:nvPr/>
        </p:nvSpPr>
        <p:spPr>
          <a:xfrm>
            <a:off x="1082040" y="2431534"/>
            <a:ext cx="32359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+ 3 = </a:t>
            </a:r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(      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3E87130-06CE-0885-F626-92D8E5AA40FE}"/>
              </a:ext>
            </a:extLst>
          </p:cNvPr>
          <p:cNvSpPr txBox="1"/>
          <p:nvPr/>
        </p:nvSpPr>
        <p:spPr>
          <a:xfrm>
            <a:off x="1082039" y="3292403"/>
            <a:ext cx="30022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</a:t>
            </a:r>
            <a:r>
              <a:rPr lang="en-US" altLang="zh-CN" sz="32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endParaRPr lang="zh-CN" altLang="en-US" sz="3200" b="1" i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59BBA24-0E6B-9CED-41FE-0BB65E6FD75C}"/>
              </a:ext>
            </a:extLst>
          </p:cNvPr>
          <p:cNvSpPr txBox="1"/>
          <p:nvPr/>
        </p:nvSpPr>
        <p:spPr>
          <a:xfrm>
            <a:off x="4445000" y="2431534"/>
            <a:ext cx="3525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a－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(      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= </a:t>
            </a:r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b－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355C41D-80A6-2F9D-71F5-9BCEB9A49A7A}"/>
              </a:ext>
            </a:extLst>
          </p:cNvPr>
          <p:cNvSpPr txBox="1"/>
          <p:nvPr/>
        </p:nvSpPr>
        <p:spPr>
          <a:xfrm>
            <a:off x="4445000" y="3292403"/>
            <a:ext cx="32359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a－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(      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= </a:t>
            </a:r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b－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endParaRPr lang="zh-CN" altLang="en-US" sz="3200" b="1" i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B96D0FA-C3E8-5E36-0E0F-15CF67DBDC58}"/>
              </a:ext>
            </a:extLst>
          </p:cNvPr>
          <p:cNvSpPr txBox="1"/>
          <p:nvPr/>
        </p:nvSpPr>
        <p:spPr>
          <a:xfrm>
            <a:off x="8041640" y="2431534"/>
            <a:ext cx="37439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×1.5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= </a:t>
            </a:r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      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922B300-1DF7-1F77-28BE-49AED63F0820}"/>
              </a:ext>
            </a:extLst>
          </p:cNvPr>
          <p:cNvSpPr txBox="1"/>
          <p:nvPr/>
        </p:nvSpPr>
        <p:spPr>
          <a:xfrm>
            <a:off x="8041640" y="3292403"/>
            <a:ext cx="37439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÷(      )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zh-CN" altLang="en-US" sz="32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BB72A69-C9B0-F2B1-735B-83A5D4B33391}"/>
              </a:ext>
            </a:extLst>
          </p:cNvPr>
          <p:cNvSpPr txBox="1"/>
          <p:nvPr/>
        </p:nvSpPr>
        <p:spPr>
          <a:xfrm>
            <a:off x="3402981" y="2411214"/>
            <a:ext cx="4374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000" i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C41D995-1FC4-F21E-0AED-9C264BF3B28D}"/>
              </a:ext>
            </a:extLst>
          </p:cNvPr>
          <p:cNvSpPr txBox="1"/>
          <p:nvPr/>
        </p:nvSpPr>
        <p:spPr>
          <a:xfrm>
            <a:off x="5564521" y="2410916"/>
            <a:ext cx="4374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2000" i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A3198CE-8548-1173-4211-D3B01241CBBF}"/>
              </a:ext>
            </a:extLst>
          </p:cNvPr>
          <p:cNvSpPr txBox="1"/>
          <p:nvPr/>
        </p:nvSpPr>
        <p:spPr>
          <a:xfrm>
            <a:off x="10403221" y="2411214"/>
            <a:ext cx="10775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1.5</a:t>
            </a:r>
            <a:endParaRPr lang="zh-CN" altLang="en-US" sz="2000" i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7127002-6A97-ACF5-0711-27A75A6B0B4C}"/>
              </a:ext>
            </a:extLst>
          </p:cNvPr>
          <p:cNvSpPr txBox="1"/>
          <p:nvPr/>
        </p:nvSpPr>
        <p:spPr>
          <a:xfrm>
            <a:off x="1780341" y="3243337"/>
            <a:ext cx="7473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endParaRPr lang="zh-CN" altLang="en-US" sz="2000" i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61013EF-ED28-CD3A-DF6B-9AE49EC29A74}"/>
              </a:ext>
            </a:extLst>
          </p:cNvPr>
          <p:cNvSpPr txBox="1"/>
          <p:nvPr/>
        </p:nvSpPr>
        <p:spPr>
          <a:xfrm>
            <a:off x="5561979" y="3241081"/>
            <a:ext cx="7473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endParaRPr lang="zh-CN" altLang="en-US" sz="2000" i="1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9AD7B4C-4A4C-D8FE-375A-D62E06136015}"/>
              </a:ext>
            </a:extLst>
          </p:cNvPr>
          <p:cNvSpPr txBox="1"/>
          <p:nvPr/>
        </p:nvSpPr>
        <p:spPr>
          <a:xfrm>
            <a:off x="8975090" y="3292403"/>
            <a:ext cx="8763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526693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B2BC682-D9F4-CD91-8BA6-A577970D55CC}"/>
              </a:ext>
            </a:extLst>
          </p:cNvPr>
          <p:cNvSpPr/>
          <p:nvPr/>
        </p:nvSpPr>
        <p:spPr>
          <a:xfrm>
            <a:off x="1850909" y="1237587"/>
            <a:ext cx="7632700" cy="467589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35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）当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=2.8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=6.3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时，求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的值。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5000"/>
              </a:lnSpc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                          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= 9.1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5000"/>
              </a:lnSpc>
              <a:defRPr/>
            </a:pPr>
            <a:r>
              <a:rPr lang="zh-CN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）当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32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y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=7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时，求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xy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的值</a:t>
            </a:r>
            <a:r>
              <a:rPr lang="zh-CN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5000"/>
              </a:lnSpc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                          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xy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= 84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5000"/>
              </a:lnSpc>
              <a:defRPr/>
            </a:pPr>
            <a:r>
              <a:rPr lang="zh-CN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）当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=72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=9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时，求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的值。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5000"/>
              </a:lnSpc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                        m</a:t>
            </a:r>
            <a:r>
              <a:rPr lang="zh-CN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n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= 8</a:t>
            </a:r>
          </a:p>
          <a:p>
            <a:pPr eaLnBrk="1" hangingPunct="1">
              <a:lnSpc>
                <a:spcPct val="135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3" name="文本框 3">
            <a:extLst>
              <a:ext uri="{FF2B5EF4-FFF2-40B4-BE49-F238E27FC236}">
                <a16:creationId xmlns:a16="http://schemas.microsoft.com/office/drawing/2014/main" id="{FF0D89EE-7591-3E3D-86A4-2E01E8189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6822" y="1257907"/>
            <a:ext cx="914400" cy="66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761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68CD493-4F07-88D2-F9E1-E8EB4F7B57CB}"/>
              </a:ext>
            </a:extLst>
          </p:cNvPr>
          <p:cNvSpPr txBox="1"/>
          <p:nvPr/>
        </p:nvSpPr>
        <p:spPr>
          <a:xfrm>
            <a:off x="1974504" y="1929273"/>
            <a:ext cx="9096202" cy="2681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kumimoji="0" lang="zh-CN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）当</a:t>
            </a: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y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=100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时，求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x+y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的值</a:t>
            </a:r>
            <a:r>
              <a:rPr kumimoji="0" lang="zh-CN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</a:t>
            </a:r>
          </a:p>
          <a:p>
            <a:pPr marL="0" marR="0" lvl="0" indent="0" algn="l" defTabSz="914400" rtl="0" eaLnBrk="1" fontAlgn="base" latinLnBrk="0" hangingPunct="1">
              <a:lnSpc>
                <a:spcPct val="13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                      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y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= 180</a:t>
            </a:r>
          </a:p>
          <a:p>
            <a:pPr eaLnBrk="1" hangingPunct="1">
              <a:lnSpc>
                <a:spcPct val="135000"/>
              </a:lnSpc>
              <a:defRPr/>
            </a:pPr>
            <a:r>
              <a:rPr lang="zh-CN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=3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时，求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²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的值。</a:t>
            </a:r>
            <a:endParaRPr lang="en-US" altLang="zh-CN" sz="3200" b="1" i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eaLnBrk="1" hangingPunct="1">
              <a:lnSpc>
                <a:spcPct val="135000"/>
              </a:lnSpc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        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= 2×3 = 6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² = 3² = 9</a:t>
            </a:r>
          </a:p>
        </p:txBody>
      </p:sp>
    </p:spTree>
    <p:extLst>
      <p:ext uri="{BB962C8B-B14F-4D97-AF65-F5344CB8AC3E}">
        <p14:creationId xmlns:p14="http://schemas.microsoft.com/office/powerpoint/2010/main" val="3392253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B21D72E-312E-BF2A-B0D4-6A2A7EEA05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9902" y="1296345"/>
            <a:ext cx="9834018" cy="22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一大杯果汁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1200 g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，从中倒出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小杯。如果每小杯果汁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g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，请你用含有字母的式子表示大杯里的果汁还剩多少克。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E7D0D0E-D27C-015E-45F7-71BADB0FD25B}"/>
              </a:ext>
            </a:extLst>
          </p:cNvPr>
          <p:cNvSpPr txBox="1"/>
          <p:nvPr/>
        </p:nvSpPr>
        <p:spPr>
          <a:xfrm>
            <a:off x="1230222" y="3834499"/>
            <a:ext cx="61671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1200－3</a:t>
            </a:r>
            <a:r>
              <a:rPr lang="zh-CN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35296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88FE187-010C-42BE-47D8-362E3DF82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8942" y="1377625"/>
            <a:ext cx="474385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5.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计算下面各题。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8D80F3F-C639-6E63-AD1D-66481D1EDEBE}"/>
              </a:ext>
            </a:extLst>
          </p:cNvPr>
          <p:cNvSpPr txBox="1"/>
          <p:nvPr/>
        </p:nvSpPr>
        <p:spPr>
          <a:xfrm>
            <a:off x="1610360" y="2431534"/>
            <a:ext cx="1955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+ 6</a:t>
            </a:r>
            <a:r>
              <a:rPr lang="zh-CN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E0F68F6-D2D2-641C-ECF7-844A3010C18E}"/>
              </a:ext>
            </a:extLst>
          </p:cNvPr>
          <p:cNvSpPr txBox="1"/>
          <p:nvPr/>
        </p:nvSpPr>
        <p:spPr>
          <a:xfrm>
            <a:off x="3845560" y="2431533"/>
            <a:ext cx="20777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－ 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zh-CN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5B54F06-904D-2EFA-AF55-0602DC85A54F}"/>
              </a:ext>
            </a:extLst>
          </p:cNvPr>
          <p:cNvSpPr txBox="1"/>
          <p:nvPr/>
        </p:nvSpPr>
        <p:spPr>
          <a:xfrm>
            <a:off x="6522722" y="2431532"/>
            <a:ext cx="20777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－ </a:t>
            </a:r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zh-CN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A34613F-952F-532E-1359-D1695FC8BC84}"/>
              </a:ext>
            </a:extLst>
          </p:cNvPr>
          <p:cNvSpPr txBox="1"/>
          <p:nvPr/>
        </p:nvSpPr>
        <p:spPr>
          <a:xfrm>
            <a:off x="8879842" y="2431532"/>
            <a:ext cx="1955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altLang="zh-CN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2568312-7A06-6CA2-9AFF-44DEB2372841}"/>
              </a:ext>
            </a:extLst>
          </p:cNvPr>
          <p:cNvSpPr txBox="1"/>
          <p:nvPr/>
        </p:nvSpPr>
        <p:spPr>
          <a:xfrm>
            <a:off x="1976120" y="3193052"/>
            <a:ext cx="949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kumimoji="0" lang="zh-CN" alt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а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67419A2-797B-65C0-C26B-E6BF3352298F}"/>
              </a:ext>
            </a:extLst>
          </p:cNvPr>
          <p:cNvSpPr txBox="1"/>
          <p:nvPr/>
        </p:nvSpPr>
        <p:spPr>
          <a:xfrm>
            <a:off x="4333240" y="3162275"/>
            <a:ext cx="949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69621C3-6F72-F3A4-777A-994D58287B7D}"/>
              </a:ext>
            </a:extLst>
          </p:cNvPr>
          <p:cNvSpPr txBox="1"/>
          <p:nvPr/>
        </p:nvSpPr>
        <p:spPr>
          <a:xfrm>
            <a:off x="6822440" y="3162274"/>
            <a:ext cx="949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017F3AF-803F-12CD-1E4F-CDA58BA7A6D1}"/>
              </a:ext>
            </a:extLst>
          </p:cNvPr>
          <p:cNvSpPr txBox="1"/>
          <p:nvPr/>
        </p:nvSpPr>
        <p:spPr>
          <a:xfrm>
            <a:off x="9189720" y="3193052"/>
            <a:ext cx="949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604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>
            <a:extLst>
              <a:ext uri="{FF2B5EF4-FFF2-40B4-BE49-F238E27FC236}">
                <a16:creationId xmlns:a16="http://schemas.microsoft.com/office/drawing/2014/main" id="{2F402BA3-24A5-E924-24CB-69459E040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982" y="414627"/>
            <a:ext cx="914400" cy="66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6.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A4D3957-0774-DFF0-C5E5-2937317F9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8502" y="355345"/>
            <a:ext cx="10078778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张桌子坐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张桌子拼起来坐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张桌子拼起来坐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2EA5722-0522-FC7E-82E3-D81976E74206}"/>
              </a:ext>
            </a:extLst>
          </p:cNvPr>
          <p:cNvSpPr txBox="1"/>
          <p:nvPr/>
        </p:nvSpPr>
        <p:spPr>
          <a:xfrm>
            <a:off x="1158182" y="1809520"/>
            <a:ext cx="6441498" cy="1476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照这样拼下去，10 张桌子拼起来可以坐多少人？</a:t>
            </a:r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张桌子呢？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FBFD5EF-6283-D42C-E91F-82D5D3635B4F}"/>
              </a:ext>
            </a:extLst>
          </p:cNvPr>
          <p:cNvSpPr txBox="1"/>
          <p:nvPr/>
        </p:nvSpPr>
        <p:spPr>
          <a:xfrm>
            <a:off x="1178502" y="3212895"/>
            <a:ext cx="6695498" cy="2214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如果用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张桌子拼在一起可坐的人数，怎样表示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之间的关系？当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38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55D3865-BAFF-B8DB-FC1E-37FD3EF03B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280" y="2386026"/>
            <a:ext cx="3655872" cy="189748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AEB1EAD4-70EC-1BDF-2422-158252A474BA}"/>
              </a:ext>
            </a:extLst>
          </p:cNvPr>
          <p:cNvSpPr txBox="1"/>
          <p:nvPr/>
        </p:nvSpPr>
        <p:spPr>
          <a:xfrm>
            <a:off x="4452591" y="4842957"/>
            <a:ext cx="3530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时，</a:t>
            </a:r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等于多少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C755C0D-8083-536A-9FB6-0477D7A8C3D7}"/>
              </a:ext>
            </a:extLst>
          </p:cNvPr>
          <p:cNvSpPr txBox="1"/>
          <p:nvPr/>
        </p:nvSpPr>
        <p:spPr>
          <a:xfrm>
            <a:off x="4439862" y="1366551"/>
            <a:ext cx="37973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2+4×10 = 42(人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59EE3F9-FBF1-F9F2-6E35-ECD63E8CCF39}"/>
              </a:ext>
            </a:extLst>
          </p:cNvPr>
          <p:cNvSpPr txBox="1"/>
          <p:nvPr/>
        </p:nvSpPr>
        <p:spPr>
          <a:xfrm>
            <a:off x="8174946" y="1366551"/>
            <a:ext cx="18618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+ 4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endParaRPr lang="zh-CN" altLang="en-US" sz="3200" b="1" i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B036E88-571A-FBFC-07A3-E60344B2093C}"/>
              </a:ext>
            </a:extLst>
          </p:cNvPr>
          <p:cNvSpPr txBox="1"/>
          <p:nvPr/>
        </p:nvSpPr>
        <p:spPr>
          <a:xfrm>
            <a:off x="1300422" y="5521991"/>
            <a:ext cx="18618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2+4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endParaRPr lang="zh-CN" altLang="en-US" sz="3200" b="1" i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0560B3C-68C6-B699-5868-17C9FE1585B3}"/>
              </a:ext>
            </a:extLst>
          </p:cNvPr>
          <p:cNvSpPr txBox="1"/>
          <p:nvPr/>
        </p:nvSpPr>
        <p:spPr>
          <a:xfrm>
            <a:off x="3748176" y="5521991"/>
            <a:ext cx="27542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+ 4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= 38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63790EA-1D2F-4913-373D-80884FD1AC93}"/>
              </a:ext>
            </a:extLst>
          </p:cNvPr>
          <p:cNvSpPr txBox="1"/>
          <p:nvPr/>
        </p:nvSpPr>
        <p:spPr>
          <a:xfrm>
            <a:off x="6277566" y="5521991"/>
            <a:ext cx="2175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9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6210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6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>
            <a:extLst>
              <a:ext uri="{FF2B5EF4-FFF2-40B4-BE49-F238E27FC236}">
                <a16:creationId xmlns:a16="http://schemas.microsoft.com/office/drawing/2014/main" id="{2346C18C-E28F-96BE-7D96-558F5086D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982" y="424787"/>
            <a:ext cx="914400" cy="66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7.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6B442D8-3F26-7419-1DC2-7D25384172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8501" y="398594"/>
            <a:ext cx="10312517" cy="1389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我国记录温度常用摄氏温度 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单位：℃ 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 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，还有一些国家用华氏温度 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单位：℉ 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。华氏温度与摄氏温度的关系如下：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77B685D-7D28-8D24-ABFB-59FE8ED360A2}"/>
              </a:ext>
            </a:extLst>
          </p:cNvPr>
          <p:cNvSpPr txBox="1"/>
          <p:nvPr/>
        </p:nvSpPr>
        <p:spPr>
          <a:xfrm>
            <a:off x="3134331" y="1974334"/>
            <a:ext cx="61671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华氏温度 = 摄氏温度×1.8+32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ADE943A-1C11-3BF8-8C00-4B0D97C7EFA1}"/>
              </a:ext>
            </a:extLst>
          </p:cNvPr>
          <p:cNvSpPr txBox="1"/>
          <p:nvPr/>
        </p:nvSpPr>
        <p:spPr>
          <a:xfrm>
            <a:off x="1137862" y="2458085"/>
            <a:ext cx="10078778" cy="1476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试着用字母表示摄式温度和华氏温度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的关系。如果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某地气温是 86 ℉ ，相当于多少摄氏度?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F6AEAB5-0582-D25B-5E37-8135382B2395}"/>
              </a:ext>
            </a:extLst>
          </p:cNvPr>
          <p:cNvSpPr txBox="1"/>
          <p:nvPr/>
        </p:nvSpPr>
        <p:spPr>
          <a:xfrm>
            <a:off x="1290262" y="4125621"/>
            <a:ext cx="30988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f 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1.8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+ 32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EFE19E5-4269-6EA6-FE82-B54F52160E7C}"/>
              </a:ext>
            </a:extLst>
          </p:cNvPr>
          <p:cNvSpPr txBox="1"/>
          <p:nvPr/>
        </p:nvSpPr>
        <p:spPr>
          <a:xfrm>
            <a:off x="1259782" y="4761092"/>
            <a:ext cx="30988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1.8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+ 32 = 86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6DA7A45-CBC3-D738-5C66-CE51C0083100}"/>
              </a:ext>
            </a:extLst>
          </p:cNvPr>
          <p:cNvSpPr txBox="1"/>
          <p:nvPr/>
        </p:nvSpPr>
        <p:spPr>
          <a:xfrm>
            <a:off x="4135120" y="4761092"/>
            <a:ext cx="50089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1.8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+ 32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32 = 86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FD07960-6CC3-9ACC-C3FE-0EE961D721FB}"/>
              </a:ext>
            </a:extLst>
          </p:cNvPr>
          <p:cNvSpPr txBox="1"/>
          <p:nvPr/>
        </p:nvSpPr>
        <p:spPr>
          <a:xfrm>
            <a:off x="8778298" y="4761092"/>
            <a:ext cx="22453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1.8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= 54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B73CE49-1943-3B01-3E4B-5A46C2DFE814}"/>
              </a:ext>
            </a:extLst>
          </p:cNvPr>
          <p:cNvSpPr txBox="1"/>
          <p:nvPr/>
        </p:nvSpPr>
        <p:spPr>
          <a:xfrm>
            <a:off x="4135120" y="5537230"/>
            <a:ext cx="4165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1.8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÷1.8 = 54÷1.8 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12EFFD6-5471-409F-F2A8-12762F1FD0B0}"/>
              </a:ext>
            </a:extLst>
          </p:cNvPr>
          <p:cNvSpPr txBox="1"/>
          <p:nvPr/>
        </p:nvSpPr>
        <p:spPr>
          <a:xfrm>
            <a:off x="8890000" y="5537229"/>
            <a:ext cx="22453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= 30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536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ext Box 14">
            <a:extLst>
              <a:ext uri="{FF2B5EF4-FFF2-40B4-BE49-F238E27FC236}">
                <a16:creationId xmlns:a16="http://schemas.microsoft.com/office/drawing/2014/main" id="{361BF6CB-1D76-478E-9A80-BC97B3E22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588" y="806450"/>
            <a:ext cx="5635625" cy="22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重庆到宜昌的水路长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648 km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。游轮以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36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千米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时的速度从重庆开往宜昌。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700" name="TextBox 3">
            <a:extLst>
              <a:ext uri="{FF2B5EF4-FFF2-40B4-BE49-F238E27FC236}">
                <a16:creationId xmlns:a16="http://schemas.microsoft.com/office/drawing/2014/main" id="{88307A51-FFEF-4364-B821-76E3B05DF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850" y="3365500"/>
            <a:ext cx="10736263" cy="13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）开出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小时后，游轮离重庆有多远？如果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10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，游轮离重庆有多远？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5D314E-58B9-444C-B684-DD4754456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6120" y="4221571"/>
            <a:ext cx="7389812" cy="194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36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  </a:t>
            </a:r>
          </a:p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如果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36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36×10 = 360</a:t>
            </a:r>
          </a:p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答：如果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10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，邮轮离重庆有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360 km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9169" y="762862"/>
            <a:ext cx="3755353" cy="26326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49561A-D81A-4099-A239-0CBA4BCDF1DB}"/>
              </a:ext>
            </a:extLst>
          </p:cNvPr>
          <p:cNvSpPr txBox="1"/>
          <p:nvPr/>
        </p:nvSpPr>
        <p:spPr>
          <a:xfrm>
            <a:off x="1321727" y="4544321"/>
            <a:ext cx="9548545" cy="19541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648</a:t>
            </a:r>
            <a:r>
              <a:rPr lang="zh-CN" altLang="en-US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－</a:t>
            </a:r>
            <a:r>
              <a:rPr lang="en-US" altLang="zh-CN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r>
              <a:rPr lang="en-US" altLang="zh-CN" sz="3200" b="1" i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t</a:t>
            </a:r>
            <a:r>
              <a:rPr lang="en-US" altLang="zh-CN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en-US" altLang="zh-CN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</a:t>
            </a:r>
            <a:r>
              <a:rPr lang="en-US" altLang="zh-CN" sz="3200" b="1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32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如果 </a:t>
            </a:r>
            <a:r>
              <a:rPr lang="en-US" altLang="zh-CN" sz="3200" b="1" i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t </a:t>
            </a:r>
            <a:r>
              <a:rPr lang="zh-CN" altLang="en-US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648</a:t>
            </a:r>
            <a:r>
              <a:rPr lang="zh-CN" altLang="en-US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－</a:t>
            </a:r>
            <a:r>
              <a:rPr lang="en-US" altLang="zh-CN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r>
              <a:rPr lang="en-US" altLang="zh-CN" sz="3200" b="1" i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t </a:t>
            </a:r>
            <a:r>
              <a:rPr lang="en-US" altLang="zh-CN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</a:t>
            </a:r>
            <a:r>
              <a:rPr lang="en-US" altLang="zh-CN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648</a:t>
            </a:r>
            <a:r>
              <a:rPr lang="zh-CN" altLang="en-US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36×12 = 216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3200" b="1" noProof="1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      </a:t>
            </a:r>
            <a:r>
              <a:rPr lang="zh-CN" altLang="en-US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</a:t>
            </a:r>
            <a:r>
              <a:rPr lang="zh-CN" altLang="en-US" sz="32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答：如果 </a:t>
            </a:r>
            <a:r>
              <a:rPr lang="en-US" altLang="zh-CN" sz="3200" b="1" i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t </a:t>
            </a:r>
            <a:r>
              <a:rPr lang="en-US" altLang="zh-CN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= 12</a:t>
            </a:r>
            <a:r>
              <a:rPr lang="zh-CN" altLang="en-US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，</a:t>
            </a:r>
            <a:r>
              <a:rPr lang="zh-CN" altLang="en-US" sz="3200" b="1" noProof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邮轮到宜昌还有 </a:t>
            </a:r>
            <a:r>
              <a:rPr lang="en-US" altLang="zh-CN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216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km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  <a:sym typeface="+mn-ea"/>
              </a:rPr>
              <a:t>。</a:t>
            </a:r>
            <a:endParaRPr lang="en-US" altLang="zh-CN" sz="3200" b="1" noProof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0725" name="TextBox 3">
            <a:extLst>
              <a:ext uri="{FF2B5EF4-FFF2-40B4-BE49-F238E27FC236}">
                <a16:creationId xmlns:a16="http://schemas.microsoft.com/office/drawing/2014/main" id="{16DA8E9D-E68E-479D-B84D-437C7181D0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850" y="3365500"/>
            <a:ext cx="10736263" cy="13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）开出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小时后，游轮到宜昌还有多远？如果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12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，游轮到宜昌还有多远？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3E57EB9-D489-4307-9195-DDAE84420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9169" y="762862"/>
            <a:ext cx="3755353" cy="2632618"/>
          </a:xfrm>
          <a:prstGeom prst="rect">
            <a:avLst/>
          </a:prstGeom>
        </p:spPr>
      </p:pic>
      <p:sp>
        <p:nvSpPr>
          <p:cNvPr id="4" name="Text Box 14">
            <a:extLst>
              <a:ext uri="{FF2B5EF4-FFF2-40B4-BE49-F238E27FC236}">
                <a16:creationId xmlns:a16="http://schemas.microsoft.com/office/drawing/2014/main" id="{E418BDB5-C6B0-53C6-E934-5C9A9776E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588" y="806450"/>
            <a:ext cx="5635625" cy="22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重庆到宜昌的水路长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648 km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。游轮以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36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千米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时的速度从重庆开往宜昌。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702CDBB-B8ED-64C6-2964-C40BF16AA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6923" y="627924"/>
            <a:ext cx="474385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根据右图回答问题。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C4941D2-6758-14A6-5338-CA7C960DC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1352" y="1329806"/>
            <a:ext cx="10537190" cy="663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哪个正方形的面积是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²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？哪个正方形的面积是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²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C1ADC9-4CE2-3EA3-069D-5AE413E88D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1352" y="2221166"/>
            <a:ext cx="9450069" cy="13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整个图形的面积是多少？你有不同的表示方法吗？你发现了什么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8E1B198-C653-475D-2610-CBB887C3A0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897" y="3211094"/>
            <a:ext cx="2767446" cy="2836721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4367705B-7B2E-42F1-8603-B5531845A1F9}"/>
              </a:ext>
            </a:extLst>
          </p:cNvPr>
          <p:cNvSpPr/>
          <p:nvPr/>
        </p:nvSpPr>
        <p:spPr>
          <a:xfrm>
            <a:off x="8147453" y="4098825"/>
            <a:ext cx="1403350" cy="1403350"/>
          </a:xfrm>
          <a:prstGeom prst="rect">
            <a:avLst/>
          </a:prstGeom>
          <a:solidFill>
            <a:srgbClr val="E6F2F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C69A1EF-B638-081E-133D-B6D9D48FB778}"/>
              </a:ext>
            </a:extLst>
          </p:cNvPr>
          <p:cNvSpPr txBox="1"/>
          <p:nvPr/>
        </p:nvSpPr>
        <p:spPr>
          <a:xfrm>
            <a:off x="8680852" y="4394340"/>
            <a:ext cx="11692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²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92F8AFD-E12C-8F3D-D630-F3BDA9C7BFEC}"/>
              </a:ext>
            </a:extLst>
          </p:cNvPr>
          <p:cNvSpPr/>
          <p:nvPr/>
        </p:nvSpPr>
        <p:spPr>
          <a:xfrm>
            <a:off x="9555321" y="3233140"/>
            <a:ext cx="857102" cy="850208"/>
          </a:xfrm>
          <a:prstGeom prst="rect">
            <a:avLst/>
          </a:prstGeom>
          <a:solidFill>
            <a:srgbClr val="E6F2F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8D3417A-4E7F-3737-BF04-0748DF125E09}"/>
              </a:ext>
            </a:extLst>
          </p:cNvPr>
          <p:cNvSpPr txBox="1"/>
          <p:nvPr/>
        </p:nvSpPr>
        <p:spPr>
          <a:xfrm>
            <a:off x="9781520" y="3319203"/>
            <a:ext cx="11692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²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DCC5DD5-8251-E282-5CAE-108A9B1BC9F2}"/>
              </a:ext>
            </a:extLst>
          </p:cNvPr>
          <p:cNvSpPr txBox="1"/>
          <p:nvPr/>
        </p:nvSpPr>
        <p:spPr>
          <a:xfrm>
            <a:off x="1301352" y="3640757"/>
            <a:ext cx="6163732" cy="737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整个图形的面积是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²，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D8276C4-10E4-7110-EF49-232E8F1F1B80}"/>
              </a:ext>
            </a:extLst>
          </p:cNvPr>
          <p:cNvSpPr txBox="1"/>
          <p:nvPr/>
        </p:nvSpPr>
        <p:spPr>
          <a:xfrm>
            <a:off x="1300104" y="4495041"/>
            <a:ext cx="61649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也可以表示为 </a:t>
            </a:r>
            <a:r>
              <a:rPr kumimoji="0" lang="zh-CN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² + 2</a:t>
            </a:r>
            <a:r>
              <a:rPr kumimoji="0" lang="zh-CN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ab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+ </a:t>
            </a:r>
            <a:r>
              <a:rPr kumimoji="0" lang="zh-CN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²。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67601F0-0E60-4996-178E-57BC26F8E42D}"/>
              </a:ext>
            </a:extLst>
          </p:cNvPr>
          <p:cNvSpPr txBox="1"/>
          <p:nvPr/>
        </p:nvSpPr>
        <p:spPr>
          <a:xfrm>
            <a:off x="1300104" y="5196590"/>
            <a:ext cx="61649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我发现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  (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)² = </a:t>
            </a:r>
            <a:r>
              <a:rPr kumimoji="0" lang="zh-CN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² + 2</a:t>
            </a:r>
            <a:r>
              <a:rPr kumimoji="0" lang="zh-CN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ab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+ </a:t>
            </a:r>
            <a:r>
              <a:rPr kumimoji="0" lang="zh-CN" alt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²。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11363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10" grpId="0"/>
      <p:bldP spid="11" grpId="0" animBg="1"/>
      <p:bldP spid="11" grpId="1" animBg="1"/>
      <p:bldP spid="11" grpId="2" animBg="1"/>
      <p:bldP spid="12" grpId="0"/>
      <p:bldP spid="14" grpId="0"/>
      <p:bldP spid="16" grpId="0"/>
      <p:bldP spid="17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1500</Words>
  <Application>Microsoft Office PowerPoint</Application>
  <PresentationFormat>宽屏</PresentationFormat>
  <Paragraphs>116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9" baseType="lpstr">
      <vt:lpstr>等线</vt:lpstr>
      <vt:lpstr>等线 Light</vt:lpstr>
      <vt:lpstr>黑体</vt:lpstr>
      <vt:lpstr>楷体</vt:lpstr>
      <vt:lpstr>楷体_GB2312</vt:lpstr>
      <vt:lpstr>字魂54号-贤黑</vt:lpstr>
      <vt:lpstr>Arial</vt:lpstr>
      <vt:lpstr>Times New Roman</vt:lpstr>
      <vt:lpstr>自定义设计方案</vt:lpstr>
      <vt:lpstr>整理和复习 （练习十三）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WF</cp:lastModifiedBy>
  <cp:revision>240</cp:revision>
  <dcterms:created xsi:type="dcterms:W3CDTF">2016-01-14T07:05:00Z</dcterms:created>
  <dcterms:modified xsi:type="dcterms:W3CDTF">2026-09-05T07:41:10Z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