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386" r:id="rId5"/>
    <p:sldId id="268" r:id="rId6"/>
    <p:sldId id="387" r:id="rId7"/>
    <p:sldId id="388" r:id="rId8"/>
    <p:sldId id="328" r:id="rId9"/>
    <p:sldId id="389" r:id="rId10"/>
    <p:sldId id="262" r:id="rId11"/>
    <p:sldId id="356" r:id="rId12"/>
    <p:sldId id="340" r:id="rId13"/>
    <p:sldId id="378" r:id="rId14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8330" indent="-1511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930" indent="-3035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530" indent="-4559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7130" indent="-6083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9">
          <p15:clr>
            <a:srgbClr val="A4A3A4"/>
          </p15:clr>
        </p15:guide>
        <p15:guide id="2" pos="38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F3FB"/>
    <a:srgbClr val="33CCCC"/>
    <a:srgbClr val="F7FFFD"/>
    <a:srgbClr val="E5F8F9"/>
    <a:srgbClr val="FF0000"/>
    <a:srgbClr val="F2A276"/>
    <a:srgbClr val="C05012"/>
    <a:srgbClr val="1F4E79"/>
    <a:srgbClr val="FDFAE9"/>
    <a:srgbClr val="FAF9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94660" autoAdjust="0"/>
  </p:normalViewPr>
  <p:slideViewPr>
    <p:cSldViewPr snapToGrid="0">
      <p:cViewPr varScale="1">
        <p:scale>
          <a:sx n="65" d="100"/>
          <a:sy n="65" d="100"/>
        </p:scale>
        <p:origin x="72" y="1056"/>
      </p:cViewPr>
      <p:guideLst>
        <p:guide orient="horz" pos="2209"/>
        <p:guide pos="38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30EE0A2-C837-48CA-8A0F-2AFEACE646A5}" type="datetimeFigureOut">
              <a:rPr lang="zh-CN" altLang="en-US"/>
              <a:t>2026/9/5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79AD9A43-17E5-4AEA-8EFC-BECFCDCC57FA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4F939AE-C52D-4541-B505-FC5EB0D361FA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514350" y="528638"/>
            <a:ext cx="11163300" cy="58007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96000" y="0"/>
            <a:ext cx="4103688" cy="1543050"/>
          </a:xfrm>
          <a:prstGeom prst="rect">
            <a:avLst/>
          </a:prstGeom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22375" y="295275"/>
            <a:ext cx="1085850" cy="976313"/>
          </a:xfrm>
          <a:prstGeom prst="rect">
            <a:avLst/>
          </a:prstGeom>
          <a:effectLst>
            <a:outerShdw blurRad="12700" dist="127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3" t="23175" r="9954" b="23328"/>
          <a:stretch>
            <a:fillRect/>
          </a:stretch>
        </p:blipFill>
        <p:spPr>
          <a:xfrm rot="18812058" flipH="1">
            <a:off x="5931878" y="2579076"/>
            <a:ext cx="7807569" cy="513470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15" y="4345200"/>
            <a:ext cx="2299165" cy="2028167"/>
          </a:xfrm>
          <a:prstGeom prst="rect">
            <a:avLst/>
          </a:prstGeom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51977" y="252413"/>
            <a:ext cx="577595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81000" y="333375"/>
            <a:ext cx="11420475" cy="61436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51977" y="252413"/>
            <a:ext cx="577595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19992" y="2945051"/>
            <a:ext cx="2041578" cy="553994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/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75" y="4905375"/>
            <a:ext cx="2068513" cy="206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81000" y="333375"/>
            <a:ext cx="11420475" cy="61436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524300">
            <a:off x="4819992" y="2945051"/>
            <a:ext cx="2041578" cy="553994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/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51977" y="252413"/>
            <a:ext cx="577595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36513" y="-50800"/>
            <a:ext cx="12265026" cy="692943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180" rIns="1440180" anchor="ctr"/>
          <a:lstStyle/>
          <a:p>
            <a:pPr indent="6096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4665" noProof="1">
                <a:solidFill>
                  <a:srgbClr val="FF0000"/>
                </a:solidFill>
                <a:latin typeface="黑体" panose="02010609060101010101" pitchFamily="2" charset="-122"/>
                <a:sym typeface="+mn-ea"/>
              </a:rPr>
              <a:t>声  明</a:t>
            </a:r>
          </a:p>
          <a:p>
            <a:pPr indent="6096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4665" noProof="1">
              <a:solidFill>
                <a:srgbClr val="FF0000"/>
              </a:solidFill>
              <a:latin typeface="黑体" panose="02010609060101010101" pitchFamily="2" charset="-122"/>
            </a:endParaRPr>
          </a:p>
          <a:p>
            <a:pPr indent="6096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935" noProof="1">
                <a:solidFill>
                  <a:srgbClr val="FF0000"/>
                </a:solidFill>
                <a:latin typeface="黑体" panose="02010609060101010101" pitchFamily="2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6096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935" noProof="1">
                <a:solidFill>
                  <a:srgbClr val="FF0000"/>
                </a:solidFill>
                <a:latin typeface="黑体" panose="02010609060101010101" pitchFamily="2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6096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935" noProof="1">
              <a:solidFill>
                <a:srgbClr val="FF0000"/>
              </a:solidFill>
              <a:latin typeface="黑体" panose="02010609060101010101" pitchFamily="2" charset="-122"/>
            </a:endParaRPr>
          </a:p>
          <a:p>
            <a:pPr indent="6096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935" noProof="1">
                <a:solidFill>
                  <a:srgbClr val="FF0000"/>
                </a:solidFill>
                <a:latin typeface="黑体" panose="02010609060101010101" pitchFamily="2" charset="-122"/>
                <a:sym typeface="+mn-ea"/>
              </a:rPr>
              <a:t>武汉天成贵龙文化传播有限公司</a:t>
            </a:r>
          </a:p>
          <a:p>
            <a:pPr indent="6096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935" noProof="1">
                <a:solidFill>
                  <a:srgbClr val="FF0000"/>
                </a:solidFill>
                <a:latin typeface="黑体" panose="02010609060101010101" pitchFamily="2" charset="-122"/>
                <a:sym typeface="+mn-ea"/>
              </a:rPr>
              <a:t>湖北山河律师事务所</a:t>
            </a:r>
            <a:endParaRPr lang="zh-CN" altLang="en-US" sz="2935" noProof="1">
              <a:solidFill>
                <a:srgbClr val="FF0000"/>
              </a:solidFill>
              <a:latin typeface="黑体" panose="0201060906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C173E66-FF98-40DB-8A74-B193B858EE84}" type="datetimeFigureOut">
              <a:rPr lang="zh-CN" altLang="en-US"/>
              <a:t>2026/9/5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A83CD54-6D82-4ECC-9857-EEAB6DFECA07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0"/>
          <p:cNvSpPr>
            <a:spLocks noChangeArrowheads="1"/>
          </p:cNvSpPr>
          <p:nvPr/>
        </p:nvSpPr>
        <p:spPr bwMode="auto">
          <a:xfrm>
            <a:off x="1025779" y="1262952"/>
            <a:ext cx="2260600" cy="5016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665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665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465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标题 1"/>
          <p:cNvSpPr txBox="1">
            <a:spLocks noChangeArrowheads="1"/>
          </p:cNvSpPr>
          <p:nvPr/>
        </p:nvSpPr>
        <p:spPr bwMode="auto">
          <a:xfrm>
            <a:off x="2598040" y="2027883"/>
            <a:ext cx="6550025" cy="272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用字母表示数和</a:t>
            </a:r>
            <a:endParaRPr lang="en-US" altLang="zh-CN" sz="5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 数量关系（</a:t>
            </a:r>
            <a:r>
              <a:rPr lang="en-US" altLang="zh-CN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5400" b="1" dirty="0"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>
            <a:fillRect/>
          </a:stretch>
        </p:blipFill>
        <p:spPr>
          <a:xfrm>
            <a:off x="375590" y="-73388"/>
            <a:ext cx="5090819" cy="1498963"/>
          </a:xfrm>
          <a:prstGeom prst="rect">
            <a:avLst/>
          </a:prstGeom>
        </p:spPr>
      </p:pic>
      <p:sp>
        <p:nvSpPr>
          <p:cNvPr id="4107" name="矩形 4106"/>
          <p:cNvSpPr/>
          <p:nvPr/>
        </p:nvSpPr>
        <p:spPr>
          <a:xfrm>
            <a:off x="596900" y="1533525"/>
            <a:ext cx="11061700" cy="4533900"/>
          </a:xfrm>
          <a:prstGeom prst="rect">
            <a:avLst/>
          </a:prstGeom>
          <a:solidFill>
            <a:schemeClr val="accent2">
              <a:lumMod val="20000"/>
              <a:lumOff val="80000"/>
              <a:alpha val="84706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17414" name="Rectangle 16"/>
          <p:cNvSpPr>
            <a:spLocks noChangeArrowheads="1"/>
          </p:cNvSpPr>
          <p:nvPr/>
        </p:nvSpPr>
        <p:spPr bwMode="auto">
          <a:xfrm>
            <a:off x="792163" y="722313"/>
            <a:ext cx="43608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古诗激趣</a:t>
            </a:r>
            <a:r>
              <a:rPr lang="en-US" altLang="zh-CN" sz="3600" b="1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导入新课</a:t>
            </a:r>
          </a:p>
        </p:txBody>
      </p:sp>
      <p:grpSp>
        <p:nvGrpSpPr>
          <p:cNvPr id="17415" name="组合 4100"/>
          <p:cNvGrpSpPr/>
          <p:nvPr/>
        </p:nvGrpSpPr>
        <p:grpSpPr bwMode="auto">
          <a:xfrm>
            <a:off x="4738690" y="1136650"/>
            <a:ext cx="6919910" cy="5384800"/>
            <a:chOff x="5386072" y="1539240"/>
            <a:chExt cx="5649564" cy="4166437"/>
          </a:xfrm>
        </p:grpSpPr>
        <p:grpSp>
          <p:nvGrpSpPr>
            <p:cNvPr id="17418" name="组合 57"/>
            <p:cNvGrpSpPr/>
            <p:nvPr/>
          </p:nvGrpSpPr>
          <p:grpSpPr bwMode="auto">
            <a:xfrm>
              <a:off x="5386072" y="1757879"/>
              <a:ext cx="5649564" cy="3724245"/>
              <a:chOff x="5386072" y="1757879"/>
              <a:chExt cx="5649564" cy="3724245"/>
            </a:xfrm>
          </p:grpSpPr>
          <p:sp>
            <p:nvSpPr>
              <p:cNvPr id="15" name="任意多边形: 形状 14"/>
              <p:cNvSpPr/>
              <p:nvPr/>
            </p:nvSpPr>
            <p:spPr>
              <a:xfrm>
                <a:off x="5546783" y="1938442"/>
                <a:ext cx="5328141" cy="3339782"/>
              </a:xfrm>
              <a:custGeom>
                <a:avLst/>
                <a:gdLst>
                  <a:gd name="connsiteX0" fmla="*/ 0 w 5327904"/>
                  <a:gd name="connsiteY0" fmla="*/ 792480 h 3340608"/>
                  <a:gd name="connsiteX1" fmla="*/ 890016 w 5327904"/>
                  <a:gd name="connsiteY1" fmla="*/ 0 h 3340608"/>
                  <a:gd name="connsiteX2" fmla="*/ 4450080 w 5327904"/>
                  <a:gd name="connsiteY2" fmla="*/ 0 h 3340608"/>
                  <a:gd name="connsiteX3" fmla="*/ 5315712 w 5327904"/>
                  <a:gd name="connsiteY3" fmla="*/ 804672 h 3340608"/>
                  <a:gd name="connsiteX4" fmla="*/ 5327904 w 5327904"/>
                  <a:gd name="connsiteY4" fmla="*/ 2450592 h 3340608"/>
                  <a:gd name="connsiteX5" fmla="*/ 4498848 w 5327904"/>
                  <a:gd name="connsiteY5" fmla="*/ 3340608 h 3340608"/>
                  <a:gd name="connsiteX6" fmla="*/ 865632 w 5327904"/>
                  <a:gd name="connsiteY6" fmla="*/ 3340608 h 3340608"/>
                  <a:gd name="connsiteX7" fmla="*/ 36576 w 5327904"/>
                  <a:gd name="connsiteY7" fmla="*/ 2511552 h 3340608"/>
                  <a:gd name="connsiteX8" fmla="*/ 0 w 5327904"/>
                  <a:gd name="connsiteY8" fmla="*/ 792480 h 3340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327904" h="3340608">
                    <a:moveTo>
                      <a:pt x="0" y="792480"/>
                    </a:moveTo>
                    <a:lnTo>
                      <a:pt x="890016" y="0"/>
                    </a:lnTo>
                    <a:lnTo>
                      <a:pt x="4450080" y="0"/>
                    </a:lnTo>
                    <a:lnTo>
                      <a:pt x="5315712" y="804672"/>
                    </a:lnTo>
                    <a:lnTo>
                      <a:pt x="5327904" y="2450592"/>
                    </a:lnTo>
                    <a:lnTo>
                      <a:pt x="4498848" y="3340608"/>
                    </a:lnTo>
                    <a:lnTo>
                      <a:pt x="865632" y="3340608"/>
                    </a:lnTo>
                    <a:lnTo>
                      <a:pt x="36576" y="2511552"/>
                    </a:lnTo>
                    <a:lnTo>
                      <a:pt x="0" y="792480"/>
                    </a:lnTo>
                    <a:close/>
                  </a:path>
                </a:pathLst>
              </a:custGeom>
              <a:solidFill>
                <a:srgbClr val="FFFFFF">
                  <a:alpha val="80000"/>
                </a:srgbClr>
              </a:solidFill>
              <a:ln w="161925">
                <a:solidFill>
                  <a:srgbClr val="8C736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23" name="任意多边形: 形状 22"/>
              <p:cNvSpPr/>
              <p:nvPr/>
            </p:nvSpPr>
            <p:spPr>
              <a:xfrm>
                <a:off x="6107982" y="2450648"/>
                <a:ext cx="4194080" cy="2292032"/>
              </a:xfrm>
              <a:custGeom>
                <a:avLst/>
                <a:gdLst>
                  <a:gd name="connsiteX0" fmla="*/ 573024 w 4194048"/>
                  <a:gd name="connsiteY0" fmla="*/ 24384 h 2292096"/>
                  <a:gd name="connsiteX1" fmla="*/ 3560064 w 4194048"/>
                  <a:gd name="connsiteY1" fmla="*/ 0 h 2292096"/>
                  <a:gd name="connsiteX2" fmla="*/ 4181856 w 4194048"/>
                  <a:gd name="connsiteY2" fmla="*/ 560832 h 2292096"/>
                  <a:gd name="connsiteX3" fmla="*/ 4194048 w 4194048"/>
                  <a:gd name="connsiteY3" fmla="*/ 1694688 h 2292096"/>
                  <a:gd name="connsiteX4" fmla="*/ 3633216 w 4194048"/>
                  <a:gd name="connsiteY4" fmla="*/ 2255520 h 2292096"/>
                  <a:gd name="connsiteX5" fmla="*/ 597408 w 4194048"/>
                  <a:gd name="connsiteY5" fmla="*/ 2292096 h 2292096"/>
                  <a:gd name="connsiteX6" fmla="*/ 24384 w 4194048"/>
                  <a:gd name="connsiteY6" fmla="*/ 1731264 h 2292096"/>
                  <a:gd name="connsiteX7" fmla="*/ 0 w 4194048"/>
                  <a:gd name="connsiteY7" fmla="*/ 597408 h 2292096"/>
                  <a:gd name="connsiteX8" fmla="*/ 573024 w 4194048"/>
                  <a:gd name="connsiteY8" fmla="*/ 24384 h 2292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94048" h="2292096">
                    <a:moveTo>
                      <a:pt x="573024" y="24384"/>
                    </a:moveTo>
                    <a:lnTo>
                      <a:pt x="3560064" y="0"/>
                    </a:lnTo>
                    <a:lnTo>
                      <a:pt x="4181856" y="560832"/>
                    </a:lnTo>
                    <a:lnTo>
                      <a:pt x="4194048" y="1694688"/>
                    </a:lnTo>
                    <a:lnTo>
                      <a:pt x="3633216" y="2255520"/>
                    </a:lnTo>
                    <a:lnTo>
                      <a:pt x="597408" y="2292096"/>
                    </a:lnTo>
                    <a:lnTo>
                      <a:pt x="24384" y="1731264"/>
                    </a:lnTo>
                    <a:lnTo>
                      <a:pt x="0" y="597408"/>
                    </a:lnTo>
                    <a:lnTo>
                      <a:pt x="573024" y="24384"/>
                    </a:lnTo>
                    <a:close/>
                  </a:path>
                </a:pathLst>
              </a:custGeom>
              <a:noFill/>
              <a:ln w="92075">
                <a:solidFill>
                  <a:srgbClr val="8C736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24" name="任意多边形: 形状 23"/>
              <p:cNvSpPr/>
              <p:nvPr/>
            </p:nvSpPr>
            <p:spPr>
              <a:xfrm>
                <a:off x="6460512" y="1954410"/>
                <a:ext cx="244958" cy="520805"/>
              </a:xfrm>
              <a:custGeom>
                <a:avLst/>
                <a:gdLst>
                  <a:gd name="connsiteX0" fmla="*/ 0 w 243840"/>
                  <a:gd name="connsiteY0" fmla="*/ 0 h 451104"/>
                  <a:gd name="connsiteX1" fmla="*/ 243840 w 243840"/>
                  <a:gd name="connsiteY1" fmla="*/ 451104 h 451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3840" h="451104">
                    <a:moveTo>
                      <a:pt x="0" y="0"/>
                    </a:moveTo>
                    <a:lnTo>
                      <a:pt x="243840" y="451104"/>
                    </a:lnTo>
                  </a:path>
                </a:pathLst>
              </a:custGeom>
              <a:noFill/>
              <a:ln w="57150">
                <a:solidFill>
                  <a:srgbClr val="84736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cxnSp>
            <p:nvCxnSpPr>
              <p:cNvPr id="39" name="直接连接符 38"/>
              <p:cNvCxnSpPr>
                <a:stCxn id="15" idx="2"/>
                <a:endCxn id="23" idx="1"/>
              </p:cNvCxnSpPr>
              <p:nvPr/>
            </p:nvCxnSpPr>
            <p:spPr>
              <a:xfrm flipH="1">
                <a:off x="9668284" y="1938442"/>
                <a:ext cx="329202" cy="512206"/>
              </a:xfrm>
              <a:prstGeom prst="line">
                <a:avLst/>
              </a:prstGeom>
              <a:ln w="57150">
                <a:solidFill>
                  <a:srgbClr val="84736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>
                <a:cxnSpLocks/>
                <a:stCxn id="15" idx="3"/>
              </p:cNvCxnSpPr>
              <p:nvPr/>
            </p:nvCxnSpPr>
            <p:spPr>
              <a:xfrm flipH="1">
                <a:off x="10290398" y="2742986"/>
                <a:ext cx="572863" cy="292338"/>
              </a:xfrm>
              <a:prstGeom prst="line">
                <a:avLst/>
              </a:prstGeom>
              <a:ln w="57150">
                <a:solidFill>
                  <a:srgbClr val="84736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>
                <a:stCxn id="15" idx="4"/>
              </p:cNvCxnSpPr>
              <p:nvPr/>
            </p:nvCxnSpPr>
            <p:spPr>
              <a:xfrm flipH="1" flipV="1">
                <a:off x="10290398" y="4133436"/>
                <a:ext cx="584527" cy="255489"/>
              </a:xfrm>
              <a:prstGeom prst="line">
                <a:avLst/>
              </a:prstGeom>
              <a:ln w="57150">
                <a:solidFill>
                  <a:srgbClr val="84736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>
                <a:stCxn id="15" idx="5"/>
                <a:endCxn id="23" idx="4"/>
              </p:cNvCxnSpPr>
              <p:nvPr/>
            </p:nvCxnSpPr>
            <p:spPr>
              <a:xfrm flipH="1" flipV="1">
                <a:off x="9740864" y="4705830"/>
                <a:ext cx="305872" cy="572394"/>
              </a:xfrm>
              <a:prstGeom prst="line">
                <a:avLst/>
              </a:prstGeom>
              <a:ln w="57150">
                <a:solidFill>
                  <a:srgbClr val="84736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>
                <a:stCxn id="15" idx="6"/>
              </p:cNvCxnSpPr>
              <p:nvPr/>
            </p:nvCxnSpPr>
            <p:spPr>
              <a:xfrm flipV="1">
                <a:off x="6412558" y="4718113"/>
                <a:ext cx="317537" cy="560111"/>
              </a:xfrm>
              <a:prstGeom prst="line">
                <a:avLst/>
              </a:prstGeom>
              <a:ln w="57150">
                <a:solidFill>
                  <a:srgbClr val="84736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>
                <a:stCxn id="15" idx="7"/>
              </p:cNvCxnSpPr>
              <p:nvPr/>
            </p:nvCxnSpPr>
            <p:spPr>
              <a:xfrm flipV="1">
                <a:off x="5584369" y="4121153"/>
                <a:ext cx="533981" cy="329188"/>
              </a:xfrm>
              <a:prstGeom prst="line">
                <a:avLst/>
              </a:prstGeom>
              <a:ln w="57150">
                <a:solidFill>
                  <a:srgbClr val="84736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/>
              <p:cNvCxnSpPr>
                <a:stCxn id="15" idx="0"/>
              </p:cNvCxnSpPr>
              <p:nvPr/>
            </p:nvCxnSpPr>
            <p:spPr>
              <a:xfrm>
                <a:off x="5546784" y="2730703"/>
                <a:ext cx="559902" cy="316905"/>
              </a:xfrm>
              <a:prstGeom prst="line">
                <a:avLst/>
              </a:prstGeom>
              <a:ln w="57150">
                <a:solidFill>
                  <a:srgbClr val="84736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文本框 49"/>
              <p:cNvSpPr txBox="1"/>
              <p:nvPr/>
            </p:nvSpPr>
            <p:spPr bwMode="auto">
              <a:xfrm flipV="1">
                <a:off x="7558283" y="1757879"/>
                <a:ext cx="913729" cy="10747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lnSpc>
                    <a:spcPct val="130000"/>
                  </a:lnSpc>
                  <a:defRPr/>
                </a:pPr>
                <a:r>
                  <a:rPr lang="en-US" altLang="zh-CN" sz="7200" b="1" dirty="0">
                    <a:solidFill>
                      <a:srgbClr val="847361"/>
                    </a:solidFill>
                    <a:latin typeface="+mj-lt"/>
                    <a:ea typeface="楷体" panose="02010609060101010101" pitchFamily="49" charset="-122"/>
                  </a:rPr>
                  <a:t>T</a:t>
                </a:r>
                <a:endParaRPr lang="zh-CN" altLang="en-US" sz="7200" b="1" dirty="0">
                  <a:solidFill>
                    <a:srgbClr val="847361"/>
                  </a:solidFill>
                  <a:latin typeface="+mj-lt"/>
                  <a:ea typeface="楷体" panose="02010609060101010101" pitchFamily="49" charset="-122"/>
                </a:endParaRPr>
              </a:p>
            </p:txBody>
          </p:sp>
          <p:sp>
            <p:nvSpPr>
              <p:cNvPr id="59" name="文本框 58"/>
              <p:cNvSpPr txBox="1"/>
              <p:nvPr/>
            </p:nvSpPr>
            <p:spPr bwMode="auto">
              <a:xfrm flipH="1">
                <a:off x="7939328" y="4295574"/>
                <a:ext cx="913729" cy="1186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lnSpc>
                    <a:spcPct val="130000"/>
                  </a:lnSpc>
                  <a:defRPr/>
                </a:pPr>
                <a:r>
                  <a:rPr lang="en-US" altLang="zh-CN" sz="8000" b="1" dirty="0">
                    <a:solidFill>
                      <a:srgbClr val="847361"/>
                    </a:solidFill>
                    <a:latin typeface="+mj-lt"/>
                    <a:ea typeface="楷体" panose="02010609060101010101" pitchFamily="49" charset="-122"/>
                  </a:rPr>
                  <a:t>T</a:t>
                </a:r>
                <a:endParaRPr lang="zh-CN" altLang="en-US" sz="8000" b="1" dirty="0">
                  <a:solidFill>
                    <a:srgbClr val="847361"/>
                  </a:solidFill>
                  <a:latin typeface="+mj-lt"/>
                  <a:ea typeface="楷体" panose="02010609060101010101" pitchFamily="49" charset="-122"/>
                </a:endParaRPr>
              </a:p>
            </p:txBody>
          </p:sp>
          <p:sp>
            <p:nvSpPr>
              <p:cNvPr id="80" name="文本框 79"/>
              <p:cNvSpPr txBox="1"/>
              <p:nvPr/>
            </p:nvSpPr>
            <p:spPr bwMode="auto">
              <a:xfrm rot="16200000" flipV="1">
                <a:off x="5520121" y="3201477"/>
                <a:ext cx="865961" cy="11340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lnSpc>
                    <a:spcPct val="130000"/>
                  </a:lnSpc>
                  <a:defRPr/>
                </a:pPr>
                <a:r>
                  <a:rPr lang="en-US" altLang="zh-CN" sz="7200" b="1" dirty="0">
                    <a:solidFill>
                      <a:srgbClr val="847361"/>
                    </a:solidFill>
                    <a:latin typeface="+mj-lt"/>
                    <a:ea typeface="楷体" panose="02010609060101010101" pitchFamily="49" charset="-122"/>
                  </a:rPr>
                  <a:t>T</a:t>
                </a:r>
                <a:endParaRPr lang="zh-CN" altLang="en-US" sz="7200" b="1" dirty="0">
                  <a:solidFill>
                    <a:srgbClr val="847361"/>
                  </a:solidFill>
                  <a:latin typeface="+mj-lt"/>
                  <a:ea typeface="楷体" panose="02010609060101010101" pitchFamily="49" charset="-122"/>
                </a:endParaRPr>
              </a:p>
            </p:txBody>
          </p:sp>
          <p:sp>
            <p:nvSpPr>
              <p:cNvPr id="81" name="文本框 80"/>
              <p:cNvSpPr txBox="1"/>
              <p:nvPr/>
            </p:nvSpPr>
            <p:spPr bwMode="auto">
              <a:xfrm rot="5400000" flipH="1" flipV="1">
                <a:off x="10035626" y="2828805"/>
                <a:ext cx="865960" cy="11340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lnSpc>
                    <a:spcPct val="130000"/>
                  </a:lnSpc>
                  <a:defRPr/>
                </a:pPr>
                <a:r>
                  <a:rPr lang="en-US" altLang="zh-CN" sz="7200" b="1" dirty="0">
                    <a:solidFill>
                      <a:srgbClr val="847361"/>
                    </a:solidFill>
                    <a:latin typeface="+mj-lt"/>
                    <a:ea typeface="楷体" panose="02010609060101010101" pitchFamily="49" charset="-122"/>
                  </a:rPr>
                  <a:t>T</a:t>
                </a:r>
                <a:endParaRPr lang="zh-CN" altLang="en-US" sz="7200" b="1" dirty="0">
                  <a:solidFill>
                    <a:srgbClr val="847361"/>
                  </a:solidFill>
                  <a:latin typeface="+mj-lt"/>
                  <a:ea typeface="楷体" panose="02010609060101010101" pitchFamily="49" charset="-122"/>
                </a:endParaRPr>
              </a:p>
            </p:txBody>
          </p:sp>
        </p:grpSp>
        <p:pic>
          <p:nvPicPr>
            <p:cNvPr id="17419" name="图片 409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95309" y="1539240"/>
              <a:ext cx="1188772" cy="1481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0" name="图片 7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690308" y="1546860"/>
              <a:ext cx="1188823" cy="1481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1" name="图片 7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8595309" y="4088426"/>
              <a:ext cx="1188772" cy="1617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2" name="图片 7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6690307" y="4133350"/>
              <a:ext cx="1188823" cy="1572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5394325" y="2762250"/>
            <a:ext cx="5565775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梅 花</a:t>
            </a:r>
          </a:p>
          <a:p>
            <a:pPr algn="ctr" eaLnBrk="1" hangingPunct="1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宋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王安石</a:t>
            </a:r>
          </a:p>
          <a:p>
            <a:pPr algn="ctr" eaLnBrk="1" hangingPunct="1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墙角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数枝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梅，凌寒独自开。</a:t>
            </a:r>
          </a:p>
          <a:p>
            <a:pPr algn="ctr" eaLnBrk="1" hangingPunct="1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遥知不是雪，为有暗香来。</a:t>
            </a:r>
          </a:p>
        </p:txBody>
      </p:sp>
      <p:sp>
        <p:nvSpPr>
          <p:cNvPr id="4106" name="文本框 4105"/>
          <p:cNvSpPr txBox="1">
            <a:spLocks noChangeArrowheads="1"/>
          </p:cNvSpPr>
          <p:nvPr/>
        </p:nvSpPr>
        <p:spPr bwMode="auto">
          <a:xfrm>
            <a:off x="566807" y="2399848"/>
            <a:ext cx="4396746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894330" indent="-6083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351530" indent="-6083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808730" indent="-6083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265930" indent="-6083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“数枝梅”到底有几枝梅花呢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? 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用我们数学的方法怎样表示呢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10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oup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21989"/>
              </p:ext>
            </p:extLst>
          </p:nvPr>
        </p:nvGraphicFramePr>
        <p:xfrm>
          <a:off x="760095" y="2229240"/>
          <a:ext cx="5270500" cy="3321051"/>
        </p:xfrm>
        <a:graphic>
          <a:graphicData uri="http://schemas.openxmlformats.org/drawingml/2006/table">
            <a:tbl>
              <a:tblPr/>
              <a:tblGrid>
                <a:gridCol w="2636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4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7045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spc="-150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小红的年龄／岁</a:t>
                      </a:r>
                    </a:p>
                  </a:txBody>
                  <a:tcPr marL="119988" marR="119988" marT="62410" marB="62410" anchor="ctr" horzOverflow="overflow">
                    <a:lnL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8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spc="-150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爸爸的年龄／岁</a:t>
                      </a:r>
                    </a:p>
                  </a:txBody>
                  <a:tcPr marL="119988" marR="119988" marT="62410" marB="62410" anchor="ctr" horzOverflow="overflow">
                    <a:lnL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6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119988" marR="119988" marT="62410" marB="62410" anchor="ctr" horzOverflow="overflow">
                    <a:lnL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200" b="1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119988" marR="119988" marT="62410" marB="62410" anchor="ctr" horzOverflow="overflow">
                    <a:lnL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6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119988" marR="119988" marT="62410" marB="62410" anchor="ctr" horzOverflow="overflow">
                    <a:lnL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119988" marR="119988" marT="62410" marB="62410" anchor="ctr" horzOverflow="overflow">
                    <a:lnL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6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200" b="1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119988" marR="119988" marT="62410" marB="62410" anchor="ctr" horzOverflow="overflow">
                    <a:lnL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119988" marR="119988" marT="62410" marB="62410" anchor="ctr" horzOverflow="overflow">
                    <a:lnL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6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119988" marR="119988" marT="62410" marB="62410" anchor="ctr" horzOverflow="overflow">
                    <a:lnL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119988" marR="119988" marT="62410" marB="62410" anchor="ctr" horzOverflow="overflow">
                    <a:lnL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" name="Text Box 29"/>
          <p:cNvSpPr txBox="1">
            <a:spLocks noChangeArrowheads="1"/>
          </p:cNvSpPr>
          <p:nvPr/>
        </p:nvSpPr>
        <p:spPr bwMode="auto">
          <a:xfrm>
            <a:off x="1998345" y="3121415"/>
            <a:ext cx="426275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b="1" dirty="0">
                <a:solidFill>
                  <a:srgbClr val="1C1C1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                     1+25</a:t>
            </a:r>
            <a:r>
              <a:rPr lang="zh-CN" altLang="en-US" b="1" dirty="0">
                <a:solidFill>
                  <a:srgbClr val="1C1C1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＝</a:t>
            </a:r>
            <a:r>
              <a:rPr lang="en-US" altLang="zh-CN" b="1" dirty="0">
                <a:solidFill>
                  <a:srgbClr val="1C1C1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26</a:t>
            </a:r>
          </a:p>
        </p:txBody>
      </p:sp>
      <p:sp>
        <p:nvSpPr>
          <p:cNvPr id="16" name="Text Box 30"/>
          <p:cNvSpPr txBox="1">
            <a:spLocks noChangeArrowheads="1"/>
          </p:cNvSpPr>
          <p:nvPr/>
        </p:nvSpPr>
        <p:spPr bwMode="auto">
          <a:xfrm>
            <a:off x="1985645" y="3727840"/>
            <a:ext cx="437451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b="1" dirty="0">
                <a:solidFill>
                  <a:srgbClr val="1C1C1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                     2+25</a:t>
            </a:r>
            <a:r>
              <a:rPr lang="zh-CN" altLang="en-US" b="1" dirty="0">
                <a:solidFill>
                  <a:srgbClr val="1C1C1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＝</a:t>
            </a:r>
            <a:r>
              <a:rPr lang="en-US" altLang="zh-CN" b="1" dirty="0">
                <a:solidFill>
                  <a:srgbClr val="1C1C1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27</a:t>
            </a:r>
            <a:endParaRPr lang="zh-CN" altLang="en-US" b="1" dirty="0">
              <a:solidFill>
                <a:srgbClr val="1C1C1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" name="Text Box 31"/>
          <p:cNvSpPr txBox="1">
            <a:spLocks noChangeArrowheads="1"/>
          </p:cNvSpPr>
          <p:nvPr/>
        </p:nvSpPr>
        <p:spPr bwMode="auto">
          <a:xfrm>
            <a:off x="1985645" y="4372365"/>
            <a:ext cx="4171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b="1" dirty="0">
                <a:solidFill>
                  <a:srgbClr val="1C1C1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                     3+25</a:t>
            </a:r>
            <a:r>
              <a:rPr lang="zh-CN" altLang="en-US" b="1" dirty="0">
                <a:solidFill>
                  <a:srgbClr val="1C1C1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＝</a:t>
            </a:r>
            <a:r>
              <a:rPr lang="en-US" altLang="zh-CN" b="1" dirty="0">
                <a:solidFill>
                  <a:srgbClr val="1C1C1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28</a:t>
            </a:r>
          </a:p>
        </p:txBody>
      </p:sp>
      <p:sp>
        <p:nvSpPr>
          <p:cNvPr id="18" name="Text Box 32"/>
          <p:cNvSpPr txBox="1">
            <a:spLocks noChangeArrowheads="1"/>
          </p:cNvSpPr>
          <p:nvPr/>
        </p:nvSpPr>
        <p:spPr bwMode="auto">
          <a:xfrm>
            <a:off x="1858645" y="4899415"/>
            <a:ext cx="4171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b="1" dirty="0">
                <a:solidFill>
                  <a:srgbClr val="1C1C1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……                     ……</a:t>
            </a:r>
            <a:endParaRPr lang="zh-CN" altLang="en-US" b="1" dirty="0">
              <a:solidFill>
                <a:srgbClr val="1C1C1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>
            <a:fillRect/>
          </a:stretch>
        </p:blipFill>
        <p:spPr>
          <a:xfrm>
            <a:off x="172158" y="-227760"/>
            <a:ext cx="5090819" cy="1498963"/>
          </a:xfrm>
          <a:prstGeom prst="rect">
            <a:avLst/>
          </a:prstGeom>
        </p:spPr>
      </p:pic>
      <p:sp>
        <p:nvSpPr>
          <p:cNvPr id="18465" name="Rectangle 16"/>
          <p:cNvSpPr>
            <a:spLocks noChangeArrowheads="1"/>
          </p:cNvSpPr>
          <p:nvPr/>
        </p:nvSpPr>
        <p:spPr bwMode="auto">
          <a:xfrm>
            <a:off x="588731" y="557781"/>
            <a:ext cx="43608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情境感悟，探究新知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2E3AAC1-E7CF-5B38-6D49-6176C425D9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31" y="1409792"/>
            <a:ext cx="786222" cy="55265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57EEF46B-07FC-06B3-D5A7-282D1108B595}"/>
              </a:ext>
            </a:extLst>
          </p:cNvPr>
          <p:cNvSpPr txBox="1"/>
          <p:nvPr/>
        </p:nvSpPr>
        <p:spPr>
          <a:xfrm>
            <a:off x="1374952" y="1345288"/>
            <a:ext cx="106170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下表给出了小红和她爸爸的年龄，它们之间有什么关系？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B936E11-782F-9644-B5E3-A5A27285CA96}"/>
              </a:ext>
            </a:extLst>
          </p:cNvPr>
          <p:cNvGrpSpPr/>
          <p:nvPr/>
        </p:nvGrpSpPr>
        <p:grpSpPr>
          <a:xfrm>
            <a:off x="6360160" y="2267715"/>
            <a:ext cx="4657730" cy="1005357"/>
            <a:chOff x="5935657" y="3408189"/>
            <a:chExt cx="4657730" cy="1005357"/>
          </a:xfrm>
        </p:grpSpPr>
        <p:sp>
          <p:nvSpPr>
            <p:cNvPr id="18466" name="AutoShape 27"/>
            <p:cNvSpPr>
              <a:spLocks noChangeArrowheads="1"/>
            </p:cNvSpPr>
            <p:nvPr/>
          </p:nvSpPr>
          <p:spPr bwMode="auto">
            <a:xfrm flipH="1">
              <a:off x="7237092" y="3598311"/>
              <a:ext cx="3356295" cy="617689"/>
            </a:xfrm>
            <a:prstGeom prst="wedgeRoundRectCallout">
              <a:avLst>
                <a:gd name="adj1" fmla="val 55652"/>
                <a:gd name="adj2" fmla="val -7153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爸爸比小红大</a:t>
              </a:r>
              <a:r>
                <a:rPr lang="en-US" altLang="zh-CN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25</a:t>
              </a:r>
              <a:r>
                <a:rPr lang="zh-CN" altLang="en-US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岁。</a:t>
              </a:r>
              <a:endParaRPr lang="en-US" altLang="zh-CN" b="1" dirty="0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A396633A-07B9-0380-0D4E-985078B23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935657" y="3408189"/>
              <a:ext cx="1010285" cy="1005357"/>
            </a:xfrm>
            <a:prstGeom prst="rect">
              <a:avLst/>
            </a:prstGeom>
          </p:spPr>
        </p:pic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E3A772EB-7C8E-2224-65BC-30F269C36DC2}"/>
              </a:ext>
            </a:extLst>
          </p:cNvPr>
          <p:cNvGrpSpPr/>
          <p:nvPr/>
        </p:nvGrpSpPr>
        <p:grpSpPr>
          <a:xfrm>
            <a:off x="6487160" y="3583224"/>
            <a:ext cx="4963160" cy="1606386"/>
            <a:chOff x="7428542" y="3298066"/>
            <a:chExt cx="4963160" cy="1606386"/>
          </a:xfrm>
        </p:grpSpPr>
        <p:sp>
          <p:nvSpPr>
            <p:cNvPr id="18437" name="AutoShape 27"/>
            <p:cNvSpPr>
              <a:spLocks noChangeArrowheads="1"/>
            </p:cNvSpPr>
            <p:nvPr/>
          </p:nvSpPr>
          <p:spPr bwMode="auto">
            <a:xfrm flipH="1">
              <a:off x="7428542" y="3298066"/>
              <a:ext cx="3661720" cy="1606386"/>
            </a:xfrm>
            <a:prstGeom prst="wedgeRoundRectCallout">
              <a:avLst>
                <a:gd name="adj1" fmla="val -58247"/>
                <a:gd name="adj2" fmla="val -11476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33CCCC"/>
              </a:solidFill>
              <a:miter lim="800000"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知道了小红现在的年龄就能算出她爸爸现在的年龄。</a:t>
              </a:r>
            </a:p>
          </p:txBody>
        </p: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7D44A3D3-398E-D244-4972-E28C5FA07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23832" y="3393071"/>
              <a:ext cx="967870" cy="949257"/>
            </a:xfrm>
            <a:prstGeom prst="rect">
              <a:avLst/>
            </a:prstGeom>
          </p:spPr>
        </p:pic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4EE35960-48FD-F32E-F8C2-047DA61909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095" y="5632598"/>
            <a:ext cx="9893300" cy="64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你能用一个式子简明地表示任何一年爸爸的年龄吗？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53B5F-5C27-C790-B735-2A8F8EFD5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oup 9">
            <a:extLst>
              <a:ext uri="{FF2B5EF4-FFF2-40B4-BE49-F238E27FC236}">
                <a16:creationId xmlns:a16="http://schemas.microsoft.com/office/drawing/2014/main" id="{3D1EBB61-E3F1-B7FC-522C-180E22EB42A7}"/>
              </a:ext>
            </a:extLst>
          </p:cNvPr>
          <p:cNvGraphicFramePr>
            <a:graphicFrameLocks noGrp="1"/>
          </p:cNvGraphicFramePr>
          <p:nvPr/>
        </p:nvGraphicFramePr>
        <p:xfrm>
          <a:off x="760095" y="2229240"/>
          <a:ext cx="5270500" cy="3321051"/>
        </p:xfrm>
        <a:graphic>
          <a:graphicData uri="http://schemas.openxmlformats.org/drawingml/2006/table">
            <a:tbl>
              <a:tblPr/>
              <a:tblGrid>
                <a:gridCol w="2636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4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7045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spc="-150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小红的年龄／岁</a:t>
                      </a:r>
                    </a:p>
                  </a:txBody>
                  <a:tcPr marL="119988" marR="119988" marT="62410" marB="62410" anchor="ctr" horzOverflow="overflow">
                    <a:lnL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8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spc="-150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爸爸的年龄／岁</a:t>
                      </a:r>
                    </a:p>
                  </a:txBody>
                  <a:tcPr marL="119988" marR="119988" marT="62410" marB="62410" anchor="ctr" horzOverflow="overflow">
                    <a:lnL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6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119988" marR="119988" marT="62410" marB="62410" anchor="ctr" horzOverflow="overflow">
                    <a:lnL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200" b="1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119988" marR="119988" marT="62410" marB="62410" anchor="ctr" horzOverflow="overflow">
                    <a:lnL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6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119988" marR="119988" marT="62410" marB="62410" anchor="ctr" horzOverflow="overflow">
                    <a:lnL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119988" marR="119988" marT="62410" marB="62410" anchor="ctr" horzOverflow="overflow">
                    <a:lnL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6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200" b="1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119988" marR="119988" marT="62410" marB="62410" anchor="ctr" horzOverflow="overflow">
                    <a:lnL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119988" marR="119988" marT="62410" marB="62410" anchor="ctr" horzOverflow="overflow">
                    <a:lnL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6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119988" marR="119988" marT="62410" marB="62410" anchor="ctr" horzOverflow="overflow">
                    <a:lnL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119988" marR="119988" marT="62410" marB="62410" anchor="ctr" horzOverflow="overflow">
                    <a:lnL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F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" name="Text Box 29">
            <a:extLst>
              <a:ext uri="{FF2B5EF4-FFF2-40B4-BE49-F238E27FC236}">
                <a16:creationId xmlns:a16="http://schemas.microsoft.com/office/drawing/2014/main" id="{F1E67E25-63C2-7B32-531B-784E9FF4F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8345" y="3121415"/>
            <a:ext cx="426275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b="1" dirty="0">
                <a:solidFill>
                  <a:srgbClr val="1C1C1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                     1+25</a:t>
            </a:r>
            <a:r>
              <a:rPr lang="zh-CN" altLang="en-US" b="1" dirty="0">
                <a:solidFill>
                  <a:srgbClr val="1C1C1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＝</a:t>
            </a:r>
            <a:r>
              <a:rPr lang="en-US" altLang="zh-CN" b="1" dirty="0">
                <a:solidFill>
                  <a:srgbClr val="1C1C1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26</a:t>
            </a:r>
          </a:p>
        </p:txBody>
      </p:sp>
      <p:sp>
        <p:nvSpPr>
          <p:cNvPr id="16" name="Text Box 30">
            <a:extLst>
              <a:ext uri="{FF2B5EF4-FFF2-40B4-BE49-F238E27FC236}">
                <a16:creationId xmlns:a16="http://schemas.microsoft.com/office/drawing/2014/main" id="{4496FCE8-38CD-0EC8-5A98-C3BBAA909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5645" y="3727840"/>
            <a:ext cx="437451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b="1" dirty="0">
                <a:solidFill>
                  <a:srgbClr val="1C1C1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                     2+25</a:t>
            </a:r>
            <a:r>
              <a:rPr lang="zh-CN" altLang="en-US" b="1" dirty="0">
                <a:solidFill>
                  <a:srgbClr val="1C1C1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＝</a:t>
            </a:r>
            <a:r>
              <a:rPr lang="en-US" altLang="zh-CN" b="1" dirty="0">
                <a:solidFill>
                  <a:srgbClr val="1C1C1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27</a:t>
            </a:r>
            <a:endParaRPr lang="zh-CN" altLang="en-US" b="1" dirty="0">
              <a:solidFill>
                <a:srgbClr val="1C1C1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" name="Text Box 31">
            <a:extLst>
              <a:ext uri="{FF2B5EF4-FFF2-40B4-BE49-F238E27FC236}">
                <a16:creationId xmlns:a16="http://schemas.microsoft.com/office/drawing/2014/main" id="{29B1885B-720F-273E-EAED-AA07DC022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5645" y="4372365"/>
            <a:ext cx="4171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b="1" dirty="0">
                <a:solidFill>
                  <a:srgbClr val="1C1C1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                     3+25</a:t>
            </a:r>
            <a:r>
              <a:rPr lang="zh-CN" altLang="en-US" b="1" dirty="0">
                <a:solidFill>
                  <a:srgbClr val="1C1C1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＝</a:t>
            </a:r>
            <a:r>
              <a:rPr lang="en-US" altLang="zh-CN" b="1" dirty="0">
                <a:solidFill>
                  <a:srgbClr val="1C1C1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28</a:t>
            </a:r>
          </a:p>
        </p:txBody>
      </p:sp>
      <p:sp>
        <p:nvSpPr>
          <p:cNvPr id="18" name="Text Box 32">
            <a:extLst>
              <a:ext uri="{FF2B5EF4-FFF2-40B4-BE49-F238E27FC236}">
                <a16:creationId xmlns:a16="http://schemas.microsoft.com/office/drawing/2014/main" id="{50D90EFD-8116-BDB0-29E1-E00AB1935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8645" y="4899415"/>
            <a:ext cx="4171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b="1" dirty="0">
                <a:solidFill>
                  <a:srgbClr val="1C1C1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……                     ……</a:t>
            </a:r>
            <a:endParaRPr lang="zh-CN" altLang="en-US" b="1" dirty="0">
              <a:solidFill>
                <a:srgbClr val="1C1C1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21FCA7F6-D2E5-86D4-5DA3-BDFC088B05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>
            <a:fillRect/>
          </a:stretch>
        </p:blipFill>
        <p:spPr>
          <a:xfrm>
            <a:off x="172158" y="-227760"/>
            <a:ext cx="5090819" cy="1498963"/>
          </a:xfrm>
          <a:prstGeom prst="rect">
            <a:avLst/>
          </a:prstGeom>
        </p:spPr>
      </p:pic>
      <p:sp>
        <p:nvSpPr>
          <p:cNvPr id="18465" name="Rectangle 16">
            <a:extLst>
              <a:ext uri="{FF2B5EF4-FFF2-40B4-BE49-F238E27FC236}">
                <a16:creationId xmlns:a16="http://schemas.microsoft.com/office/drawing/2014/main" id="{A76F7BBB-2F21-6917-83FC-96B1B7764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731" y="557781"/>
            <a:ext cx="43608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情境感悟，探究新知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52F553A-362F-C851-9936-AED9C9B054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31" y="1409792"/>
            <a:ext cx="786222" cy="55265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1C50633-A688-A431-86BF-01DB7D3FB650}"/>
              </a:ext>
            </a:extLst>
          </p:cNvPr>
          <p:cNvSpPr txBox="1"/>
          <p:nvPr/>
        </p:nvSpPr>
        <p:spPr>
          <a:xfrm>
            <a:off x="1374952" y="1345288"/>
            <a:ext cx="106170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下表给出了小红和她爸爸的年龄，它们之间有什么关系？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1311696-E143-C595-6332-51E21E530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095" y="5632598"/>
            <a:ext cx="9893300" cy="64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你能用一个式子简明地表示任何一年爸爸的年龄吗？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28FF332-EE6F-E4B9-A0DA-25526B500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960" y="2298528"/>
            <a:ext cx="618490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爸爸的年龄：小红的年龄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+25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岁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1097DE4-0717-FC7E-0475-313F553CCBF2}"/>
              </a:ext>
            </a:extLst>
          </p:cNvPr>
          <p:cNvSpPr txBox="1"/>
          <p:nvPr/>
        </p:nvSpPr>
        <p:spPr bwMode="auto">
          <a:xfrm>
            <a:off x="9235123" y="3519315"/>
            <a:ext cx="623887" cy="4937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lIns="0" tIns="0" rIns="0" bIns="0">
            <a:spAutoFit/>
          </a:bodyPr>
          <a:lstStyle/>
          <a:p>
            <a:pPr algn="ctr" eaLnBrk="1" hangingPunct="1"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endParaRPr lang="zh-CN" altLang="en-US" sz="3200" b="1" i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256F11D-E68F-9F5F-5907-CB23F5CCA1B0}"/>
              </a:ext>
            </a:extLst>
          </p:cNvPr>
          <p:cNvSpPr txBox="1"/>
          <p:nvPr/>
        </p:nvSpPr>
        <p:spPr bwMode="auto">
          <a:xfrm>
            <a:off x="9984423" y="3420890"/>
            <a:ext cx="914400" cy="668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+25</a:t>
            </a:r>
            <a:endParaRPr lang="zh-CN" altLang="en-US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8F29A1D-BBF2-FBCE-86C1-894E27D96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960" y="3378028"/>
            <a:ext cx="288290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爸爸的年龄：</a:t>
            </a:r>
          </a:p>
        </p:txBody>
      </p:sp>
      <p:sp>
        <p:nvSpPr>
          <p:cNvPr id="9" name="箭头: 下 8">
            <a:extLst>
              <a:ext uri="{FF2B5EF4-FFF2-40B4-BE49-F238E27FC236}">
                <a16:creationId xmlns:a16="http://schemas.microsoft.com/office/drawing/2014/main" id="{C3953C5D-D062-A796-1C7E-B69B0AE69B2D}"/>
              </a:ext>
            </a:extLst>
          </p:cNvPr>
          <p:cNvSpPr/>
          <p:nvPr/>
        </p:nvSpPr>
        <p:spPr bwMode="auto">
          <a:xfrm>
            <a:off x="9422448" y="2884315"/>
            <a:ext cx="225425" cy="61595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zh-CN" altLang="en-US" sz="28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对话气泡: 圆角矩形 19">
            <a:extLst>
              <a:ext uri="{FF2B5EF4-FFF2-40B4-BE49-F238E27FC236}">
                <a16:creationId xmlns:a16="http://schemas.microsoft.com/office/drawing/2014/main" id="{E8BE5890-5078-0AE6-C455-5F83634AA3B5}"/>
              </a:ext>
            </a:extLst>
          </p:cNvPr>
          <p:cNvSpPr/>
          <p:nvPr/>
        </p:nvSpPr>
        <p:spPr>
          <a:xfrm>
            <a:off x="6815773" y="4257738"/>
            <a:ext cx="2719387" cy="1169752"/>
          </a:xfrm>
          <a:prstGeom prst="wedgeRoundRectCallout">
            <a:avLst>
              <a:gd name="adj1" fmla="val 43414"/>
              <a:gd name="adj2" fmla="val -7990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变大时，</a:t>
            </a:r>
            <a:r>
              <a:rPr lang="en-US" altLang="zh-CN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+25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也随着变大。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9B7D599-A3DC-943B-58A0-5607C65280B1}"/>
              </a:ext>
            </a:extLst>
          </p:cNvPr>
          <p:cNvSpPr txBox="1"/>
          <p:nvPr/>
        </p:nvSpPr>
        <p:spPr>
          <a:xfrm>
            <a:off x="9794240" y="4358299"/>
            <a:ext cx="21977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 = a +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373347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6" grpId="0"/>
      <p:bldP spid="9" grpId="0" animBg="1"/>
      <p:bldP spid="20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2467293" y="3034076"/>
            <a:ext cx="60306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(1)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当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11 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时，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b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等于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多少？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096189" y="3871066"/>
            <a:ext cx="49078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b = a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+ 25 = 11 + 25 = 36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>
            <a:fillRect/>
          </a:stretch>
        </p:blipFill>
        <p:spPr>
          <a:xfrm>
            <a:off x="375590" y="-73388"/>
            <a:ext cx="5964250" cy="1498963"/>
          </a:xfrm>
          <a:prstGeom prst="rect">
            <a:avLst/>
          </a:prstGeom>
        </p:spPr>
      </p:pic>
      <p:sp>
        <p:nvSpPr>
          <p:cNvPr id="21512" name="Rectangle 16"/>
          <p:cNvSpPr>
            <a:spLocks noChangeArrowheads="1"/>
          </p:cNvSpPr>
          <p:nvPr/>
        </p:nvSpPr>
        <p:spPr bwMode="auto">
          <a:xfrm>
            <a:off x="792162" y="722313"/>
            <a:ext cx="53952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代入求值，渗透取值范围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FD8A9DA-9E52-AEAB-E93A-F32B2379F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7293" y="4708057"/>
            <a:ext cx="605326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(2)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当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57 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时，</a:t>
            </a:r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等于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多少？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212A6FE-CFEC-EDC3-F0DA-B7F3D83B64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9713" y="5470057"/>
            <a:ext cx="45833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a = b</a:t>
            </a:r>
            <a:r>
              <a:rPr lang="zh-CN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25 = 57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25 = 32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1D4F115-CAB3-E327-BA92-4AE946A9CB86}"/>
              </a:ext>
            </a:extLst>
          </p:cNvPr>
          <p:cNvSpPr txBox="1"/>
          <p:nvPr/>
        </p:nvSpPr>
        <p:spPr>
          <a:xfrm>
            <a:off x="4333240" y="2376479"/>
            <a:ext cx="3525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 = a +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42F8E8D-4F0F-B2D4-9FD5-80A2A2D8606F}"/>
              </a:ext>
            </a:extLst>
          </p:cNvPr>
          <p:cNvSpPr txBox="1"/>
          <p:nvPr/>
        </p:nvSpPr>
        <p:spPr>
          <a:xfrm>
            <a:off x="1619262" y="1695101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爸爸和小红年龄之间的关系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: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19698F9-DCF7-DB1A-F7E5-CCBF47530B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09" y="2994799"/>
            <a:ext cx="1834684" cy="6342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11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8D1D2-4842-9712-DF23-C7A674848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ABA88FD9-1BA4-5CD5-01C9-FC5863FB1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9694" y="3906742"/>
            <a:ext cx="9472611" cy="1131464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3200" b="1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易错点：用字母表示数时，字母的取值范围要符合实际情况。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78FCA29-DB9C-35C7-FE80-3BB3B950F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4813" y="1894205"/>
            <a:ext cx="86939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想一想：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可以是哪些数？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可以是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200 </a:t>
            </a: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吗？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87E99A-0C95-27C3-53C7-D95DA133F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4813" y="2900761"/>
            <a:ext cx="9899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不能，因为不符合实际，人不可能活到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岁。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575BAF4-F260-ED5D-9683-EF775696F7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>
            <a:fillRect/>
          </a:stretch>
        </p:blipFill>
        <p:spPr>
          <a:xfrm>
            <a:off x="375590" y="-73388"/>
            <a:ext cx="5964250" cy="1498963"/>
          </a:xfrm>
          <a:prstGeom prst="rect">
            <a:avLst/>
          </a:prstGeom>
        </p:spPr>
      </p:pic>
      <p:sp>
        <p:nvSpPr>
          <p:cNvPr id="5" name="Rectangle 16">
            <a:extLst>
              <a:ext uri="{FF2B5EF4-FFF2-40B4-BE49-F238E27FC236}">
                <a16:creationId xmlns:a16="http://schemas.microsoft.com/office/drawing/2014/main" id="{15E0FF3E-C935-445C-FFF6-BDF0F857E6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162" y="722313"/>
            <a:ext cx="53952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代入求值，渗透取值范围</a:t>
            </a:r>
          </a:p>
        </p:txBody>
      </p:sp>
    </p:spTree>
    <p:extLst>
      <p:ext uri="{BB962C8B-B14F-4D97-AF65-F5344CB8AC3E}">
        <p14:creationId xmlns:p14="http://schemas.microsoft.com/office/powerpoint/2010/main" val="414282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A8D2-B82C-892C-655A-5D1C67695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B4D7131-9967-554F-5253-AA307B0492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>
            <a:fillRect/>
          </a:stretch>
        </p:blipFill>
        <p:spPr>
          <a:xfrm>
            <a:off x="375590" y="-73388"/>
            <a:ext cx="5964250" cy="1498963"/>
          </a:xfrm>
          <a:prstGeom prst="rect">
            <a:avLst/>
          </a:prstGeom>
        </p:spPr>
      </p:pic>
      <p:sp>
        <p:nvSpPr>
          <p:cNvPr id="5" name="Rectangle 16">
            <a:extLst>
              <a:ext uri="{FF2B5EF4-FFF2-40B4-BE49-F238E27FC236}">
                <a16:creationId xmlns:a16="http://schemas.microsoft.com/office/drawing/2014/main" id="{46E56553-6B62-5161-095A-19BC0F35F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162" y="722313"/>
            <a:ext cx="53952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代入求值，渗透取值范围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57F0E962-9CED-6DBE-D65B-4A00F9F0565B}"/>
              </a:ext>
            </a:extLst>
          </p:cNvPr>
          <p:cNvGrpSpPr/>
          <p:nvPr/>
        </p:nvGrpSpPr>
        <p:grpSpPr>
          <a:xfrm>
            <a:off x="547525" y="2621545"/>
            <a:ext cx="11178227" cy="1541216"/>
            <a:chOff x="5277480" y="3093229"/>
            <a:chExt cx="11178227" cy="1541216"/>
          </a:xfrm>
        </p:grpSpPr>
        <p:sp>
          <p:nvSpPr>
            <p:cNvPr id="7" name="AutoShape 27">
              <a:extLst>
                <a:ext uri="{FF2B5EF4-FFF2-40B4-BE49-F238E27FC236}">
                  <a16:creationId xmlns:a16="http://schemas.microsoft.com/office/drawing/2014/main" id="{E920FDD5-8352-CD8E-1C25-7BE2C2B6CB4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359885" y="3170089"/>
              <a:ext cx="9095822" cy="1464356"/>
            </a:xfrm>
            <a:prstGeom prst="wedgeRoundRectCallout">
              <a:avLst>
                <a:gd name="adj1" fmla="val 55652"/>
                <a:gd name="adj2" fmla="val -7153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6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当</a:t>
              </a:r>
              <a:r>
                <a:rPr lang="en-US" altLang="zh-CN" sz="3600" b="1" i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</a:t>
              </a:r>
              <a:r>
                <a:rPr lang="zh-CN" altLang="en-US" sz="36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变化时，</a:t>
              </a:r>
              <a:r>
                <a:rPr lang="en-US" altLang="zh-CN" sz="3600" b="1" i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b</a:t>
              </a:r>
              <a:r>
                <a:rPr lang="zh-CN" altLang="en-US" sz="36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也跟着变化。同样地，当</a:t>
              </a:r>
              <a:r>
                <a:rPr lang="en-US" altLang="zh-CN" sz="3600" b="1" i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b</a:t>
              </a:r>
              <a:r>
                <a:rPr lang="zh-CN" altLang="en-US" sz="36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变化时，</a:t>
              </a:r>
              <a:r>
                <a:rPr lang="en-US" altLang="zh-CN" sz="3600" b="1" i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</a:t>
              </a:r>
              <a:r>
                <a:rPr lang="zh-CN" altLang="en-US" sz="36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也跟着变化，但它们的差始终不变。</a:t>
              </a:r>
              <a:endParaRPr lang="en-US" altLang="zh-CN" sz="3600" b="1" dirty="0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AA36E898-6EB8-0222-EF0E-CDE54313A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77480" y="3093229"/>
              <a:ext cx="1548770" cy="1541215"/>
            </a:xfrm>
            <a:prstGeom prst="rect">
              <a:avLst/>
            </a:prstGeom>
          </p:spPr>
        </p:pic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A8C980AF-629E-09CD-2234-71955E2F23BB}"/>
              </a:ext>
            </a:extLst>
          </p:cNvPr>
          <p:cNvGrpSpPr/>
          <p:nvPr/>
        </p:nvGrpSpPr>
        <p:grpSpPr>
          <a:xfrm>
            <a:off x="1574238" y="4652266"/>
            <a:ext cx="9206083" cy="1498963"/>
            <a:chOff x="4742722" y="3298066"/>
            <a:chExt cx="8094552" cy="1498963"/>
          </a:xfrm>
        </p:grpSpPr>
        <p:sp>
          <p:nvSpPr>
            <p:cNvPr id="11" name="AutoShape 27">
              <a:extLst>
                <a:ext uri="{FF2B5EF4-FFF2-40B4-BE49-F238E27FC236}">
                  <a16:creationId xmlns:a16="http://schemas.microsoft.com/office/drawing/2014/main" id="{2B88DD3A-DB92-B4CD-36CB-A9A89C82BEC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742722" y="3298066"/>
              <a:ext cx="6347540" cy="1498963"/>
            </a:xfrm>
            <a:prstGeom prst="wedgeRoundRectCallout">
              <a:avLst>
                <a:gd name="adj1" fmla="val -57256"/>
                <a:gd name="adj2" fmla="val 1200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33CCCC"/>
              </a:solidFill>
              <a:miter lim="800000"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6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</a:t>
              </a:r>
              <a:r>
                <a:rPr lang="en-US" altLang="zh-CN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+25</a:t>
              </a: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既可以表示爸爸的年龄，也可以表示小红和爸爸年龄的关系。</a:t>
              </a: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772B6B43-C1B6-3723-2FED-8D9E10EB32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89666" y="3298066"/>
              <a:ext cx="1347608" cy="1498963"/>
            </a:xfrm>
            <a:prstGeom prst="rect">
              <a:avLst/>
            </a:prstGeom>
          </p:spPr>
        </p:pic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53434FCB-140B-4215-6D60-20A03CC837B5}"/>
              </a:ext>
            </a:extLst>
          </p:cNvPr>
          <p:cNvSpPr txBox="1"/>
          <p:nvPr/>
        </p:nvSpPr>
        <p:spPr>
          <a:xfrm>
            <a:off x="4897120" y="1656821"/>
            <a:ext cx="34747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 = a + </a:t>
            </a:r>
            <a:r>
              <a:rPr lang="zh-CN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663426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14"/>
          <p:cNvSpPr>
            <a:spLocks noChangeArrowheads="1"/>
          </p:cNvSpPr>
          <p:nvPr/>
        </p:nvSpPr>
        <p:spPr bwMode="auto">
          <a:xfrm>
            <a:off x="451485" y="1994376"/>
            <a:ext cx="11106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学校组织“爱心义卖”活动，小明卖出了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件商品。</a:t>
            </a:r>
          </a:p>
        </p:txBody>
      </p:sp>
      <p:sp>
        <p:nvSpPr>
          <p:cNvPr id="28684" name="文本框 19"/>
          <p:cNvSpPr txBox="1">
            <a:spLocks noChangeArrowheads="1"/>
          </p:cNvSpPr>
          <p:nvPr/>
        </p:nvSpPr>
        <p:spPr bwMode="auto">
          <a:xfrm>
            <a:off x="8036889" y="1266276"/>
            <a:ext cx="391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P56  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 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>
            <a:fillRect/>
          </a:stretch>
        </p:blipFill>
        <p:spPr>
          <a:xfrm>
            <a:off x="375591" y="-73388"/>
            <a:ext cx="2875610" cy="1498963"/>
          </a:xfrm>
          <a:prstGeom prst="rect">
            <a:avLst/>
          </a:prstGeom>
        </p:spPr>
      </p:pic>
      <p:sp>
        <p:nvSpPr>
          <p:cNvPr id="28686" name="Rectangle 16"/>
          <p:cNvSpPr>
            <a:spLocks noChangeArrowheads="1"/>
          </p:cNvSpPr>
          <p:nvPr/>
        </p:nvSpPr>
        <p:spPr bwMode="auto">
          <a:xfrm>
            <a:off x="792163" y="722313"/>
            <a:ext cx="228244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实践应用</a:t>
            </a:r>
          </a:p>
        </p:txBody>
      </p:sp>
      <p:sp>
        <p:nvSpPr>
          <p:cNvPr id="2" name="Rectangle 14">
            <a:extLst>
              <a:ext uri="{FF2B5EF4-FFF2-40B4-BE49-F238E27FC236}">
                <a16:creationId xmlns:a16="http://schemas.microsoft.com/office/drawing/2014/main" id="{E5460BB0-05E6-8F0C-6F03-687415547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556" y="3045791"/>
            <a:ext cx="11106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）小华比小明多卖出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件商品，小华卖出了</a:t>
            </a:r>
            <a:r>
              <a:rPr lang="zh-CN" altLang="en-US" sz="3200" b="1" u="sng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件。</a:t>
            </a:r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083969A3-22A8-DE20-1B3B-DFF258196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556" y="3965126"/>
            <a:ext cx="11106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）小林和小明一共卖出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件商品，小林卖出了</a:t>
            </a:r>
            <a:r>
              <a:rPr lang="zh-CN" altLang="en-US" sz="3200" b="1" u="sng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件。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9878022-2D93-42C3-EC08-EE44F9FDD65D}"/>
              </a:ext>
            </a:extLst>
          </p:cNvPr>
          <p:cNvSpPr txBox="1"/>
          <p:nvPr/>
        </p:nvSpPr>
        <p:spPr>
          <a:xfrm>
            <a:off x="9196706" y="2975480"/>
            <a:ext cx="1290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+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ACABD5F-BD00-A6CD-2D0E-B2F4734C15DA}"/>
              </a:ext>
            </a:extLst>
          </p:cNvPr>
          <p:cNvSpPr txBox="1"/>
          <p:nvPr/>
        </p:nvSpPr>
        <p:spPr>
          <a:xfrm>
            <a:off x="9501506" y="3904150"/>
            <a:ext cx="16643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zh-CN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9">
            <a:extLst>
              <a:ext uri="{FF2B5EF4-FFF2-40B4-BE49-F238E27FC236}">
                <a16:creationId xmlns:a16="http://schemas.microsoft.com/office/drawing/2014/main" id="{7FB22841-F96F-DE4C-387C-1C975F980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6755" y="339162"/>
            <a:ext cx="391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P56  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 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D4E91ED9-18FA-B364-E78E-C3822C25D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045" y="799233"/>
            <a:ext cx="11106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根据下图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在横线上填出合适的式子。（单位：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E537169D-CC13-D40E-3141-54B2E58B5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636" y="3655391"/>
            <a:ext cx="11106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）超市到学校的距离是</a:t>
            </a:r>
            <a:r>
              <a:rPr lang="zh-CN" altLang="en-US" sz="3200" b="1" u="sng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2B562BE-F550-F46E-2087-EA7FA3834B9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985" y="1657666"/>
            <a:ext cx="9976270" cy="1588454"/>
          </a:xfrm>
          <a:prstGeom prst="rect">
            <a:avLst/>
          </a:prstGeom>
        </p:spPr>
      </p:pic>
      <p:sp>
        <p:nvSpPr>
          <p:cNvPr id="7" name="Rectangle 14">
            <a:extLst>
              <a:ext uri="{FF2B5EF4-FFF2-40B4-BE49-F238E27FC236}">
                <a16:creationId xmlns:a16="http://schemas.microsoft.com/office/drawing/2014/main" id="{7EB83A29-4B32-EE76-FB4A-88BA49C5D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636" y="4433755"/>
            <a:ext cx="11106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）兰兰家到书店的距离是</a:t>
            </a:r>
            <a:r>
              <a:rPr lang="zh-CN" altLang="en-US" sz="3200" b="1" u="sng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 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4789B23D-CD61-42CD-D769-12781D4D2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636" y="5212119"/>
            <a:ext cx="11106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）兰兰从家出发，去学校比去超市要多走</a:t>
            </a:r>
            <a:r>
              <a:rPr lang="zh-CN" altLang="en-US" sz="3200" b="1" u="sng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 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D2D8E2F-3575-9876-3FC9-6E0335E61D36}"/>
              </a:ext>
            </a:extLst>
          </p:cNvPr>
          <p:cNvSpPr txBox="1"/>
          <p:nvPr/>
        </p:nvSpPr>
        <p:spPr>
          <a:xfrm>
            <a:off x="5639434" y="3565470"/>
            <a:ext cx="18688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</a:t>
            </a:r>
            <a:r>
              <a:rPr lang="zh-CN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6135C3C-37B8-431A-E8B7-8BE370294B3B}"/>
              </a:ext>
            </a:extLst>
          </p:cNvPr>
          <p:cNvSpPr txBox="1"/>
          <p:nvPr/>
        </p:nvSpPr>
        <p:spPr>
          <a:xfrm>
            <a:off x="8931275" y="5120679"/>
            <a:ext cx="16643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B58BC6-A73E-FA49-13D1-1575EF569FE7}"/>
              </a:ext>
            </a:extLst>
          </p:cNvPr>
          <p:cNvSpPr txBox="1"/>
          <p:nvPr/>
        </p:nvSpPr>
        <p:spPr>
          <a:xfrm>
            <a:off x="6289040" y="4356474"/>
            <a:ext cx="18688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en-US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37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0328" y="2393437"/>
            <a:ext cx="1392556" cy="1485934"/>
          </a:xfrm>
          <a:prstGeom prst="rect">
            <a:avLst/>
          </a:prstGeom>
        </p:spPr>
      </p:pic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889953" y="4056380"/>
            <a:ext cx="10580687" cy="123604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刘叔叔身高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，用含有字母的式子表示他的标准体重。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         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              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______________________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699" name="Rectangle 8"/>
          <p:cNvSpPr>
            <a:spLocks noChangeArrowheads="1"/>
          </p:cNvSpPr>
          <p:nvPr/>
        </p:nvSpPr>
        <p:spPr bwMode="auto">
          <a:xfrm>
            <a:off x="572770" y="627062"/>
            <a:ext cx="10344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成年男子的标准体重通常用下面的式子表示。</a:t>
            </a:r>
          </a:p>
        </p:txBody>
      </p:sp>
      <p:sp>
        <p:nvSpPr>
          <p:cNvPr id="29700" name="Rectangle 9"/>
          <p:cNvSpPr>
            <a:spLocks noChangeArrowheads="1"/>
          </p:cNvSpPr>
          <p:nvPr/>
        </p:nvSpPr>
        <p:spPr bwMode="auto">
          <a:xfrm>
            <a:off x="1071880" y="2412682"/>
            <a:ext cx="4095750" cy="584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标准体重＝身高－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105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789257" y="4692895"/>
            <a:ext cx="22860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－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105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9704" name="AutoShape 27"/>
          <p:cNvSpPr>
            <a:spLocks noChangeArrowheads="1"/>
          </p:cNvSpPr>
          <p:nvPr/>
        </p:nvSpPr>
        <p:spPr bwMode="auto">
          <a:xfrm flipH="1">
            <a:off x="5770879" y="1834515"/>
            <a:ext cx="3352798" cy="1097525"/>
          </a:xfrm>
          <a:prstGeom prst="wedgeRoundRectCallout">
            <a:avLst>
              <a:gd name="adj1" fmla="val -45806"/>
              <a:gd name="adj2" fmla="val 77977"/>
              <a:gd name="adj3" fmla="val 16667"/>
            </a:avLst>
          </a:prstGeom>
          <a:solidFill>
            <a:schemeClr val="bg1"/>
          </a:solidFill>
          <a:ln w="28575">
            <a:solidFill>
              <a:schemeClr val="accent2"/>
            </a:solidFill>
            <a:miter lim="800000"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身高用厘米作单位，体重用千克作单位。</a:t>
            </a: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703" name="文本框 6"/>
          <p:cNvSpPr txBox="1">
            <a:spLocks noChangeArrowheads="1"/>
          </p:cNvSpPr>
          <p:nvPr/>
        </p:nvSpPr>
        <p:spPr bwMode="auto">
          <a:xfrm>
            <a:off x="6418580" y="1213802"/>
            <a:ext cx="391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P60  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练习十一 第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885191" y="5552122"/>
            <a:ext cx="7065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你能用它算出你爸爸的标准体重吗？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Box 2"/>
          <p:cNvSpPr txBox="1">
            <a:spLocks noChangeArrowheads="1"/>
          </p:cNvSpPr>
          <p:nvPr/>
        </p:nvSpPr>
        <p:spPr bwMode="auto">
          <a:xfrm>
            <a:off x="627380" y="2797453"/>
            <a:ext cx="11007354" cy="258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）今天卖出足球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________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个。</a:t>
            </a:r>
            <a:b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</a:b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）如果今天卖出了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个足球，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之间的关系可以表示为：</a:t>
            </a:r>
            <a:r>
              <a:rPr lang="zh-CN" altLang="en-US" sz="3200" b="1" u="sng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 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。当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10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时，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3200" b="1" u="sng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；当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n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62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时，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3200" b="1" u="sng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425052" y="2672568"/>
            <a:ext cx="2139950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48+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m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7676515" y="3951141"/>
            <a:ext cx="87312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58       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886322" y="4580206"/>
            <a:ext cx="930275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787718" y="1376641"/>
            <a:ext cx="66516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 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801" name="文本框 14"/>
          <p:cNvSpPr txBox="1">
            <a:spLocks noChangeArrowheads="1"/>
          </p:cNvSpPr>
          <p:nvPr/>
        </p:nvSpPr>
        <p:spPr bwMode="auto">
          <a:xfrm>
            <a:off x="1262380" y="1436966"/>
            <a:ext cx="391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P60  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练习十一 第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8565" y="2077523"/>
            <a:ext cx="110073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体育用品商店昨天卖出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个足球，今天比昨天多卖出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m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个。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50A74E1-F710-C342-3486-910FFEA5A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9982" y="3942568"/>
            <a:ext cx="2139950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=48+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m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3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5"/>
          <p:cNvSpPr>
            <a:spLocks noChangeArrowheads="1"/>
          </p:cNvSpPr>
          <p:nvPr/>
        </p:nvSpPr>
        <p:spPr bwMode="auto">
          <a:xfrm>
            <a:off x="585788" y="1725613"/>
            <a:ext cx="10885487" cy="2337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2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用字母表示一个数。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2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用字母表示变化的数及</a:t>
            </a:r>
            <a:r>
              <a:rPr lang="zh-CN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数量关系</a:t>
            </a:r>
            <a:r>
              <a:rPr lang="zh-CN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>
            <a:fillRect/>
          </a:stretch>
        </p:blipFill>
        <p:spPr>
          <a:xfrm>
            <a:off x="375591" y="-73388"/>
            <a:ext cx="2733369" cy="1498963"/>
          </a:xfrm>
          <a:prstGeom prst="rect">
            <a:avLst/>
          </a:prstGeom>
        </p:spPr>
      </p:pic>
      <p:sp>
        <p:nvSpPr>
          <p:cNvPr id="35844" name="Rectangle 16"/>
          <p:cNvSpPr>
            <a:spLocks noChangeArrowheads="1"/>
          </p:cNvSpPr>
          <p:nvPr/>
        </p:nvSpPr>
        <p:spPr bwMode="auto">
          <a:xfrm>
            <a:off x="729615" y="706573"/>
            <a:ext cx="239966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课堂小结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857" y="824883"/>
            <a:ext cx="3224444" cy="32244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文本框 4"/>
          <p:cNvSpPr txBox="1">
            <a:spLocks noChangeArrowheads="1"/>
          </p:cNvSpPr>
          <p:nvPr/>
        </p:nvSpPr>
        <p:spPr bwMode="auto">
          <a:xfrm>
            <a:off x="698500" y="1616075"/>
            <a:ext cx="50085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想一想，填一填。</a:t>
            </a:r>
          </a:p>
        </p:txBody>
      </p:sp>
      <p:sp>
        <p:nvSpPr>
          <p:cNvPr id="36867" name="文本框 5"/>
          <p:cNvSpPr txBox="1">
            <a:spLocks noChangeArrowheads="1"/>
          </p:cNvSpPr>
          <p:nvPr/>
        </p:nvSpPr>
        <p:spPr bwMode="auto">
          <a:xfrm>
            <a:off x="698500" y="2451100"/>
            <a:ext cx="5008563" cy="66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龟兔赛跑。</a:t>
            </a:r>
          </a:p>
        </p:txBody>
      </p:sp>
      <p:sp>
        <p:nvSpPr>
          <p:cNvPr id="36868" name="文本框 6"/>
          <p:cNvSpPr txBox="1">
            <a:spLocks noChangeArrowheads="1"/>
          </p:cNvSpPr>
          <p:nvPr/>
        </p:nvSpPr>
        <p:spPr bwMode="auto">
          <a:xfrm>
            <a:off x="1460500" y="4367213"/>
            <a:ext cx="8921750" cy="66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）兔子每小时跑（       ）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km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6869" name="文本框 7"/>
          <p:cNvSpPr txBox="1">
            <a:spLocks noChangeArrowheads="1"/>
          </p:cNvSpPr>
          <p:nvPr/>
        </p:nvSpPr>
        <p:spPr bwMode="auto">
          <a:xfrm>
            <a:off x="1460500" y="5084763"/>
            <a:ext cx="892175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）当 </a:t>
            </a:r>
            <a:r>
              <a:rPr lang="en-US" altLang="zh-CN" sz="32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x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45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时，兔子每小时跑（       ）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km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36870" name="图片 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600" y="2071688"/>
            <a:ext cx="5580063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344179" y="4340200"/>
            <a:ext cx="9144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7943803" y="5057869"/>
            <a:ext cx="9144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873" name="文本框 12"/>
          <p:cNvSpPr txBox="1">
            <a:spLocks noChangeArrowheads="1"/>
          </p:cNvSpPr>
          <p:nvPr/>
        </p:nvSpPr>
        <p:spPr bwMode="auto">
          <a:xfrm>
            <a:off x="4725988" y="1800225"/>
            <a:ext cx="54943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》]</a:t>
            </a:r>
            <a:endParaRPr lang="zh-CN" altLang="en-US" sz="18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35151" b="35405"/>
          <a:stretch>
            <a:fillRect/>
          </a:stretch>
        </p:blipFill>
        <p:spPr>
          <a:xfrm>
            <a:off x="375590" y="-73388"/>
            <a:ext cx="5090819" cy="1498963"/>
          </a:xfrm>
          <a:prstGeom prst="rect">
            <a:avLst/>
          </a:prstGeom>
        </p:spPr>
      </p:pic>
      <p:sp>
        <p:nvSpPr>
          <p:cNvPr id="36875" name="Rectangle 16"/>
          <p:cNvSpPr>
            <a:spLocks noChangeArrowheads="1"/>
          </p:cNvSpPr>
          <p:nvPr/>
        </p:nvSpPr>
        <p:spPr bwMode="auto">
          <a:xfrm>
            <a:off x="1857375" y="696913"/>
            <a:ext cx="43608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备选练习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1095</Words>
  <Application>Microsoft Office PowerPoint</Application>
  <PresentationFormat>宽屏</PresentationFormat>
  <Paragraphs>98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等线</vt:lpstr>
      <vt:lpstr>等线 Light</vt:lpstr>
      <vt:lpstr>黑体</vt:lpstr>
      <vt:lpstr>楷体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WF</cp:lastModifiedBy>
  <cp:revision>235</cp:revision>
  <dcterms:created xsi:type="dcterms:W3CDTF">2016-01-14T07:05:00Z</dcterms:created>
  <dcterms:modified xsi:type="dcterms:W3CDTF">2026-09-05T01:22:58Z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