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7" r:id="rId3"/>
    <p:sldId id="270" r:id="rId4"/>
    <p:sldId id="359" r:id="rId5"/>
    <p:sldId id="388" r:id="rId6"/>
    <p:sldId id="390" r:id="rId7"/>
    <p:sldId id="389" r:id="rId8"/>
    <p:sldId id="391" r:id="rId9"/>
    <p:sldId id="274" r:id="rId10"/>
    <p:sldId id="392" r:id="rId11"/>
    <p:sldId id="328" r:id="rId12"/>
    <p:sldId id="355" r:id="rId13"/>
    <p:sldId id="346" r:id="rId14"/>
    <p:sldId id="380" r:id="rId15"/>
    <p:sldId id="377" r:id="rId16"/>
    <p:sldId id="340" r:id="rId17"/>
    <p:sldId id="378" r:id="rId18"/>
    <p:sldId id="379" r:id="rId19"/>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608330" indent="-15113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1217930" indent="-30353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827530" indent="-45593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2437130" indent="-60833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209">
          <p15:clr>
            <a:srgbClr val="A4A3A4"/>
          </p15:clr>
        </p15:guide>
        <p15:guide id="2" pos="381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0013"/>
    <a:srgbClr val="D8F3FB"/>
    <a:srgbClr val="33CCCC"/>
    <a:srgbClr val="F7FFFD"/>
    <a:srgbClr val="E5F8F9"/>
    <a:srgbClr val="FF0000"/>
    <a:srgbClr val="F2A276"/>
    <a:srgbClr val="C05012"/>
    <a:srgbClr val="1F4E79"/>
    <a:srgbClr val="FDFA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58" autoAdjust="0"/>
    <p:restoredTop sz="94660" autoAdjust="0"/>
  </p:normalViewPr>
  <p:slideViewPr>
    <p:cSldViewPr snapToGrid="0">
      <p:cViewPr varScale="1">
        <p:scale>
          <a:sx n="65" d="100"/>
          <a:sy n="65" d="100"/>
        </p:scale>
        <p:origin x="72" y="1056"/>
      </p:cViewPr>
      <p:guideLst>
        <p:guide orient="horz" pos="2209"/>
        <p:guide pos="3812"/>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730EE0A2-C837-48CA-8A0F-2AFEACE646A5}" type="datetimeFigureOut">
              <a:rPr lang="zh-CN" altLang="en-US"/>
              <a:t>2026/9/5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a:defRPr sz="1200"/>
            </a:lvl1pPr>
          </a:lstStyle>
          <a:p>
            <a:pPr>
              <a:defRPr/>
            </a:pPr>
            <a:fld id="{79AD9A43-17E5-4AEA-8EFC-BECFCDCC57FA}"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4F939AE-C52D-4541-B505-FC5EB0D361FA}"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D8C70-A903-7D90-0A9B-9EA32268A99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551CBF0-0DF4-0503-AB20-A6FD4ADD098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F4E0CC3-A20A-EF7F-0A8F-63CD1C6B4371}"/>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74C187F3-01E1-9D1F-5E16-3A6B43884AEB}"/>
              </a:ext>
            </a:extLst>
          </p:cNvPr>
          <p:cNvSpPr>
            <a:spLocks noGrp="1"/>
          </p:cNvSpPr>
          <p:nvPr>
            <p:ph type="sldNum" sz="quarter" idx="5"/>
          </p:nvPr>
        </p:nvSpPr>
        <p:spPr/>
        <p:txBody>
          <a:bodyPr/>
          <a:lstStyle/>
          <a:p>
            <a:pPr>
              <a:defRPr/>
            </a:pPr>
            <a:fld id="{79AD9A43-17E5-4AEA-8EFC-BECFCDCC57FA}" type="slidenum">
              <a:rPr lang="zh-CN" altLang="en-US" smtClean="0"/>
              <a:t>6</a:t>
            </a:fld>
            <a:endParaRPr lang="zh-CN" altLang="en-US"/>
          </a:p>
        </p:txBody>
      </p:sp>
    </p:spTree>
    <p:extLst>
      <p:ext uri="{BB962C8B-B14F-4D97-AF65-F5344CB8AC3E}">
        <p14:creationId xmlns:p14="http://schemas.microsoft.com/office/powerpoint/2010/main" val="2792799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7EBDC-208A-45BE-A4F0-3D3310DA88F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91B1F40-2FBD-26A0-824E-61605D6A1B5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D9E6FB8-0A68-256F-AC4F-4CEE46B5859E}"/>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C14B5D75-0E17-3A68-5D26-7F85E388AAC1}"/>
              </a:ext>
            </a:extLst>
          </p:cNvPr>
          <p:cNvSpPr>
            <a:spLocks noGrp="1"/>
          </p:cNvSpPr>
          <p:nvPr>
            <p:ph type="sldNum" sz="quarter" idx="5"/>
          </p:nvPr>
        </p:nvSpPr>
        <p:spPr/>
        <p:txBody>
          <a:bodyPr/>
          <a:lstStyle/>
          <a:p>
            <a:pPr>
              <a:defRPr/>
            </a:pPr>
            <a:fld id="{79AD9A43-17E5-4AEA-8EFC-BECFCDCC57FA}" type="slidenum">
              <a:rPr lang="zh-CN" altLang="en-US" smtClean="0"/>
              <a:t>7</a:t>
            </a:fld>
            <a:endParaRPr lang="zh-CN" altLang="en-US"/>
          </a:p>
        </p:txBody>
      </p:sp>
    </p:spTree>
    <p:extLst>
      <p:ext uri="{BB962C8B-B14F-4D97-AF65-F5344CB8AC3E}">
        <p14:creationId xmlns:p14="http://schemas.microsoft.com/office/powerpoint/2010/main" val="3998423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BB17F-CE06-507A-2E35-CA5B32AE463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67501A5-0BF6-C9DE-4FD6-8DACD889BB4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6B10CC2-7FE6-B235-5BE9-C4459AEF8A9C}"/>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34737E70-635B-3AA0-7FA8-D2E2F5906599}"/>
              </a:ext>
            </a:extLst>
          </p:cNvPr>
          <p:cNvSpPr>
            <a:spLocks noGrp="1"/>
          </p:cNvSpPr>
          <p:nvPr>
            <p:ph type="sldNum" sz="quarter" idx="5"/>
          </p:nvPr>
        </p:nvSpPr>
        <p:spPr/>
        <p:txBody>
          <a:bodyPr/>
          <a:lstStyle/>
          <a:p>
            <a:pPr>
              <a:defRPr/>
            </a:pPr>
            <a:fld id="{79AD9A43-17E5-4AEA-8EFC-BECFCDCC57FA}" type="slidenum">
              <a:rPr lang="zh-CN" altLang="en-US" smtClean="0"/>
              <a:t>8</a:t>
            </a:fld>
            <a:endParaRPr lang="zh-CN" altLang="en-US"/>
          </a:p>
        </p:txBody>
      </p:sp>
    </p:spTree>
    <p:extLst>
      <p:ext uri="{BB962C8B-B14F-4D97-AF65-F5344CB8AC3E}">
        <p14:creationId xmlns:p14="http://schemas.microsoft.com/office/powerpoint/2010/main" val="10707453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duotone>
              <a:schemeClr val="accent2">
                <a:shade val="45000"/>
                <a:satMod val="135000"/>
              </a:schemeClr>
              <a:prstClr val="white"/>
            </a:duotone>
          </a:blip>
          <a:stretch>
            <a:fillRect/>
          </a:stretch>
        </p:blipFill>
        <p:spPr>
          <a:xfrm>
            <a:off x="0" y="-1"/>
            <a:ext cx="12192000" cy="6857999"/>
          </a:xfrm>
          <a:prstGeom prst="rect">
            <a:avLst/>
          </a:prstGeom>
        </p:spPr>
      </p:pic>
      <p:sp>
        <p:nvSpPr>
          <p:cNvPr id="3" name="矩形 2"/>
          <p:cNvSpPr/>
          <p:nvPr userDrawn="1"/>
        </p:nvSpPr>
        <p:spPr>
          <a:xfrm>
            <a:off x="514350" y="528638"/>
            <a:ext cx="11163300" cy="5800725"/>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13" name="图片 12"/>
          <p:cNvPicPr>
            <a:picLocks noChangeAspect="1"/>
          </p:cNvPicPr>
          <p:nvPr userDrawn="1"/>
        </p:nvPicPr>
        <p:blipFill>
          <a:blip r:embed="rId3"/>
          <a:stretch>
            <a:fillRect/>
          </a:stretch>
        </p:blipFill>
        <p:spPr>
          <a:xfrm>
            <a:off x="6096000" y="0"/>
            <a:ext cx="4103688" cy="1543050"/>
          </a:xfrm>
          <a:prstGeom prst="rect">
            <a:avLst/>
          </a:prstGeom>
          <a:effectLst>
            <a:outerShdw blurRad="12700" dist="12700" dir="2700000" algn="tl" rotWithShape="0">
              <a:prstClr val="black">
                <a:alpha val="40000"/>
              </a:prstClr>
            </a:outerShdw>
          </a:effectLst>
        </p:spPr>
      </p:pic>
      <p:pic>
        <p:nvPicPr>
          <p:cNvPr id="14" name="图片 13"/>
          <p:cNvPicPr>
            <a:picLocks noChangeAspect="1"/>
          </p:cNvPicPr>
          <p:nvPr userDrawn="1"/>
        </p:nvPicPr>
        <p:blipFill>
          <a:blip r:embed="rId4"/>
          <a:stretch>
            <a:fillRect/>
          </a:stretch>
        </p:blipFill>
        <p:spPr>
          <a:xfrm>
            <a:off x="1222375" y="295275"/>
            <a:ext cx="1085850" cy="976313"/>
          </a:xfrm>
          <a:prstGeom prst="rect">
            <a:avLst/>
          </a:prstGeom>
          <a:effectLst>
            <a:outerShdw blurRad="12700" dist="12700" dir="18900000" algn="bl" rotWithShape="0">
              <a:prstClr val="black">
                <a:alpha val="40000"/>
              </a:prstClr>
            </a:outerShdw>
          </a:effectLst>
        </p:spPr>
      </p:pic>
      <p:pic>
        <p:nvPicPr>
          <p:cNvPr id="16" name="图片 15"/>
          <p:cNvPicPr>
            <a:picLocks noChangeAspect="1"/>
          </p:cNvPicPr>
          <p:nvPr userDrawn="1"/>
        </p:nvPicPr>
        <p:blipFill rotWithShape="1">
          <a:blip r:embed="rId5">
            <a:extLst>
              <a:ext uri="{28A0092B-C50C-407E-A947-70E740481C1C}">
                <a14:useLocalDpi xmlns:a14="http://schemas.microsoft.com/office/drawing/2010/main" val="0"/>
              </a:ext>
            </a:extLst>
          </a:blip>
          <a:srcRect l="8703" t="23175" r="9954" b="23328"/>
          <a:stretch>
            <a:fillRect/>
          </a:stretch>
        </p:blipFill>
        <p:spPr>
          <a:xfrm rot="18812058" flipH="1">
            <a:off x="5931878" y="2579076"/>
            <a:ext cx="7807569" cy="5134708"/>
          </a:xfrm>
          <a:prstGeom prst="rect">
            <a:avLst/>
          </a:prstGeom>
        </p:spPr>
      </p:pic>
      <p:pic>
        <p:nvPicPr>
          <p:cNvPr id="7" name="图片 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9715" y="4345200"/>
            <a:ext cx="2299165" cy="2028167"/>
          </a:xfrm>
          <a:prstGeom prst="rect">
            <a:avLst/>
          </a:prstGeom>
        </p:spPr>
      </p:pic>
      <p:pic>
        <p:nvPicPr>
          <p:cNvPr id="8" name="图片 8"/>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bwMode="auto">
          <a:xfrm>
            <a:off x="11551977" y="252413"/>
            <a:ext cx="577595"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duotone>
              <a:schemeClr val="accent2">
                <a:shade val="45000"/>
                <a:satMod val="135000"/>
              </a:schemeClr>
              <a:prstClr val="white"/>
            </a:duotone>
          </a:blip>
          <a:stretch>
            <a:fillRect/>
          </a:stretch>
        </p:blipFill>
        <p:spPr>
          <a:xfrm>
            <a:off x="0" y="0"/>
            <a:ext cx="12192000" cy="6857999"/>
          </a:xfrm>
          <a:prstGeom prst="rect">
            <a:avLst/>
          </a:prstGeom>
        </p:spPr>
      </p:pic>
      <p:sp>
        <p:nvSpPr>
          <p:cNvPr id="3" name="矩形 2"/>
          <p:cNvSpPr/>
          <p:nvPr userDrawn="1"/>
        </p:nvSpPr>
        <p:spPr>
          <a:xfrm>
            <a:off x="381000" y="333375"/>
            <a:ext cx="11420475" cy="6143625"/>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4"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11551977" y="252413"/>
            <a:ext cx="577595"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p:cNvSpPr txBox="1"/>
          <p:nvPr userDrawn="1"/>
        </p:nvSpPr>
        <p:spPr>
          <a:xfrm rot="19524300">
            <a:off x="4819992" y="2945051"/>
            <a:ext cx="2041578" cy="553994"/>
          </a:xfrm>
          <a:prstGeom prst="rect">
            <a:avLst/>
          </a:prstGeom>
          <a:noFill/>
        </p:spPr>
        <p:txBody>
          <a:bodyPr wrap="none" lIns="121917" tIns="60958" rIns="121917" bIns="60958">
            <a:spAutoFit/>
          </a:bodyPr>
          <a:lstStyle/>
          <a:p>
            <a:pPr>
              <a:defRPr/>
            </a:pPr>
            <a:r>
              <a:rPr lang="zh-CN" altLang="en-US" sz="2800" dirty="0">
                <a:solidFill>
                  <a:schemeClr val="bg1">
                    <a:lumMod val="65000"/>
                    <a:alpha val="34000"/>
                  </a:schemeClr>
                </a:solidFill>
                <a:latin typeface="楷体" panose="02010609060101010101" pitchFamily="49" charset="-122"/>
                <a:ea typeface="楷体" panose="02010609060101010101" pitchFamily="49" charset="-122"/>
              </a:rPr>
              <a:t>状元成才路</a:t>
            </a:r>
          </a:p>
        </p:txBody>
      </p:sp>
      <p:pic>
        <p:nvPicPr>
          <p:cNvPr id="6" name="图片 10"/>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048875" y="4905375"/>
            <a:ext cx="2068513" cy="206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duotone>
              <a:schemeClr val="accent2">
                <a:shade val="45000"/>
                <a:satMod val="135000"/>
              </a:schemeClr>
              <a:prstClr val="white"/>
            </a:duotone>
          </a:blip>
          <a:stretch>
            <a:fillRect/>
          </a:stretch>
        </p:blipFill>
        <p:spPr>
          <a:xfrm>
            <a:off x="0" y="0"/>
            <a:ext cx="12192000" cy="6857999"/>
          </a:xfrm>
          <a:prstGeom prst="rect">
            <a:avLst/>
          </a:prstGeom>
        </p:spPr>
      </p:pic>
      <p:sp>
        <p:nvSpPr>
          <p:cNvPr id="3" name="矩形 2"/>
          <p:cNvSpPr/>
          <p:nvPr userDrawn="1"/>
        </p:nvSpPr>
        <p:spPr>
          <a:xfrm>
            <a:off x="381000" y="333375"/>
            <a:ext cx="11420475" cy="6143625"/>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文本框 4"/>
          <p:cNvSpPr txBox="1"/>
          <p:nvPr userDrawn="1"/>
        </p:nvSpPr>
        <p:spPr>
          <a:xfrm rot="19524300">
            <a:off x="4819992" y="2945051"/>
            <a:ext cx="2041578" cy="553994"/>
          </a:xfrm>
          <a:prstGeom prst="rect">
            <a:avLst/>
          </a:prstGeom>
          <a:noFill/>
        </p:spPr>
        <p:txBody>
          <a:bodyPr wrap="none" lIns="121917" tIns="60958" rIns="121917" bIns="60958">
            <a:spAutoFit/>
          </a:bodyPr>
          <a:lstStyle/>
          <a:p>
            <a:pPr>
              <a:defRPr/>
            </a:pPr>
            <a:r>
              <a:rPr lang="zh-CN" altLang="en-US" sz="2800" dirty="0">
                <a:solidFill>
                  <a:schemeClr val="bg1">
                    <a:lumMod val="65000"/>
                    <a:alpha val="34000"/>
                  </a:schemeClr>
                </a:solidFill>
                <a:latin typeface="楷体" panose="02010609060101010101" pitchFamily="49" charset="-122"/>
                <a:ea typeface="楷体" panose="02010609060101010101" pitchFamily="49" charset="-122"/>
              </a:rPr>
              <a:t>状元成才路</a:t>
            </a:r>
          </a:p>
        </p:txBody>
      </p:sp>
      <p:pic>
        <p:nvPicPr>
          <p:cNvPr id="6"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11551977" y="252413"/>
            <a:ext cx="577595"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矩形 1"/>
          <p:cNvSpPr/>
          <p:nvPr userDrawn="1"/>
        </p:nvSpPr>
        <p:spPr>
          <a:xfrm>
            <a:off x="-36513" y="-50800"/>
            <a:ext cx="12265026" cy="692943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1440180" rIns="1440180" anchor="ctr"/>
          <a:lstStyle/>
          <a:p>
            <a:pPr indent="609600" algn="ctr" eaLnBrk="1" fontAlgn="auto" hangingPunct="1">
              <a:spcBef>
                <a:spcPts val="0"/>
              </a:spcBef>
              <a:spcAft>
                <a:spcPts val="0"/>
              </a:spcAft>
              <a:buFont typeface="Arial" panose="020B0604020202020204" pitchFamily="34" charset="0"/>
              <a:buNone/>
              <a:defRPr/>
            </a:pPr>
            <a:r>
              <a:rPr lang="zh-CN" altLang="en-US" sz="4665" noProof="1">
                <a:solidFill>
                  <a:srgbClr val="FF0000"/>
                </a:solidFill>
                <a:latin typeface="黑体" panose="02010609060101010101" pitchFamily="2" charset="-122"/>
                <a:sym typeface="+mn-ea"/>
              </a:rPr>
              <a:t>声  明</a:t>
            </a:r>
          </a:p>
          <a:p>
            <a:pPr indent="609600" algn="ctr" eaLnBrk="1" fontAlgn="auto" hangingPunct="1">
              <a:spcBef>
                <a:spcPts val="0"/>
              </a:spcBef>
              <a:spcAft>
                <a:spcPts val="0"/>
              </a:spcAft>
              <a:buFont typeface="Arial" panose="020B0604020202020204" pitchFamily="34" charset="0"/>
              <a:buNone/>
              <a:defRPr/>
            </a:pPr>
            <a:endParaRPr lang="zh-CN" altLang="en-US" sz="4665" noProof="1">
              <a:solidFill>
                <a:srgbClr val="FF0000"/>
              </a:solidFill>
              <a:latin typeface="黑体" panose="02010609060101010101" pitchFamily="2" charset="-122"/>
            </a:endParaRPr>
          </a:p>
          <a:p>
            <a:pPr indent="609600" eaLnBrk="1" fontAlgn="auto" hangingPunct="1">
              <a:spcBef>
                <a:spcPts val="0"/>
              </a:spcBef>
              <a:spcAft>
                <a:spcPts val="0"/>
              </a:spcAft>
              <a:buFont typeface="Arial" panose="020B0604020202020204" pitchFamily="34" charset="0"/>
              <a:buNone/>
              <a:defRPr/>
            </a:pPr>
            <a:r>
              <a:rPr lang="zh-CN" altLang="en-US" sz="2935" noProof="1">
                <a:solidFill>
                  <a:srgbClr val="FF0000"/>
                </a:solidFill>
                <a:latin typeface="黑体" panose="02010609060101010101" pitchFamily="2" charset="-122"/>
                <a:sym typeface="+mn-ea"/>
              </a:rPr>
              <a:t> 本文件仅用于个人学习、研究或欣赏，以及其他非商业性或非盈利性用途，但同时应遵守著作权法及其他相关法律的规定，不得侵犯本司及相关权利人的合法权利。</a:t>
            </a:r>
          </a:p>
          <a:p>
            <a:pPr indent="609600" eaLnBrk="1" fontAlgn="auto" hangingPunct="1">
              <a:spcBef>
                <a:spcPts val="0"/>
              </a:spcBef>
              <a:spcAft>
                <a:spcPts val="0"/>
              </a:spcAft>
              <a:buFont typeface="Arial" panose="020B0604020202020204" pitchFamily="34" charset="0"/>
              <a:buNone/>
              <a:defRPr/>
            </a:pPr>
            <a:r>
              <a:rPr lang="zh-CN" altLang="en-US" sz="2935" noProof="1">
                <a:solidFill>
                  <a:srgbClr val="FF0000"/>
                </a:solidFill>
                <a:latin typeface="黑体" panose="02010609060101010101" pitchFamily="2" charset="-122"/>
                <a:sym typeface="+mn-ea"/>
              </a:rPr>
              <a:t> 除此以外，将本文件任何内容用于其他用途时，应获得授权，如发现未经授权用于商业或盈利用途将追究侵权者的法律责任。</a:t>
            </a:r>
          </a:p>
          <a:p>
            <a:pPr indent="609600" eaLnBrk="1" fontAlgn="auto" hangingPunct="1">
              <a:spcBef>
                <a:spcPts val="0"/>
              </a:spcBef>
              <a:spcAft>
                <a:spcPts val="0"/>
              </a:spcAft>
              <a:buFont typeface="Arial" panose="020B0604020202020204" pitchFamily="34" charset="0"/>
              <a:buNone/>
              <a:defRPr/>
            </a:pPr>
            <a:endParaRPr lang="zh-CN" altLang="en-US" sz="2935" noProof="1">
              <a:solidFill>
                <a:srgbClr val="FF0000"/>
              </a:solidFill>
              <a:latin typeface="黑体" panose="02010609060101010101" pitchFamily="2" charset="-122"/>
            </a:endParaRPr>
          </a:p>
          <a:p>
            <a:pPr indent="609600" algn="r" eaLnBrk="1" fontAlgn="auto" hangingPunct="1">
              <a:spcBef>
                <a:spcPts val="0"/>
              </a:spcBef>
              <a:spcAft>
                <a:spcPts val="0"/>
              </a:spcAft>
              <a:buFont typeface="Arial" panose="020B0604020202020204" pitchFamily="34" charset="0"/>
              <a:buNone/>
              <a:defRPr/>
            </a:pPr>
            <a:r>
              <a:rPr lang="zh-CN" altLang="en-US" sz="2935" noProof="1">
                <a:solidFill>
                  <a:srgbClr val="FF0000"/>
                </a:solidFill>
                <a:latin typeface="黑体" panose="02010609060101010101" pitchFamily="2" charset="-122"/>
                <a:sym typeface="+mn-ea"/>
              </a:rPr>
              <a:t>武汉天成贵龙文化传播有限公司</a:t>
            </a:r>
          </a:p>
          <a:p>
            <a:pPr indent="609600" algn="r" eaLnBrk="1" fontAlgn="auto" hangingPunct="1">
              <a:spcBef>
                <a:spcPts val="0"/>
              </a:spcBef>
              <a:spcAft>
                <a:spcPts val="0"/>
              </a:spcAft>
              <a:buFont typeface="Arial" panose="020B0604020202020204" pitchFamily="34" charset="0"/>
              <a:buNone/>
              <a:defRPr/>
            </a:pPr>
            <a:r>
              <a:rPr lang="zh-CN" altLang="en-US" sz="2935" noProof="1">
                <a:solidFill>
                  <a:srgbClr val="FF0000"/>
                </a:solidFill>
                <a:latin typeface="黑体" panose="02010609060101010101" pitchFamily="2" charset="-122"/>
                <a:sym typeface="+mn-ea"/>
              </a:rPr>
              <a:t>湖北山河律师事务所</a:t>
            </a:r>
            <a:endParaRPr lang="zh-CN" altLang="en-US" sz="2935" noProof="1">
              <a:solidFill>
                <a:srgbClr val="FF0000"/>
              </a:solidFill>
              <a:latin typeface="黑体" panose="02010609060101010101" pitchFamily="2"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C173E66-FF98-40DB-8A74-B193B858EE84}" type="datetimeFigureOut">
              <a:rPr lang="zh-CN" altLang="en-US"/>
              <a:t>2026/9/5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a:defRPr sz="1200">
                <a:solidFill>
                  <a:srgbClr val="898989"/>
                </a:solidFill>
              </a:defRPr>
            </a:lvl1pPr>
          </a:lstStyle>
          <a:p>
            <a:pPr>
              <a:defRPr/>
            </a:pPr>
            <a:fld id="{1A83CD54-6D82-4ECC-9857-EEAB6DFECA07}"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5pPr>
      <a:lvl6pPr marL="4572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6pPr>
      <a:lvl7pPr marL="9144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7pPr>
      <a:lvl8pPr marL="13716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8pPr>
      <a:lvl9pPr marL="1828800" algn="l" rtl="0" fontAlgn="base">
        <a:lnSpc>
          <a:spcPct val="90000"/>
        </a:lnSpc>
        <a:spcBef>
          <a:spcPct val="0"/>
        </a:spcBef>
        <a:spcAft>
          <a:spcPct val="0"/>
        </a:spcAft>
        <a:defRPr sz="4400">
          <a:solidFill>
            <a:schemeClr val="tx1"/>
          </a:solidFill>
          <a:latin typeface="等线 Light" panose="02010600030101010101" pitchFamily="2" charset="-122"/>
          <a:ea typeface="等线 Light"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4.w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2" name="矩形 10"/>
          <p:cNvSpPr>
            <a:spLocks noChangeArrowheads="1"/>
          </p:cNvSpPr>
          <p:nvPr/>
        </p:nvSpPr>
        <p:spPr bwMode="auto">
          <a:xfrm>
            <a:off x="1025778" y="1262952"/>
            <a:ext cx="2682621" cy="501650"/>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2665" b="1" dirty="0">
                <a:solidFill>
                  <a:srgbClr val="000000"/>
                </a:solidFill>
                <a:latin typeface="Times New Roman" panose="02020603050405020304" pitchFamily="18" charset="0"/>
                <a:ea typeface="楷体" panose="02010609060101010101" pitchFamily="49" charset="-122"/>
              </a:rPr>
              <a:t>R·</a:t>
            </a:r>
            <a:r>
              <a:rPr lang="zh-CN" altLang="en-US" sz="2665" b="1" dirty="0">
                <a:solidFill>
                  <a:srgbClr val="000000"/>
                </a:solidFill>
                <a:latin typeface="Times New Roman" panose="02020603050405020304" pitchFamily="18" charset="0"/>
                <a:ea typeface="楷体" panose="02010609060101010101" pitchFamily="49" charset="-122"/>
              </a:rPr>
              <a:t>五年级上册</a:t>
            </a:r>
            <a:endParaRPr lang="zh-CN" altLang="en-US" sz="1465" b="1" dirty="0">
              <a:solidFill>
                <a:srgbClr val="000000"/>
              </a:solidFill>
              <a:latin typeface="Times New Roman" panose="02020603050405020304" pitchFamily="18" charset="0"/>
              <a:ea typeface="楷体" panose="02010609060101010101" pitchFamily="49" charset="-122"/>
            </a:endParaRPr>
          </a:p>
        </p:txBody>
      </p:sp>
      <p:sp>
        <p:nvSpPr>
          <p:cNvPr id="5" name="标题 1"/>
          <p:cNvSpPr txBox="1">
            <a:spLocks noChangeArrowheads="1"/>
          </p:cNvSpPr>
          <p:nvPr/>
        </p:nvSpPr>
        <p:spPr bwMode="auto">
          <a:xfrm>
            <a:off x="2598040" y="2027883"/>
            <a:ext cx="6550025" cy="272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algn="ctr" eaLnBrk="1" hangingPunct="1">
              <a:lnSpc>
                <a:spcPct val="150000"/>
              </a:lnSpc>
              <a:spcBef>
                <a:spcPct val="0"/>
              </a:spcBef>
              <a:buFontTx/>
              <a:buNone/>
            </a:pPr>
            <a:r>
              <a:rPr lang="zh-CN" altLang="en-US" sz="5400" b="1" dirty="0">
                <a:latin typeface="楷体" panose="02010609060101010101" pitchFamily="49" charset="-122"/>
                <a:ea typeface="楷体" panose="02010609060101010101" pitchFamily="49" charset="-122"/>
              </a:rPr>
              <a:t>用字母表示数和</a:t>
            </a:r>
            <a:endParaRPr lang="en-US" altLang="zh-CN" sz="5400" b="1" dirty="0">
              <a:latin typeface="楷体" panose="02010609060101010101" pitchFamily="49" charset="-122"/>
              <a:ea typeface="楷体" panose="02010609060101010101" pitchFamily="49" charset="-122"/>
            </a:endParaRPr>
          </a:p>
          <a:p>
            <a:pPr algn="ctr" eaLnBrk="1" hangingPunct="1">
              <a:lnSpc>
                <a:spcPct val="150000"/>
              </a:lnSpc>
              <a:spcBef>
                <a:spcPct val="0"/>
              </a:spcBef>
              <a:buFontTx/>
              <a:buNone/>
            </a:pPr>
            <a:r>
              <a:rPr lang="zh-CN" altLang="en-US" sz="5400" b="1" dirty="0">
                <a:latin typeface="楷体" panose="02010609060101010101" pitchFamily="49" charset="-122"/>
                <a:ea typeface="楷体" panose="02010609060101010101" pitchFamily="49" charset="-122"/>
              </a:rPr>
              <a:t> 数量关系（</a:t>
            </a:r>
            <a:r>
              <a:rPr lang="en-US" altLang="zh-CN" sz="5400" b="1"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5400" b="1" dirty="0">
                <a:latin typeface="楷体" panose="02010609060101010101" pitchFamily="49" charset="-122"/>
                <a:ea typeface="楷体" panose="02010609060101010101" pitchFamily="49" charset="-122"/>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duotone>
              <a:prstClr val="black"/>
              <a:schemeClr val="accent2">
                <a:tint val="45000"/>
                <a:satMod val="400000"/>
              </a:schemeClr>
            </a:duotone>
          </a:blip>
          <a:srcRect t="35151" b="35405"/>
          <a:stretch>
            <a:fillRect/>
          </a:stretch>
        </p:blipFill>
        <p:spPr>
          <a:xfrm>
            <a:off x="375590" y="-73388"/>
            <a:ext cx="3769690" cy="1498963"/>
          </a:xfrm>
          <a:prstGeom prst="rect">
            <a:avLst/>
          </a:prstGeom>
        </p:spPr>
      </p:pic>
      <p:sp>
        <p:nvSpPr>
          <p:cNvPr id="17414" name="Rectangle 16"/>
          <p:cNvSpPr>
            <a:spLocks noChangeArrowheads="1"/>
          </p:cNvSpPr>
          <p:nvPr/>
        </p:nvSpPr>
        <p:spPr bwMode="auto">
          <a:xfrm>
            <a:off x="792163" y="722313"/>
            <a:ext cx="335311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3600" b="1" dirty="0">
                <a:latin typeface="楷体" panose="02010609060101010101" pitchFamily="49" charset="-122"/>
                <a:ea typeface="楷体" panose="02010609060101010101" pitchFamily="49" charset="-122"/>
              </a:rPr>
              <a:t>一、揭示课题</a:t>
            </a:r>
          </a:p>
        </p:txBody>
      </p:sp>
      <p:sp>
        <p:nvSpPr>
          <p:cNvPr id="3" name="文本框 2">
            <a:extLst>
              <a:ext uri="{FF2B5EF4-FFF2-40B4-BE49-F238E27FC236}">
                <a16:creationId xmlns:a16="http://schemas.microsoft.com/office/drawing/2014/main" id="{54141E15-30D5-8B8C-4F6B-BA60F87EEE30}"/>
              </a:ext>
            </a:extLst>
          </p:cNvPr>
          <p:cNvSpPr txBox="1"/>
          <p:nvPr/>
        </p:nvSpPr>
        <p:spPr>
          <a:xfrm>
            <a:off x="4333240" y="2091999"/>
            <a:ext cx="3525520" cy="584775"/>
          </a:xfrm>
          <a:prstGeom prst="rect">
            <a:avLst/>
          </a:prstGeom>
          <a:noFill/>
        </p:spPr>
        <p:txBody>
          <a:bodyPr wrap="square">
            <a:spAutoFit/>
          </a:bodyPr>
          <a:lstStyle/>
          <a:p>
            <a:r>
              <a:rPr lang="zh-CN" altLang="en-US" sz="3200" b="1" i="1" dirty="0">
                <a:latin typeface="Times New Roman" panose="02020603050405020304" pitchFamily="18" charset="0"/>
                <a:ea typeface="楷体" panose="02010609060101010101" pitchFamily="49" charset="-122"/>
                <a:cs typeface="Times New Roman" panose="02020603050405020304" pitchFamily="18" charset="0"/>
              </a:rPr>
              <a:t>b = a + </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25</a:t>
            </a:r>
          </a:p>
        </p:txBody>
      </p:sp>
      <p:sp>
        <p:nvSpPr>
          <p:cNvPr id="4" name="矩形 5">
            <a:extLst>
              <a:ext uri="{FF2B5EF4-FFF2-40B4-BE49-F238E27FC236}">
                <a16:creationId xmlns:a16="http://schemas.microsoft.com/office/drawing/2014/main" id="{EAA03957-3A54-4547-7878-5928DF5D566C}"/>
              </a:ext>
            </a:extLst>
          </p:cNvPr>
          <p:cNvSpPr>
            <a:spLocks noChangeArrowheads="1"/>
          </p:cNvSpPr>
          <p:nvPr/>
        </p:nvSpPr>
        <p:spPr bwMode="auto">
          <a:xfrm>
            <a:off x="2302829" y="2778374"/>
            <a:ext cx="7135812" cy="2337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250000"/>
              </a:lnSpc>
            </a:pP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1.</a:t>
            </a:r>
            <a:r>
              <a:rPr lang="zh-CN" altLang="zh-CN" sz="3200" b="1" dirty="0">
                <a:latin typeface="Times New Roman" panose="02020603050405020304" pitchFamily="18" charset="0"/>
                <a:ea typeface="楷体" panose="02010609060101010101" pitchFamily="49" charset="-122"/>
                <a:cs typeface="Times New Roman" panose="02020603050405020304" pitchFamily="18" charset="0"/>
              </a:rPr>
              <a:t>用字母表示一个数。</a:t>
            </a:r>
            <a:endParaRPr lang="en-US" altLang="zh-CN" sz="3200" b="1" dirty="0">
              <a:latin typeface="Times New Roman" panose="02020603050405020304" pitchFamily="18" charset="0"/>
              <a:ea typeface="楷体" panose="02010609060101010101" pitchFamily="49" charset="-122"/>
              <a:cs typeface="Times New Roman" panose="02020603050405020304" pitchFamily="18" charset="0"/>
            </a:endParaRPr>
          </a:p>
          <a:p>
            <a:pPr eaLnBrk="1" hangingPunct="1">
              <a:lnSpc>
                <a:spcPct val="250000"/>
              </a:lnSpc>
            </a:pP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2.</a:t>
            </a:r>
            <a:r>
              <a:rPr lang="zh-CN" altLang="zh-CN" sz="3200" b="1" dirty="0">
                <a:latin typeface="Times New Roman" panose="02020603050405020304" pitchFamily="18" charset="0"/>
                <a:ea typeface="楷体" panose="02010609060101010101" pitchFamily="49" charset="-122"/>
                <a:cs typeface="Times New Roman" panose="02020603050405020304" pitchFamily="18" charset="0"/>
              </a:rPr>
              <a:t>用字母表示变化的数及</a:t>
            </a:r>
            <a:r>
              <a:rPr lang="zh-CN"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数量关系</a:t>
            </a:r>
            <a:r>
              <a:rPr lang="zh-CN" altLang="zh-CN" sz="3200" b="1" dirty="0">
                <a:latin typeface="Times New Roman" panose="02020603050405020304" pitchFamily="18" charset="0"/>
                <a:ea typeface="楷体" panose="02010609060101010101" pitchFamily="49" charset="-122"/>
                <a:cs typeface="Times New Roman" panose="02020603050405020304" pitchFamily="18" charset="0"/>
              </a:rPr>
              <a:t>。</a:t>
            </a:r>
            <a:endParaRPr lang="en-US" altLang="zh-CN" sz="3200" b="1" dirty="0">
              <a:latin typeface="Times New Roman" panose="02020603050405020304" pitchFamily="18" charset="0"/>
              <a:ea typeface="楷体" panose="02010609060101010101" pitchFamily="49" charset="-122"/>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13"/>
          <p:cNvSpPr>
            <a:spLocks noChangeArrowheads="1"/>
          </p:cNvSpPr>
          <p:nvPr/>
        </p:nvSpPr>
        <p:spPr bwMode="auto">
          <a:xfrm>
            <a:off x="1431290" y="1106170"/>
            <a:ext cx="9740452" cy="130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130000"/>
              </a:lnSpc>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下表给出了人在地球上能举起的物体质量和在月球上能举起的物体质量，你能表示它们之间的关系吗？</a:t>
            </a:r>
          </a:p>
        </p:txBody>
      </p:sp>
      <p:pic>
        <p:nvPicPr>
          <p:cNvPr id="3" name="图片 2">
            <a:extLst>
              <a:ext uri="{FF2B5EF4-FFF2-40B4-BE49-F238E27FC236}">
                <a16:creationId xmlns:a16="http://schemas.microsoft.com/office/drawing/2014/main" id="{4417D2E1-B06B-AD17-0E01-DA49D703A9BA}"/>
              </a:ext>
            </a:extLst>
          </p:cNvPr>
          <p:cNvPicPr>
            <a:picLocks noChangeAspect="1"/>
          </p:cNvPicPr>
          <p:nvPr/>
        </p:nvPicPr>
        <p:blipFill rotWithShape="1">
          <a:blip r:embed="rId3" cstate="print">
            <a:duotone>
              <a:prstClr val="black"/>
              <a:schemeClr val="accent2">
                <a:tint val="45000"/>
                <a:satMod val="400000"/>
              </a:schemeClr>
            </a:duotone>
          </a:blip>
          <a:srcRect t="35151" b="35405"/>
          <a:stretch>
            <a:fillRect/>
          </a:stretch>
        </p:blipFill>
        <p:spPr>
          <a:xfrm>
            <a:off x="-49880" y="-459784"/>
            <a:ext cx="6328760" cy="1498963"/>
          </a:xfrm>
          <a:prstGeom prst="rect">
            <a:avLst/>
          </a:prstGeom>
        </p:spPr>
      </p:pic>
      <p:sp>
        <p:nvSpPr>
          <p:cNvPr id="7" name="Rectangle 16">
            <a:extLst>
              <a:ext uri="{FF2B5EF4-FFF2-40B4-BE49-F238E27FC236}">
                <a16:creationId xmlns:a16="http://schemas.microsoft.com/office/drawing/2014/main" id="{475C6B4D-8685-F143-E62F-DB028E902DB5}"/>
              </a:ext>
            </a:extLst>
          </p:cNvPr>
          <p:cNvSpPr>
            <a:spLocks noChangeArrowheads="1"/>
          </p:cNvSpPr>
          <p:nvPr/>
        </p:nvSpPr>
        <p:spPr bwMode="auto">
          <a:xfrm>
            <a:off x="233362" y="331044"/>
            <a:ext cx="60455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3600" b="1" dirty="0">
                <a:latin typeface="楷体" panose="02010609060101010101" pitchFamily="49" charset="-122"/>
                <a:ea typeface="楷体" panose="02010609060101010101" pitchFamily="49" charset="-122"/>
              </a:rPr>
              <a:t>二、创设情境，探究新知识</a:t>
            </a:r>
          </a:p>
        </p:txBody>
      </p:sp>
      <p:graphicFrame>
        <p:nvGraphicFramePr>
          <p:cNvPr id="8" name="Group 9">
            <a:extLst>
              <a:ext uri="{FF2B5EF4-FFF2-40B4-BE49-F238E27FC236}">
                <a16:creationId xmlns:a16="http://schemas.microsoft.com/office/drawing/2014/main" id="{D7CFC284-A6F0-E3F6-EC97-B660B8DB59B1}"/>
              </a:ext>
            </a:extLst>
          </p:cNvPr>
          <p:cNvGraphicFramePr>
            <a:graphicFrameLocks noGrp="1"/>
          </p:cNvGraphicFramePr>
          <p:nvPr>
            <p:extLst>
              <p:ext uri="{D42A27DB-BD31-4B8C-83A1-F6EECF244321}">
                <p14:modId xmlns:p14="http://schemas.microsoft.com/office/powerpoint/2010/main" val="3345649448"/>
              </p:ext>
            </p:extLst>
          </p:nvPr>
        </p:nvGraphicFramePr>
        <p:xfrm>
          <a:off x="4093845" y="2650491"/>
          <a:ext cx="6811963" cy="3587749"/>
        </p:xfrm>
        <a:graphic>
          <a:graphicData uri="http://schemas.openxmlformats.org/drawingml/2006/table">
            <a:tbl>
              <a:tblPr/>
              <a:tblGrid>
                <a:gridCol w="3407213">
                  <a:extLst>
                    <a:ext uri="{9D8B030D-6E8A-4147-A177-3AD203B41FA5}">
                      <a16:colId xmlns:a16="http://schemas.microsoft.com/office/drawing/2014/main" val="20000"/>
                    </a:ext>
                  </a:extLst>
                </a:gridCol>
                <a:gridCol w="3404750">
                  <a:extLst>
                    <a:ext uri="{9D8B030D-6E8A-4147-A177-3AD203B41FA5}">
                      <a16:colId xmlns:a16="http://schemas.microsoft.com/office/drawing/2014/main" val="20001"/>
                    </a:ext>
                  </a:extLst>
                </a:gridCol>
              </a:tblGrid>
              <a:tr h="1100513">
                <a:tc>
                  <a:txBody>
                    <a:bodyPr/>
                    <a:lstStyle/>
                    <a:p>
                      <a:pPr marL="0" marR="0" lvl="0" indent="0" algn="ctr" defTabSz="914400" rtl="0" eaLnBrk="0" fontAlgn="base" latinLnBrk="0" hangingPunct="0">
                        <a:lnSpc>
                          <a:spcPct val="100000"/>
                        </a:lnSpc>
                        <a:spcBef>
                          <a:spcPct val="20000"/>
                        </a:spcBef>
                        <a:spcAft>
                          <a:spcPct val="0"/>
                        </a:spcAft>
                        <a:buClrTx/>
                        <a:buSzTx/>
                        <a:buFontTx/>
                        <a:buNone/>
                      </a:pPr>
                      <a:r>
                        <a:rPr kumimoji="0" lang="zh-CN" altLang="en-US" sz="3200" b="1" i="0" u="none" strike="noStrike" cap="none" normalizeH="0" baseline="0" dirty="0">
                          <a:ln>
                            <a:noFill/>
                          </a:ln>
                          <a:solidFill>
                            <a:srgbClr val="1C1C1C"/>
                          </a:solidFill>
                          <a:effectLst/>
                          <a:latin typeface="Times New Roman" panose="02020603050405020304" pitchFamily="18" charset="0"/>
                          <a:ea typeface="楷体" panose="02010609060101010101" pitchFamily="49" charset="-122"/>
                          <a:cs typeface="Times New Roman" panose="02020603050405020304" pitchFamily="18" charset="0"/>
                        </a:rPr>
                        <a:t>在地球上能举起的物体质量／</a:t>
                      </a:r>
                      <a:r>
                        <a:rPr kumimoji="0" lang="en-US" altLang="zh-CN" sz="3200" b="1" i="0" u="none" strike="noStrike" cap="none" normalizeH="0" baseline="0" dirty="0">
                          <a:ln>
                            <a:noFill/>
                          </a:ln>
                          <a:solidFill>
                            <a:srgbClr val="1C1C1C"/>
                          </a:solidFill>
                          <a:effectLst/>
                          <a:latin typeface="Times New Roman" panose="02020603050405020304" pitchFamily="18" charset="0"/>
                          <a:ea typeface="楷体" panose="02010609060101010101" pitchFamily="49" charset="-122"/>
                          <a:cs typeface="Times New Roman" panose="02020603050405020304" pitchFamily="18" charset="0"/>
                        </a:rPr>
                        <a:t>kg</a:t>
                      </a:r>
                      <a:endParaRPr kumimoji="0" lang="zh-CN" altLang="en-US" sz="3200" b="1" i="0" u="none" strike="noStrike" cap="none" normalizeH="0" baseline="0" dirty="0">
                        <a:ln>
                          <a:noFill/>
                        </a:ln>
                        <a:solidFill>
                          <a:srgbClr val="1C1C1C"/>
                        </a:solidFill>
                        <a:effectLst/>
                        <a:latin typeface="Times New Roman" panose="02020603050405020304" pitchFamily="18" charset="0"/>
                        <a:ea typeface="楷体" panose="02010609060101010101" pitchFamily="49" charset="-122"/>
                        <a:cs typeface="Times New Roman" panose="02020603050405020304" pitchFamily="18" charset="0"/>
                      </a:endParaRPr>
                    </a:p>
                  </a:txBody>
                  <a:tcPr marL="119988" marR="119988" marT="62391" marB="62391" anchor="ctr" horzOverflow="overflow">
                    <a:lnL w="12700" cap="flat" cmpd="sng" algn="ctr">
                      <a:solidFill>
                        <a:srgbClr val="33CCCC"/>
                      </a:solidFill>
                      <a:prstDash val="solid"/>
                      <a:round/>
                      <a:headEnd type="none" w="med" len="med"/>
                      <a:tailEnd type="none" w="med" len="med"/>
                    </a:lnL>
                    <a:lnR w="12700" cap="flat" cmpd="sng" algn="ctr">
                      <a:solidFill>
                        <a:srgbClr val="33CCCC"/>
                      </a:solidFill>
                      <a:prstDash val="solid"/>
                      <a:round/>
                      <a:headEnd type="none" w="med" len="med"/>
                      <a:tailEnd type="none" w="med" len="med"/>
                    </a:lnR>
                    <a:lnT w="12700" cap="flat" cmpd="sng" algn="ctr">
                      <a:solidFill>
                        <a:srgbClr val="33CCCC"/>
                      </a:solidFill>
                      <a:prstDash val="solid"/>
                      <a:round/>
                      <a:headEnd type="none" w="med" len="med"/>
                      <a:tailEnd type="none" w="med" len="med"/>
                    </a:lnT>
                    <a:lnB w="12700" cap="flat" cmpd="sng" algn="ctr">
                      <a:solidFill>
                        <a:srgbClr val="33CCCC"/>
                      </a:solidFill>
                      <a:prstDash val="solid"/>
                      <a:round/>
                      <a:headEnd type="none" w="med" len="med"/>
                      <a:tailEnd type="none" w="med" len="med"/>
                    </a:lnB>
                    <a:lnTlToBr>
                      <a:noFill/>
                    </a:lnTlToBr>
                    <a:lnBlToTr>
                      <a:noFill/>
                    </a:lnBlToTr>
                    <a:solidFill>
                      <a:srgbClr val="E5F8F9"/>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pPr>
                      <a:r>
                        <a:rPr kumimoji="0" lang="zh-CN" altLang="en-US" sz="3200" b="1" i="0" u="none" strike="noStrike" cap="none" normalizeH="0" baseline="0" dirty="0">
                          <a:ln>
                            <a:noFill/>
                          </a:ln>
                          <a:solidFill>
                            <a:srgbClr val="1C1C1C"/>
                          </a:solidFill>
                          <a:effectLst/>
                          <a:latin typeface="Times New Roman" panose="02020603050405020304" pitchFamily="18" charset="0"/>
                          <a:ea typeface="楷体" panose="02010609060101010101" pitchFamily="49" charset="-122"/>
                          <a:cs typeface="Times New Roman" panose="02020603050405020304" pitchFamily="18" charset="0"/>
                        </a:rPr>
                        <a:t>在月球上能举起的物体质量／</a:t>
                      </a:r>
                      <a:r>
                        <a:rPr kumimoji="0" lang="en-US" altLang="zh-CN" sz="3200" b="1" i="0" u="none" strike="noStrike" cap="none" normalizeH="0" baseline="0" dirty="0">
                          <a:ln>
                            <a:noFill/>
                          </a:ln>
                          <a:solidFill>
                            <a:srgbClr val="1C1C1C"/>
                          </a:solidFill>
                          <a:effectLst/>
                          <a:latin typeface="Times New Roman" panose="02020603050405020304" pitchFamily="18" charset="0"/>
                          <a:ea typeface="楷体" panose="02010609060101010101" pitchFamily="49" charset="-122"/>
                          <a:cs typeface="Times New Roman" panose="02020603050405020304" pitchFamily="18" charset="0"/>
                        </a:rPr>
                        <a:t>kg</a:t>
                      </a:r>
                      <a:endParaRPr kumimoji="0" lang="zh-CN" altLang="en-US" sz="3200" b="1" i="0" u="none" strike="noStrike" cap="none" normalizeH="0" baseline="0" dirty="0">
                        <a:ln>
                          <a:noFill/>
                        </a:ln>
                        <a:solidFill>
                          <a:srgbClr val="1C1C1C"/>
                        </a:solidFill>
                        <a:effectLst/>
                        <a:latin typeface="Times New Roman" panose="02020603050405020304" pitchFamily="18" charset="0"/>
                        <a:ea typeface="楷体" panose="02010609060101010101" pitchFamily="49" charset="-122"/>
                        <a:cs typeface="Times New Roman" panose="02020603050405020304" pitchFamily="18" charset="0"/>
                      </a:endParaRPr>
                    </a:p>
                  </a:txBody>
                  <a:tcPr marL="119988" marR="119988" marT="62391" marB="62391" anchor="ctr" horzOverflow="overflow">
                    <a:lnL w="12700" cap="flat" cmpd="sng" algn="ctr">
                      <a:solidFill>
                        <a:srgbClr val="33CCCC"/>
                      </a:solidFill>
                      <a:prstDash val="solid"/>
                      <a:round/>
                      <a:headEnd type="none" w="med" len="med"/>
                      <a:tailEnd type="none" w="med" len="med"/>
                    </a:lnL>
                    <a:lnR w="12700" cap="flat" cmpd="sng" algn="ctr">
                      <a:solidFill>
                        <a:srgbClr val="33CCCC"/>
                      </a:solidFill>
                      <a:prstDash val="solid"/>
                      <a:round/>
                      <a:headEnd type="none" w="med" len="med"/>
                      <a:tailEnd type="none" w="med" len="med"/>
                    </a:lnR>
                    <a:lnT w="12700" cap="flat" cmpd="sng" algn="ctr">
                      <a:solidFill>
                        <a:srgbClr val="33CCCC"/>
                      </a:solidFill>
                      <a:prstDash val="solid"/>
                      <a:round/>
                      <a:headEnd type="none" w="med" len="med"/>
                      <a:tailEnd type="none" w="med" len="med"/>
                    </a:lnT>
                    <a:lnB w="12700" cap="flat" cmpd="sng" algn="ctr">
                      <a:solidFill>
                        <a:srgbClr val="33CCCC"/>
                      </a:solidFill>
                      <a:prstDash val="solid"/>
                      <a:round/>
                      <a:headEnd type="none" w="med" len="med"/>
                      <a:tailEnd type="none" w="med" len="med"/>
                    </a:lnB>
                    <a:lnTlToBr>
                      <a:noFill/>
                    </a:lnTlToBr>
                    <a:lnBlToTr>
                      <a:noFill/>
                    </a:lnBlToTr>
                    <a:solidFill>
                      <a:srgbClr val="E5F8F9"/>
                    </a:solidFill>
                  </a:tcPr>
                </a:tc>
                <a:extLst>
                  <a:ext uri="{0D108BD9-81ED-4DB2-BD59-A6C34878D82A}">
                    <a16:rowId xmlns:a16="http://schemas.microsoft.com/office/drawing/2014/main" val="10000"/>
                  </a:ext>
                </a:extLst>
              </a:tr>
              <a:tr h="621809">
                <a:tc>
                  <a:txBody>
                    <a:bodyPr/>
                    <a:lstStyle/>
                    <a:p>
                      <a:pPr marL="0" marR="0" lvl="0" indent="0" algn="ctr" defTabSz="914400" rtl="0" eaLnBrk="0" fontAlgn="base" latinLnBrk="0" hangingPunct="0">
                        <a:lnSpc>
                          <a:spcPct val="100000"/>
                        </a:lnSpc>
                        <a:spcBef>
                          <a:spcPct val="20000"/>
                        </a:spcBef>
                        <a:spcAft>
                          <a:spcPct val="0"/>
                        </a:spcAft>
                        <a:buClrTx/>
                        <a:buSzTx/>
                        <a:buFontTx/>
                        <a:buNone/>
                      </a:pPr>
                      <a:endParaRPr kumimoji="0" lang="en-US" altLang="zh-CN" sz="3200" b="1" i="0" u="none" strike="noStrike" cap="none" normalizeH="0" baseline="0" dirty="0">
                        <a:ln>
                          <a:noFill/>
                        </a:ln>
                        <a:solidFill>
                          <a:srgbClr val="1C1C1C"/>
                        </a:solidFill>
                        <a:effectLst/>
                        <a:latin typeface="Times New Roman" panose="02020603050405020304" pitchFamily="18" charset="0"/>
                        <a:ea typeface="+mj-ea"/>
                        <a:cs typeface="Times New Roman" panose="02020603050405020304" pitchFamily="18" charset="0"/>
                      </a:endParaRPr>
                    </a:p>
                  </a:txBody>
                  <a:tcPr marL="119988" marR="119988" marT="62391" marB="62391" anchor="ctr" horzOverflow="overflow">
                    <a:lnL w="12700" cap="flat" cmpd="sng" algn="ctr">
                      <a:solidFill>
                        <a:srgbClr val="33CCCC"/>
                      </a:solidFill>
                      <a:prstDash val="solid"/>
                      <a:round/>
                      <a:headEnd type="none" w="med" len="med"/>
                      <a:tailEnd type="none" w="med" len="med"/>
                    </a:lnL>
                    <a:lnR w="12700" cap="flat" cmpd="sng" algn="ctr">
                      <a:solidFill>
                        <a:srgbClr val="33CCCC"/>
                      </a:solidFill>
                      <a:prstDash val="solid"/>
                      <a:round/>
                      <a:headEnd type="none" w="med" len="med"/>
                      <a:tailEnd type="none" w="med" len="med"/>
                    </a:lnR>
                    <a:lnT w="12700" cap="flat" cmpd="sng" algn="ctr">
                      <a:solidFill>
                        <a:srgbClr val="33CCCC"/>
                      </a:solidFill>
                      <a:prstDash val="solid"/>
                      <a:round/>
                      <a:headEnd type="none" w="med" len="med"/>
                      <a:tailEnd type="none" w="med" len="med"/>
                    </a:lnT>
                    <a:lnB w="12700" cap="flat" cmpd="sng" algn="ctr">
                      <a:solidFill>
                        <a:srgbClr val="33CCCC"/>
                      </a:solidFill>
                      <a:prstDash val="solid"/>
                      <a:round/>
                      <a:headEnd type="none" w="med" len="med"/>
                      <a:tailEnd type="none" w="med" len="med"/>
                    </a:lnB>
                    <a:lnTlToBr>
                      <a:noFill/>
                    </a:lnTlToBr>
                    <a:lnBlToTr>
                      <a:noFill/>
                    </a:lnBlToTr>
                    <a:solidFill>
                      <a:srgbClr val="F7FFF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pPr>
                      <a:endParaRPr kumimoji="0" lang="en-US" altLang="zh-CN" sz="3200" b="1" i="0" u="none" strike="noStrike" cap="none" normalizeH="0" baseline="0">
                        <a:ln>
                          <a:noFill/>
                        </a:ln>
                        <a:solidFill>
                          <a:srgbClr val="1C1C1C"/>
                        </a:solidFill>
                        <a:effectLst/>
                        <a:latin typeface="Times New Roman" panose="02020603050405020304" pitchFamily="18" charset="0"/>
                        <a:ea typeface="+mj-ea"/>
                        <a:cs typeface="Times New Roman" panose="02020603050405020304" pitchFamily="18" charset="0"/>
                      </a:endParaRPr>
                    </a:p>
                  </a:txBody>
                  <a:tcPr marL="119988" marR="119988" marT="62391" marB="62391" anchor="ctr" horzOverflow="overflow">
                    <a:lnL w="12700" cap="flat" cmpd="sng" algn="ctr">
                      <a:solidFill>
                        <a:srgbClr val="33CCCC"/>
                      </a:solidFill>
                      <a:prstDash val="solid"/>
                      <a:round/>
                      <a:headEnd type="none" w="med" len="med"/>
                      <a:tailEnd type="none" w="med" len="med"/>
                    </a:lnL>
                    <a:lnR w="12700" cap="flat" cmpd="sng" algn="ctr">
                      <a:solidFill>
                        <a:srgbClr val="33CCCC"/>
                      </a:solidFill>
                      <a:prstDash val="solid"/>
                      <a:round/>
                      <a:headEnd type="none" w="med" len="med"/>
                      <a:tailEnd type="none" w="med" len="med"/>
                    </a:lnR>
                    <a:lnT w="12700" cap="flat" cmpd="sng" algn="ctr">
                      <a:solidFill>
                        <a:srgbClr val="33CCCC"/>
                      </a:solidFill>
                      <a:prstDash val="solid"/>
                      <a:round/>
                      <a:headEnd type="none" w="med" len="med"/>
                      <a:tailEnd type="none" w="med" len="med"/>
                    </a:lnT>
                    <a:lnB w="12700" cap="flat" cmpd="sng" algn="ctr">
                      <a:solidFill>
                        <a:srgbClr val="33CCCC"/>
                      </a:solidFill>
                      <a:prstDash val="solid"/>
                      <a:round/>
                      <a:headEnd type="none" w="med" len="med"/>
                      <a:tailEnd type="none" w="med" len="med"/>
                    </a:lnB>
                    <a:lnTlToBr>
                      <a:noFill/>
                    </a:lnTlToBr>
                    <a:lnBlToTr>
                      <a:noFill/>
                    </a:lnBlToTr>
                    <a:solidFill>
                      <a:srgbClr val="F7FFFD"/>
                    </a:solidFill>
                  </a:tcPr>
                </a:tc>
                <a:extLst>
                  <a:ext uri="{0D108BD9-81ED-4DB2-BD59-A6C34878D82A}">
                    <a16:rowId xmlns:a16="http://schemas.microsoft.com/office/drawing/2014/main" val="10001"/>
                  </a:ext>
                </a:extLst>
              </a:tr>
              <a:tr h="621809">
                <a:tc>
                  <a:txBody>
                    <a:bodyPr/>
                    <a:lstStyle/>
                    <a:p>
                      <a:pPr marL="0" marR="0" lvl="0" indent="0" algn="ctr" defTabSz="914400" rtl="0" eaLnBrk="0" fontAlgn="base" latinLnBrk="0" hangingPunct="0">
                        <a:lnSpc>
                          <a:spcPct val="100000"/>
                        </a:lnSpc>
                        <a:spcBef>
                          <a:spcPct val="20000"/>
                        </a:spcBef>
                        <a:spcAft>
                          <a:spcPct val="0"/>
                        </a:spcAft>
                        <a:buClrTx/>
                        <a:buSzTx/>
                        <a:buFontTx/>
                        <a:buNone/>
                      </a:pPr>
                      <a:endParaRPr kumimoji="0" lang="en-US" altLang="zh-CN" sz="3200" b="1" i="0" u="none" strike="noStrike" cap="none" normalizeH="0" baseline="0" dirty="0">
                        <a:ln>
                          <a:noFill/>
                        </a:ln>
                        <a:solidFill>
                          <a:srgbClr val="1C1C1C"/>
                        </a:solidFill>
                        <a:effectLst/>
                        <a:latin typeface="Times New Roman" panose="02020603050405020304" pitchFamily="18" charset="0"/>
                        <a:ea typeface="+mj-ea"/>
                        <a:cs typeface="Times New Roman" panose="02020603050405020304" pitchFamily="18" charset="0"/>
                      </a:endParaRPr>
                    </a:p>
                  </a:txBody>
                  <a:tcPr marL="119988" marR="119988" marT="62391" marB="62391" anchor="ctr" horzOverflow="overflow">
                    <a:lnL w="12700" cap="flat" cmpd="sng" algn="ctr">
                      <a:solidFill>
                        <a:srgbClr val="33CCCC"/>
                      </a:solidFill>
                      <a:prstDash val="solid"/>
                      <a:round/>
                      <a:headEnd type="none" w="med" len="med"/>
                      <a:tailEnd type="none" w="med" len="med"/>
                    </a:lnL>
                    <a:lnR w="12700" cap="flat" cmpd="sng" algn="ctr">
                      <a:solidFill>
                        <a:srgbClr val="33CCCC"/>
                      </a:solidFill>
                      <a:prstDash val="solid"/>
                      <a:round/>
                      <a:headEnd type="none" w="med" len="med"/>
                      <a:tailEnd type="none" w="med" len="med"/>
                    </a:lnR>
                    <a:lnT w="12700" cap="flat" cmpd="sng" algn="ctr">
                      <a:solidFill>
                        <a:srgbClr val="33CCCC"/>
                      </a:solidFill>
                      <a:prstDash val="solid"/>
                      <a:round/>
                      <a:headEnd type="none" w="med" len="med"/>
                      <a:tailEnd type="none" w="med" len="med"/>
                    </a:lnT>
                    <a:lnB w="12700" cap="flat" cmpd="sng" algn="ctr">
                      <a:solidFill>
                        <a:srgbClr val="33CCCC"/>
                      </a:solidFill>
                      <a:prstDash val="solid"/>
                      <a:round/>
                      <a:headEnd type="none" w="med" len="med"/>
                      <a:tailEnd type="none" w="med" len="med"/>
                    </a:lnB>
                    <a:lnTlToBr>
                      <a:noFill/>
                    </a:lnTlToBr>
                    <a:lnBlToTr>
                      <a:noFill/>
                    </a:lnBlToTr>
                    <a:solidFill>
                      <a:srgbClr val="F7FFF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pPr>
                      <a:endParaRPr kumimoji="0" lang="zh-CN" altLang="en-US" sz="3200" b="1" i="0" u="none" strike="noStrike" cap="none" normalizeH="0" baseline="0" dirty="0">
                        <a:ln>
                          <a:noFill/>
                        </a:ln>
                        <a:solidFill>
                          <a:srgbClr val="1C1C1C"/>
                        </a:solidFill>
                        <a:effectLst/>
                        <a:latin typeface="Times New Roman" panose="02020603050405020304" pitchFamily="18" charset="0"/>
                        <a:ea typeface="+mj-ea"/>
                        <a:cs typeface="Times New Roman" panose="02020603050405020304" pitchFamily="18" charset="0"/>
                      </a:endParaRPr>
                    </a:p>
                  </a:txBody>
                  <a:tcPr marL="119988" marR="119988" marT="62391" marB="62391" anchor="ctr" horzOverflow="overflow">
                    <a:lnL w="12700" cap="flat" cmpd="sng" algn="ctr">
                      <a:solidFill>
                        <a:srgbClr val="33CCCC"/>
                      </a:solidFill>
                      <a:prstDash val="solid"/>
                      <a:round/>
                      <a:headEnd type="none" w="med" len="med"/>
                      <a:tailEnd type="none" w="med" len="med"/>
                    </a:lnL>
                    <a:lnR w="12700" cap="flat" cmpd="sng" algn="ctr">
                      <a:solidFill>
                        <a:srgbClr val="33CCCC"/>
                      </a:solidFill>
                      <a:prstDash val="solid"/>
                      <a:round/>
                      <a:headEnd type="none" w="med" len="med"/>
                      <a:tailEnd type="none" w="med" len="med"/>
                    </a:lnR>
                    <a:lnT w="12700" cap="flat" cmpd="sng" algn="ctr">
                      <a:solidFill>
                        <a:srgbClr val="33CCCC"/>
                      </a:solidFill>
                      <a:prstDash val="solid"/>
                      <a:round/>
                      <a:headEnd type="none" w="med" len="med"/>
                      <a:tailEnd type="none" w="med" len="med"/>
                    </a:lnT>
                    <a:lnB w="12700" cap="flat" cmpd="sng" algn="ctr">
                      <a:solidFill>
                        <a:srgbClr val="33CCCC"/>
                      </a:solidFill>
                      <a:prstDash val="solid"/>
                      <a:round/>
                      <a:headEnd type="none" w="med" len="med"/>
                      <a:tailEnd type="none" w="med" len="med"/>
                    </a:lnB>
                    <a:lnTlToBr>
                      <a:noFill/>
                    </a:lnTlToBr>
                    <a:lnBlToTr>
                      <a:noFill/>
                    </a:lnBlToTr>
                    <a:solidFill>
                      <a:srgbClr val="F7FFFD"/>
                    </a:solidFill>
                  </a:tcPr>
                </a:tc>
                <a:extLst>
                  <a:ext uri="{0D108BD9-81ED-4DB2-BD59-A6C34878D82A}">
                    <a16:rowId xmlns:a16="http://schemas.microsoft.com/office/drawing/2014/main" val="10002"/>
                  </a:ext>
                </a:extLst>
              </a:tr>
              <a:tr h="621809">
                <a:tc>
                  <a:txBody>
                    <a:bodyPr/>
                    <a:lstStyle/>
                    <a:p>
                      <a:pPr marL="0" marR="0" lvl="0" indent="0" algn="ctr" defTabSz="914400" rtl="0" eaLnBrk="0" fontAlgn="base" latinLnBrk="0" hangingPunct="0">
                        <a:lnSpc>
                          <a:spcPct val="100000"/>
                        </a:lnSpc>
                        <a:spcBef>
                          <a:spcPct val="20000"/>
                        </a:spcBef>
                        <a:spcAft>
                          <a:spcPct val="0"/>
                        </a:spcAft>
                        <a:buClrTx/>
                        <a:buSzTx/>
                        <a:buFontTx/>
                        <a:buNone/>
                      </a:pPr>
                      <a:endParaRPr kumimoji="0" lang="en-US" altLang="zh-CN" sz="3200" b="1" i="0" u="none" strike="noStrike" cap="none" normalizeH="0" baseline="0">
                        <a:ln>
                          <a:noFill/>
                        </a:ln>
                        <a:solidFill>
                          <a:srgbClr val="1C1C1C"/>
                        </a:solidFill>
                        <a:effectLst/>
                        <a:latin typeface="Times New Roman" panose="02020603050405020304" pitchFamily="18" charset="0"/>
                        <a:ea typeface="+mj-ea"/>
                        <a:cs typeface="Times New Roman" panose="02020603050405020304" pitchFamily="18" charset="0"/>
                      </a:endParaRPr>
                    </a:p>
                  </a:txBody>
                  <a:tcPr marL="119988" marR="119988" marT="62391" marB="62391" anchor="ctr" horzOverflow="overflow">
                    <a:lnL w="12700" cap="flat" cmpd="sng" algn="ctr">
                      <a:solidFill>
                        <a:srgbClr val="33CCCC"/>
                      </a:solidFill>
                      <a:prstDash val="solid"/>
                      <a:round/>
                      <a:headEnd type="none" w="med" len="med"/>
                      <a:tailEnd type="none" w="med" len="med"/>
                    </a:lnL>
                    <a:lnR w="12700" cap="flat" cmpd="sng" algn="ctr">
                      <a:solidFill>
                        <a:srgbClr val="33CCCC"/>
                      </a:solidFill>
                      <a:prstDash val="solid"/>
                      <a:round/>
                      <a:headEnd type="none" w="med" len="med"/>
                      <a:tailEnd type="none" w="med" len="med"/>
                    </a:lnR>
                    <a:lnT w="12700" cap="flat" cmpd="sng" algn="ctr">
                      <a:solidFill>
                        <a:srgbClr val="33CCCC"/>
                      </a:solidFill>
                      <a:prstDash val="solid"/>
                      <a:round/>
                      <a:headEnd type="none" w="med" len="med"/>
                      <a:tailEnd type="none" w="med" len="med"/>
                    </a:lnT>
                    <a:lnB w="12700" cap="flat" cmpd="sng" algn="ctr">
                      <a:solidFill>
                        <a:srgbClr val="33CCCC"/>
                      </a:solidFill>
                      <a:prstDash val="solid"/>
                      <a:round/>
                      <a:headEnd type="none" w="med" len="med"/>
                      <a:tailEnd type="none" w="med" len="med"/>
                    </a:lnB>
                    <a:lnTlToBr>
                      <a:noFill/>
                    </a:lnTlToBr>
                    <a:lnBlToTr>
                      <a:noFill/>
                    </a:lnBlToTr>
                    <a:solidFill>
                      <a:srgbClr val="F7FFF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pPr>
                      <a:endParaRPr kumimoji="0" lang="zh-CN" altLang="en-US" sz="3200" b="1" i="0" u="none" strike="noStrike" cap="none" normalizeH="0" baseline="0" dirty="0">
                        <a:ln>
                          <a:noFill/>
                        </a:ln>
                        <a:solidFill>
                          <a:srgbClr val="1C1C1C"/>
                        </a:solidFill>
                        <a:effectLst/>
                        <a:latin typeface="Times New Roman" panose="02020603050405020304" pitchFamily="18" charset="0"/>
                        <a:ea typeface="+mj-ea"/>
                        <a:cs typeface="Times New Roman" panose="02020603050405020304" pitchFamily="18" charset="0"/>
                      </a:endParaRPr>
                    </a:p>
                  </a:txBody>
                  <a:tcPr marL="119988" marR="119988" marT="62391" marB="62391" anchor="ctr" horzOverflow="overflow">
                    <a:lnL w="12700" cap="flat" cmpd="sng" algn="ctr">
                      <a:solidFill>
                        <a:srgbClr val="33CCCC"/>
                      </a:solidFill>
                      <a:prstDash val="solid"/>
                      <a:round/>
                      <a:headEnd type="none" w="med" len="med"/>
                      <a:tailEnd type="none" w="med" len="med"/>
                    </a:lnL>
                    <a:lnR w="12700" cap="flat" cmpd="sng" algn="ctr">
                      <a:solidFill>
                        <a:srgbClr val="33CCCC"/>
                      </a:solidFill>
                      <a:prstDash val="solid"/>
                      <a:round/>
                      <a:headEnd type="none" w="med" len="med"/>
                      <a:tailEnd type="none" w="med" len="med"/>
                    </a:lnR>
                    <a:lnT w="12700" cap="flat" cmpd="sng" algn="ctr">
                      <a:solidFill>
                        <a:srgbClr val="33CCCC"/>
                      </a:solidFill>
                      <a:prstDash val="solid"/>
                      <a:round/>
                      <a:headEnd type="none" w="med" len="med"/>
                      <a:tailEnd type="none" w="med" len="med"/>
                    </a:lnT>
                    <a:lnB w="12700" cap="flat" cmpd="sng" algn="ctr">
                      <a:solidFill>
                        <a:srgbClr val="33CCCC"/>
                      </a:solidFill>
                      <a:prstDash val="solid"/>
                      <a:round/>
                      <a:headEnd type="none" w="med" len="med"/>
                      <a:tailEnd type="none" w="med" len="med"/>
                    </a:lnB>
                    <a:lnTlToBr>
                      <a:noFill/>
                    </a:lnTlToBr>
                    <a:lnBlToTr>
                      <a:noFill/>
                    </a:lnBlToTr>
                    <a:solidFill>
                      <a:srgbClr val="F7FFFD"/>
                    </a:solidFill>
                  </a:tcPr>
                </a:tc>
                <a:extLst>
                  <a:ext uri="{0D108BD9-81ED-4DB2-BD59-A6C34878D82A}">
                    <a16:rowId xmlns:a16="http://schemas.microsoft.com/office/drawing/2014/main" val="10003"/>
                  </a:ext>
                </a:extLst>
              </a:tr>
              <a:tr h="621809">
                <a:tc>
                  <a:txBody>
                    <a:bodyPr/>
                    <a:lstStyle/>
                    <a:p>
                      <a:pPr marL="0" marR="0" lvl="0" indent="0" algn="ctr" defTabSz="914400" rtl="0" eaLnBrk="0" fontAlgn="base" latinLnBrk="0" hangingPunct="0">
                        <a:lnSpc>
                          <a:spcPct val="100000"/>
                        </a:lnSpc>
                        <a:spcBef>
                          <a:spcPct val="20000"/>
                        </a:spcBef>
                        <a:spcAft>
                          <a:spcPct val="0"/>
                        </a:spcAft>
                        <a:buClrTx/>
                        <a:buSzTx/>
                        <a:buFontTx/>
                        <a:buNone/>
                      </a:pPr>
                      <a:endParaRPr kumimoji="0" lang="en-US" altLang="zh-CN" sz="3200" b="0" i="0" u="none" strike="noStrike" cap="none" normalizeH="0" baseline="0" dirty="0">
                        <a:ln>
                          <a:noFill/>
                        </a:ln>
                        <a:solidFill>
                          <a:srgbClr val="1C1C1C"/>
                        </a:solidFill>
                        <a:effectLst/>
                        <a:latin typeface="Times New Roman" panose="02020603050405020304" pitchFamily="18" charset="0"/>
                        <a:ea typeface="+mj-ea"/>
                        <a:cs typeface="Times New Roman" panose="02020603050405020304" pitchFamily="18" charset="0"/>
                      </a:endParaRPr>
                    </a:p>
                  </a:txBody>
                  <a:tcPr marL="119988" marR="119988" marT="62391" marB="62391" anchor="ctr" horzOverflow="overflow">
                    <a:lnL w="12700" cap="flat" cmpd="sng" algn="ctr">
                      <a:solidFill>
                        <a:srgbClr val="33CCCC"/>
                      </a:solidFill>
                      <a:prstDash val="solid"/>
                      <a:round/>
                      <a:headEnd type="none" w="med" len="med"/>
                      <a:tailEnd type="none" w="med" len="med"/>
                    </a:lnL>
                    <a:lnR w="12700" cap="flat" cmpd="sng" algn="ctr">
                      <a:solidFill>
                        <a:srgbClr val="33CCCC"/>
                      </a:solidFill>
                      <a:prstDash val="solid"/>
                      <a:round/>
                      <a:headEnd type="none" w="med" len="med"/>
                      <a:tailEnd type="none" w="med" len="med"/>
                    </a:lnR>
                    <a:lnT w="12700" cap="flat" cmpd="sng" algn="ctr">
                      <a:solidFill>
                        <a:srgbClr val="33CCCC"/>
                      </a:solidFill>
                      <a:prstDash val="solid"/>
                      <a:round/>
                      <a:headEnd type="none" w="med" len="med"/>
                      <a:tailEnd type="none" w="med" len="med"/>
                    </a:lnT>
                    <a:lnB w="12700" cap="flat" cmpd="sng" algn="ctr">
                      <a:solidFill>
                        <a:srgbClr val="33CCCC"/>
                      </a:solidFill>
                      <a:prstDash val="solid"/>
                      <a:round/>
                      <a:headEnd type="none" w="med" len="med"/>
                      <a:tailEnd type="none" w="med" len="med"/>
                    </a:lnB>
                    <a:lnTlToBr>
                      <a:noFill/>
                    </a:lnTlToBr>
                    <a:lnBlToTr>
                      <a:noFill/>
                    </a:lnBlToTr>
                    <a:solidFill>
                      <a:srgbClr val="F7FFFD"/>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pPr>
                      <a:endParaRPr kumimoji="0" lang="zh-CN" altLang="en-US" sz="3200" b="0" i="0" u="none" strike="noStrike" cap="none" normalizeH="0" baseline="0" dirty="0">
                        <a:ln>
                          <a:noFill/>
                        </a:ln>
                        <a:solidFill>
                          <a:srgbClr val="1C1C1C"/>
                        </a:solidFill>
                        <a:effectLst/>
                        <a:latin typeface="Times New Roman" panose="02020603050405020304" pitchFamily="18" charset="0"/>
                        <a:ea typeface="+mj-ea"/>
                        <a:cs typeface="Times New Roman" panose="02020603050405020304" pitchFamily="18" charset="0"/>
                      </a:endParaRPr>
                    </a:p>
                  </a:txBody>
                  <a:tcPr marL="119988" marR="119988" marT="62391" marB="62391" anchor="ctr" horzOverflow="overflow">
                    <a:lnL w="12700" cap="flat" cmpd="sng" algn="ctr">
                      <a:solidFill>
                        <a:srgbClr val="33CCCC"/>
                      </a:solidFill>
                      <a:prstDash val="solid"/>
                      <a:round/>
                      <a:headEnd type="none" w="med" len="med"/>
                      <a:tailEnd type="none" w="med" len="med"/>
                    </a:lnL>
                    <a:lnR w="12700" cap="flat" cmpd="sng" algn="ctr">
                      <a:solidFill>
                        <a:srgbClr val="33CCCC"/>
                      </a:solidFill>
                      <a:prstDash val="solid"/>
                      <a:round/>
                      <a:headEnd type="none" w="med" len="med"/>
                      <a:tailEnd type="none" w="med" len="med"/>
                    </a:lnR>
                    <a:lnT w="12700" cap="flat" cmpd="sng" algn="ctr">
                      <a:solidFill>
                        <a:srgbClr val="33CCCC"/>
                      </a:solidFill>
                      <a:prstDash val="solid"/>
                      <a:round/>
                      <a:headEnd type="none" w="med" len="med"/>
                      <a:tailEnd type="none" w="med" len="med"/>
                    </a:lnT>
                    <a:lnB w="12700" cap="flat" cmpd="sng" algn="ctr">
                      <a:solidFill>
                        <a:srgbClr val="33CCCC"/>
                      </a:solidFill>
                      <a:prstDash val="solid"/>
                      <a:round/>
                      <a:headEnd type="none" w="med" len="med"/>
                      <a:tailEnd type="none" w="med" len="med"/>
                    </a:lnB>
                    <a:lnTlToBr>
                      <a:noFill/>
                    </a:lnTlToBr>
                    <a:lnBlToTr>
                      <a:noFill/>
                    </a:lnBlToTr>
                    <a:solidFill>
                      <a:srgbClr val="F7FFFD"/>
                    </a:solidFill>
                  </a:tcPr>
                </a:tc>
                <a:extLst>
                  <a:ext uri="{0D108BD9-81ED-4DB2-BD59-A6C34878D82A}">
                    <a16:rowId xmlns:a16="http://schemas.microsoft.com/office/drawing/2014/main" val="10004"/>
                  </a:ext>
                </a:extLst>
              </a:tr>
            </a:tbl>
          </a:graphicData>
        </a:graphic>
      </p:graphicFrame>
      <p:sp>
        <p:nvSpPr>
          <p:cNvPr id="9" name="Text Box 29">
            <a:extLst>
              <a:ext uri="{FF2B5EF4-FFF2-40B4-BE49-F238E27FC236}">
                <a16:creationId xmlns:a16="http://schemas.microsoft.com/office/drawing/2014/main" id="{6716C152-D43F-721D-8565-505ED18457F9}"/>
              </a:ext>
            </a:extLst>
          </p:cNvPr>
          <p:cNvSpPr txBox="1">
            <a:spLocks noChangeArrowheads="1"/>
          </p:cNvSpPr>
          <p:nvPr/>
        </p:nvSpPr>
        <p:spPr bwMode="auto">
          <a:xfrm>
            <a:off x="5567045" y="3741105"/>
            <a:ext cx="548703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50000"/>
              </a:spcBef>
              <a:buFontTx/>
              <a:buNone/>
            </a:pPr>
            <a:r>
              <a:rPr lang="en-US" altLang="zh-CN" sz="3200" b="1" dirty="0">
                <a:solidFill>
                  <a:srgbClr val="1C1C1C"/>
                </a:solidFill>
                <a:latin typeface="Times New Roman" panose="02020603050405020304" pitchFamily="18" charset="0"/>
                <a:ea typeface="宋体" panose="02010600030101010101" pitchFamily="2" charset="-122"/>
              </a:rPr>
              <a:t>1                          1×6</a:t>
            </a:r>
            <a:r>
              <a:rPr lang="zh-CN" altLang="en-US" sz="3200" b="1" dirty="0">
                <a:solidFill>
                  <a:srgbClr val="1C1C1C"/>
                </a:solidFill>
                <a:latin typeface="Times New Roman" panose="02020603050405020304" pitchFamily="18" charset="0"/>
                <a:ea typeface="宋体" panose="02010600030101010101" pitchFamily="2" charset="-122"/>
              </a:rPr>
              <a:t>＝</a:t>
            </a:r>
            <a:r>
              <a:rPr lang="en-US" altLang="zh-CN" sz="3200" b="1" dirty="0">
                <a:solidFill>
                  <a:srgbClr val="1C1C1C"/>
                </a:solidFill>
                <a:latin typeface="Times New Roman" panose="02020603050405020304" pitchFamily="18" charset="0"/>
                <a:ea typeface="宋体" panose="02010600030101010101" pitchFamily="2" charset="-122"/>
              </a:rPr>
              <a:t>6</a:t>
            </a:r>
            <a:endParaRPr lang="zh-CN" altLang="en-US" sz="3200" b="1" dirty="0">
              <a:solidFill>
                <a:srgbClr val="1C1C1C"/>
              </a:solidFill>
              <a:latin typeface="Times New Roman" panose="02020603050405020304" pitchFamily="18" charset="0"/>
              <a:ea typeface="宋体" panose="02010600030101010101" pitchFamily="2" charset="-122"/>
            </a:endParaRPr>
          </a:p>
        </p:txBody>
      </p:sp>
      <p:sp>
        <p:nvSpPr>
          <p:cNvPr id="10" name="Text Box 30">
            <a:extLst>
              <a:ext uri="{FF2B5EF4-FFF2-40B4-BE49-F238E27FC236}">
                <a16:creationId xmlns:a16="http://schemas.microsoft.com/office/drawing/2014/main" id="{D50DAA38-B0F3-7FE1-CDEE-8D487E5C825C}"/>
              </a:ext>
            </a:extLst>
          </p:cNvPr>
          <p:cNvSpPr txBox="1">
            <a:spLocks noChangeArrowheads="1"/>
          </p:cNvSpPr>
          <p:nvPr/>
        </p:nvSpPr>
        <p:spPr bwMode="auto">
          <a:xfrm>
            <a:off x="5554345" y="4347530"/>
            <a:ext cx="548703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50000"/>
              </a:spcBef>
              <a:buFontTx/>
              <a:buNone/>
            </a:pPr>
            <a:r>
              <a:rPr lang="en-US" altLang="zh-CN" sz="3200" b="1" dirty="0">
                <a:solidFill>
                  <a:srgbClr val="1C1C1C"/>
                </a:solidFill>
                <a:latin typeface="Times New Roman" panose="02020603050405020304" pitchFamily="18" charset="0"/>
                <a:ea typeface="宋体" panose="02010600030101010101" pitchFamily="2" charset="-122"/>
              </a:rPr>
              <a:t>2                          2×6</a:t>
            </a:r>
            <a:r>
              <a:rPr lang="zh-CN" altLang="en-US" sz="3200" b="1" dirty="0">
                <a:solidFill>
                  <a:srgbClr val="1C1C1C"/>
                </a:solidFill>
                <a:latin typeface="Times New Roman" panose="02020603050405020304" pitchFamily="18" charset="0"/>
                <a:ea typeface="宋体" panose="02010600030101010101" pitchFamily="2" charset="-122"/>
              </a:rPr>
              <a:t>＝</a:t>
            </a:r>
            <a:r>
              <a:rPr lang="en-US" altLang="zh-CN" sz="3200" b="1" dirty="0">
                <a:solidFill>
                  <a:srgbClr val="1C1C1C"/>
                </a:solidFill>
                <a:latin typeface="Times New Roman" panose="02020603050405020304" pitchFamily="18" charset="0"/>
                <a:ea typeface="宋体" panose="02010600030101010101" pitchFamily="2" charset="-122"/>
              </a:rPr>
              <a:t>12</a:t>
            </a:r>
            <a:endParaRPr lang="zh-CN" altLang="en-US" sz="3200" b="1" dirty="0">
              <a:solidFill>
                <a:srgbClr val="1C1C1C"/>
              </a:solidFill>
              <a:latin typeface="Times New Roman" panose="02020603050405020304" pitchFamily="18" charset="0"/>
              <a:ea typeface="宋体" panose="02010600030101010101" pitchFamily="2" charset="-122"/>
            </a:endParaRPr>
          </a:p>
        </p:txBody>
      </p:sp>
      <p:sp>
        <p:nvSpPr>
          <p:cNvPr id="12" name="Text Box 31">
            <a:extLst>
              <a:ext uri="{FF2B5EF4-FFF2-40B4-BE49-F238E27FC236}">
                <a16:creationId xmlns:a16="http://schemas.microsoft.com/office/drawing/2014/main" id="{12B7E257-B9F4-14BB-E56B-4723385DC69C}"/>
              </a:ext>
            </a:extLst>
          </p:cNvPr>
          <p:cNvSpPr txBox="1">
            <a:spLocks noChangeArrowheads="1"/>
          </p:cNvSpPr>
          <p:nvPr/>
        </p:nvSpPr>
        <p:spPr bwMode="auto">
          <a:xfrm>
            <a:off x="5554345" y="4992055"/>
            <a:ext cx="548703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50000"/>
              </a:spcBef>
              <a:buFontTx/>
              <a:buNone/>
            </a:pPr>
            <a:r>
              <a:rPr lang="en-US" altLang="zh-CN" sz="3200" b="1" dirty="0">
                <a:solidFill>
                  <a:srgbClr val="1C1C1C"/>
                </a:solidFill>
                <a:latin typeface="Times New Roman" panose="02020603050405020304" pitchFamily="18" charset="0"/>
                <a:ea typeface="宋体" panose="02010600030101010101" pitchFamily="2" charset="-122"/>
              </a:rPr>
              <a:t>3                          3×6</a:t>
            </a:r>
            <a:r>
              <a:rPr lang="zh-CN" altLang="en-US" sz="3200" b="1" dirty="0">
                <a:solidFill>
                  <a:srgbClr val="1C1C1C"/>
                </a:solidFill>
                <a:latin typeface="Times New Roman" panose="02020603050405020304" pitchFamily="18" charset="0"/>
                <a:ea typeface="宋体" panose="02010600030101010101" pitchFamily="2" charset="-122"/>
              </a:rPr>
              <a:t>＝</a:t>
            </a:r>
            <a:r>
              <a:rPr lang="en-US" altLang="zh-CN" sz="3200" b="1" dirty="0">
                <a:solidFill>
                  <a:srgbClr val="1C1C1C"/>
                </a:solidFill>
                <a:latin typeface="Times New Roman" panose="02020603050405020304" pitchFamily="18" charset="0"/>
                <a:ea typeface="宋体" panose="02010600030101010101" pitchFamily="2" charset="-122"/>
              </a:rPr>
              <a:t>18</a:t>
            </a:r>
            <a:endParaRPr lang="zh-CN" altLang="en-US" sz="3200" b="1" dirty="0">
              <a:solidFill>
                <a:srgbClr val="1C1C1C"/>
              </a:solidFill>
              <a:latin typeface="Times New Roman" panose="02020603050405020304" pitchFamily="18" charset="0"/>
              <a:ea typeface="宋体" panose="02010600030101010101" pitchFamily="2" charset="-122"/>
            </a:endParaRPr>
          </a:p>
        </p:txBody>
      </p:sp>
      <p:sp>
        <p:nvSpPr>
          <p:cNvPr id="13" name="Text Box 32">
            <a:extLst>
              <a:ext uri="{FF2B5EF4-FFF2-40B4-BE49-F238E27FC236}">
                <a16:creationId xmlns:a16="http://schemas.microsoft.com/office/drawing/2014/main" id="{73C43B7F-37E4-21F5-8753-8BCE7E2566F3}"/>
              </a:ext>
            </a:extLst>
          </p:cNvPr>
          <p:cNvSpPr txBox="1">
            <a:spLocks noChangeArrowheads="1"/>
          </p:cNvSpPr>
          <p:nvPr/>
        </p:nvSpPr>
        <p:spPr bwMode="auto">
          <a:xfrm>
            <a:off x="5262245" y="5519105"/>
            <a:ext cx="577913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50000"/>
              </a:spcBef>
              <a:buFontTx/>
              <a:buNone/>
            </a:pPr>
            <a:r>
              <a:rPr lang="en-US" altLang="zh-CN" sz="3200" b="1" dirty="0">
                <a:solidFill>
                  <a:srgbClr val="1C1C1C"/>
                </a:solidFill>
                <a:latin typeface="Times New Roman" panose="02020603050405020304" pitchFamily="18" charset="0"/>
                <a:ea typeface="宋体" panose="02010600030101010101" pitchFamily="2" charset="-122"/>
              </a:rPr>
              <a:t>……                           ……</a:t>
            </a:r>
            <a:endParaRPr lang="zh-CN" altLang="en-US" sz="3200" b="1" dirty="0">
              <a:solidFill>
                <a:srgbClr val="1C1C1C"/>
              </a:solidFill>
              <a:latin typeface="Times New Roman" panose="02020603050405020304" pitchFamily="18" charset="0"/>
              <a:ea typeface="宋体" panose="02010600030101010101" pitchFamily="2" charset="-122"/>
            </a:endParaRPr>
          </a:p>
        </p:txBody>
      </p:sp>
      <p:pic>
        <p:nvPicPr>
          <p:cNvPr id="15" name="图片 14">
            <a:extLst>
              <a:ext uri="{FF2B5EF4-FFF2-40B4-BE49-F238E27FC236}">
                <a16:creationId xmlns:a16="http://schemas.microsoft.com/office/drawing/2014/main" id="{8FCCF711-D5D5-CE86-ADF4-6D284BB15792}"/>
              </a:ext>
            </a:extLst>
          </p:cNvPr>
          <p:cNvPicPr>
            <a:picLocks noChangeAspect="1"/>
          </p:cNvPicPr>
          <p:nvPr/>
        </p:nvPicPr>
        <p:blipFill>
          <a:blip r:embed="rId4">
            <a:clrChange>
              <a:clrFrom>
                <a:srgbClr val="F5FBFE"/>
              </a:clrFrom>
              <a:clrTo>
                <a:srgbClr val="F5FBFE">
                  <a:alpha val="0"/>
                </a:srgbClr>
              </a:clrTo>
            </a:clrChange>
            <a:extLst>
              <a:ext uri="{28A0092B-C50C-407E-A947-70E740481C1C}">
                <a14:useLocalDpi xmlns:a14="http://schemas.microsoft.com/office/drawing/2010/main" val="0"/>
              </a:ext>
            </a:extLst>
          </a:blip>
          <a:stretch>
            <a:fillRect/>
          </a:stretch>
        </p:blipFill>
        <p:spPr>
          <a:xfrm>
            <a:off x="680720" y="1218773"/>
            <a:ext cx="771167" cy="552670"/>
          </a:xfrm>
          <a:prstGeom prst="rect">
            <a:avLst/>
          </a:prstGeom>
        </p:spPr>
      </p:pic>
      <p:pic>
        <p:nvPicPr>
          <p:cNvPr id="16" name="图片 15">
            <a:extLst>
              <a:ext uri="{FF2B5EF4-FFF2-40B4-BE49-F238E27FC236}">
                <a16:creationId xmlns:a16="http://schemas.microsoft.com/office/drawing/2014/main" id="{607D03D5-1A6C-81E6-CE04-E93B5ACEAD62}"/>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44383" y="2554080"/>
            <a:ext cx="2672577" cy="3780570"/>
          </a:xfrm>
          <a:prstGeom prst="rect">
            <a:avLst/>
          </a:prstGeom>
        </p:spPr>
      </p:pic>
      <p:sp>
        <p:nvSpPr>
          <p:cNvPr id="4" name="矩形: 圆角 3">
            <a:extLst>
              <a:ext uri="{FF2B5EF4-FFF2-40B4-BE49-F238E27FC236}">
                <a16:creationId xmlns:a16="http://schemas.microsoft.com/office/drawing/2014/main" id="{3F05956B-BE8C-4F65-2855-5BC6F0047CCD}"/>
              </a:ext>
            </a:extLst>
          </p:cNvPr>
          <p:cNvSpPr/>
          <p:nvPr/>
        </p:nvSpPr>
        <p:spPr>
          <a:xfrm>
            <a:off x="8422640" y="3820160"/>
            <a:ext cx="335280" cy="1688785"/>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4">
            <a:extLst>
              <a:ext uri="{FF2B5EF4-FFF2-40B4-BE49-F238E27FC236}">
                <a16:creationId xmlns:a16="http://schemas.microsoft.com/office/drawing/2014/main" id="{A8BCF3EC-D819-90D9-0551-CA254179075F}"/>
              </a:ext>
            </a:extLst>
          </p:cNvPr>
          <p:cNvSpPr/>
          <p:nvPr/>
        </p:nvSpPr>
        <p:spPr>
          <a:xfrm>
            <a:off x="9036685" y="3815081"/>
            <a:ext cx="335280" cy="1688785"/>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heel(1)">
                                      <p:cBhvr>
                                        <p:cTn id="26" dur="2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heel(1)">
                                      <p:cBhvr>
                                        <p:cTn id="3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6626" name="图片 4"/>
          <p:cNvPicPr>
            <a:picLocks noChangeAspect="1"/>
          </p:cNvPicPr>
          <p:nvPr/>
        </p:nvPicPr>
        <p:blipFill>
          <a:blip r:embed="rId3">
            <a:extLst>
              <a:ext uri="{28A0092B-C50C-407E-A947-70E740481C1C}">
                <a14:useLocalDpi xmlns:a14="http://schemas.microsoft.com/office/drawing/2010/main" val="0"/>
              </a:ext>
            </a:extLst>
          </a:blip>
          <a:srcRect t="7848" b="6418"/>
          <a:stretch>
            <a:fillRect/>
          </a:stretch>
        </p:blipFill>
        <p:spPr bwMode="auto">
          <a:xfrm>
            <a:off x="2168786" y="128270"/>
            <a:ext cx="7278688" cy="623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
            <a:extLst>
              <a:ext uri="{FF2B5EF4-FFF2-40B4-BE49-F238E27FC236}">
                <a16:creationId xmlns:a16="http://schemas.microsoft.com/office/drawing/2014/main" id="{351BE884-9EEB-6865-2129-A55315BA92D4}"/>
              </a:ext>
            </a:extLst>
          </p:cNvPr>
          <p:cNvGrpSpPr/>
          <p:nvPr/>
        </p:nvGrpSpPr>
        <p:grpSpPr>
          <a:xfrm>
            <a:off x="4451479" y="1760140"/>
            <a:ext cx="4428361" cy="2971960"/>
            <a:chOff x="4319399" y="1912540"/>
            <a:chExt cx="4428361" cy="2971960"/>
          </a:xfrm>
        </p:grpSpPr>
        <p:sp>
          <p:nvSpPr>
            <p:cNvPr id="4" name="AutoShape 27"/>
            <p:cNvSpPr>
              <a:spLocks noChangeArrowheads="1"/>
            </p:cNvSpPr>
            <p:nvPr/>
          </p:nvSpPr>
          <p:spPr bwMode="auto">
            <a:xfrm>
              <a:off x="4319399" y="1912540"/>
              <a:ext cx="4428361" cy="2971960"/>
            </a:xfrm>
            <a:prstGeom prst="wedgeRoundRectCallout">
              <a:avLst>
                <a:gd name="adj1" fmla="val -59250"/>
                <a:gd name="adj2" fmla="val -29153"/>
                <a:gd name="adj3" fmla="val 16667"/>
              </a:avLst>
            </a:prstGeom>
            <a:noFill/>
            <a:ln w="19050">
              <a:noFill/>
              <a:miter lim="800000"/>
            </a:ln>
          </p:spPr>
          <p:txBody>
            <a:bodyPr/>
            <a:lstStyle/>
            <a:p>
              <a:pPr eaLnBrk="1" hangingPunct="1">
                <a:lnSpc>
                  <a:spcPct val="150000"/>
                </a:lnSpc>
                <a:defRPr/>
              </a:pPr>
              <a:r>
                <a:rPr lang="zh-CN" altLang="en-US" sz="36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小资料：</a:t>
              </a:r>
              <a:r>
                <a:rPr lang="zh-CN" altLang="en-US" sz="3600" b="1" dirty="0">
                  <a:latin typeface="Times New Roman" panose="02020603050405020304" pitchFamily="18" charset="0"/>
                  <a:ea typeface="楷体" panose="02010609060101010101" pitchFamily="49" charset="-122"/>
                  <a:cs typeface="Times New Roman" panose="02020603050405020304" pitchFamily="18" charset="0"/>
                </a:rPr>
                <a:t>月球的质量小，其引力是地球的     。</a:t>
              </a:r>
            </a:p>
          </p:txBody>
        </p:sp>
        <p:graphicFrame>
          <p:nvGraphicFramePr>
            <p:cNvPr id="2" name="对象 1">
              <a:extLst>
                <a:ext uri="{FF2B5EF4-FFF2-40B4-BE49-F238E27FC236}">
                  <a16:creationId xmlns:a16="http://schemas.microsoft.com/office/drawing/2014/main" id="{DE976FC7-5873-E8F3-D6F7-37F79981E521}"/>
                </a:ext>
              </a:extLst>
            </p:cNvPr>
            <p:cNvGraphicFramePr>
              <a:graphicFrameLocks noChangeAspect="1"/>
            </p:cNvGraphicFramePr>
            <p:nvPr>
              <p:extLst>
                <p:ext uri="{D42A27DB-BD31-4B8C-83A1-F6EECF244321}">
                  <p14:modId xmlns:p14="http://schemas.microsoft.com/office/powerpoint/2010/main" val="1173487981"/>
                </p:ext>
              </p:extLst>
            </p:nvPr>
          </p:nvGraphicFramePr>
          <p:xfrm>
            <a:off x="5544605" y="3631574"/>
            <a:ext cx="378675" cy="1101599"/>
          </p:xfrm>
          <a:graphic>
            <a:graphicData uri="http://schemas.openxmlformats.org/presentationml/2006/ole">
              <mc:AlternateContent xmlns:mc="http://schemas.openxmlformats.org/markup-compatibility/2006">
                <mc:Choice xmlns:v="urn:schemas-microsoft-com:vml" Requires="v">
                  <p:oleObj name="Equation" r:id="rId4" imgW="139680" imgH="406080" progId="Equation.DSMT4">
                    <p:embed/>
                  </p:oleObj>
                </mc:Choice>
                <mc:Fallback>
                  <p:oleObj name="Equation" r:id="rId4" imgW="139680" imgH="406080" progId="Equation.DSMT4">
                    <p:embed/>
                    <p:pic>
                      <p:nvPicPr>
                        <p:cNvPr id="0" name=""/>
                        <p:cNvPicPr/>
                        <p:nvPr/>
                      </p:nvPicPr>
                      <p:blipFill>
                        <a:blip r:embed="rId5"/>
                        <a:stretch>
                          <a:fillRect/>
                        </a:stretch>
                      </p:blipFill>
                      <p:spPr>
                        <a:xfrm>
                          <a:off x="5544605" y="3631574"/>
                          <a:ext cx="378675" cy="1101599"/>
                        </a:xfrm>
                        <a:prstGeom prst="rect">
                          <a:avLst/>
                        </a:prstGeom>
                      </p:spPr>
                    </p:pic>
                  </p:oleObj>
                </mc:Fallback>
              </mc:AlternateContent>
            </a:graphicData>
          </a:graphic>
        </p:graphicFrame>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CB61951F-9E44-4F75-1261-60D3DF9E7DF5}"/>
              </a:ext>
            </a:extLst>
          </p:cNvPr>
          <p:cNvSpPr>
            <a:spLocks noChangeArrowheads="1"/>
          </p:cNvSpPr>
          <p:nvPr/>
        </p:nvSpPr>
        <p:spPr bwMode="auto">
          <a:xfrm>
            <a:off x="1084421" y="479649"/>
            <a:ext cx="10132219" cy="119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spcBef>
                <a:spcPct val="0"/>
              </a:spcBef>
              <a:buFontTx/>
              <a:buNone/>
            </a:pPr>
            <a:r>
              <a:rPr lang="zh-CN" altLang="en-US" sz="3200" b="1" dirty="0">
                <a:solidFill>
                  <a:srgbClr val="FF0000"/>
                </a:solidFill>
                <a:latin typeface="楷体" panose="02010609060101010101" pitchFamily="49" charset="-122"/>
                <a:ea typeface="楷体" panose="02010609060101010101" pitchFamily="49" charset="-122"/>
              </a:rPr>
              <a:t>思考</a:t>
            </a:r>
            <a:r>
              <a:rPr lang="zh-CN" altLang="en-US" sz="3200" b="1" dirty="0">
                <a:latin typeface="楷体" panose="02010609060101010101" pitchFamily="49" charset="-122"/>
                <a:ea typeface="楷体" panose="02010609060101010101" pitchFamily="49" charset="-122"/>
              </a:rPr>
              <a:t>：你能用含有字母的式子表示人在月球上能举起</a:t>
            </a:r>
            <a:endParaRPr lang="en-US" altLang="zh-CN" sz="3200" b="1" dirty="0">
              <a:latin typeface="楷体" panose="02010609060101010101" pitchFamily="49" charset="-122"/>
              <a:ea typeface="楷体" panose="02010609060101010101" pitchFamily="49" charset="-122"/>
            </a:endParaRPr>
          </a:p>
          <a:p>
            <a:pPr eaLnBrk="1" hangingPunct="1">
              <a:lnSpc>
                <a:spcPct val="120000"/>
              </a:lnSpc>
              <a:spcBef>
                <a:spcPct val="0"/>
              </a:spcBef>
              <a:buFontTx/>
              <a:buNone/>
            </a:pPr>
            <a:r>
              <a:rPr lang="en-US" altLang="zh-CN" sz="3200" b="1" dirty="0">
                <a:latin typeface="楷体" panose="02010609060101010101" pitchFamily="49" charset="-122"/>
                <a:ea typeface="楷体" panose="02010609060101010101" pitchFamily="49" charset="-122"/>
              </a:rPr>
              <a:t>      </a:t>
            </a:r>
            <a:r>
              <a:rPr lang="zh-CN" altLang="en-US" sz="3200" b="1" dirty="0">
                <a:latin typeface="楷体" panose="02010609060101010101" pitchFamily="49" charset="-122"/>
                <a:ea typeface="楷体" panose="02010609060101010101" pitchFamily="49" charset="-122"/>
              </a:rPr>
              <a:t>的物体质量吗？</a:t>
            </a:r>
          </a:p>
        </p:txBody>
      </p:sp>
      <p:grpSp>
        <p:nvGrpSpPr>
          <p:cNvPr id="10" name="组合 9">
            <a:extLst>
              <a:ext uri="{FF2B5EF4-FFF2-40B4-BE49-F238E27FC236}">
                <a16:creationId xmlns:a16="http://schemas.microsoft.com/office/drawing/2014/main" id="{EDDDD4E8-224E-27E3-A07D-20409C7E4C50}"/>
              </a:ext>
            </a:extLst>
          </p:cNvPr>
          <p:cNvGrpSpPr/>
          <p:nvPr/>
        </p:nvGrpSpPr>
        <p:grpSpPr>
          <a:xfrm>
            <a:off x="1532046" y="2241092"/>
            <a:ext cx="8449976" cy="1318136"/>
            <a:chOff x="1871012" y="1943866"/>
            <a:chExt cx="8449976" cy="1318136"/>
          </a:xfrm>
        </p:grpSpPr>
        <p:sp>
          <p:nvSpPr>
            <p:cNvPr id="2" name="AutoShape 27">
              <a:extLst>
                <a:ext uri="{FF2B5EF4-FFF2-40B4-BE49-F238E27FC236}">
                  <a16:creationId xmlns:a16="http://schemas.microsoft.com/office/drawing/2014/main" id="{2A37432C-ECB3-8E41-2FB8-2DB0A10EF998}"/>
                </a:ext>
              </a:extLst>
            </p:cNvPr>
            <p:cNvSpPr>
              <a:spLocks noChangeArrowheads="1"/>
            </p:cNvSpPr>
            <p:nvPr/>
          </p:nvSpPr>
          <p:spPr bwMode="auto">
            <a:xfrm>
              <a:off x="3430588" y="1943866"/>
              <a:ext cx="6890400" cy="1318136"/>
            </a:xfrm>
            <a:prstGeom prst="wedgeRoundRectCallout">
              <a:avLst>
                <a:gd name="adj1" fmla="val -55394"/>
                <a:gd name="adj2" fmla="val 9494"/>
                <a:gd name="adj3" fmla="val 16667"/>
              </a:avLst>
            </a:prstGeom>
            <a:solidFill>
              <a:schemeClr val="bg1"/>
            </a:solidFill>
            <a:ln w="28575">
              <a:solidFill>
                <a:srgbClr val="33CCCC"/>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spcBef>
                  <a:spcPct val="0"/>
                </a:spcBef>
                <a:buFontTx/>
                <a:buNone/>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在月球上能举起的物体质量</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在地球上能举起的物体质量</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×6</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p>
          </p:txBody>
        </p:sp>
        <p:pic>
          <p:nvPicPr>
            <p:cNvPr id="8" name="图片 7">
              <a:extLst>
                <a:ext uri="{FF2B5EF4-FFF2-40B4-BE49-F238E27FC236}">
                  <a16:creationId xmlns:a16="http://schemas.microsoft.com/office/drawing/2014/main" id="{8CAF4F7A-2D06-BE0F-C066-F0B3624B4F30}"/>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871012" y="1943866"/>
              <a:ext cx="1206868" cy="1198849"/>
            </a:xfrm>
            <a:prstGeom prst="rect">
              <a:avLst/>
            </a:prstGeom>
          </p:spPr>
        </p:pic>
      </p:grpSp>
      <p:grpSp>
        <p:nvGrpSpPr>
          <p:cNvPr id="11" name="组合 10">
            <a:extLst>
              <a:ext uri="{FF2B5EF4-FFF2-40B4-BE49-F238E27FC236}">
                <a16:creationId xmlns:a16="http://schemas.microsoft.com/office/drawing/2014/main" id="{B46D3785-277B-8C54-3DD6-E1547469B93A}"/>
              </a:ext>
            </a:extLst>
          </p:cNvPr>
          <p:cNvGrpSpPr/>
          <p:nvPr/>
        </p:nvGrpSpPr>
        <p:grpSpPr>
          <a:xfrm>
            <a:off x="1288206" y="4131893"/>
            <a:ext cx="9798468" cy="1413148"/>
            <a:chOff x="2301726" y="3524612"/>
            <a:chExt cx="9798468" cy="1413148"/>
          </a:xfrm>
        </p:grpSpPr>
        <p:sp>
          <p:nvSpPr>
            <p:cNvPr id="3" name="AutoShape 27">
              <a:extLst>
                <a:ext uri="{FF2B5EF4-FFF2-40B4-BE49-F238E27FC236}">
                  <a16:creationId xmlns:a16="http://schemas.microsoft.com/office/drawing/2014/main" id="{46B9A9E5-05D2-45EE-4989-D04CBF25C1E9}"/>
                </a:ext>
              </a:extLst>
            </p:cNvPr>
            <p:cNvSpPr>
              <a:spLocks noChangeArrowheads="1"/>
            </p:cNvSpPr>
            <p:nvPr/>
          </p:nvSpPr>
          <p:spPr bwMode="auto">
            <a:xfrm>
              <a:off x="2301726" y="3524612"/>
              <a:ext cx="8177228" cy="1413148"/>
            </a:xfrm>
            <a:prstGeom prst="wedgeRoundRectCallout">
              <a:avLst>
                <a:gd name="adj1" fmla="val 56004"/>
                <a:gd name="adj2" fmla="val 8947"/>
                <a:gd name="adj3" fmla="val 16667"/>
              </a:avLst>
            </a:prstGeom>
            <a:solidFill>
              <a:schemeClr val="bg1"/>
            </a:solidFill>
            <a:ln w="28575">
              <a:solidFill>
                <a:srgbClr val="33CCCC"/>
              </a:solidFill>
              <a:miter lim="800000"/>
            </a:ln>
          </p:spPr>
          <p:txBody>
            <a:bodyPr/>
            <a:lstStyle/>
            <a:p>
              <a:pPr eaLnBrk="1" hangingPunct="1">
                <a:lnSpc>
                  <a:spcPct val="120000"/>
                </a:lnSpc>
                <a:defRPr/>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用 </a:t>
              </a:r>
              <a:r>
                <a:rPr lang="en-US" altLang="zh-CN" sz="3200"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m</a:t>
              </a:r>
              <a:r>
                <a:rPr lang="en-US" altLang="zh-CN" sz="3200" b="1" i="1"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表示人在</a:t>
              </a:r>
              <a:r>
                <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地球上能举起的物体质量</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，在</a:t>
              </a:r>
              <a:r>
                <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月球上能举起的物体质量</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就是 </a:t>
              </a:r>
              <a:r>
                <a:rPr lang="en-US" altLang="zh-CN" sz="3200"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m</a:t>
              </a: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×6</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endParaRPr lang="zh-CN" altLang="en-US" sz="3200" b="1" dirty="0">
                <a:latin typeface="Times New Roman" panose="02020603050405020304" pitchFamily="18" charset="0"/>
                <a:ea typeface="黑体" panose="02010609060101010101" pitchFamily="2" charset="-122"/>
                <a:cs typeface="Times New Roman" panose="02020603050405020304" pitchFamily="18" charset="0"/>
              </a:endParaRPr>
            </a:p>
          </p:txBody>
        </p:sp>
        <p:pic>
          <p:nvPicPr>
            <p:cNvPr id="9" name="图片 8">
              <a:extLst>
                <a:ext uri="{FF2B5EF4-FFF2-40B4-BE49-F238E27FC236}">
                  <a16:creationId xmlns:a16="http://schemas.microsoft.com/office/drawing/2014/main" id="{852603F8-894D-129D-FCC4-05F72E6F163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897704" y="3731262"/>
              <a:ext cx="1202490" cy="1206498"/>
            </a:xfrm>
            <a:prstGeom prst="rect">
              <a:avLst/>
            </a:prstGeom>
          </p:spPr>
        </p:pic>
      </p:grpSp>
    </p:spTree>
    <p:extLst>
      <p:ext uri="{BB962C8B-B14F-4D97-AF65-F5344CB8AC3E}">
        <p14:creationId xmlns:p14="http://schemas.microsoft.com/office/powerpoint/2010/main" val="2025995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70A8C-309D-D4A7-75AE-2D6A5DAC75FA}"/>
            </a:ext>
          </a:extLst>
        </p:cNvPr>
        <p:cNvGrpSpPr/>
        <p:nvPr/>
      </p:nvGrpSpPr>
      <p:grpSpPr>
        <a:xfrm>
          <a:off x="0" y="0"/>
          <a:ext cx="0" cy="0"/>
          <a:chOff x="0" y="0"/>
          <a:chExt cx="0" cy="0"/>
        </a:xfrm>
      </p:grpSpPr>
      <p:sp>
        <p:nvSpPr>
          <p:cNvPr id="8" name="矩形 7">
            <a:extLst>
              <a:ext uri="{FF2B5EF4-FFF2-40B4-BE49-F238E27FC236}">
                <a16:creationId xmlns:a16="http://schemas.microsoft.com/office/drawing/2014/main" id="{CA885E16-6FEF-9B56-1173-38861C8C8FB7}"/>
              </a:ext>
            </a:extLst>
          </p:cNvPr>
          <p:cNvSpPr/>
          <p:nvPr/>
        </p:nvSpPr>
        <p:spPr>
          <a:xfrm>
            <a:off x="2387650" y="1061720"/>
            <a:ext cx="4328109" cy="748666"/>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wrap="square">
            <a:spAutoFit/>
          </a:bodyPr>
          <a:lstStyle/>
          <a:p>
            <a:pPr eaLnBrk="1" hangingPunct="1">
              <a:defRPr/>
            </a:pPr>
            <a:r>
              <a:rPr lang="en-US" altLang="zh-CN" sz="4265" b="1" i="1" dirty="0">
                <a:latin typeface="Times New Roman" panose="02020603050405020304" pitchFamily="18" charset="0"/>
                <a:ea typeface="楷体" panose="02010609060101010101" pitchFamily="49" charset="-122"/>
                <a:cs typeface="Times New Roman" panose="02020603050405020304" pitchFamily="18" charset="0"/>
              </a:rPr>
              <a:t>m</a:t>
            </a:r>
            <a:r>
              <a:rPr lang="en-US" altLang="zh-CN" sz="4265" b="1" dirty="0">
                <a:latin typeface="Times New Roman" panose="02020603050405020304" pitchFamily="18" charset="0"/>
                <a:ea typeface="楷体" panose="02010609060101010101" pitchFamily="49" charset="-122"/>
                <a:cs typeface="Times New Roman" panose="02020603050405020304" pitchFamily="18" charset="0"/>
              </a:rPr>
              <a:t>×6</a:t>
            </a:r>
            <a:r>
              <a:rPr lang="zh-CN" altLang="en-US" sz="4265" b="1" dirty="0">
                <a:latin typeface="楷体" panose="02010609060101010101" pitchFamily="49" charset="-122"/>
                <a:ea typeface="楷体" panose="02010609060101010101" pitchFamily="49" charset="-122"/>
              </a:rPr>
              <a:t>可以写成</a:t>
            </a:r>
            <a:r>
              <a:rPr lang="en-US" altLang="zh-CN" sz="4265"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6</a:t>
            </a:r>
            <a:r>
              <a:rPr lang="en-US" altLang="zh-CN" sz="4265"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m</a:t>
            </a:r>
            <a:endParaRPr lang="zh-CN" altLang="zh-CN" sz="4265"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6" name="TextBox 5">
            <a:extLst>
              <a:ext uri="{FF2B5EF4-FFF2-40B4-BE49-F238E27FC236}">
                <a16:creationId xmlns:a16="http://schemas.microsoft.com/office/drawing/2014/main" id="{5FF2BD55-66CA-E59F-2F7C-03B373572B60}"/>
              </a:ext>
            </a:extLst>
          </p:cNvPr>
          <p:cNvSpPr txBox="1"/>
          <p:nvPr/>
        </p:nvSpPr>
        <p:spPr>
          <a:xfrm>
            <a:off x="2352815" y="2041480"/>
            <a:ext cx="7486369" cy="584775"/>
          </a:xfrm>
          <a:prstGeom prst="rect">
            <a:avLst/>
          </a:prstGeom>
          <a:solidFill>
            <a:srgbClr val="D8F3FB"/>
          </a:solidFill>
          <a:ln>
            <a:solidFill>
              <a:srgbClr val="00B0F0"/>
            </a:solidFill>
          </a:ln>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defRPr/>
            </a:pPr>
            <a:r>
              <a:rPr lang="zh-CN" altLang="en-US" sz="3200" b="1" dirty="0">
                <a:latin typeface="楷体" panose="02010609060101010101" pitchFamily="49" charset="-122"/>
                <a:ea typeface="楷体" panose="02010609060101010101" pitchFamily="49" charset="-122"/>
              </a:rPr>
              <a:t>省略乘号时，一般把数字写在字母前面。</a:t>
            </a:r>
          </a:p>
        </p:txBody>
      </p:sp>
      <p:sp>
        <p:nvSpPr>
          <p:cNvPr id="9" name="左弧形箭头 8">
            <a:extLst>
              <a:ext uri="{FF2B5EF4-FFF2-40B4-BE49-F238E27FC236}">
                <a16:creationId xmlns:a16="http://schemas.microsoft.com/office/drawing/2014/main" id="{C5952C21-02D2-0DCC-7075-4E1443139FEB}"/>
              </a:ext>
            </a:extLst>
          </p:cNvPr>
          <p:cNvSpPr/>
          <p:nvPr/>
        </p:nvSpPr>
        <p:spPr>
          <a:xfrm>
            <a:off x="1670100" y="1425258"/>
            <a:ext cx="606425" cy="1108936"/>
          </a:xfrm>
          <a:prstGeom prst="curvedRightArrow">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00B0F0"/>
              </a:solidFill>
            </a:endParaRPr>
          </a:p>
        </p:txBody>
      </p:sp>
      <p:sp>
        <p:nvSpPr>
          <p:cNvPr id="4" name="矩形 3">
            <a:extLst>
              <a:ext uri="{FF2B5EF4-FFF2-40B4-BE49-F238E27FC236}">
                <a16:creationId xmlns:a16="http://schemas.microsoft.com/office/drawing/2014/main" id="{CE4CF972-910A-D5E6-711A-A096F2FDE409}"/>
              </a:ext>
            </a:extLst>
          </p:cNvPr>
          <p:cNvSpPr/>
          <p:nvPr/>
        </p:nvSpPr>
        <p:spPr>
          <a:xfrm>
            <a:off x="2320154" y="2774071"/>
            <a:ext cx="4512774" cy="523220"/>
          </a:xfrm>
          <a:prstGeom prst="rect">
            <a:avLst/>
          </a:prstGeom>
        </p:spPr>
        <p:txBody>
          <a:bodyPr wrap="none">
            <a:spAutoFit/>
          </a:bodyPr>
          <a:lstStyle/>
          <a:p>
            <a:pPr eaLnBrk="1" hangingPunct="1">
              <a:defRPr/>
            </a:pPr>
            <a:r>
              <a:rPr lang="zh-CN" altLang="en-US" sz="2800" b="1" dirty="0">
                <a:latin typeface="楷体" panose="02010609060101010101" pitchFamily="49" charset="-122"/>
                <a:ea typeface="楷体" panose="02010609060101010101" pitchFamily="49" charset="-122"/>
              </a:rPr>
              <a:t>乘号也可以用</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代替。</a:t>
            </a:r>
          </a:p>
        </p:txBody>
      </p:sp>
      <p:sp>
        <p:nvSpPr>
          <p:cNvPr id="2" name="文本框 1">
            <a:extLst>
              <a:ext uri="{FF2B5EF4-FFF2-40B4-BE49-F238E27FC236}">
                <a16:creationId xmlns:a16="http://schemas.microsoft.com/office/drawing/2014/main" id="{6D60CFC6-EC27-7908-B3C6-4805B8F4FA95}"/>
              </a:ext>
            </a:extLst>
          </p:cNvPr>
          <p:cNvSpPr txBox="1">
            <a:spLocks noChangeArrowheads="1"/>
          </p:cNvSpPr>
          <p:nvPr/>
        </p:nvSpPr>
        <p:spPr bwMode="auto">
          <a:xfrm>
            <a:off x="1359693" y="3629472"/>
            <a:ext cx="9472611" cy="2214837"/>
          </a:xfrm>
          <a:prstGeom prst="rect">
            <a:avLst/>
          </a:prstGeom>
          <a:solidFill>
            <a:srgbClr val="FFFDE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just" eaLnBrk="1" hangingPunct="1">
              <a:lnSpc>
                <a:spcPct val="150000"/>
              </a:lnSpc>
            </a:pPr>
            <a:r>
              <a:rPr lang="en-US" altLang="zh-CN" sz="3200" b="1" i="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        m</a:t>
            </a:r>
            <a:r>
              <a:rPr lang="zh-CN" altLang="en-US" sz="3200" b="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表示不确定的数，既可以表示整数，也可以表示小数；人能举起的物体质量是有限的，因此字母表示的数也是有一定范围的，不能过大。</a:t>
            </a:r>
          </a:p>
        </p:txBody>
      </p:sp>
      <p:sp>
        <p:nvSpPr>
          <p:cNvPr id="5" name="对话气泡: 圆角矩形 4">
            <a:extLst>
              <a:ext uri="{FF2B5EF4-FFF2-40B4-BE49-F238E27FC236}">
                <a16:creationId xmlns:a16="http://schemas.microsoft.com/office/drawing/2014/main" id="{8E309922-5E85-7900-6E91-4995D588BFAF}"/>
              </a:ext>
            </a:extLst>
          </p:cNvPr>
          <p:cNvSpPr/>
          <p:nvPr/>
        </p:nvSpPr>
        <p:spPr>
          <a:xfrm>
            <a:off x="7164991" y="694739"/>
            <a:ext cx="2002734" cy="1169752"/>
          </a:xfrm>
          <a:prstGeom prst="wedgeRoundRectCallout">
            <a:avLst>
              <a:gd name="adj1" fmla="val -67575"/>
              <a:gd name="adj2" fmla="val 2431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b="1" i="1" dirty="0">
                <a:latin typeface="Times New Roman" panose="02020603050405020304" pitchFamily="18" charset="0"/>
                <a:ea typeface="楷体" panose="02010609060101010101" pitchFamily="49" charset="-122"/>
                <a:cs typeface="Times New Roman" panose="02020603050405020304" pitchFamily="18" charset="0"/>
              </a:rPr>
              <a:t>m</a:t>
            </a: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可以表示哪些数？</a:t>
            </a:r>
          </a:p>
        </p:txBody>
      </p:sp>
    </p:spTree>
    <p:extLst>
      <p:ext uri="{BB962C8B-B14F-4D97-AF65-F5344CB8AC3E}">
        <p14:creationId xmlns:p14="http://schemas.microsoft.com/office/powerpoint/2010/main" val="210106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6" grpId="0" bldLvl="0" animBg="1"/>
      <p:bldP spid="9" grpId="0" bldLvl="0" animBg="1"/>
      <p:bldP spid="4" grpId="0"/>
      <p:bldP spid="2"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F25DF-C0F5-A0C9-A4E3-5628EEC1073F}"/>
            </a:ext>
          </a:extLst>
        </p:cNvPr>
        <p:cNvGrpSpPr/>
        <p:nvPr/>
      </p:nvGrpSpPr>
      <p:grpSpPr>
        <a:xfrm>
          <a:off x="0" y="0"/>
          <a:ext cx="0" cy="0"/>
          <a:chOff x="0" y="0"/>
          <a:chExt cx="0" cy="0"/>
        </a:xfrm>
      </p:grpSpPr>
      <p:sp>
        <p:nvSpPr>
          <p:cNvPr id="8" name="矩形 7">
            <a:extLst>
              <a:ext uri="{FF2B5EF4-FFF2-40B4-BE49-F238E27FC236}">
                <a16:creationId xmlns:a16="http://schemas.microsoft.com/office/drawing/2014/main" id="{85CE744D-8499-0ECB-9989-A209FEF491D9}"/>
              </a:ext>
            </a:extLst>
          </p:cNvPr>
          <p:cNvSpPr/>
          <p:nvPr/>
        </p:nvSpPr>
        <p:spPr>
          <a:xfrm>
            <a:off x="2387650" y="1061720"/>
            <a:ext cx="4328109" cy="748666"/>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wrap="square">
            <a:spAutoFit/>
          </a:bodyPr>
          <a:lstStyle/>
          <a:p>
            <a:pPr eaLnBrk="1" hangingPunct="1">
              <a:defRPr/>
            </a:pPr>
            <a:r>
              <a:rPr lang="en-US" altLang="zh-CN" sz="4265" b="1" i="1" dirty="0">
                <a:latin typeface="Times New Roman" panose="02020603050405020304" pitchFamily="18" charset="0"/>
                <a:ea typeface="楷体" panose="02010609060101010101" pitchFamily="49" charset="-122"/>
                <a:cs typeface="Times New Roman" panose="02020603050405020304" pitchFamily="18" charset="0"/>
              </a:rPr>
              <a:t>m</a:t>
            </a:r>
            <a:r>
              <a:rPr lang="en-US" altLang="zh-CN" sz="4265" b="1" dirty="0">
                <a:latin typeface="Times New Roman" panose="02020603050405020304" pitchFamily="18" charset="0"/>
                <a:ea typeface="楷体" panose="02010609060101010101" pitchFamily="49" charset="-122"/>
                <a:cs typeface="Times New Roman" panose="02020603050405020304" pitchFamily="18" charset="0"/>
              </a:rPr>
              <a:t>×6</a:t>
            </a:r>
            <a:r>
              <a:rPr lang="zh-CN" altLang="en-US" sz="4265" b="1" dirty="0">
                <a:latin typeface="楷体" panose="02010609060101010101" pitchFamily="49" charset="-122"/>
                <a:ea typeface="楷体" panose="02010609060101010101" pitchFamily="49" charset="-122"/>
              </a:rPr>
              <a:t>可以写成</a:t>
            </a:r>
            <a:r>
              <a:rPr lang="en-US" altLang="zh-CN" sz="4265"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6</a:t>
            </a:r>
            <a:r>
              <a:rPr lang="en-US" altLang="zh-CN" sz="4265"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m</a:t>
            </a:r>
            <a:endParaRPr lang="zh-CN" altLang="zh-CN" sz="4265"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6" name="TextBox 5">
            <a:extLst>
              <a:ext uri="{FF2B5EF4-FFF2-40B4-BE49-F238E27FC236}">
                <a16:creationId xmlns:a16="http://schemas.microsoft.com/office/drawing/2014/main" id="{60940F0A-590F-1851-EF97-9DF7166EF640}"/>
              </a:ext>
            </a:extLst>
          </p:cNvPr>
          <p:cNvSpPr txBox="1"/>
          <p:nvPr/>
        </p:nvSpPr>
        <p:spPr>
          <a:xfrm>
            <a:off x="2352815" y="2041480"/>
            <a:ext cx="7486369" cy="584775"/>
          </a:xfrm>
          <a:prstGeom prst="rect">
            <a:avLst/>
          </a:prstGeom>
          <a:solidFill>
            <a:srgbClr val="D8F3FB"/>
          </a:solidFill>
          <a:ln>
            <a:solidFill>
              <a:srgbClr val="00B0F0"/>
            </a:solidFill>
          </a:ln>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defRPr/>
            </a:pPr>
            <a:r>
              <a:rPr lang="zh-CN" altLang="en-US" sz="3200" b="1" dirty="0">
                <a:latin typeface="楷体" panose="02010609060101010101" pitchFamily="49" charset="-122"/>
                <a:ea typeface="楷体" panose="02010609060101010101" pitchFamily="49" charset="-122"/>
              </a:rPr>
              <a:t>省略乘号时，一般把数字写在字母前面。</a:t>
            </a:r>
          </a:p>
        </p:txBody>
      </p:sp>
      <p:sp>
        <p:nvSpPr>
          <p:cNvPr id="9" name="左弧形箭头 8">
            <a:extLst>
              <a:ext uri="{FF2B5EF4-FFF2-40B4-BE49-F238E27FC236}">
                <a16:creationId xmlns:a16="http://schemas.microsoft.com/office/drawing/2014/main" id="{051DC025-6D40-C30E-4565-5FB3BFFE2101}"/>
              </a:ext>
            </a:extLst>
          </p:cNvPr>
          <p:cNvSpPr/>
          <p:nvPr/>
        </p:nvSpPr>
        <p:spPr>
          <a:xfrm>
            <a:off x="1670100" y="1425258"/>
            <a:ext cx="606425" cy="1108936"/>
          </a:xfrm>
          <a:prstGeom prst="curvedRightArrow">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00B0F0"/>
              </a:solidFill>
            </a:endParaRPr>
          </a:p>
        </p:txBody>
      </p:sp>
      <p:sp>
        <p:nvSpPr>
          <p:cNvPr id="4" name="矩形 3">
            <a:extLst>
              <a:ext uri="{FF2B5EF4-FFF2-40B4-BE49-F238E27FC236}">
                <a16:creationId xmlns:a16="http://schemas.microsoft.com/office/drawing/2014/main" id="{624290A7-F4E2-2671-C5D1-626B7D5B8B63}"/>
              </a:ext>
            </a:extLst>
          </p:cNvPr>
          <p:cNvSpPr/>
          <p:nvPr/>
        </p:nvSpPr>
        <p:spPr>
          <a:xfrm>
            <a:off x="2320154" y="2774071"/>
            <a:ext cx="4512774" cy="523220"/>
          </a:xfrm>
          <a:prstGeom prst="rect">
            <a:avLst/>
          </a:prstGeom>
        </p:spPr>
        <p:txBody>
          <a:bodyPr wrap="none">
            <a:spAutoFit/>
          </a:bodyPr>
          <a:lstStyle/>
          <a:p>
            <a:pPr eaLnBrk="1" hangingPunct="1">
              <a:defRPr/>
            </a:pPr>
            <a:r>
              <a:rPr lang="zh-CN" altLang="en-US" sz="2800" b="1" dirty="0">
                <a:latin typeface="楷体" panose="02010609060101010101" pitchFamily="49" charset="-122"/>
                <a:ea typeface="楷体" panose="02010609060101010101" pitchFamily="49" charset="-122"/>
              </a:rPr>
              <a:t>乘号也可以用</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代替。</a:t>
            </a:r>
          </a:p>
        </p:txBody>
      </p:sp>
      <p:sp>
        <p:nvSpPr>
          <p:cNvPr id="2" name="文本框 1">
            <a:extLst>
              <a:ext uri="{FF2B5EF4-FFF2-40B4-BE49-F238E27FC236}">
                <a16:creationId xmlns:a16="http://schemas.microsoft.com/office/drawing/2014/main" id="{88D2D681-1AF2-1E31-E346-6C1B3D2402FE}"/>
              </a:ext>
            </a:extLst>
          </p:cNvPr>
          <p:cNvSpPr txBox="1">
            <a:spLocks noChangeArrowheads="1"/>
          </p:cNvSpPr>
          <p:nvPr/>
        </p:nvSpPr>
        <p:spPr bwMode="auto">
          <a:xfrm>
            <a:off x="1359693" y="3700592"/>
            <a:ext cx="9472611" cy="2214837"/>
          </a:xfrm>
          <a:prstGeom prst="rect">
            <a:avLst/>
          </a:prstGeom>
          <a:solidFill>
            <a:srgbClr val="FFFDE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just" eaLnBrk="1" hangingPunct="1">
              <a:lnSpc>
                <a:spcPct val="150000"/>
              </a:lnSpc>
            </a:pPr>
            <a:r>
              <a:rPr lang="zh-CN" altLang="en-US" sz="3200" b="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        不仅可以表示人在月球上能举起的物体质量，还可以表示人在月球上能举起的物体质量是地球上的</a:t>
            </a:r>
            <a:r>
              <a:rPr lang="en-US" altLang="zh-CN" sz="3200" b="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6</a:t>
            </a:r>
            <a:r>
              <a:rPr lang="zh-CN" altLang="en-US" sz="3200" b="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倍。</a:t>
            </a:r>
          </a:p>
        </p:txBody>
      </p:sp>
      <p:sp>
        <p:nvSpPr>
          <p:cNvPr id="5" name="对话气泡: 圆角矩形 4">
            <a:extLst>
              <a:ext uri="{FF2B5EF4-FFF2-40B4-BE49-F238E27FC236}">
                <a16:creationId xmlns:a16="http://schemas.microsoft.com/office/drawing/2014/main" id="{272D98ED-315B-939A-9B7A-98BC7BC776BF}"/>
              </a:ext>
            </a:extLst>
          </p:cNvPr>
          <p:cNvSpPr/>
          <p:nvPr/>
        </p:nvSpPr>
        <p:spPr>
          <a:xfrm>
            <a:off x="7225950" y="640634"/>
            <a:ext cx="2822290" cy="1169752"/>
          </a:xfrm>
          <a:prstGeom prst="wedgeRoundRectCallout">
            <a:avLst>
              <a:gd name="adj1" fmla="val -67575"/>
              <a:gd name="adj2" fmla="val 2431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这里的“</a:t>
            </a:r>
            <a:r>
              <a:rPr lang="en-US" altLang="zh-CN" sz="2800" b="1" dirty="0">
                <a:latin typeface="Times New Roman" panose="02020603050405020304" pitchFamily="18" charset="0"/>
                <a:ea typeface="楷体" panose="02010609060101010101" pitchFamily="49" charset="-122"/>
                <a:cs typeface="Times New Roman" panose="02020603050405020304" pitchFamily="18" charset="0"/>
              </a:rPr>
              <a:t>6</a:t>
            </a:r>
            <a:r>
              <a:rPr lang="en-US" altLang="zh-CN" sz="2800" b="1" i="1" dirty="0">
                <a:latin typeface="Times New Roman" panose="02020603050405020304" pitchFamily="18" charset="0"/>
                <a:ea typeface="楷体" panose="02010609060101010101" pitchFamily="49" charset="-122"/>
                <a:cs typeface="Times New Roman" panose="02020603050405020304" pitchFamily="18" charset="0"/>
              </a:rPr>
              <a:t>m</a:t>
            </a:r>
            <a:r>
              <a:rPr lang="en-US" altLang="zh-CN" sz="28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还可以表示什么？</a:t>
            </a:r>
          </a:p>
        </p:txBody>
      </p:sp>
    </p:spTree>
    <p:extLst>
      <p:ext uri="{BB962C8B-B14F-4D97-AF65-F5344CB8AC3E}">
        <p14:creationId xmlns:p14="http://schemas.microsoft.com/office/powerpoint/2010/main" val="3010465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C7230-3577-5CB3-3F20-8A8A086FF7B7}"/>
            </a:ext>
          </a:extLst>
        </p:cNvPr>
        <p:cNvGrpSpPr/>
        <p:nvPr/>
      </p:nvGrpSpPr>
      <p:grpSpPr>
        <a:xfrm>
          <a:off x="0" y="0"/>
          <a:ext cx="0" cy="0"/>
          <a:chOff x="0" y="0"/>
          <a:chExt cx="0" cy="0"/>
        </a:xfrm>
      </p:grpSpPr>
      <p:sp>
        <p:nvSpPr>
          <p:cNvPr id="8" name="矩形 7">
            <a:extLst>
              <a:ext uri="{FF2B5EF4-FFF2-40B4-BE49-F238E27FC236}">
                <a16:creationId xmlns:a16="http://schemas.microsoft.com/office/drawing/2014/main" id="{73F8CE55-BE39-0BCF-5435-A6FE7A61F9BE}"/>
              </a:ext>
            </a:extLst>
          </p:cNvPr>
          <p:cNvSpPr/>
          <p:nvPr/>
        </p:nvSpPr>
        <p:spPr>
          <a:xfrm>
            <a:off x="2387650" y="1061720"/>
            <a:ext cx="4328109" cy="748666"/>
          </a:xfrm>
          <a:prstGeom prst="rect">
            <a:avLst/>
          </a:prstGeom>
          <a:ln w="19050">
            <a:solidFill>
              <a:schemeClr val="tx1"/>
            </a:solidFill>
          </a:ln>
        </p:spPr>
        <p:style>
          <a:lnRef idx="2">
            <a:schemeClr val="accent6"/>
          </a:lnRef>
          <a:fillRef idx="1">
            <a:schemeClr val="lt1"/>
          </a:fillRef>
          <a:effectRef idx="0">
            <a:schemeClr val="accent6"/>
          </a:effectRef>
          <a:fontRef idx="minor">
            <a:schemeClr val="dk1"/>
          </a:fontRef>
        </p:style>
        <p:txBody>
          <a:bodyPr wrap="square">
            <a:spAutoFit/>
          </a:bodyPr>
          <a:lstStyle/>
          <a:p>
            <a:pPr eaLnBrk="1" hangingPunct="1">
              <a:defRPr/>
            </a:pPr>
            <a:r>
              <a:rPr lang="en-US" altLang="zh-CN" sz="4265" b="1" i="1" dirty="0">
                <a:latin typeface="Times New Roman" panose="02020603050405020304" pitchFamily="18" charset="0"/>
                <a:ea typeface="楷体" panose="02010609060101010101" pitchFamily="49" charset="-122"/>
                <a:cs typeface="Times New Roman" panose="02020603050405020304" pitchFamily="18" charset="0"/>
              </a:rPr>
              <a:t>m</a:t>
            </a:r>
            <a:r>
              <a:rPr lang="en-US" altLang="zh-CN" sz="4265" b="1" dirty="0">
                <a:latin typeface="Times New Roman" panose="02020603050405020304" pitchFamily="18" charset="0"/>
                <a:ea typeface="楷体" panose="02010609060101010101" pitchFamily="49" charset="-122"/>
                <a:cs typeface="Times New Roman" panose="02020603050405020304" pitchFamily="18" charset="0"/>
              </a:rPr>
              <a:t>×6</a:t>
            </a:r>
            <a:r>
              <a:rPr lang="zh-CN" altLang="en-US" sz="4265" b="1" dirty="0">
                <a:latin typeface="楷体" panose="02010609060101010101" pitchFamily="49" charset="-122"/>
                <a:ea typeface="楷体" panose="02010609060101010101" pitchFamily="49" charset="-122"/>
              </a:rPr>
              <a:t>可以写成</a:t>
            </a:r>
            <a:r>
              <a:rPr lang="en-US" altLang="zh-CN" sz="4265"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6</a:t>
            </a:r>
            <a:r>
              <a:rPr lang="en-US" altLang="zh-CN" sz="4265"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m</a:t>
            </a:r>
            <a:endParaRPr lang="zh-CN" altLang="zh-CN" sz="4265"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6" name="TextBox 5">
            <a:extLst>
              <a:ext uri="{FF2B5EF4-FFF2-40B4-BE49-F238E27FC236}">
                <a16:creationId xmlns:a16="http://schemas.microsoft.com/office/drawing/2014/main" id="{D0505D9F-3320-84BC-EF8C-9774C82AA4FF}"/>
              </a:ext>
            </a:extLst>
          </p:cNvPr>
          <p:cNvSpPr txBox="1"/>
          <p:nvPr/>
        </p:nvSpPr>
        <p:spPr>
          <a:xfrm>
            <a:off x="2352815" y="2041480"/>
            <a:ext cx="7486369" cy="584775"/>
          </a:xfrm>
          <a:prstGeom prst="rect">
            <a:avLst/>
          </a:prstGeom>
          <a:solidFill>
            <a:srgbClr val="D8F3FB"/>
          </a:solidFill>
          <a:ln>
            <a:solidFill>
              <a:srgbClr val="00B0F0"/>
            </a:solidFill>
          </a:ln>
        </p:spPr>
        <p:style>
          <a:lnRef idx="1">
            <a:schemeClr val="accent1"/>
          </a:lnRef>
          <a:fillRef idx="2">
            <a:schemeClr val="accent1"/>
          </a:fillRef>
          <a:effectRef idx="1">
            <a:schemeClr val="accent1"/>
          </a:effectRef>
          <a:fontRef idx="minor">
            <a:schemeClr val="dk1"/>
          </a:fontRef>
        </p:style>
        <p:txBody>
          <a:bodyPr wrap="square">
            <a:spAutoFit/>
          </a:bodyPr>
          <a:lstStyle/>
          <a:p>
            <a:pPr eaLnBrk="1" hangingPunct="1">
              <a:defRPr/>
            </a:pPr>
            <a:r>
              <a:rPr lang="zh-CN" altLang="en-US" sz="3200" b="1" dirty="0">
                <a:latin typeface="楷体" panose="02010609060101010101" pitchFamily="49" charset="-122"/>
                <a:ea typeface="楷体" panose="02010609060101010101" pitchFamily="49" charset="-122"/>
              </a:rPr>
              <a:t>省略乘号时，一般把数字写在字母前面。</a:t>
            </a:r>
          </a:p>
        </p:txBody>
      </p:sp>
      <p:sp>
        <p:nvSpPr>
          <p:cNvPr id="9" name="左弧形箭头 8">
            <a:extLst>
              <a:ext uri="{FF2B5EF4-FFF2-40B4-BE49-F238E27FC236}">
                <a16:creationId xmlns:a16="http://schemas.microsoft.com/office/drawing/2014/main" id="{1C3A2779-B3A5-C8DC-A297-3944C210C339}"/>
              </a:ext>
            </a:extLst>
          </p:cNvPr>
          <p:cNvSpPr/>
          <p:nvPr/>
        </p:nvSpPr>
        <p:spPr>
          <a:xfrm>
            <a:off x="1670100" y="1425258"/>
            <a:ext cx="606425" cy="1108936"/>
          </a:xfrm>
          <a:prstGeom prst="curvedRightArrow">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rgbClr val="00B0F0"/>
              </a:solidFill>
            </a:endParaRPr>
          </a:p>
        </p:txBody>
      </p:sp>
      <p:sp>
        <p:nvSpPr>
          <p:cNvPr id="4" name="矩形 3">
            <a:extLst>
              <a:ext uri="{FF2B5EF4-FFF2-40B4-BE49-F238E27FC236}">
                <a16:creationId xmlns:a16="http://schemas.microsoft.com/office/drawing/2014/main" id="{8EFE31DD-CA3A-2BD5-C7F3-7D8E8F0A6F10}"/>
              </a:ext>
            </a:extLst>
          </p:cNvPr>
          <p:cNvSpPr/>
          <p:nvPr/>
        </p:nvSpPr>
        <p:spPr>
          <a:xfrm>
            <a:off x="2320154" y="2774071"/>
            <a:ext cx="4512774" cy="523220"/>
          </a:xfrm>
          <a:prstGeom prst="rect">
            <a:avLst/>
          </a:prstGeom>
        </p:spPr>
        <p:txBody>
          <a:bodyPr wrap="none">
            <a:spAutoFit/>
          </a:bodyPr>
          <a:lstStyle/>
          <a:p>
            <a:pPr eaLnBrk="1" hangingPunct="1">
              <a:defRPr/>
            </a:pPr>
            <a:r>
              <a:rPr lang="zh-CN" altLang="en-US" sz="2800" b="1" dirty="0">
                <a:latin typeface="楷体" panose="02010609060101010101" pitchFamily="49" charset="-122"/>
                <a:ea typeface="楷体" panose="02010609060101010101" pitchFamily="49" charset="-122"/>
              </a:rPr>
              <a:t>乘号也可以用</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代替。</a:t>
            </a:r>
          </a:p>
        </p:txBody>
      </p:sp>
      <p:sp>
        <p:nvSpPr>
          <p:cNvPr id="2" name="文本框 1">
            <a:extLst>
              <a:ext uri="{FF2B5EF4-FFF2-40B4-BE49-F238E27FC236}">
                <a16:creationId xmlns:a16="http://schemas.microsoft.com/office/drawing/2014/main" id="{104B7F1E-043B-6117-DC82-EB23ECE45D02}"/>
              </a:ext>
            </a:extLst>
          </p:cNvPr>
          <p:cNvSpPr txBox="1">
            <a:spLocks noChangeArrowheads="1"/>
          </p:cNvSpPr>
          <p:nvPr/>
        </p:nvSpPr>
        <p:spPr bwMode="auto">
          <a:xfrm>
            <a:off x="988143" y="3812352"/>
            <a:ext cx="9844162" cy="1476173"/>
          </a:xfrm>
          <a:prstGeom prst="rect">
            <a:avLst/>
          </a:prstGeom>
          <a:solidFill>
            <a:srgbClr val="FFFDE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just" eaLnBrk="1" hangingPunct="1">
              <a:lnSpc>
                <a:spcPct val="150000"/>
              </a:lnSpc>
            </a:pPr>
            <a:r>
              <a:rPr lang="zh-CN" altLang="en-US" sz="3200" b="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如果用 </a:t>
            </a:r>
            <a:r>
              <a:rPr lang="en-US" altLang="zh-CN" sz="3200" b="1" i="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m </a:t>
            </a:r>
            <a:r>
              <a:rPr lang="zh-CN" altLang="en-US" sz="3200" b="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和 </a:t>
            </a:r>
            <a:r>
              <a:rPr lang="en-US" altLang="zh-CN" sz="3200" b="1" i="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n </a:t>
            </a:r>
            <a:r>
              <a:rPr lang="zh-CN" altLang="en-US" sz="3200" b="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分别表示人在地球和月球上能举起的物体质量，那么它们的关系就可以表示为 </a:t>
            </a:r>
            <a:r>
              <a:rPr lang="en-US" altLang="zh-CN" sz="3200" b="1" i="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n </a:t>
            </a:r>
            <a:r>
              <a:rPr lang="en-US" altLang="zh-CN" sz="3200" b="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 6</a:t>
            </a:r>
            <a:r>
              <a:rPr lang="en-US" altLang="zh-CN" sz="3200" b="1" i="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m</a:t>
            </a:r>
            <a:r>
              <a:rPr lang="zh-CN" altLang="en-US" sz="3200" b="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a:t>
            </a:r>
          </a:p>
        </p:txBody>
      </p:sp>
      <p:sp>
        <p:nvSpPr>
          <p:cNvPr id="5" name="对话气泡: 圆角矩形 4">
            <a:extLst>
              <a:ext uri="{FF2B5EF4-FFF2-40B4-BE49-F238E27FC236}">
                <a16:creationId xmlns:a16="http://schemas.microsoft.com/office/drawing/2014/main" id="{03623D2C-C2C2-B7DC-879E-CA99617AA052}"/>
              </a:ext>
            </a:extLst>
          </p:cNvPr>
          <p:cNvSpPr/>
          <p:nvPr/>
        </p:nvSpPr>
        <p:spPr>
          <a:xfrm>
            <a:off x="7225950" y="640634"/>
            <a:ext cx="2822290" cy="1169752"/>
          </a:xfrm>
          <a:prstGeom prst="wedgeRoundRectCallout">
            <a:avLst>
              <a:gd name="adj1" fmla="val -67575"/>
              <a:gd name="adj2" fmla="val 2431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这里的“</a:t>
            </a:r>
            <a:r>
              <a:rPr lang="en-US" altLang="zh-CN" sz="2800" b="1" dirty="0">
                <a:latin typeface="Times New Roman" panose="02020603050405020304" pitchFamily="18" charset="0"/>
                <a:ea typeface="楷体" panose="02010609060101010101" pitchFamily="49" charset="-122"/>
                <a:cs typeface="Times New Roman" panose="02020603050405020304" pitchFamily="18" charset="0"/>
              </a:rPr>
              <a:t>6</a:t>
            </a:r>
            <a:r>
              <a:rPr lang="en-US" altLang="zh-CN" sz="2800" b="1" i="1" dirty="0">
                <a:latin typeface="Times New Roman" panose="02020603050405020304" pitchFamily="18" charset="0"/>
                <a:ea typeface="楷体" panose="02010609060101010101" pitchFamily="49" charset="-122"/>
                <a:cs typeface="Times New Roman" panose="02020603050405020304" pitchFamily="18" charset="0"/>
              </a:rPr>
              <a:t>m</a:t>
            </a:r>
            <a:r>
              <a:rPr lang="en-US" altLang="zh-CN" sz="28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2800" b="1" dirty="0">
                <a:latin typeface="Times New Roman" panose="02020603050405020304" pitchFamily="18" charset="0"/>
                <a:ea typeface="楷体" panose="02010609060101010101" pitchFamily="49" charset="-122"/>
                <a:cs typeface="Times New Roman" panose="02020603050405020304" pitchFamily="18" charset="0"/>
              </a:rPr>
              <a:t>还可以表示什么？</a:t>
            </a:r>
          </a:p>
        </p:txBody>
      </p:sp>
    </p:spTree>
    <p:extLst>
      <p:ext uri="{BB962C8B-B14F-4D97-AF65-F5344CB8AC3E}">
        <p14:creationId xmlns:p14="http://schemas.microsoft.com/office/powerpoint/2010/main" val="995425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1898142" y="2691946"/>
            <a:ext cx="6148578" cy="667106"/>
          </a:xfrm>
          <a:prstGeom prst="rect">
            <a:avLst/>
          </a:prstGeom>
        </p:spPr>
        <p:txBody>
          <a:bodyPr wrap="square">
            <a:spAutoFit/>
          </a:bodyPr>
          <a:lstStyle/>
          <a:p>
            <a:pPr eaLnBrk="1" hangingPunct="1">
              <a:defRPr/>
            </a:pPr>
            <a:r>
              <a:rPr lang="en-US" altLang="zh-CN" sz="3735" b="1" i="1" dirty="0">
                <a:latin typeface="Times New Roman" panose="02020603050405020304" pitchFamily="18" charset="0"/>
                <a:ea typeface="楷体" panose="02010609060101010101" pitchFamily="49" charset="-122"/>
                <a:cs typeface="Times New Roman" panose="02020603050405020304" pitchFamily="18" charset="0"/>
              </a:rPr>
              <a:t>n = </a:t>
            </a:r>
            <a:r>
              <a:rPr lang="en-US" altLang="zh-CN" sz="3735" b="1" dirty="0">
                <a:latin typeface="Times New Roman" panose="02020603050405020304" pitchFamily="18" charset="0"/>
                <a:ea typeface="楷体" panose="02010609060101010101" pitchFamily="49" charset="-122"/>
                <a:cs typeface="Times New Roman" panose="02020603050405020304" pitchFamily="18" charset="0"/>
              </a:rPr>
              <a:t>6</a:t>
            </a:r>
            <a:r>
              <a:rPr lang="en-US" altLang="zh-CN" sz="3735" b="1" i="1" dirty="0">
                <a:latin typeface="Times New Roman" panose="02020603050405020304" pitchFamily="18" charset="0"/>
                <a:ea typeface="楷体" panose="02010609060101010101" pitchFamily="49" charset="-122"/>
                <a:cs typeface="Times New Roman" panose="02020603050405020304" pitchFamily="18" charset="0"/>
              </a:rPr>
              <a:t>m </a:t>
            </a:r>
            <a:r>
              <a:rPr lang="en-US" altLang="zh-CN" sz="3735" b="1" dirty="0">
                <a:latin typeface="Times New Roman" panose="02020603050405020304" pitchFamily="18" charset="0"/>
                <a:ea typeface="楷体" panose="02010609060101010101" pitchFamily="49" charset="-122"/>
                <a:cs typeface="Times New Roman" panose="02020603050405020304" pitchFamily="18" charset="0"/>
              </a:rPr>
              <a:t>= 6</a:t>
            </a:r>
            <a:r>
              <a:rPr lang="zh-CN" altLang="zh-CN" sz="3735" b="1"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3735" b="1" dirty="0">
                <a:latin typeface="Times New Roman" panose="02020603050405020304" pitchFamily="18" charset="0"/>
                <a:ea typeface="楷体" panose="02010609060101010101" pitchFamily="49" charset="-122"/>
                <a:cs typeface="Times New Roman" panose="02020603050405020304" pitchFamily="18" charset="0"/>
              </a:rPr>
              <a:t>15 =</a:t>
            </a:r>
            <a:r>
              <a:rPr lang="en-US" altLang="zh-CN" sz="3735" b="1" u="sng"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3735" b="1" dirty="0">
                <a:solidFill>
                  <a:schemeClr val="bg1"/>
                </a:solidFill>
                <a:latin typeface="Times New Roman" panose="02020603050405020304" pitchFamily="18" charset="0"/>
                <a:ea typeface="楷体" panose="02010609060101010101" pitchFamily="49" charset="-122"/>
                <a:cs typeface="Times New Roman" panose="02020603050405020304" pitchFamily="18" charset="0"/>
              </a:rPr>
              <a:t>2</a:t>
            </a:r>
            <a:r>
              <a:rPr lang="en-US" altLang="zh-CN" sz="3735" b="1" dirty="0">
                <a:latin typeface="Times New Roman" panose="02020603050405020304" pitchFamily="18" charset="0"/>
                <a:ea typeface="楷体" panose="02010609060101010101" pitchFamily="49" charset="-122"/>
                <a:cs typeface="Times New Roman" panose="02020603050405020304" pitchFamily="18" charset="0"/>
              </a:rPr>
              <a:t>             </a:t>
            </a:r>
            <a:endParaRPr lang="zh-CN" altLang="en-US" sz="3735"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6" name="文本框 5"/>
          <p:cNvSpPr txBox="1">
            <a:spLocks noChangeArrowheads="1"/>
          </p:cNvSpPr>
          <p:nvPr/>
        </p:nvSpPr>
        <p:spPr bwMode="auto">
          <a:xfrm>
            <a:off x="4056253" y="691479"/>
            <a:ext cx="5565245" cy="1040285"/>
          </a:xfrm>
          <a:prstGeom prst="rect">
            <a:avLst/>
          </a:prstGeom>
          <a:solidFill>
            <a:srgbClr val="FFFDE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just" eaLnBrk="1" hangingPunct="1">
              <a:lnSpc>
                <a:spcPct val="110000"/>
              </a:lnSpc>
            </a:pPr>
            <a:r>
              <a:rPr lang="zh-CN" altLang="en-US" sz="2800" b="1" dirty="0">
                <a:solidFill>
                  <a:srgbClr val="E60013"/>
                </a:solidFill>
                <a:latin typeface="楷体" panose="02010609060101010101" pitchFamily="49" charset="-122"/>
                <a:ea typeface="楷体" panose="02010609060101010101" pitchFamily="49" charset="-122"/>
              </a:rPr>
              <a:t>易错点：把字母的值代入式子后，不要忘记还原乘号。</a:t>
            </a:r>
          </a:p>
        </p:txBody>
      </p:sp>
      <p:pic>
        <p:nvPicPr>
          <p:cNvPr id="11" name="图片 10">
            <a:extLst>
              <a:ext uri="{FF2B5EF4-FFF2-40B4-BE49-F238E27FC236}">
                <a16:creationId xmlns:a16="http://schemas.microsoft.com/office/drawing/2014/main" id="{C6F851F1-8473-E43B-0A5F-2A6D97E5AC3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6526" y="760463"/>
            <a:ext cx="2158112" cy="766876"/>
          </a:xfrm>
          <a:prstGeom prst="rect">
            <a:avLst/>
          </a:prstGeom>
        </p:spPr>
      </p:pic>
      <p:sp>
        <p:nvSpPr>
          <p:cNvPr id="13" name="矩形 12">
            <a:extLst>
              <a:ext uri="{FF2B5EF4-FFF2-40B4-BE49-F238E27FC236}">
                <a16:creationId xmlns:a16="http://schemas.microsoft.com/office/drawing/2014/main" id="{2DB3BC95-3A80-84C9-C8E5-EC2E1C909E61}"/>
              </a:ext>
            </a:extLst>
          </p:cNvPr>
          <p:cNvSpPr>
            <a:spLocks noChangeArrowheads="1"/>
          </p:cNvSpPr>
          <p:nvPr/>
        </p:nvSpPr>
        <p:spPr bwMode="auto">
          <a:xfrm>
            <a:off x="656526" y="1811608"/>
            <a:ext cx="74714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3600" b="1"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3600" b="1"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3600" b="1" dirty="0">
                <a:latin typeface="Times New Roman" panose="02020603050405020304" pitchFamily="18" charset="0"/>
                <a:ea typeface="楷体" panose="02010609060101010101" pitchFamily="49" charset="-122"/>
                <a:cs typeface="Times New Roman" panose="02020603050405020304" pitchFamily="18" charset="0"/>
              </a:rPr>
              <a:t>）当 </a:t>
            </a:r>
            <a:r>
              <a:rPr lang="en-US" altLang="zh-CN" sz="3600" b="1" i="1" dirty="0">
                <a:latin typeface="Times New Roman" panose="02020603050405020304" pitchFamily="18" charset="0"/>
                <a:ea typeface="楷体" panose="02010609060101010101" pitchFamily="49" charset="-122"/>
                <a:cs typeface="Times New Roman" panose="02020603050405020304" pitchFamily="18" charset="0"/>
              </a:rPr>
              <a:t>m </a:t>
            </a:r>
            <a:r>
              <a:rPr lang="en-US" altLang="zh-CN" sz="3600" b="1" dirty="0">
                <a:latin typeface="Times New Roman" panose="02020603050405020304" pitchFamily="18" charset="0"/>
                <a:ea typeface="楷体" panose="02010609060101010101" pitchFamily="49" charset="-122"/>
                <a:cs typeface="Times New Roman" panose="02020603050405020304" pitchFamily="18" charset="0"/>
              </a:rPr>
              <a:t>= 15kg</a:t>
            </a:r>
            <a:r>
              <a:rPr lang="zh-CN" altLang="en-US" sz="3600" b="1" dirty="0">
                <a:latin typeface="Times New Roman" panose="02020603050405020304" pitchFamily="18" charset="0"/>
                <a:ea typeface="楷体" panose="02010609060101010101" pitchFamily="49" charset="-122"/>
                <a:cs typeface="Times New Roman" panose="02020603050405020304" pitchFamily="18" charset="0"/>
              </a:rPr>
              <a:t>时，</a:t>
            </a:r>
            <a:r>
              <a:rPr lang="en-US" altLang="zh-CN" sz="3600" b="1" i="1" dirty="0">
                <a:latin typeface="Times New Roman" panose="02020603050405020304" pitchFamily="18" charset="0"/>
                <a:ea typeface="楷体" panose="02010609060101010101" pitchFamily="49" charset="-122"/>
                <a:cs typeface="Times New Roman" panose="02020603050405020304" pitchFamily="18" charset="0"/>
              </a:rPr>
              <a:t>n </a:t>
            </a:r>
            <a:r>
              <a:rPr lang="zh-CN" altLang="en-US" sz="3600" b="1" dirty="0">
                <a:latin typeface="Times New Roman" panose="02020603050405020304" pitchFamily="18" charset="0"/>
                <a:ea typeface="楷体" panose="02010609060101010101" pitchFamily="49" charset="-122"/>
                <a:cs typeface="Times New Roman" panose="02020603050405020304" pitchFamily="18" charset="0"/>
              </a:rPr>
              <a:t>等于多少？</a:t>
            </a:r>
          </a:p>
        </p:txBody>
      </p:sp>
      <p:pic>
        <p:nvPicPr>
          <p:cNvPr id="14" name="图片 13">
            <a:extLst>
              <a:ext uri="{FF2B5EF4-FFF2-40B4-BE49-F238E27FC236}">
                <a16:creationId xmlns:a16="http://schemas.microsoft.com/office/drawing/2014/main" id="{D5762E3A-4A36-FB2F-C483-513833D51B1D}"/>
              </a:ext>
            </a:extLst>
          </p:cNvPr>
          <p:cNvPicPr>
            <a:picLocks noChangeAspect="1"/>
          </p:cNvPicPr>
          <p:nvPr/>
        </p:nvPicPr>
        <p:blipFill>
          <a:blip r:embed="rId4">
            <a:clrChange>
              <a:clrFrom>
                <a:srgbClr val="FFFFFF"/>
              </a:clrFrom>
              <a:clrTo>
                <a:srgbClr val="FFFFFF">
                  <a:alpha val="0"/>
                </a:srgbClr>
              </a:clrTo>
            </a:clrChange>
          </a:blip>
          <a:stretch>
            <a:fillRect/>
          </a:stretch>
        </p:blipFill>
        <p:spPr>
          <a:xfrm flipH="1">
            <a:off x="8662616" y="1960685"/>
            <a:ext cx="2584503" cy="3655982"/>
          </a:xfrm>
          <a:prstGeom prst="rect">
            <a:avLst/>
          </a:prstGeom>
        </p:spPr>
      </p:pic>
      <p:sp>
        <p:nvSpPr>
          <p:cNvPr id="16" name="文本框 15">
            <a:extLst>
              <a:ext uri="{FF2B5EF4-FFF2-40B4-BE49-F238E27FC236}">
                <a16:creationId xmlns:a16="http://schemas.microsoft.com/office/drawing/2014/main" id="{EF55E9CB-1343-A3C6-5171-B329171DFECA}"/>
              </a:ext>
            </a:extLst>
          </p:cNvPr>
          <p:cNvSpPr txBox="1"/>
          <p:nvPr/>
        </p:nvSpPr>
        <p:spPr>
          <a:xfrm>
            <a:off x="5557520" y="2620826"/>
            <a:ext cx="2214880" cy="667106"/>
          </a:xfrm>
          <a:prstGeom prst="rect">
            <a:avLst/>
          </a:prstGeom>
          <a:noFill/>
        </p:spPr>
        <p:txBody>
          <a:bodyPr wrap="square">
            <a:spAutoFit/>
          </a:bodyPr>
          <a:lstStyle/>
          <a:p>
            <a:r>
              <a:rPr kumimoji="0" lang="en-US" altLang="zh-CN" sz="3735" b="1" i="0" u="none" strike="noStrike" kern="1200" cap="none" spc="0" normalizeH="0" baseline="0" noProof="0" dirty="0">
                <a:ln>
                  <a:noFill/>
                </a:ln>
                <a:solidFill>
                  <a:srgbClr val="FF0000"/>
                </a:solidFill>
                <a:effectLst/>
                <a:uLnTx/>
                <a:uFillTx/>
                <a:latin typeface="Times New Roman" panose="02020603050405020304" pitchFamily="18" charset="0"/>
                <a:ea typeface="楷体" panose="02010609060101010101" pitchFamily="49" charset="-122"/>
                <a:cs typeface="Times New Roman" panose="02020603050405020304" pitchFamily="18" charset="0"/>
              </a:rPr>
              <a:t>90(kg)</a:t>
            </a:r>
            <a:endParaRPr lang="zh-CN" altLang="en-US" dirty="0"/>
          </a:p>
        </p:txBody>
      </p:sp>
      <p:sp>
        <p:nvSpPr>
          <p:cNvPr id="19" name="矩形 18">
            <a:extLst>
              <a:ext uri="{FF2B5EF4-FFF2-40B4-BE49-F238E27FC236}">
                <a16:creationId xmlns:a16="http://schemas.microsoft.com/office/drawing/2014/main" id="{7DA23381-01FB-61CF-8B2B-0FE69EF0A94E}"/>
              </a:ext>
            </a:extLst>
          </p:cNvPr>
          <p:cNvSpPr/>
          <p:nvPr/>
        </p:nvSpPr>
        <p:spPr>
          <a:xfrm>
            <a:off x="1898142" y="4671517"/>
            <a:ext cx="7552754" cy="667106"/>
          </a:xfrm>
          <a:prstGeom prst="rect">
            <a:avLst/>
          </a:prstGeom>
        </p:spPr>
        <p:txBody>
          <a:bodyPr wrap="square">
            <a:spAutoFit/>
          </a:bodyPr>
          <a:lstStyle/>
          <a:p>
            <a:pPr eaLnBrk="1" hangingPunct="1">
              <a:defRPr/>
            </a:pPr>
            <a:r>
              <a:rPr lang="en-US" altLang="zh-CN" sz="3735" b="1" i="1" dirty="0">
                <a:latin typeface="Times New Roman" panose="02020603050405020304" pitchFamily="18" charset="0"/>
                <a:ea typeface="楷体" panose="02010609060101010101" pitchFamily="49" charset="-122"/>
                <a:cs typeface="Times New Roman" panose="02020603050405020304" pitchFamily="18" charset="0"/>
              </a:rPr>
              <a:t>m = n</a:t>
            </a:r>
            <a:r>
              <a:rPr lang="en-US" altLang="zh-CN" sz="3735" b="1" dirty="0">
                <a:latin typeface="Times New Roman" panose="02020603050405020304" pitchFamily="18" charset="0"/>
                <a:ea typeface="楷体" panose="02010609060101010101" pitchFamily="49" charset="-122"/>
                <a:cs typeface="Times New Roman" panose="02020603050405020304" pitchFamily="18" charset="0"/>
              </a:rPr>
              <a:t>÷6</a:t>
            </a:r>
            <a:r>
              <a:rPr lang="en-US" altLang="zh-CN" sz="3735" b="1" i="1"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3735" b="1" dirty="0">
                <a:latin typeface="Times New Roman" panose="02020603050405020304" pitchFamily="18" charset="0"/>
                <a:ea typeface="楷体" panose="02010609060101010101" pitchFamily="49" charset="-122"/>
                <a:cs typeface="Times New Roman" panose="02020603050405020304" pitchFamily="18" charset="0"/>
              </a:rPr>
              <a:t>= 210÷6 =</a:t>
            </a:r>
            <a:r>
              <a:rPr lang="en-US" altLang="zh-CN" sz="3735" b="1" u="sng"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3735" b="1" dirty="0">
                <a:solidFill>
                  <a:schemeClr val="bg1"/>
                </a:solidFill>
                <a:latin typeface="Times New Roman" panose="02020603050405020304" pitchFamily="18" charset="0"/>
                <a:ea typeface="楷体" panose="02010609060101010101" pitchFamily="49" charset="-122"/>
                <a:cs typeface="Times New Roman" panose="02020603050405020304" pitchFamily="18" charset="0"/>
              </a:rPr>
              <a:t>2</a:t>
            </a:r>
            <a:r>
              <a:rPr lang="en-US" altLang="zh-CN" sz="3735" b="1" dirty="0">
                <a:latin typeface="Times New Roman" panose="02020603050405020304" pitchFamily="18" charset="0"/>
                <a:ea typeface="楷体" panose="02010609060101010101" pitchFamily="49" charset="-122"/>
                <a:cs typeface="Times New Roman" panose="02020603050405020304" pitchFamily="18" charset="0"/>
              </a:rPr>
              <a:t>             </a:t>
            </a:r>
            <a:endParaRPr lang="zh-CN" altLang="en-US" sz="3735"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0" name="矩形 19">
            <a:extLst>
              <a:ext uri="{FF2B5EF4-FFF2-40B4-BE49-F238E27FC236}">
                <a16:creationId xmlns:a16="http://schemas.microsoft.com/office/drawing/2014/main" id="{A180AFCA-C913-A9EB-7118-ADFF23C0B7F5}"/>
              </a:ext>
            </a:extLst>
          </p:cNvPr>
          <p:cNvSpPr>
            <a:spLocks noChangeArrowheads="1"/>
          </p:cNvSpPr>
          <p:nvPr/>
        </p:nvSpPr>
        <p:spPr bwMode="auto">
          <a:xfrm>
            <a:off x="656526" y="3791179"/>
            <a:ext cx="75527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3600" b="1"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3600" b="1"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3600" b="1" dirty="0">
                <a:latin typeface="Times New Roman" panose="02020603050405020304" pitchFamily="18" charset="0"/>
                <a:ea typeface="楷体" panose="02010609060101010101" pitchFamily="49" charset="-122"/>
                <a:cs typeface="Times New Roman" panose="02020603050405020304" pitchFamily="18" charset="0"/>
              </a:rPr>
              <a:t>）当 </a:t>
            </a:r>
            <a:r>
              <a:rPr lang="en-US" altLang="zh-CN" sz="3600" b="1" i="1" dirty="0">
                <a:latin typeface="Times New Roman" panose="02020603050405020304" pitchFamily="18" charset="0"/>
                <a:ea typeface="楷体" panose="02010609060101010101" pitchFamily="49" charset="-122"/>
                <a:cs typeface="Times New Roman" panose="02020603050405020304" pitchFamily="18" charset="0"/>
              </a:rPr>
              <a:t>n </a:t>
            </a:r>
            <a:r>
              <a:rPr lang="en-US" altLang="zh-CN" sz="3600" b="1" dirty="0">
                <a:latin typeface="Times New Roman" panose="02020603050405020304" pitchFamily="18" charset="0"/>
                <a:ea typeface="楷体" panose="02010609060101010101" pitchFamily="49" charset="-122"/>
                <a:cs typeface="Times New Roman" panose="02020603050405020304" pitchFamily="18" charset="0"/>
              </a:rPr>
              <a:t>= 210kg</a:t>
            </a:r>
            <a:r>
              <a:rPr lang="zh-CN" altLang="en-US" sz="3600" b="1" dirty="0">
                <a:latin typeface="Times New Roman" panose="02020603050405020304" pitchFamily="18" charset="0"/>
                <a:ea typeface="楷体" panose="02010609060101010101" pitchFamily="49" charset="-122"/>
                <a:cs typeface="Times New Roman" panose="02020603050405020304" pitchFamily="18" charset="0"/>
              </a:rPr>
              <a:t>时，</a:t>
            </a:r>
            <a:r>
              <a:rPr lang="en-US" altLang="zh-CN" sz="3600" b="1" i="1" dirty="0">
                <a:latin typeface="Times New Roman" panose="02020603050405020304" pitchFamily="18" charset="0"/>
                <a:ea typeface="楷体" panose="02010609060101010101" pitchFamily="49" charset="-122"/>
                <a:cs typeface="Times New Roman" panose="02020603050405020304" pitchFamily="18" charset="0"/>
              </a:rPr>
              <a:t>m </a:t>
            </a:r>
            <a:r>
              <a:rPr lang="zh-CN" altLang="en-US" sz="3600" b="1" dirty="0">
                <a:latin typeface="Times New Roman" panose="02020603050405020304" pitchFamily="18" charset="0"/>
                <a:ea typeface="楷体" panose="02010609060101010101" pitchFamily="49" charset="-122"/>
                <a:cs typeface="Times New Roman" panose="02020603050405020304" pitchFamily="18" charset="0"/>
              </a:rPr>
              <a:t>等于多少？</a:t>
            </a:r>
          </a:p>
        </p:txBody>
      </p:sp>
      <p:sp>
        <p:nvSpPr>
          <p:cNvPr id="21" name="文本框 20">
            <a:extLst>
              <a:ext uri="{FF2B5EF4-FFF2-40B4-BE49-F238E27FC236}">
                <a16:creationId xmlns:a16="http://schemas.microsoft.com/office/drawing/2014/main" id="{23FF408F-D11E-F274-5A2F-5C48FFF08DE1}"/>
              </a:ext>
            </a:extLst>
          </p:cNvPr>
          <p:cNvSpPr txBox="1"/>
          <p:nvPr/>
        </p:nvSpPr>
        <p:spPr>
          <a:xfrm>
            <a:off x="6294120" y="4600852"/>
            <a:ext cx="2179320" cy="667106"/>
          </a:xfrm>
          <a:prstGeom prst="rect">
            <a:avLst/>
          </a:prstGeom>
          <a:noFill/>
        </p:spPr>
        <p:txBody>
          <a:bodyPr wrap="square">
            <a:spAutoFit/>
          </a:bodyPr>
          <a:lstStyle/>
          <a:p>
            <a:r>
              <a:rPr kumimoji="0" lang="en-US" altLang="zh-CN" sz="3735" b="1" i="0" u="none" strike="noStrike" kern="1200" cap="none" spc="0" normalizeH="0" baseline="0" noProof="0" dirty="0">
                <a:ln>
                  <a:noFill/>
                </a:ln>
                <a:solidFill>
                  <a:srgbClr val="FF0000"/>
                </a:solidFill>
                <a:effectLst/>
                <a:uLnTx/>
                <a:uFillTx/>
                <a:latin typeface="Times New Roman" panose="02020603050405020304" pitchFamily="18" charset="0"/>
                <a:ea typeface="楷体" panose="02010609060101010101" pitchFamily="49" charset="-122"/>
                <a:cs typeface="Times New Roman" panose="02020603050405020304" pitchFamily="18" charset="0"/>
              </a:rPr>
              <a:t>35(kg)</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AEA65058-2DEA-2602-D921-2F4987165AEA}"/>
              </a:ext>
            </a:extLst>
          </p:cNvPr>
          <p:cNvSpPr>
            <a:spLocks noChangeArrowheads="1"/>
          </p:cNvSpPr>
          <p:nvPr/>
        </p:nvSpPr>
        <p:spPr bwMode="auto">
          <a:xfrm>
            <a:off x="1226661" y="1330636"/>
            <a:ext cx="10132219" cy="693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spcBef>
                <a:spcPct val="0"/>
              </a:spcBef>
              <a:buFontTx/>
              <a:buNone/>
            </a:pPr>
            <a:r>
              <a:rPr lang="zh-CN" altLang="en-US" sz="3600" b="1" dirty="0">
                <a:solidFill>
                  <a:srgbClr val="FF0000"/>
                </a:solidFill>
                <a:latin typeface="楷体" panose="02010609060101010101" pitchFamily="49" charset="-122"/>
                <a:ea typeface="楷体" panose="02010609060101010101" pitchFamily="49" charset="-122"/>
              </a:rPr>
              <a:t>思考</a:t>
            </a:r>
            <a:r>
              <a:rPr lang="zh-CN" altLang="en-US" sz="3600" b="1" dirty="0">
                <a:latin typeface="楷体" panose="02010609060101010101" pitchFamily="49" charset="-122"/>
                <a:ea typeface="楷体" panose="02010609060101010101" pitchFamily="49" charset="-122"/>
              </a:rPr>
              <a:t>：生活中还有哪些能用 </a:t>
            </a:r>
            <a:r>
              <a:rPr lang="en-US" altLang="zh-CN" sz="3600" b="1" dirty="0">
                <a:latin typeface="Times New Roman" panose="02020603050405020304" pitchFamily="18" charset="0"/>
                <a:ea typeface="楷体" panose="02010609060101010101" pitchFamily="49" charset="-122"/>
                <a:cs typeface="Times New Roman" panose="02020603050405020304" pitchFamily="18" charset="0"/>
              </a:rPr>
              <a:t>6</a:t>
            </a:r>
            <a:r>
              <a:rPr lang="en-US" altLang="zh-CN" sz="3600" b="1" i="1" dirty="0">
                <a:latin typeface="Times New Roman" panose="02020603050405020304" pitchFamily="18" charset="0"/>
                <a:ea typeface="楷体" panose="02010609060101010101" pitchFamily="49" charset="-122"/>
                <a:cs typeface="Times New Roman" panose="02020603050405020304" pitchFamily="18" charset="0"/>
              </a:rPr>
              <a:t>m</a:t>
            </a:r>
            <a:r>
              <a:rPr lang="en-US" altLang="zh-CN" sz="3600" b="1"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3600" b="1" dirty="0">
                <a:latin typeface="楷体" panose="02010609060101010101" pitchFamily="49" charset="-122"/>
                <a:ea typeface="楷体" panose="02010609060101010101" pitchFamily="49" charset="-122"/>
              </a:rPr>
              <a:t>表示的数量？</a:t>
            </a:r>
          </a:p>
        </p:txBody>
      </p:sp>
      <p:grpSp>
        <p:nvGrpSpPr>
          <p:cNvPr id="13" name="组合 12">
            <a:extLst>
              <a:ext uri="{FF2B5EF4-FFF2-40B4-BE49-F238E27FC236}">
                <a16:creationId xmlns:a16="http://schemas.microsoft.com/office/drawing/2014/main" id="{AE4F3AC4-8BC4-F474-B58A-596FC66236DA}"/>
              </a:ext>
            </a:extLst>
          </p:cNvPr>
          <p:cNvGrpSpPr/>
          <p:nvPr/>
        </p:nvGrpSpPr>
        <p:grpSpPr>
          <a:xfrm>
            <a:off x="1451478" y="2495092"/>
            <a:ext cx="8606922" cy="1318136"/>
            <a:chOff x="1451478" y="2241092"/>
            <a:chExt cx="8606922" cy="1318136"/>
          </a:xfrm>
        </p:grpSpPr>
        <p:sp>
          <p:nvSpPr>
            <p:cNvPr id="3" name="AutoShape 27">
              <a:extLst>
                <a:ext uri="{FF2B5EF4-FFF2-40B4-BE49-F238E27FC236}">
                  <a16:creationId xmlns:a16="http://schemas.microsoft.com/office/drawing/2014/main" id="{360272EB-5D80-262F-6C0F-8ACAF22D9208}"/>
                </a:ext>
              </a:extLst>
            </p:cNvPr>
            <p:cNvSpPr>
              <a:spLocks noChangeArrowheads="1"/>
            </p:cNvSpPr>
            <p:nvPr/>
          </p:nvSpPr>
          <p:spPr bwMode="auto">
            <a:xfrm>
              <a:off x="3105719" y="2241092"/>
              <a:ext cx="6952681" cy="1318136"/>
            </a:xfrm>
            <a:prstGeom prst="wedgeRoundRectCallout">
              <a:avLst>
                <a:gd name="adj1" fmla="val -55394"/>
                <a:gd name="adj2" fmla="val 9494"/>
                <a:gd name="adj3" fmla="val 16667"/>
              </a:avLst>
            </a:prstGeom>
            <a:solidFill>
              <a:schemeClr val="bg1"/>
            </a:solidFill>
            <a:ln w="28575">
              <a:solidFill>
                <a:srgbClr val="33CCCC"/>
              </a:solidFill>
              <a:miter lim="800000"/>
            </a:ln>
          </p:spPr>
          <p:txBody>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spcBef>
                  <a:spcPct val="0"/>
                </a:spcBef>
                <a:buFontTx/>
                <a:buNone/>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如果 </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1 </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支笔的售价是 </a:t>
              </a:r>
              <a:r>
                <a:rPr lang="en-US" altLang="zh-CN" sz="3200" b="1" i="1" dirty="0">
                  <a:latin typeface="Times New Roman" panose="02020603050405020304" pitchFamily="18" charset="0"/>
                  <a:ea typeface="楷体" panose="02010609060101010101" pitchFamily="49" charset="-122"/>
                  <a:cs typeface="Times New Roman" panose="02020603050405020304" pitchFamily="18" charset="0"/>
                </a:rPr>
                <a:t>m </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元，买 </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6 </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支笔要花 </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6</a:t>
              </a:r>
              <a:r>
                <a:rPr lang="en-US" altLang="zh-CN" sz="3200" b="1" i="1" dirty="0">
                  <a:latin typeface="Times New Roman" panose="02020603050405020304" pitchFamily="18" charset="0"/>
                  <a:ea typeface="楷体" panose="02010609060101010101" pitchFamily="49" charset="-122"/>
                  <a:cs typeface="Times New Roman" panose="02020603050405020304" pitchFamily="18" charset="0"/>
                </a:rPr>
                <a:t>m</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 </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元。</a:t>
              </a:r>
            </a:p>
          </p:txBody>
        </p:sp>
        <p:pic>
          <p:nvPicPr>
            <p:cNvPr id="10" name="图片 9">
              <a:extLst>
                <a:ext uri="{FF2B5EF4-FFF2-40B4-BE49-F238E27FC236}">
                  <a16:creationId xmlns:a16="http://schemas.microsoft.com/office/drawing/2014/main" id="{CEFCFD2F-BEC4-05A8-4D81-573EA7BEFC64}"/>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51478" y="2251252"/>
              <a:ext cx="1217776" cy="1209737"/>
            </a:xfrm>
            <a:prstGeom prst="rect">
              <a:avLst/>
            </a:prstGeom>
          </p:spPr>
        </p:pic>
      </p:grpSp>
      <p:grpSp>
        <p:nvGrpSpPr>
          <p:cNvPr id="14" name="组合 13">
            <a:extLst>
              <a:ext uri="{FF2B5EF4-FFF2-40B4-BE49-F238E27FC236}">
                <a16:creationId xmlns:a16="http://schemas.microsoft.com/office/drawing/2014/main" id="{F74D377B-C085-A6AC-3780-515E819890BC}"/>
              </a:ext>
            </a:extLst>
          </p:cNvPr>
          <p:cNvGrpSpPr/>
          <p:nvPr/>
        </p:nvGrpSpPr>
        <p:grpSpPr>
          <a:xfrm>
            <a:off x="2396456" y="4396053"/>
            <a:ext cx="7792627" cy="1413148"/>
            <a:chOff x="2329313" y="4040453"/>
            <a:chExt cx="7792627" cy="1413148"/>
          </a:xfrm>
        </p:grpSpPr>
        <p:sp>
          <p:nvSpPr>
            <p:cNvPr id="6" name="AutoShape 27">
              <a:extLst>
                <a:ext uri="{FF2B5EF4-FFF2-40B4-BE49-F238E27FC236}">
                  <a16:creationId xmlns:a16="http://schemas.microsoft.com/office/drawing/2014/main" id="{8A211E6A-ECF1-5B9D-EBA6-A5D32137F98D}"/>
                </a:ext>
              </a:extLst>
            </p:cNvPr>
            <p:cNvSpPr>
              <a:spLocks noChangeArrowheads="1"/>
            </p:cNvSpPr>
            <p:nvPr/>
          </p:nvSpPr>
          <p:spPr bwMode="auto">
            <a:xfrm>
              <a:off x="2329313" y="4040453"/>
              <a:ext cx="6163434" cy="1413148"/>
            </a:xfrm>
            <a:prstGeom prst="wedgeRoundRectCallout">
              <a:avLst>
                <a:gd name="adj1" fmla="val 56004"/>
                <a:gd name="adj2" fmla="val 8947"/>
                <a:gd name="adj3" fmla="val 16667"/>
              </a:avLst>
            </a:prstGeom>
            <a:solidFill>
              <a:schemeClr val="bg1"/>
            </a:solidFill>
            <a:ln w="28575">
              <a:solidFill>
                <a:srgbClr val="33CCCC"/>
              </a:solidFill>
              <a:miter lim="800000"/>
            </a:ln>
          </p:spPr>
          <p:txBody>
            <a:bodyPr/>
            <a:lstStyle/>
            <a:p>
              <a:pPr eaLnBrk="1" hangingPunct="1">
                <a:lnSpc>
                  <a:spcPct val="120000"/>
                </a:lnSpc>
                <a:defRPr/>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汽车每小时行驶 </a:t>
              </a:r>
              <a:r>
                <a:rPr lang="en-US" altLang="zh-CN" sz="3200" b="1" i="1" dirty="0">
                  <a:latin typeface="Times New Roman" panose="02020603050405020304" pitchFamily="18" charset="0"/>
                  <a:ea typeface="楷体" panose="02010609060101010101" pitchFamily="49" charset="-122"/>
                  <a:cs typeface="Times New Roman" panose="02020603050405020304" pitchFamily="18" charset="0"/>
                </a:rPr>
                <a:t>m</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 km</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6 </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小时就行驶 </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6</a:t>
              </a:r>
              <a:r>
                <a:rPr lang="en-US" altLang="zh-CN" sz="3200" b="1" i="1" dirty="0">
                  <a:latin typeface="Times New Roman" panose="02020603050405020304" pitchFamily="18" charset="0"/>
                  <a:ea typeface="楷体" panose="02010609060101010101" pitchFamily="49" charset="-122"/>
                  <a:cs typeface="Times New Roman" panose="02020603050405020304" pitchFamily="18" charset="0"/>
                </a:rPr>
                <a:t>m</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 km</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endParaRPr lang="zh-CN" altLang="en-US" sz="3200" b="1" dirty="0">
                <a:latin typeface="Times New Roman" panose="02020603050405020304" pitchFamily="18" charset="0"/>
                <a:ea typeface="黑体" panose="02010609060101010101" pitchFamily="2" charset="-122"/>
                <a:cs typeface="Times New Roman" panose="02020603050405020304" pitchFamily="18" charset="0"/>
              </a:endParaRPr>
            </a:p>
          </p:txBody>
        </p:sp>
        <p:pic>
          <p:nvPicPr>
            <p:cNvPr id="12" name="图片 11">
              <a:extLst>
                <a:ext uri="{FF2B5EF4-FFF2-40B4-BE49-F238E27FC236}">
                  <a16:creationId xmlns:a16="http://schemas.microsoft.com/office/drawing/2014/main" id="{430BC0D7-AAB5-F5E0-DBE9-9ECE7816C790}"/>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903546" y="4235663"/>
              <a:ext cx="1218394" cy="1214424"/>
            </a:xfrm>
            <a:prstGeom prst="rect">
              <a:avLst/>
            </a:prstGeom>
          </p:spPr>
        </p:pic>
      </p:grpSp>
      <p:pic>
        <p:nvPicPr>
          <p:cNvPr id="15" name="图片 14">
            <a:extLst>
              <a:ext uri="{FF2B5EF4-FFF2-40B4-BE49-F238E27FC236}">
                <a16:creationId xmlns:a16="http://schemas.microsoft.com/office/drawing/2014/main" id="{245D80C5-834A-F375-D8F5-DC625D8AD6C6}"/>
              </a:ext>
            </a:extLst>
          </p:cNvPr>
          <p:cNvPicPr>
            <a:picLocks noChangeAspect="1"/>
          </p:cNvPicPr>
          <p:nvPr/>
        </p:nvPicPr>
        <p:blipFill rotWithShape="1">
          <a:blip r:embed="rId4" cstate="print">
            <a:duotone>
              <a:prstClr val="black"/>
              <a:schemeClr val="accent2">
                <a:tint val="45000"/>
                <a:satMod val="400000"/>
              </a:schemeClr>
            </a:duotone>
          </a:blip>
          <a:srcRect t="35151" b="35405"/>
          <a:stretch>
            <a:fillRect/>
          </a:stretch>
        </p:blipFill>
        <p:spPr>
          <a:xfrm>
            <a:off x="-49880" y="-459784"/>
            <a:ext cx="5881720" cy="1498963"/>
          </a:xfrm>
          <a:prstGeom prst="rect">
            <a:avLst/>
          </a:prstGeom>
        </p:spPr>
      </p:pic>
      <p:sp>
        <p:nvSpPr>
          <p:cNvPr id="16" name="Rectangle 16">
            <a:extLst>
              <a:ext uri="{FF2B5EF4-FFF2-40B4-BE49-F238E27FC236}">
                <a16:creationId xmlns:a16="http://schemas.microsoft.com/office/drawing/2014/main" id="{A40F9DC2-6F7C-2CF9-EAD5-AE1CCA7DCE4C}"/>
              </a:ext>
            </a:extLst>
          </p:cNvPr>
          <p:cNvSpPr>
            <a:spLocks noChangeArrowheads="1"/>
          </p:cNvSpPr>
          <p:nvPr/>
        </p:nvSpPr>
        <p:spPr bwMode="auto">
          <a:xfrm>
            <a:off x="233362" y="331044"/>
            <a:ext cx="60455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3600" b="1" dirty="0">
                <a:latin typeface="楷体" panose="02010609060101010101" pitchFamily="49" charset="-122"/>
                <a:ea typeface="楷体" panose="02010609060101010101" pitchFamily="49" charset="-122"/>
              </a:rPr>
              <a:t>三、拓展延伸，深化理解</a:t>
            </a:r>
          </a:p>
        </p:txBody>
      </p:sp>
    </p:spTree>
    <p:extLst>
      <p:ext uri="{BB962C8B-B14F-4D97-AF65-F5344CB8AC3E}">
        <p14:creationId xmlns:p14="http://schemas.microsoft.com/office/powerpoint/2010/main" val="2894162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a:blip r:embed="rId3"/>
          <a:stretch>
            <a:fillRect/>
          </a:stretch>
        </p:blipFill>
        <p:spPr>
          <a:xfrm>
            <a:off x="1591190" y="4219429"/>
            <a:ext cx="8859095" cy="1629371"/>
          </a:xfrm>
          <a:prstGeom prst="rect">
            <a:avLst/>
          </a:prstGeom>
        </p:spPr>
      </p:pic>
      <p:sp>
        <p:nvSpPr>
          <p:cNvPr id="28675" name="Rectangle 14"/>
          <p:cNvSpPr>
            <a:spLocks noChangeArrowheads="1"/>
          </p:cNvSpPr>
          <p:nvPr/>
        </p:nvSpPr>
        <p:spPr bwMode="auto">
          <a:xfrm>
            <a:off x="792163" y="3634423"/>
            <a:ext cx="11106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en-US" altLang="zh-CN" sz="3200" b="1">
                <a:latin typeface="Times New Roman" panose="02020603050405020304" pitchFamily="18" charset="0"/>
                <a:ea typeface="楷体" panose="02010609060101010101" pitchFamily="49" charset="-122"/>
                <a:cs typeface="Times New Roman" panose="02020603050405020304" pitchFamily="18" charset="0"/>
              </a:rPr>
              <a:t>1.</a:t>
            </a:r>
            <a:r>
              <a:rPr lang="zh-CN" altLang="en-US" sz="3200" b="1">
                <a:latin typeface="Times New Roman" panose="02020603050405020304" pitchFamily="18" charset="0"/>
                <a:ea typeface="楷体" panose="02010609060101010101" pitchFamily="49" charset="-122"/>
                <a:cs typeface="Times New Roman" panose="02020603050405020304" pitchFamily="18" charset="0"/>
              </a:rPr>
              <a:t>根据剪下的长方形纸条的长度计算面积，并完成下表。</a:t>
            </a:r>
          </a:p>
        </p:txBody>
      </p:sp>
      <p:sp>
        <p:nvSpPr>
          <p:cNvPr id="5" name="Text Box 16"/>
          <p:cNvSpPr txBox="1">
            <a:spLocks noChangeArrowheads="1"/>
          </p:cNvSpPr>
          <p:nvPr/>
        </p:nvSpPr>
        <p:spPr bwMode="auto">
          <a:xfrm>
            <a:off x="3924844" y="5112252"/>
            <a:ext cx="673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50000"/>
              </a:spcBef>
              <a:buFontTx/>
              <a:buNone/>
            </a:pPr>
            <a:r>
              <a:rPr lang="en-US" altLang="zh-CN" sz="3200" b="1" dirty="0">
                <a:solidFill>
                  <a:srgbClr val="FF0000"/>
                </a:solidFill>
                <a:latin typeface="Times New Roman" panose="02020603050405020304" pitchFamily="18" charset="0"/>
                <a:ea typeface="宋体" panose="02010600030101010101" pitchFamily="2" charset="-122"/>
              </a:rPr>
              <a:t>6</a:t>
            </a:r>
          </a:p>
        </p:txBody>
      </p:sp>
      <p:sp>
        <p:nvSpPr>
          <p:cNvPr id="6" name="Text Box 17"/>
          <p:cNvSpPr txBox="1">
            <a:spLocks noChangeArrowheads="1"/>
          </p:cNvSpPr>
          <p:nvPr/>
        </p:nvSpPr>
        <p:spPr bwMode="auto">
          <a:xfrm>
            <a:off x="4959258" y="5112252"/>
            <a:ext cx="8397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50000"/>
              </a:spcBef>
              <a:buFontTx/>
              <a:buNone/>
            </a:pPr>
            <a:r>
              <a:rPr lang="en-US" altLang="zh-CN" sz="3200" b="1" dirty="0">
                <a:solidFill>
                  <a:srgbClr val="FF0000"/>
                </a:solidFill>
                <a:latin typeface="Times New Roman" panose="02020603050405020304" pitchFamily="18" charset="0"/>
                <a:ea typeface="宋体" panose="02010600030101010101" pitchFamily="2" charset="-122"/>
              </a:rPr>
              <a:t>12</a:t>
            </a:r>
          </a:p>
        </p:txBody>
      </p:sp>
      <p:sp>
        <p:nvSpPr>
          <p:cNvPr id="7" name="Text Box 18"/>
          <p:cNvSpPr txBox="1">
            <a:spLocks noChangeArrowheads="1"/>
          </p:cNvSpPr>
          <p:nvPr/>
        </p:nvSpPr>
        <p:spPr bwMode="auto">
          <a:xfrm>
            <a:off x="5925230" y="5112252"/>
            <a:ext cx="12176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50000"/>
              </a:spcBef>
              <a:buFontTx/>
              <a:buNone/>
            </a:pPr>
            <a:r>
              <a:rPr lang="en-US" altLang="zh-CN" sz="3200" b="1" dirty="0">
                <a:solidFill>
                  <a:srgbClr val="FF0000"/>
                </a:solidFill>
                <a:latin typeface="Times New Roman" panose="02020603050405020304" pitchFamily="18" charset="0"/>
                <a:ea typeface="宋体" panose="02010600030101010101" pitchFamily="2" charset="-122"/>
              </a:rPr>
              <a:t>16.8</a:t>
            </a:r>
          </a:p>
        </p:txBody>
      </p:sp>
      <p:sp>
        <p:nvSpPr>
          <p:cNvPr id="8" name="Text Box 19"/>
          <p:cNvSpPr txBox="1">
            <a:spLocks noChangeArrowheads="1"/>
          </p:cNvSpPr>
          <p:nvPr/>
        </p:nvSpPr>
        <p:spPr bwMode="auto">
          <a:xfrm>
            <a:off x="7242900" y="5112252"/>
            <a:ext cx="9144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50000"/>
              </a:spcBef>
              <a:buFontTx/>
              <a:buNone/>
            </a:pPr>
            <a:r>
              <a:rPr lang="en-US" altLang="zh-CN" sz="3200" b="1" dirty="0">
                <a:solidFill>
                  <a:srgbClr val="FF0000"/>
                </a:solidFill>
                <a:latin typeface="Times New Roman" panose="02020603050405020304" pitchFamily="18" charset="0"/>
                <a:ea typeface="宋体" panose="02010600030101010101" pitchFamily="2" charset="-122"/>
              </a:rPr>
              <a:t>24</a:t>
            </a:r>
          </a:p>
        </p:txBody>
      </p:sp>
      <p:sp>
        <p:nvSpPr>
          <p:cNvPr id="9" name="Text Box 20"/>
          <p:cNvSpPr txBox="1">
            <a:spLocks noChangeArrowheads="1"/>
          </p:cNvSpPr>
          <p:nvPr/>
        </p:nvSpPr>
        <p:spPr bwMode="auto">
          <a:xfrm>
            <a:off x="8379278" y="5112252"/>
            <a:ext cx="8397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50000"/>
              </a:spcBef>
              <a:buFontTx/>
              <a:buNone/>
            </a:pPr>
            <a:r>
              <a:rPr lang="en-US" altLang="zh-CN" sz="3200" b="1" dirty="0">
                <a:solidFill>
                  <a:srgbClr val="FF0000"/>
                </a:solidFill>
                <a:latin typeface="Times New Roman" panose="02020603050405020304" pitchFamily="18" charset="0"/>
                <a:ea typeface="宋体" panose="02010600030101010101" pitchFamily="2" charset="-122"/>
              </a:rPr>
              <a:t>45</a:t>
            </a:r>
          </a:p>
        </p:txBody>
      </p:sp>
      <p:sp>
        <p:nvSpPr>
          <p:cNvPr id="10" name="Text Box 21"/>
          <p:cNvSpPr txBox="1">
            <a:spLocks noChangeArrowheads="1"/>
          </p:cNvSpPr>
          <p:nvPr/>
        </p:nvSpPr>
        <p:spPr bwMode="auto">
          <a:xfrm>
            <a:off x="9562965" y="5112252"/>
            <a:ext cx="946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50000"/>
              </a:spcBef>
              <a:buFontTx/>
              <a:buNone/>
            </a:pPr>
            <a:r>
              <a:rPr lang="en-US" altLang="zh-CN" sz="3200" b="1">
                <a:solidFill>
                  <a:srgbClr val="FF0000"/>
                </a:solidFill>
                <a:latin typeface="Times New Roman" panose="02020603050405020304" pitchFamily="18" charset="0"/>
                <a:ea typeface="宋体" panose="02010600030101010101" pitchFamily="2" charset="-122"/>
              </a:rPr>
              <a:t>3</a:t>
            </a:r>
            <a:r>
              <a:rPr lang="en-US" altLang="zh-CN" sz="3200" b="1" i="1">
                <a:solidFill>
                  <a:srgbClr val="FF0000"/>
                </a:solidFill>
                <a:latin typeface="Times New Roman" panose="02020603050405020304" pitchFamily="18" charset="0"/>
                <a:ea typeface="宋体" panose="02010600030101010101" pitchFamily="2" charset="-122"/>
              </a:rPr>
              <a:t>x</a:t>
            </a:r>
          </a:p>
        </p:txBody>
      </p:sp>
      <p:sp>
        <p:nvSpPr>
          <p:cNvPr id="28684" name="文本框 19"/>
          <p:cNvSpPr txBox="1">
            <a:spLocks noChangeArrowheads="1"/>
          </p:cNvSpPr>
          <p:nvPr/>
        </p:nvSpPr>
        <p:spPr bwMode="auto">
          <a:xfrm>
            <a:off x="8494485" y="2982647"/>
            <a:ext cx="3911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教材</a:t>
            </a: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P58  </a:t>
            </a:r>
            <a:r>
              <a:rPr lang="zh-CN" altLang="en-US"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做一做 </a:t>
            </a: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4793" y="1463350"/>
            <a:ext cx="3864387" cy="1724662"/>
          </a:xfrm>
          <a:prstGeom prst="rect">
            <a:avLst/>
          </a:prstGeom>
        </p:spPr>
      </p:pic>
      <p:pic>
        <p:nvPicPr>
          <p:cNvPr id="2" name="图片 1">
            <a:extLst>
              <a:ext uri="{FF2B5EF4-FFF2-40B4-BE49-F238E27FC236}">
                <a16:creationId xmlns:a16="http://schemas.microsoft.com/office/drawing/2014/main" id="{1A84709D-97AC-EF09-F595-A55B55EBFF89}"/>
              </a:ext>
            </a:extLst>
          </p:cNvPr>
          <p:cNvPicPr>
            <a:picLocks noChangeAspect="1"/>
          </p:cNvPicPr>
          <p:nvPr/>
        </p:nvPicPr>
        <p:blipFill rotWithShape="1">
          <a:blip r:embed="rId5" cstate="print">
            <a:duotone>
              <a:prstClr val="black"/>
              <a:schemeClr val="accent2">
                <a:tint val="45000"/>
                <a:satMod val="400000"/>
              </a:schemeClr>
            </a:duotone>
          </a:blip>
          <a:srcRect t="35151" b="35405"/>
          <a:stretch>
            <a:fillRect/>
          </a:stretch>
        </p:blipFill>
        <p:spPr>
          <a:xfrm>
            <a:off x="-49880" y="-459784"/>
            <a:ext cx="5881720" cy="1498963"/>
          </a:xfrm>
          <a:prstGeom prst="rect">
            <a:avLst/>
          </a:prstGeom>
        </p:spPr>
      </p:pic>
      <p:sp>
        <p:nvSpPr>
          <p:cNvPr id="28686" name="Rectangle 16"/>
          <p:cNvSpPr>
            <a:spLocks noChangeArrowheads="1"/>
          </p:cNvSpPr>
          <p:nvPr/>
        </p:nvSpPr>
        <p:spPr bwMode="auto">
          <a:xfrm>
            <a:off x="226589" y="311973"/>
            <a:ext cx="57203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3600" b="1" dirty="0">
                <a:latin typeface="楷体" panose="02010609060101010101" pitchFamily="49" charset="-122"/>
                <a:ea typeface="楷体" panose="02010609060101010101" pitchFamily="49" charset="-122"/>
              </a:rPr>
              <a:t>四、巩固练习，拓展深化</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8"/>
          <p:cNvSpPr>
            <a:spLocks noChangeArrowheads="1"/>
          </p:cNvSpPr>
          <p:nvPr/>
        </p:nvSpPr>
        <p:spPr bwMode="auto">
          <a:xfrm>
            <a:off x="922338" y="428625"/>
            <a:ext cx="665162" cy="5842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2. </a:t>
            </a:r>
            <a:endParaRPr lang="zh-CN" altLang="en-US" sz="3200" b="1"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0725" name="文本框 10"/>
          <p:cNvSpPr txBox="1">
            <a:spLocks noChangeArrowheads="1"/>
          </p:cNvSpPr>
          <p:nvPr/>
        </p:nvSpPr>
        <p:spPr bwMode="auto">
          <a:xfrm>
            <a:off x="1239838" y="314325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3200" b="1">
                <a:latin typeface="楷体" panose="02010609060101010101" pitchFamily="49" charset="-122"/>
                <a:ea typeface="楷体" panose="02010609060101010101" pitchFamily="49" charset="-122"/>
              </a:rPr>
              <a:t>现在有</a:t>
            </a:r>
            <a:r>
              <a:rPr lang="en-US" altLang="zh-CN" sz="3200" b="1">
                <a:solidFill>
                  <a:srgbClr val="FF0000"/>
                </a:solidFill>
                <a:latin typeface="楷体" panose="02010609060101010101" pitchFamily="49" charset="-122"/>
                <a:ea typeface="楷体" panose="02010609060101010101" pitchFamily="49" charset="-122"/>
              </a:rPr>
              <a:t>______</a:t>
            </a:r>
            <a:r>
              <a:rPr lang="zh-CN" altLang="en-US" sz="3200" b="1">
                <a:latin typeface="楷体" panose="02010609060101010101" pitchFamily="49" charset="-122"/>
                <a:ea typeface="楷体" panose="02010609060101010101" pitchFamily="49" charset="-122"/>
              </a:rPr>
              <a:t>元。</a:t>
            </a:r>
          </a:p>
        </p:txBody>
      </p:sp>
      <p:sp>
        <p:nvSpPr>
          <p:cNvPr id="30726" name="文本框 11"/>
          <p:cNvSpPr txBox="1">
            <a:spLocks noChangeArrowheads="1"/>
          </p:cNvSpPr>
          <p:nvPr/>
        </p:nvSpPr>
        <p:spPr bwMode="auto">
          <a:xfrm>
            <a:off x="6477000" y="3143250"/>
            <a:ext cx="3733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3200" b="1" dirty="0">
                <a:latin typeface="楷体" panose="02010609060101010101" pitchFamily="49" charset="-122"/>
                <a:ea typeface="楷体" panose="02010609060101010101" pitchFamily="49" charset="-122"/>
              </a:rPr>
              <a:t>现在有</a:t>
            </a:r>
            <a:r>
              <a:rPr lang="en-US" altLang="zh-CN" sz="3200" b="1" dirty="0">
                <a:solidFill>
                  <a:srgbClr val="FF0000"/>
                </a:solidFill>
                <a:latin typeface="楷体" panose="02010609060101010101" pitchFamily="49" charset="-122"/>
                <a:ea typeface="楷体" panose="02010609060101010101" pitchFamily="49" charset="-122"/>
              </a:rPr>
              <a:t>______</a:t>
            </a:r>
            <a:r>
              <a:rPr lang="zh-CN" altLang="en-US" sz="3200" b="1" dirty="0">
                <a:latin typeface="楷体" panose="02010609060101010101" pitchFamily="49" charset="-122"/>
                <a:ea typeface="楷体" panose="02010609060101010101" pitchFamily="49" charset="-122"/>
              </a:rPr>
              <a:t>人。</a:t>
            </a:r>
          </a:p>
        </p:txBody>
      </p:sp>
      <p:sp>
        <p:nvSpPr>
          <p:cNvPr id="13" name="文本框 12"/>
          <p:cNvSpPr txBox="1">
            <a:spLocks noChangeArrowheads="1"/>
          </p:cNvSpPr>
          <p:nvPr/>
        </p:nvSpPr>
        <p:spPr bwMode="auto">
          <a:xfrm>
            <a:off x="2353236" y="3087688"/>
            <a:ext cx="15631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n</a:t>
            </a: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+3</a:t>
            </a:r>
            <a:r>
              <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p>
        </p:txBody>
      </p:sp>
      <p:sp>
        <p:nvSpPr>
          <p:cNvPr id="14" name="文本框 13"/>
          <p:cNvSpPr txBox="1">
            <a:spLocks noChangeArrowheads="1"/>
          </p:cNvSpPr>
          <p:nvPr/>
        </p:nvSpPr>
        <p:spPr bwMode="auto">
          <a:xfrm>
            <a:off x="7584142" y="3087688"/>
            <a:ext cx="12899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a:t>
            </a: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-5</a:t>
            </a:r>
            <a:r>
              <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p>
        </p:txBody>
      </p:sp>
      <p:sp>
        <p:nvSpPr>
          <p:cNvPr id="30729" name="文本框 14"/>
          <p:cNvSpPr txBox="1">
            <a:spLocks noChangeArrowheads="1"/>
          </p:cNvSpPr>
          <p:nvPr/>
        </p:nvSpPr>
        <p:spPr bwMode="auto">
          <a:xfrm>
            <a:off x="1397000" y="488950"/>
            <a:ext cx="3911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教材</a:t>
            </a: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P60  </a:t>
            </a:r>
            <a:r>
              <a:rPr lang="zh-CN" altLang="en-US"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练习十一 第</a:t>
            </a: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2</a:t>
            </a:r>
            <a:r>
              <a:rPr lang="zh-CN" altLang="en-US"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题</a:t>
            </a: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0732" name="文本框 17"/>
          <p:cNvSpPr txBox="1">
            <a:spLocks noChangeArrowheads="1"/>
          </p:cNvSpPr>
          <p:nvPr/>
        </p:nvSpPr>
        <p:spPr bwMode="auto">
          <a:xfrm>
            <a:off x="1477963" y="5313045"/>
            <a:ext cx="3733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3200" b="1" dirty="0">
                <a:latin typeface="楷体" panose="02010609060101010101" pitchFamily="49" charset="-122"/>
                <a:ea typeface="楷体" panose="02010609060101010101" pitchFamily="49" charset="-122"/>
              </a:rPr>
              <a:t>每袋有</a:t>
            </a:r>
            <a:r>
              <a:rPr lang="en-US" altLang="zh-CN" sz="3200" b="1" i="1" dirty="0">
                <a:latin typeface="Times New Roman" panose="02020603050405020304" pitchFamily="18" charset="0"/>
                <a:ea typeface="楷体" panose="02010609060101010101" pitchFamily="49" charset="-122"/>
                <a:cs typeface="Times New Roman" panose="02020603050405020304" pitchFamily="18" charset="0"/>
              </a:rPr>
              <a:t>b</a:t>
            </a:r>
            <a:r>
              <a:rPr lang="zh-CN" altLang="en-US" sz="3200" b="1" dirty="0">
                <a:latin typeface="楷体" panose="02010609060101010101" pitchFamily="49" charset="-122"/>
                <a:ea typeface="楷体" panose="02010609060101010101" pitchFamily="49" charset="-122"/>
              </a:rPr>
              <a:t>条鱼，</a:t>
            </a:r>
            <a:endParaRPr lang="en-US" altLang="zh-CN" sz="3200" b="1" dirty="0">
              <a:latin typeface="楷体" panose="02010609060101010101" pitchFamily="49" charset="-122"/>
              <a:ea typeface="楷体" panose="02010609060101010101" pitchFamily="49" charset="-122"/>
            </a:endParaRPr>
          </a:p>
          <a:p>
            <a:pPr eaLnBrk="1" hangingPunct="1"/>
            <a:r>
              <a:rPr lang="zh-CN" altLang="en-US" sz="3200" b="1" dirty="0">
                <a:latin typeface="楷体" panose="02010609060101010101" pitchFamily="49" charset="-122"/>
                <a:ea typeface="楷体" panose="02010609060101010101" pitchFamily="49" charset="-122"/>
              </a:rPr>
              <a:t>一共有</a:t>
            </a:r>
            <a:r>
              <a:rPr lang="en-US" altLang="zh-CN" sz="3200" b="1" dirty="0">
                <a:solidFill>
                  <a:srgbClr val="FF0000"/>
                </a:solidFill>
                <a:latin typeface="楷体" panose="02010609060101010101" pitchFamily="49" charset="-122"/>
                <a:ea typeface="楷体" panose="02010609060101010101" pitchFamily="49" charset="-122"/>
              </a:rPr>
              <a:t>______</a:t>
            </a:r>
            <a:r>
              <a:rPr lang="zh-CN" altLang="en-US" sz="3200" b="1" dirty="0">
                <a:latin typeface="楷体" panose="02010609060101010101" pitchFamily="49" charset="-122"/>
                <a:ea typeface="楷体" panose="02010609060101010101" pitchFamily="49" charset="-122"/>
              </a:rPr>
              <a:t>条。</a:t>
            </a:r>
          </a:p>
        </p:txBody>
      </p:sp>
      <p:sp>
        <p:nvSpPr>
          <p:cNvPr id="30733" name="文本框 18"/>
          <p:cNvSpPr txBox="1">
            <a:spLocks noChangeArrowheads="1"/>
          </p:cNvSpPr>
          <p:nvPr/>
        </p:nvSpPr>
        <p:spPr bwMode="auto">
          <a:xfrm>
            <a:off x="5532438" y="5284470"/>
            <a:ext cx="567372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3200" b="1">
                <a:latin typeface="楷体" panose="02010609060101010101" pitchFamily="49" charset="-122"/>
                <a:ea typeface="楷体" panose="02010609060101010101" pitchFamily="49" charset="-122"/>
              </a:rPr>
              <a:t>有</a:t>
            </a:r>
            <a:r>
              <a:rPr lang="en-US" altLang="zh-CN" sz="3200" b="1" i="1">
                <a:latin typeface="Times New Roman" panose="02020603050405020304" pitchFamily="18" charset="0"/>
                <a:ea typeface="楷体" panose="02010609060101010101" pitchFamily="49" charset="-122"/>
                <a:cs typeface="Times New Roman" panose="02020603050405020304" pitchFamily="18" charset="0"/>
              </a:rPr>
              <a:t>m</a:t>
            </a:r>
            <a:r>
              <a:rPr lang="zh-CN" altLang="en-US" sz="3200" b="1">
                <a:latin typeface="楷体" panose="02010609060101010101" pitchFamily="49" charset="-122"/>
                <a:ea typeface="楷体" panose="02010609060101010101" pitchFamily="49" charset="-122"/>
              </a:rPr>
              <a:t>个饺子（</a:t>
            </a:r>
            <a:r>
              <a:rPr lang="en-US" altLang="zh-CN" sz="3200" b="1" i="1">
                <a:latin typeface="Times New Roman" panose="02020603050405020304" pitchFamily="18" charset="0"/>
                <a:ea typeface="楷体" panose="02010609060101010101" pitchFamily="49" charset="-122"/>
              </a:rPr>
              <a:t>m</a:t>
            </a:r>
            <a:r>
              <a:rPr lang="zh-CN" altLang="en-US" sz="3200" b="1">
                <a:latin typeface="楷体" panose="02010609060101010101" pitchFamily="49" charset="-122"/>
                <a:ea typeface="楷体" panose="02010609060101010101" pitchFamily="49" charset="-122"/>
              </a:rPr>
              <a:t>为整十数），</a:t>
            </a:r>
            <a:endParaRPr lang="en-US" altLang="zh-CN" sz="3200" b="1">
              <a:latin typeface="楷体" panose="02010609060101010101" pitchFamily="49" charset="-122"/>
              <a:ea typeface="楷体" panose="02010609060101010101" pitchFamily="49" charset="-122"/>
            </a:endParaRPr>
          </a:p>
          <a:p>
            <a:pPr eaLnBrk="1" hangingPunct="1"/>
            <a:r>
              <a:rPr lang="zh-CN" altLang="en-US" sz="3200" b="1">
                <a:latin typeface="楷体" panose="02010609060101010101" pitchFamily="49" charset="-122"/>
                <a:ea typeface="楷体" panose="02010609060101010101" pitchFamily="49" charset="-122"/>
              </a:rPr>
              <a:t>每盘装</a:t>
            </a:r>
            <a:r>
              <a:rPr lang="en-US" altLang="zh-CN" sz="3200" b="1">
                <a:latin typeface="楷体" panose="02010609060101010101" pitchFamily="49" charset="-122"/>
                <a:ea typeface="楷体" panose="02010609060101010101" pitchFamily="49" charset="-122"/>
              </a:rPr>
              <a:t>10</a:t>
            </a:r>
            <a:r>
              <a:rPr lang="zh-CN" altLang="en-US" sz="3200" b="1">
                <a:latin typeface="楷体" panose="02010609060101010101" pitchFamily="49" charset="-122"/>
                <a:ea typeface="楷体" panose="02010609060101010101" pitchFamily="49" charset="-122"/>
              </a:rPr>
              <a:t>个，可以装</a:t>
            </a:r>
            <a:r>
              <a:rPr lang="en-US" altLang="zh-CN" sz="3200" b="1">
                <a:solidFill>
                  <a:srgbClr val="FF0000"/>
                </a:solidFill>
                <a:latin typeface="楷体" panose="02010609060101010101" pitchFamily="49" charset="-122"/>
                <a:ea typeface="楷体" panose="02010609060101010101" pitchFamily="49" charset="-122"/>
              </a:rPr>
              <a:t>______</a:t>
            </a:r>
            <a:r>
              <a:rPr lang="zh-CN" altLang="en-US" sz="3200" b="1">
                <a:latin typeface="楷体" panose="02010609060101010101" pitchFamily="49" charset="-122"/>
                <a:ea typeface="楷体" panose="02010609060101010101" pitchFamily="49" charset="-122"/>
              </a:rPr>
              <a:t>盘。</a:t>
            </a:r>
          </a:p>
        </p:txBody>
      </p:sp>
      <p:sp>
        <p:nvSpPr>
          <p:cNvPr id="20" name="文本框 19"/>
          <p:cNvSpPr txBox="1">
            <a:spLocks noChangeArrowheads="1"/>
          </p:cNvSpPr>
          <p:nvPr/>
        </p:nvSpPr>
        <p:spPr bwMode="auto">
          <a:xfrm>
            <a:off x="3160713" y="5741670"/>
            <a:ext cx="7985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3</a:t>
            </a:r>
            <a:r>
              <a:rPr lang="en-US" altLang="zh-CN" sz="3200"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b</a:t>
            </a:r>
            <a:endParaRPr lang="zh-CN" altLang="en-US" sz="3200"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1" name="文本框 20"/>
          <p:cNvSpPr txBox="1">
            <a:spLocks noChangeArrowheads="1"/>
          </p:cNvSpPr>
          <p:nvPr/>
        </p:nvSpPr>
        <p:spPr bwMode="auto">
          <a:xfrm>
            <a:off x="8983103" y="5770547"/>
            <a:ext cx="2082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28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m</a:t>
            </a:r>
            <a:r>
              <a:rPr lang="en-US" altLang="zh-CN" sz="28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÷10</a:t>
            </a:r>
            <a:r>
              <a:rPr lang="zh-CN" altLang="en-US" sz="28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p>
        </p:txBody>
      </p:sp>
      <p:pic>
        <p:nvPicPr>
          <p:cNvPr id="3" name="图片 2">
            <a:extLst>
              <a:ext uri="{FF2B5EF4-FFF2-40B4-BE49-F238E27FC236}">
                <a16:creationId xmlns:a16="http://schemas.microsoft.com/office/drawing/2014/main" id="{F153B360-EAC3-1AF8-EC09-6A54E179BA52}"/>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22042" y="1004926"/>
            <a:ext cx="3173410" cy="1952867"/>
          </a:xfrm>
          <a:prstGeom prst="rect">
            <a:avLst/>
          </a:prstGeom>
        </p:spPr>
      </p:pic>
      <p:pic>
        <p:nvPicPr>
          <p:cNvPr id="5" name="图片 4">
            <a:extLst>
              <a:ext uri="{FF2B5EF4-FFF2-40B4-BE49-F238E27FC236}">
                <a16:creationId xmlns:a16="http://schemas.microsoft.com/office/drawing/2014/main" id="{72360FBE-5420-FEB0-5224-C994A1AEDEA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89040" y="1066211"/>
            <a:ext cx="3565897" cy="1895430"/>
          </a:xfrm>
          <a:prstGeom prst="rect">
            <a:avLst/>
          </a:prstGeom>
        </p:spPr>
      </p:pic>
      <p:pic>
        <p:nvPicPr>
          <p:cNvPr id="11" name="图片 10">
            <a:extLst>
              <a:ext uri="{FF2B5EF4-FFF2-40B4-BE49-F238E27FC236}">
                <a16:creationId xmlns:a16="http://schemas.microsoft.com/office/drawing/2014/main" id="{3EC804DC-19F4-708F-9B3D-91638797488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572842" y="3798813"/>
            <a:ext cx="2867078" cy="1426359"/>
          </a:xfrm>
          <a:prstGeom prst="rect">
            <a:avLst/>
          </a:prstGeom>
        </p:spPr>
      </p:pic>
      <p:pic>
        <p:nvPicPr>
          <p:cNvPr id="15" name="图片 14">
            <a:extLst>
              <a:ext uri="{FF2B5EF4-FFF2-40B4-BE49-F238E27FC236}">
                <a16:creationId xmlns:a16="http://schemas.microsoft.com/office/drawing/2014/main" id="{038F63F0-3461-9BE3-EEAE-9D88DFB62F59}"/>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94039" y="3914457"/>
            <a:ext cx="3388800" cy="12205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1758" name="文本框 12"/>
          <p:cNvSpPr txBox="1">
            <a:spLocks noChangeArrowheads="1"/>
          </p:cNvSpPr>
          <p:nvPr/>
        </p:nvSpPr>
        <p:spPr bwMode="auto">
          <a:xfrm>
            <a:off x="1192402" y="3573463"/>
            <a:ext cx="988218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）鸟的骨骼质量约是全身质量的</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0.05~0.06</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倍，人的骨骼质量约是全身质量的</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0.18</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倍。一个人的质量是</a:t>
            </a:r>
            <a:r>
              <a:rPr lang="en-US" altLang="zh-CN" sz="3200" b="1" i="1" dirty="0">
                <a:latin typeface="Times New Roman" panose="02020603050405020304" pitchFamily="18" charset="0"/>
                <a:ea typeface="楷体" panose="02010609060101010101" pitchFamily="49" charset="-122"/>
                <a:cs typeface="Times New Roman" panose="02020603050405020304" pitchFamily="18" charset="0"/>
              </a:rPr>
              <a:t>b </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kg</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，骨骼质量约是</a:t>
            </a: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______</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kg</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p>
        </p:txBody>
      </p:sp>
      <p:sp>
        <p:nvSpPr>
          <p:cNvPr id="31747" name="Rectangle 9"/>
          <p:cNvSpPr>
            <a:spLocks noChangeArrowheads="1"/>
          </p:cNvSpPr>
          <p:nvPr/>
        </p:nvSpPr>
        <p:spPr bwMode="auto">
          <a:xfrm>
            <a:off x="1220788" y="1674813"/>
            <a:ext cx="10134599" cy="1808572"/>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20000"/>
              </a:lnSpc>
              <a:spcBef>
                <a:spcPct val="0"/>
              </a:spcBef>
              <a:buFontTx/>
              <a:buNone/>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2000</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年某地区</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11</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岁儿童的平均身高为 </a:t>
            </a:r>
            <a:r>
              <a:rPr lang="en-US" altLang="zh-CN" sz="3200" b="1" i="1" dirty="0">
                <a:latin typeface="Times New Roman" panose="02020603050405020304" pitchFamily="18" charset="0"/>
                <a:ea typeface="楷体" panose="02010609060101010101" pitchFamily="49" charset="-122"/>
                <a:cs typeface="Times New Roman" panose="02020603050405020304" pitchFamily="18" charset="0"/>
              </a:rPr>
              <a:t>a </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cm</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，到</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2020</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年，该地区</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11</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岁儿童的平均身高增长了</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3cm</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2020</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年该地区</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11</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岁儿童的平均身高为</a:t>
            </a:r>
            <a:r>
              <a:rPr lang="zh-CN" altLang="en-US" sz="3200" b="1" u="sng"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cm</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p>
        </p:txBody>
      </p:sp>
      <p:sp>
        <p:nvSpPr>
          <p:cNvPr id="11" name="Text Box 11"/>
          <p:cNvSpPr txBox="1">
            <a:spLocks noChangeArrowheads="1"/>
          </p:cNvSpPr>
          <p:nvPr/>
        </p:nvSpPr>
        <p:spPr bwMode="auto">
          <a:xfrm>
            <a:off x="6765372" y="2843213"/>
            <a:ext cx="14128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spcBef>
                <a:spcPct val="50000"/>
              </a:spcBef>
            </a:pPr>
            <a:r>
              <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a:t>
            </a:r>
            <a:r>
              <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3</a:t>
            </a:r>
            <a:r>
              <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endPar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5" name="文本框 14"/>
          <p:cNvSpPr txBox="1">
            <a:spLocks noChangeArrowheads="1"/>
          </p:cNvSpPr>
          <p:nvPr/>
        </p:nvSpPr>
        <p:spPr bwMode="auto">
          <a:xfrm>
            <a:off x="3781667" y="4558923"/>
            <a:ext cx="16462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0.18</a:t>
            </a:r>
            <a:r>
              <a:rPr lang="en-US" altLang="zh-CN" sz="3200"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b</a:t>
            </a:r>
            <a:endParaRPr lang="zh-CN" altLang="en-US" sz="3200"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1751" name="Rectangle 8"/>
          <p:cNvSpPr>
            <a:spLocks noChangeArrowheads="1"/>
          </p:cNvSpPr>
          <p:nvPr/>
        </p:nvSpPr>
        <p:spPr bwMode="auto">
          <a:xfrm>
            <a:off x="836613" y="1114425"/>
            <a:ext cx="665162" cy="5842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3. </a:t>
            </a:r>
            <a:endParaRPr lang="zh-CN" altLang="en-US" sz="3200" b="1"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1752" name="文本框 17"/>
          <p:cNvSpPr txBox="1">
            <a:spLocks noChangeArrowheads="1"/>
          </p:cNvSpPr>
          <p:nvPr/>
        </p:nvSpPr>
        <p:spPr bwMode="auto">
          <a:xfrm>
            <a:off x="1311275" y="1174750"/>
            <a:ext cx="3911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教材</a:t>
            </a: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P61  </a:t>
            </a:r>
            <a:r>
              <a:rPr lang="zh-CN" altLang="en-US"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练习十一 第</a:t>
            </a: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6</a:t>
            </a:r>
            <a:r>
              <a:rPr lang="zh-CN" altLang="en-US"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题</a:t>
            </a: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p:txBody>
      </p:sp>
      <p:cxnSp>
        <p:nvCxnSpPr>
          <p:cNvPr id="4" name="直接连接符 3"/>
          <p:cNvCxnSpPr/>
          <p:nvPr/>
        </p:nvCxnSpPr>
        <p:spPr>
          <a:xfrm>
            <a:off x="7471809" y="4094482"/>
            <a:ext cx="228600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a:spLocks noChangeArrowheads="1"/>
          </p:cNvSpPr>
          <p:nvPr/>
        </p:nvSpPr>
        <p:spPr bwMode="auto">
          <a:xfrm>
            <a:off x="1311275" y="5219331"/>
            <a:ext cx="9085489" cy="465448"/>
          </a:xfrm>
          <a:prstGeom prst="rect">
            <a:avLst/>
          </a:prstGeom>
          <a:solidFill>
            <a:srgbClr val="FFFDE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anose="020B0600000101010101" pitchFamily="34" charset="-127"/>
                <a:ea typeface="Gulim" panose="020B0600000101010101" pitchFamily="34" charset="-127"/>
              </a:defRPr>
            </a:lvl1pPr>
            <a:lvl2pPr marL="742950" indent="-285750">
              <a:defRPr>
                <a:solidFill>
                  <a:schemeClr val="tx1"/>
                </a:solidFill>
                <a:latin typeface="Gulim" panose="020B0600000101010101" pitchFamily="34" charset="-127"/>
                <a:ea typeface="Gulim" panose="020B0600000101010101" pitchFamily="34" charset="-127"/>
              </a:defRPr>
            </a:lvl2pPr>
            <a:lvl3pPr marL="1143000" indent="-228600">
              <a:defRPr>
                <a:solidFill>
                  <a:schemeClr val="tx1"/>
                </a:solidFill>
                <a:latin typeface="Gulim" panose="020B0600000101010101" pitchFamily="34" charset="-127"/>
                <a:ea typeface="Gulim" panose="020B0600000101010101" pitchFamily="34" charset="-127"/>
              </a:defRPr>
            </a:lvl3pPr>
            <a:lvl4pPr marL="1600200" indent="-228600">
              <a:defRPr>
                <a:solidFill>
                  <a:schemeClr val="tx1"/>
                </a:solidFill>
                <a:latin typeface="Gulim" panose="020B0600000101010101" pitchFamily="34" charset="-127"/>
                <a:ea typeface="Gulim" panose="020B0600000101010101" pitchFamily="34" charset="-127"/>
              </a:defRPr>
            </a:lvl4pPr>
            <a:lvl5pPr marL="2057400" indent="-228600">
              <a:defRPr>
                <a:solidFill>
                  <a:schemeClr val="tx1"/>
                </a:solidFill>
                <a:latin typeface="Gulim" panose="020B0600000101010101" pitchFamily="34" charset="-127"/>
                <a:ea typeface="Gulim" panose="020B0600000101010101" pitchFamily="34" charset="-127"/>
              </a:defRPr>
            </a:lvl5pPr>
            <a:lvl6pPr marL="25146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algn="just" eaLnBrk="1" hangingPunct="1">
              <a:lnSpc>
                <a:spcPct val="110000"/>
              </a:lnSpc>
            </a:pPr>
            <a:r>
              <a:rPr lang="zh-CN" altLang="en-US" sz="2400" b="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易错点：（</a:t>
            </a:r>
            <a:r>
              <a:rPr lang="en-US" altLang="zh-CN" sz="2400" b="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2</a:t>
            </a:r>
            <a:r>
              <a:rPr lang="zh-CN" altLang="en-US" sz="2400" b="1" dirty="0">
                <a:solidFill>
                  <a:srgbClr val="E60013"/>
                </a:solidFill>
                <a:latin typeface="Times New Roman" panose="02020603050405020304" pitchFamily="18" charset="0"/>
                <a:ea typeface="楷体" panose="02010609060101010101" pitchFamily="49" charset="-122"/>
                <a:cs typeface="Times New Roman" panose="02020603050405020304" pitchFamily="18" charset="0"/>
              </a:rPr>
              <a:t>）题中有多余条件，列式时注意筛选有用的信息。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par>
                                <p:cTn id="16" presetID="22" presetClass="entr" presetSubtype="8"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文本框 1"/>
          <p:cNvSpPr txBox="1">
            <a:spLocks noChangeArrowheads="1"/>
          </p:cNvSpPr>
          <p:nvPr/>
        </p:nvSpPr>
        <p:spPr bwMode="auto">
          <a:xfrm>
            <a:off x="836613" y="3330738"/>
            <a:ext cx="10478315" cy="130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130000"/>
              </a:lnSpc>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4</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）人的身高早晚可能会相差</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2 cm</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，在早上最高，晚上最矮。一个人早上身高是</a:t>
            </a:r>
            <a:r>
              <a:rPr lang="en-US" altLang="zh-CN" sz="3200" b="1" i="1" dirty="0">
                <a:latin typeface="Times New Roman" panose="02020603050405020304" pitchFamily="18" charset="0"/>
                <a:ea typeface="楷体" panose="02010609060101010101" pitchFamily="49" charset="-122"/>
                <a:cs typeface="Times New Roman" panose="02020603050405020304" pitchFamily="18" charset="0"/>
              </a:rPr>
              <a:t>d </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cm</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。晚上身高可能是</a:t>
            </a: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_____</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cm</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p>
        </p:txBody>
      </p:sp>
      <p:sp>
        <p:nvSpPr>
          <p:cNvPr id="3" name="文本框 2"/>
          <p:cNvSpPr txBox="1">
            <a:spLocks noChangeArrowheads="1"/>
          </p:cNvSpPr>
          <p:nvPr/>
        </p:nvSpPr>
        <p:spPr bwMode="auto">
          <a:xfrm>
            <a:off x="9203960" y="3982647"/>
            <a:ext cx="1757362"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pPr>
            <a:r>
              <a:rPr lang="zh-CN" altLang="en-US" sz="3200" b="1" dirty="0">
                <a:solidFill>
                  <a:srgbClr val="FF0000"/>
                </a:solidFill>
                <a:latin typeface="Times New Roman" panose="02020603050405020304" pitchFamily="18" charset="0"/>
                <a:cs typeface="Times New Roman" panose="02020603050405020304" pitchFamily="18" charset="0"/>
              </a:rPr>
              <a:t>（</a:t>
            </a:r>
            <a:r>
              <a:rPr lang="en-US" altLang="zh-CN" sz="3200" b="1" i="1" dirty="0">
                <a:solidFill>
                  <a:srgbClr val="FF0000"/>
                </a:solidFill>
                <a:latin typeface="Times New Roman" panose="02020603050405020304" pitchFamily="18" charset="0"/>
                <a:cs typeface="Times New Roman" panose="02020603050405020304" pitchFamily="18" charset="0"/>
              </a:rPr>
              <a:t>d-</a:t>
            </a:r>
            <a:r>
              <a:rPr lang="en-US" altLang="zh-CN" sz="3200" b="1" dirty="0">
                <a:solidFill>
                  <a:srgbClr val="FF0000"/>
                </a:solidFill>
                <a:latin typeface="Times New Roman" panose="02020603050405020304" pitchFamily="18" charset="0"/>
                <a:cs typeface="Times New Roman" panose="02020603050405020304" pitchFamily="18" charset="0"/>
              </a:rPr>
              <a:t>2</a:t>
            </a:r>
            <a:r>
              <a:rPr lang="zh-CN" altLang="en-US" sz="3200" b="1" dirty="0">
                <a:solidFill>
                  <a:srgbClr val="FF0000"/>
                </a:solidFill>
                <a:latin typeface="Times New Roman" panose="02020603050405020304" pitchFamily="18" charset="0"/>
                <a:cs typeface="Times New Roman" panose="02020603050405020304" pitchFamily="18" charset="0"/>
              </a:rPr>
              <a:t>）</a:t>
            </a:r>
          </a:p>
        </p:txBody>
      </p:sp>
      <p:sp>
        <p:nvSpPr>
          <p:cNvPr id="32772" name="文本框 4"/>
          <p:cNvSpPr txBox="1">
            <a:spLocks noChangeArrowheads="1"/>
          </p:cNvSpPr>
          <p:nvPr/>
        </p:nvSpPr>
        <p:spPr bwMode="auto">
          <a:xfrm>
            <a:off x="863601" y="1833880"/>
            <a:ext cx="10704817" cy="130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130000"/>
              </a:lnSpc>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3</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）小英家本月的用电量是</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80</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千瓦时，交电费</a:t>
            </a:r>
            <a:r>
              <a:rPr lang="en-US" altLang="zh-CN" sz="3200" b="1" i="1" dirty="0">
                <a:latin typeface="Times New Roman" panose="02020603050405020304" pitchFamily="18" charset="0"/>
                <a:ea typeface="楷体" panose="02010609060101010101" pitchFamily="49" charset="-122"/>
                <a:cs typeface="Times New Roman" panose="02020603050405020304" pitchFamily="18" charset="0"/>
              </a:rPr>
              <a:t>c</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元，那么电价是每千瓦时</a:t>
            </a: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______</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元。</a:t>
            </a:r>
            <a:endParaRPr lang="en-US" altLang="zh-CN" sz="3200" b="1"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4" name="文本框 3"/>
          <p:cNvSpPr txBox="1">
            <a:spLocks noChangeArrowheads="1"/>
          </p:cNvSpPr>
          <p:nvPr/>
        </p:nvSpPr>
        <p:spPr bwMode="auto">
          <a:xfrm>
            <a:off x="3517925" y="2485789"/>
            <a:ext cx="1604962" cy="5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pPr>
            <a:r>
              <a:rPr lang="zh-CN" altLang="en-US" sz="2800" b="1" dirty="0">
                <a:solidFill>
                  <a:srgbClr val="FF0000"/>
                </a:solidFill>
                <a:latin typeface="Times New Roman" panose="02020603050405020304" pitchFamily="18" charset="0"/>
                <a:cs typeface="Times New Roman" panose="02020603050405020304" pitchFamily="18" charset="0"/>
              </a:rPr>
              <a:t>（</a:t>
            </a:r>
            <a:r>
              <a:rPr lang="en-US" altLang="zh-CN" sz="2800" b="1" i="1" dirty="0">
                <a:solidFill>
                  <a:srgbClr val="FF0000"/>
                </a:solidFill>
                <a:latin typeface="Times New Roman" panose="02020603050405020304" pitchFamily="18" charset="0"/>
                <a:cs typeface="Times New Roman" panose="02020603050405020304" pitchFamily="18" charset="0"/>
              </a:rPr>
              <a:t>c</a:t>
            </a:r>
            <a:r>
              <a:rPr lang="en-US" altLang="zh-CN" sz="2800" b="1" dirty="0">
                <a:solidFill>
                  <a:srgbClr val="FF0000"/>
                </a:solidFill>
                <a:latin typeface="Times New Roman" panose="02020603050405020304" pitchFamily="18" charset="0"/>
                <a:cs typeface="Times New Roman" panose="02020603050405020304" pitchFamily="18" charset="0"/>
              </a:rPr>
              <a:t>÷80</a:t>
            </a:r>
            <a:r>
              <a:rPr lang="zh-CN" altLang="en-US" sz="2800" b="1" dirty="0">
                <a:solidFill>
                  <a:srgbClr val="FF0000"/>
                </a:solidFill>
                <a:latin typeface="Times New Roman" panose="02020603050405020304" pitchFamily="18" charset="0"/>
                <a:cs typeface="Times New Roman" panose="02020603050405020304" pitchFamily="18" charset="0"/>
              </a:rPr>
              <a:t>）</a:t>
            </a:r>
          </a:p>
        </p:txBody>
      </p:sp>
      <p:sp>
        <p:nvSpPr>
          <p:cNvPr id="8" name="Rectangle 8"/>
          <p:cNvSpPr>
            <a:spLocks noChangeArrowheads="1"/>
          </p:cNvSpPr>
          <p:nvPr/>
        </p:nvSpPr>
        <p:spPr bwMode="auto">
          <a:xfrm>
            <a:off x="836613" y="1114425"/>
            <a:ext cx="665162" cy="5842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3. </a:t>
            </a:r>
            <a:endParaRPr lang="zh-CN" altLang="en-US" sz="3200" b="1"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 name="文本框 17">
            <a:extLst>
              <a:ext uri="{FF2B5EF4-FFF2-40B4-BE49-F238E27FC236}">
                <a16:creationId xmlns:a16="http://schemas.microsoft.com/office/drawing/2014/main" id="{05926C9F-AEB4-563B-5370-23B180AFEFA6}"/>
              </a:ext>
            </a:extLst>
          </p:cNvPr>
          <p:cNvSpPr txBox="1">
            <a:spLocks noChangeArrowheads="1"/>
          </p:cNvSpPr>
          <p:nvPr/>
        </p:nvSpPr>
        <p:spPr bwMode="auto">
          <a:xfrm>
            <a:off x="1311275" y="1174750"/>
            <a:ext cx="3911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a:t>
            </a:r>
            <a:r>
              <a:rPr lang="zh-CN" altLang="en-US"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教材</a:t>
            </a: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P61  </a:t>
            </a:r>
            <a:r>
              <a:rPr lang="zh-CN" altLang="en-US"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练习十一 第</a:t>
            </a: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6</a:t>
            </a:r>
            <a:r>
              <a:rPr lang="zh-CN" altLang="en-US"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题</a:t>
            </a:r>
            <a:r>
              <a:rPr lang="en-US" altLang="zh-CN" sz="2400" b="1" dirty="0">
                <a:solidFill>
                  <a:srgbClr val="FF6600"/>
                </a:solidFill>
                <a:latin typeface="Times New Roman" panose="02020603050405020304" pitchFamily="18" charset="0"/>
                <a:ea typeface="楷体" panose="02010609060101010101" pitchFamily="49" charset="-122"/>
                <a:cs typeface="Times New Roman" panose="02020603050405020304" pitchFamily="18" charset="0"/>
              </a:rPr>
              <a:t>]</a:t>
            </a:r>
            <a:endParaRPr lang="zh-CN" altLang="en-US" sz="1800" b="1" dirty="0">
              <a:latin typeface="Times New Roman" panose="02020603050405020304" pitchFamily="18" charset="0"/>
              <a:ea typeface="楷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60375" y="1094740"/>
            <a:ext cx="11271250" cy="1410451"/>
          </a:xfrm>
          <a:prstGeom prst="rect">
            <a:avLst/>
          </a:prstGeom>
        </p:spPr>
        <p:txBody>
          <a:bodyPr wrap="square">
            <a:spAutoFit/>
          </a:bodyPr>
          <a:lstStyle/>
          <a:p>
            <a:pPr eaLnBrk="1" hangingPunct="1">
              <a:lnSpc>
                <a:spcPct val="130000"/>
              </a:lnSpc>
              <a:defRPr/>
            </a:pP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4.</a:t>
            </a:r>
            <a:r>
              <a:rPr lang="zh-CN" altLang="zh-CN" sz="3200" b="1" dirty="0">
                <a:latin typeface="Times New Roman" panose="02020603050405020304" pitchFamily="18" charset="0"/>
                <a:ea typeface="楷体" panose="02010609060101010101" pitchFamily="49" charset="-122"/>
                <a:cs typeface="Times New Roman" panose="02020603050405020304" pitchFamily="18" charset="0"/>
              </a:rPr>
              <a:t>一个成年人正常含水量是人体重的</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0.65</a:t>
            </a:r>
            <a:r>
              <a:rPr lang="zh-CN" altLang="zh-CN" sz="3200" b="1" dirty="0">
                <a:latin typeface="Times New Roman" panose="02020603050405020304" pitchFamily="18" charset="0"/>
                <a:ea typeface="楷体" panose="02010609060101010101" pitchFamily="49" charset="-122"/>
                <a:cs typeface="Times New Roman" panose="02020603050405020304" pitchFamily="18" charset="0"/>
              </a:rPr>
              <a:t>倍。</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 </a:t>
            </a:r>
            <a:r>
              <a:rPr lang="zh-CN" altLang="zh-CN" sz="3200" b="1" dirty="0">
                <a:latin typeface="Times New Roman" panose="02020603050405020304" pitchFamily="18" charset="0"/>
                <a:ea typeface="楷体" panose="02010609060101010101" pitchFamily="49" charset="-122"/>
                <a:cs typeface="Times New Roman" panose="02020603050405020304" pitchFamily="18" charset="0"/>
              </a:rPr>
              <a:t>一个人体重</a:t>
            </a:r>
            <a:r>
              <a:rPr lang="en-US" altLang="zh-CN" sz="3735" b="1" i="1" dirty="0">
                <a:latin typeface="Times New Roman" panose="02020603050405020304" pitchFamily="18" charset="0"/>
                <a:ea typeface="楷体" panose="02010609060101010101" pitchFamily="49" charset="-122"/>
                <a:cs typeface="Times New Roman" panose="02020603050405020304" pitchFamily="18" charset="0"/>
              </a:rPr>
              <a:t>b</a:t>
            </a:r>
            <a:r>
              <a:rPr lang="en-US" altLang="zh-CN" sz="3735" b="1" dirty="0">
                <a:latin typeface="Times New Roman" panose="02020603050405020304" pitchFamily="18" charset="0"/>
                <a:ea typeface="楷体" panose="02010609060101010101" pitchFamily="49" charset="-122"/>
                <a:cs typeface="Times New Roman" panose="02020603050405020304" pitchFamily="18" charset="0"/>
              </a:rPr>
              <a:t> kg</a:t>
            </a:r>
            <a:r>
              <a:rPr lang="zh-CN" altLang="zh-CN" sz="3200" b="1" dirty="0">
                <a:latin typeface="Times New Roman" panose="02020603050405020304" pitchFamily="18" charset="0"/>
                <a:ea typeface="楷体" panose="02010609060101010101" pitchFamily="49" charset="-122"/>
                <a:cs typeface="Times New Roman" panose="02020603050405020304" pitchFamily="18" charset="0"/>
              </a:rPr>
              <a:t>，则这个人身体中水的含量是多少千克？</a:t>
            </a:r>
            <a:endParaRPr lang="zh-CN" altLang="en-US" sz="3200" b="1"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 name="矩形 2"/>
          <p:cNvSpPr/>
          <p:nvPr/>
        </p:nvSpPr>
        <p:spPr>
          <a:xfrm>
            <a:off x="1787712" y="3515193"/>
            <a:ext cx="8420100" cy="1706749"/>
          </a:xfrm>
          <a:prstGeom prst="rect">
            <a:avLst/>
          </a:prstGeom>
        </p:spPr>
        <p:txBody>
          <a:bodyPr>
            <a:spAutoFit/>
          </a:bodyPr>
          <a:lstStyle/>
          <a:p>
            <a:pPr eaLnBrk="1" hangingPunct="1">
              <a:lnSpc>
                <a:spcPct val="150000"/>
              </a:lnSpc>
              <a:defRPr/>
            </a:pPr>
            <a:r>
              <a:rPr lang="en-US" altLang="zh-CN" sz="3735"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              b</a:t>
            </a:r>
            <a:r>
              <a:rPr lang="zh-CN" altLang="zh-CN" sz="3735"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3735"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0.65</a:t>
            </a:r>
            <a:r>
              <a:rPr lang="zh-CN" altLang="zh-CN" sz="3735"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3735"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0.65</a:t>
            </a:r>
            <a:r>
              <a:rPr lang="en-US" altLang="zh-CN" sz="3735"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b</a:t>
            </a:r>
            <a:r>
              <a:rPr lang="zh-CN" altLang="en-US" sz="3735"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（千克）</a:t>
            </a:r>
            <a:endParaRPr lang="en-US" altLang="zh-CN" sz="3735"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a:p>
            <a:pPr eaLnBrk="1" hangingPunct="1">
              <a:lnSpc>
                <a:spcPct val="150000"/>
              </a:lnSpc>
              <a:defRPr/>
            </a:pPr>
            <a:r>
              <a:rPr lang="zh-CN" altLang="zh-CN" sz="3735" b="1" dirty="0">
                <a:solidFill>
                  <a:srgbClr val="FF0000"/>
                </a:solidFill>
                <a:latin typeface="楷体" panose="02010609060101010101" pitchFamily="49" charset="-122"/>
                <a:ea typeface="楷体" panose="02010609060101010101" pitchFamily="49" charset="-122"/>
              </a:rPr>
              <a:t>答：这个人身体中水的含量是</a:t>
            </a:r>
            <a:r>
              <a:rPr lang="en-US" altLang="zh-CN" sz="3735"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0.65</a:t>
            </a:r>
            <a:r>
              <a:rPr lang="en-US" altLang="zh-CN" sz="3735"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b</a:t>
            </a:r>
            <a:r>
              <a:rPr lang="en-US" altLang="zh-CN" sz="3735"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kg</a:t>
            </a:r>
            <a:r>
              <a:rPr lang="zh-CN" altLang="zh-CN" sz="3735" b="1" dirty="0">
                <a:solidFill>
                  <a:srgbClr val="FF0000"/>
                </a:solidFill>
                <a:latin typeface="楷体" panose="02010609060101010101" pitchFamily="49" charset="-122"/>
                <a:ea typeface="楷体" panose="02010609060101010101" pitchFamily="49" charset="-122"/>
              </a:rPr>
              <a:t>。</a:t>
            </a:r>
            <a:endParaRPr lang="zh-CN" altLang="en-US" sz="3735" b="1" dirty="0">
              <a:solidFill>
                <a:srgbClr val="FF0000"/>
              </a:solidFill>
              <a:latin typeface="楷体" panose="02010609060101010101" pitchFamily="49" charset="-122"/>
              <a:ea typeface="楷体" panose="02010609060101010101" pitchFamily="49" charset="-122"/>
            </a:endParaRPr>
          </a:p>
        </p:txBody>
      </p:sp>
      <p:sp>
        <p:nvSpPr>
          <p:cNvPr id="34820" name="文本框 7"/>
          <p:cNvSpPr txBox="1">
            <a:spLocks noChangeArrowheads="1"/>
          </p:cNvSpPr>
          <p:nvPr/>
        </p:nvSpPr>
        <p:spPr bwMode="auto">
          <a:xfrm>
            <a:off x="615950" y="2694940"/>
            <a:ext cx="4718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en-US" altLang="zh-CN" sz="2400" b="1">
                <a:solidFill>
                  <a:srgbClr val="FF6600"/>
                </a:solidFill>
                <a:latin typeface="楷体" panose="02010609060101010101" pitchFamily="49" charset="-122"/>
                <a:ea typeface="楷体" panose="02010609060101010101" pitchFamily="49" charset="-122"/>
                <a:cs typeface="Times New Roman" panose="02020603050405020304" pitchFamily="18" charset="0"/>
              </a:rPr>
              <a:t>[</a:t>
            </a:r>
            <a:r>
              <a:rPr lang="zh-CN" altLang="en-US" sz="2400" b="1">
                <a:solidFill>
                  <a:srgbClr val="FF6600"/>
                </a:solidFill>
                <a:latin typeface="楷体" panose="02010609060101010101" pitchFamily="49" charset="-122"/>
                <a:ea typeface="楷体" panose="02010609060101010101" pitchFamily="49" charset="-122"/>
                <a:cs typeface="Times New Roman" panose="02020603050405020304" pitchFamily="18" charset="0"/>
              </a:rPr>
              <a:t>选自“状元成才路”系列丛书</a:t>
            </a:r>
            <a:r>
              <a:rPr lang="en-US" altLang="zh-CN" sz="2400" b="1">
                <a:solidFill>
                  <a:srgbClr val="FF6600"/>
                </a:solidFill>
                <a:latin typeface="楷体" panose="02010609060101010101" pitchFamily="49" charset="-122"/>
                <a:ea typeface="楷体" panose="02010609060101010101" pitchFamily="49" charset="-122"/>
                <a:cs typeface="Times New Roman" panose="02020603050405020304" pitchFamily="18" charset="0"/>
              </a:rPr>
              <a:t>]</a:t>
            </a:r>
            <a:endParaRPr lang="zh-CN" altLang="en-US" sz="1800" b="1">
              <a:latin typeface="楷体" panose="02010609060101010101" pitchFamily="49" charset="-122"/>
              <a:ea typeface="楷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矩形 5"/>
          <p:cNvSpPr>
            <a:spLocks noChangeArrowheads="1"/>
          </p:cNvSpPr>
          <p:nvPr/>
        </p:nvSpPr>
        <p:spPr bwMode="auto">
          <a:xfrm>
            <a:off x="585788" y="1725613"/>
            <a:ext cx="10885487" cy="354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250000"/>
              </a:lnSpc>
            </a:pP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1.</a:t>
            </a:r>
            <a:r>
              <a:rPr lang="zh-CN" altLang="zh-CN" sz="3200" b="1" dirty="0">
                <a:latin typeface="Times New Roman" panose="02020603050405020304" pitchFamily="18" charset="0"/>
                <a:ea typeface="楷体" panose="02010609060101010101" pitchFamily="49" charset="-122"/>
                <a:cs typeface="Times New Roman" panose="02020603050405020304" pitchFamily="18" charset="0"/>
              </a:rPr>
              <a:t>用字母表示一个数。</a:t>
            </a:r>
            <a:endParaRPr lang="en-US" altLang="zh-CN" sz="3200" b="1" dirty="0">
              <a:latin typeface="Times New Roman" panose="02020603050405020304" pitchFamily="18" charset="0"/>
              <a:ea typeface="楷体" panose="02010609060101010101" pitchFamily="49" charset="-122"/>
              <a:cs typeface="Times New Roman" panose="02020603050405020304" pitchFamily="18" charset="0"/>
            </a:endParaRPr>
          </a:p>
          <a:p>
            <a:pPr eaLnBrk="1" hangingPunct="1">
              <a:lnSpc>
                <a:spcPct val="250000"/>
              </a:lnSpc>
            </a:pP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2.</a:t>
            </a:r>
            <a:r>
              <a:rPr lang="zh-CN" altLang="zh-CN" sz="3200" b="1" dirty="0">
                <a:latin typeface="Times New Roman" panose="02020603050405020304" pitchFamily="18" charset="0"/>
                <a:ea typeface="楷体" panose="02010609060101010101" pitchFamily="49" charset="-122"/>
                <a:cs typeface="Times New Roman" panose="02020603050405020304" pitchFamily="18" charset="0"/>
              </a:rPr>
              <a:t>用字母表示变化的数及</a:t>
            </a:r>
            <a:r>
              <a:rPr lang="zh-CN"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数量关系</a:t>
            </a:r>
            <a:r>
              <a:rPr lang="zh-CN" altLang="zh-CN" sz="3200" b="1" dirty="0">
                <a:latin typeface="Times New Roman" panose="02020603050405020304" pitchFamily="18" charset="0"/>
                <a:ea typeface="楷体" panose="02010609060101010101" pitchFamily="49" charset="-122"/>
                <a:cs typeface="Times New Roman" panose="02020603050405020304" pitchFamily="18" charset="0"/>
              </a:rPr>
              <a:t>。</a:t>
            </a:r>
            <a:endParaRPr lang="en-US" altLang="zh-CN" sz="3200" b="1" dirty="0">
              <a:latin typeface="Times New Roman" panose="02020603050405020304" pitchFamily="18" charset="0"/>
              <a:ea typeface="楷体" panose="02010609060101010101" pitchFamily="49" charset="-122"/>
              <a:cs typeface="Times New Roman" panose="02020603050405020304" pitchFamily="18" charset="0"/>
            </a:endParaRPr>
          </a:p>
          <a:p>
            <a:pPr eaLnBrk="1" hangingPunct="1">
              <a:lnSpc>
                <a:spcPct val="250000"/>
              </a:lnSpc>
            </a:pP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3.</a:t>
            </a:r>
            <a:r>
              <a:rPr lang="zh-CN" altLang="zh-CN" sz="3200" b="1" dirty="0">
                <a:latin typeface="Times New Roman" panose="02020603050405020304" pitchFamily="18" charset="0"/>
                <a:ea typeface="楷体" panose="02010609060101010101" pitchFamily="49" charset="-122"/>
                <a:cs typeface="Times New Roman" panose="02020603050405020304" pitchFamily="18" charset="0"/>
              </a:rPr>
              <a:t>用字母表示</a:t>
            </a:r>
            <a:r>
              <a:rPr lang="zh-CN"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简写</a:t>
            </a:r>
            <a:r>
              <a:rPr lang="zh-CN" altLang="zh-CN" sz="3200" b="1" dirty="0">
                <a:latin typeface="Times New Roman" panose="02020603050405020304" pitchFamily="18" charset="0"/>
                <a:ea typeface="楷体" panose="02010609060101010101" pitchFamily="49" charset="-122"/>
                <a:cs typeface="Times New Roman" panose="02020603050405020304" pitchFamily="18" charset="0"/>
              </a:rPr>
              <a:t>：省略乘号，数字写在字母前面</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endParaRPr lang="zh-CN" altLang="zh-CN" sz="3200" b="1"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5" name="图片 4"/>
          <p:cNvPicPr>
            <a:picLocks noChangeAspect="1"/>
          </p:cNvPicPr>
          <p:nvPr/>
        </p:nvPicPr>
        <p:blipFill rotWithShape="1">
          <a:blip r:embed="rId2" cstate="print">
            <a:duotone>
              <a:prstClr val="black"/>
              <a:schemeClr val="accent2">
                <a:tint val="45000"/>
                <a:satMod val="400000"/>
              </a:schemeClr>
            </a:duotone>
          </a:blip>
          <a:srcRect t="35151" b="35405"/>
          <a:stretch>
            <a:fillRect/>
          </a:stretch>
        </p:blipFill>
        <p:spPr>
          <a:xfrm>
            <a:off x="375590" y="-73388"/>
            <a:ext cx="5090819" cy="1498963"/>
          </a:xfrm>
          <a:prstGeom prst="rect">
            <a:avLst/>
          </a:prstGeom>
        </p:spPr>
      </p:pic>
      <p:sp>
        <p:nvSpPr>
          <p:cNvPr id="35844" name="Rectangle 16"/>
          <p:cNvSpPr>
            <a:spLocks noChangeArrowheads="1"/>
          </p:cNvSpPr>
          <p:nvPr/>
        </p:nvSpPr>
        <p:spPr bwMode="auto">
          <a:xfrm>
            <a:off x="1857375" y="696913"/>
            <a:ext cx="43608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3600" b="1">
                <a:latin typeface="楷体" panose="02010609060101010101" pitchFamily="49" charset="-122"/>
                <a:ea typeface="楷体" panose="02010609060101010101" pitchFamily="49" charset="-122"/>
              </a:rPr>
              <a:t>课堂小结</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857" y="824883"/>
            <a:ext cx="3224444" cy="322444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4"/>
          <p:cNvSpPr txBox="1">
            <a:spLocks noChangeArrowheads="1"/>
          </p:cNvSpPr>
          <p:nvPr/>
        </p:nvSpPr>
        <p:spPr bwMode="auto">
          <a:xfrm>
            <a:off x="698500" y="1616075"/>
            <a:ext cx="50085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pPr>
            <a:r>
              <a:rPr lang="zh-CN" altLang="en-US" sz="3200" b="1">
                <a:latin typeface="楷体" panose="02010609060101010101" pitchFamily="49" charset="-122"/>
                <a:ea typeface="楷体" panose="02010609060101010101" pitchFamily="49" charset="-122"/>
              </a:rPr>
              <a:t>想一想，填一填。</a:t>
            </a:r>
          </a:p>
        </p:txBody>
      </p:sp>
      <p:sp>
        <p:nvSpPr>
          <p:cNvPr id="36867" name="文本框 5"/>
          <p:cNvSpPr txBox="1">
            <a:spLocks noChangeArrowheads="1"/>
          </p:cNvSpPr>
          <p:nvPr/>
        </p:nvSpPr>
        <p:spPr bwMode="auto">
          <a:xfrm>
            <a:off x="698500" y="2451100"/>
            <a:ext cx="5008563" cy="66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pPr>
            <a:r>
              <a:rPr lang="en-US" altLang="zh-CN" sz="3200" b="1">
                <a:latin typeface="Times New Roman" panose="02020603050405020304" pitchFamily="18" charset="0"/>
                <a:ea typeface="楷体" panose="02010609060101010101" pitchFamily="49" charset="-122"/>
                <a:cs typeface="Times New Roman" panose="02020603050405020304" pitchFamily="18" charset="0"/>
              </a:rPr>
              <a:t>1.</a:t>
            </a:r>
            <a:r>
              <a:rPr lang="zh-CN" altLang="en-US" sz="3200" b="1">
                <a:latin typeface="Times New Roman" panose="02020603050405020304" pitchFamily="18" charset="0"/>
                <a:ea typeface="楷体" panose="02010609060101010101" pitchFamily="49" charset="-122"/>
                <a:cs typeface="Times New Roman" panose="02020603050405020304" pitchFamily="18" charset="0"/>
              </a:rPr>
              <a:t>龟兔赛跑。</a:t>
            </a:r>
          </a:p>
        </p:txBody>
      </p:sp>
      <p:sp>
        <p:nvSpPr>
          <p:cNvPr id="36868" name="文本框 6"/>
          <p:cNvSpPr txBox="1">
            <a:spLocks noChangeArrowheads="1"/>
          </p:cNvSpPr>
          <p:nvPr/>
        </p:nvSpPr>
        <p:spPr bwMode="auto">
          <a:xfrm>
            <a:off x="708660" y="4367213"/>
            <a:ext cx="8921750" cy="66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pPr>
            <a:r>
              <a:rPr lang="zh-CN" altLang="en-US" sz="3200" b="1">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a:latin typeface="Times New Roman" panose="02020603050405020304" pitchFamily="18" charset="0"/>
                <a:ea typeface="楷体" panose="02010609060101010101" pitchFamily="49" charset="-122"/>
                <a:cs typeface="Times New Roman" panose="02020603050405020304" pitchFamily="18" charset="0"/>
              </a:rPr>
              <a:t>1</a:t>
            </a:r>
            <a:r>
              <a:rPr lang="zh-CN" altLang="en-US" sz="3200" b="1">
                <a:latin typeface="Times New Roman" panose="02020603050405020304" pitchFamily="18" charset="0"/>
                <a:ea typeface="楷体" panose="02010609060101010101" pitchFamily="49" charset="-122"/>
                <a:cs typeface="Times New Roman" panose="02020603050405020304" pitchFamily="18" charset="0"/>
              </a:rPr>
              <a:t>）兔子每小时跑（       ）</a:t>
            </a:r>
            <a:r>
              <a:rPr lang="en-US" altLang="zh-CN" sz="3200" b="1">
                <a:latin typeface="Times New Roman" panose="02020603050405020304" pitchFamily="18" charset="0"/>
                <a:ea typeface="楷体" panose="02010609060101010101" pitchFamily="49" charset="-122"/>
                <a:cs typeface="Times New Roman" panose="02020603050405020304" pitchFamily="18" charset="0"/>
              </a:rPr>
              <a:t>km</a:t>
            </a:r>
            <a:r>
              <a:rPr lang="zh-CN" altLang="en-US" sz="3200" b="1">
                <a:latin typeface="Times New Roman" panose="02020603050405020304" pitchFamily="18" charset="0"/>
                <a:ea typeface="楷体" panose="02010609060101010101" pitchFamily="49" charset="-122"/>
                <a:cs typeface="Times New Roman" panose="02020603050405020304" pitchFamily="18" charset="0"/>
              </a:rPr>
              <a:t>。</a:t>
            </a:r>
          </a:p>
        </p:txBody>
      </p:sp>
      <p:sp>
        <p:nvSpPr>
          <p:cNvPr id="36869" name="文本框 7"/>
          <p:cNvSpPr txBox="1">
            <a:spLocks noChangeArrowheads="1"/>
          </p:cNvSpPr>
          <p:nvPr/>
        </p:nvSpPr>
        <p:spPr bwMode="auto">
          <a:xfrm>
            <a:off x="708660" y="5084763"/>
            <a:ext cx="8921750"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pPr>
            <a:r>
              <a:rPr lang="zh-CN" altLang="en-US" sz="3200" b="1">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a:latin typeface="Times New Roman" panose="02020603050405020304" pitchFamily="18" charset="0"/>
                <a:ea typeface="楷体" panose="02010609060101010101" pitchFamily="49" charset="-122"/>
                <a:cs typeface="Times New Roman" panose="02020603050405020304" pitchFamily="18" charset="0"/>
              </a:rPr>
              <a:t>2</a:t>
            </a:r>
            <a:r>
              <a:rPr lang="zh-CN" altLang="en-US" sz="3200" b="1">
                <a:latin typeface="Times New Roman" panose="02020603050405020304" pitchFamily="18" charset="0"/>
                <a:ea typeface="楷体" panose="02010609060101010101" pitchFamily="49" charset="-122"/>
                <a:cs typeface="Times New Roman" panose="02020603050405020304" pitchFamily="18" charset="0"/>
              </a:rPr>
              <a:t>）当</a:t>
            </a:r>
            <a:r>
              <a:rPr lang="en-US" altLang="zh-CN" sz="3200" b="1" i="1">
                <a:latin typeface="Times New Roman" panose="02020603050405020304" pitchFamily="18" charset="0"/>
                <a:ea typeface="楷体" panose="02010609060101010101" pitchFamily="49" charset="-122"/>
                <a:cs typeface="Times New Roman" panose="02020603050405020304" pitchFamily="18" charset="0"/>
              </a:rPr>
              <a:t>x</a:t>
            </a:r>
            <a:r>
              <a:rPr lang="en-US" altLang="zh-CN" sz="3200" b="1">
                <a:latin typeface="Times New Roman" panose="02020603050405020304" pitchFamily="18" charset="0"/>
                <a:ea typeface="楷体" panose="02010609060101010101" pitchFamily="49" charset="-122"/>
                <a:cs typeface="Times New Roman" panose="02020603050405020304" pitchFamily="18" charset="0"/>
              </a:rPr>
              <a:t>=45</a:t>
            </a:r>
            <a:r>
              <a:rPr lang="zh-CN" altLang="en-US" sz="3200" b="1">
                <a:latin typeface="Times New Roman" panose="02020603050405020304" pitchFamily="18" charset="0"/>
                <a:ea typeface="楷体" panose="02010609060101010101" pitchFamily="49" charset="-122"/>
                <a:cs typeface="Times New Roman" panose="02020603050405020304" pitchFamily="18" charset="0"/>
              </a:rPr>
              <a:t>时，兔子每小时跑（       ）</a:t>
            </a:r>
            <a:r>
              <a:rPr lang="en-US" altLang="zh-CN" sz="3200" b="1">
                <a:latin typeface="Times New Roman" panose="02020603050405020304" pitchFamily="18" charset="0"/>
                <a:ea typeface="楷体" panose="02010609060101010101" pitchFamily="49" charset="-122"/>
                <a:cs typeface="Times New Roman" panose="02020603050405020304" pitchFamily="18" charset="0"/>
              </a:rPr>
              <a:t>km</a:t>
            </a:r>
            <a:r>
              <a:rPr lang="zh-CN" altLang="en-US" sz="3200" b="1">
                <a:latin typeface="Times New Roman" panose="02020603050405020304" pitchFamily="18" charset="0"/>
                <a:ea typeface="楷体" panose="02010609060101010101" pitchFamily="49" charset="-122"/>
                <a:cs typeface="Times New Roman" panose="02020603050405020304" pitchFamily="18" charset="0"/>
              </a:rPr>
              <a:t>。</a:t>
            </a:r>
          </a:p>
        </p:txBody>
      </p:sp>
      <p:pic>
        <p:nvPicPr>
          <p:cNvPr id="36870" name="图片 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27600" y="2071688"/>
            <a:ext cx="5580063" cy="246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a:spLocks noChangeArrowheads="1"/>
          </p:cNvSpPr>
          <p:nvPr/>
        </p:nvSpPr>
        <p:spPr bwMode="auto">
          <a:xfrm>
            <a:off x="4643139" y="4319880"/>
            <a:ext cx="9144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pPr>
            <a:r>
              <a:rPr lang="en-US" altLang="zh-CN" sz="3200"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x</a:t>
            </a: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+3</a:t>
            </a:r>
            <a:endPar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2" name="文本框 11"/>
          <p:cNvSpPr txBox="1">
            <a:spLocks noChangeArrowheads="1"/>
          </p:cNvSpPr>
          <p:nvPr/>
        </p:nvSpPr>
        <p:spPr bwMode="auto">
          <a:xfrm>
            <a:off x="6805883" y="5057869"/>
            <a:ext cx="914400"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pP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48</a:t>
            </a:r>
            <a:endPar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6873" name="文本框 12"/>
          <p:cNvSpPr txBox="1">
            <a:spLocks noChangeArrowheads="1"/>
          </p:cNvSpPr>
          <p:nvPr/>
        </p:nvSpPr>
        <p:spPr bwMode="auto">
          <a:xfrm>
            <a:off x="4725988" y="1800225"/>
            <a:ext cx="54943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eaLnBrk="1" hangingPunct="1">
              <a:lnSpc>
                <a:spcPct val="100000"/>
              </a:lnSpc>
              <a:spcBef>
                <a:spcPct val="0"/>
              </a:spcBef>
              <a:buFontTx/>
              <a:buNone/>
            </a:pPr>
            <a:r>
              <a:rPr lang="en-US" altLang="zh-CN" sz="2400" b="1">
                <a:solidFill>
                  <a:srgbClr val="FF6600"/>
                </a:solidFill>
                <a:latin typeface="楷体" panose="02010609060101010101" pitchFamily="49" charset="-122"/>
                <a:ea typeface="楷体" panose="02010609060101010101" pitchFamily="49" charset="-122"/>
                <a:cs typeface="Times New Roman" panose="02020603050405020304" pitchFamily="18" charset="0"/>
              </a:rPr>
              <a:t>[</a:t>
            </a:r>
            <a:r>
              <a:rPr lang="zh-CN" altLang="en-US" sz="2400" b="1">
                <a:solidFill>
                  <a:srgbClr val="FF6600"/>
                </a:solidFill>
                <a:latin typeface="楷体" panose="02010609060101010101" pitchFamily="49" charset="-122"/>
                <a:ea typeface="楷体" panose="02010609060101010101" pitchFamily="49" charset="-122"/>
                <a:cs typeface="Times New Roman" panose="02020603050405020304" pitchFamily="18" charset="0"/>
              </a:rPr>
              <a:t>选自</a:t>
            </a:r>
            <a:r>
              <a:rPr lang="en-US" altLang="zh-CN" sz="2400" b="1">
                <a:solidFill>
                  <a:srgbClr val="FF6600"/>
                </a:solidFill>
                <a:latin typeface="楷体" panose="02010609060101010101" pitchFamily="49" charset="-122"/>
                <a:ea typeface="楷体" panose="02010609060101010101" pitchFamily="49" charset="-122"/>
                <a:cs typeface="Times New Roman" panose="02020603050405020304" pitchFamily="18" charset="0"/>
              </a:rPr>
              <a:t>《</a:t>
            </a:r>
            <a:r>
              <a:rPr lang="zh-CN" altLang="en-US" sz="2400" b="1">
                <a:solidFill>
                  <a:srgbClr val="FF6600"/>
                </a:solidFill>
                <a:latin typeface="楷体" panose="02010609060101010101" pitchFamily="49" charset="-122"/>
                <a:ea typeface="楷体" panose="02010609060101010101" pitchFamily="49" charset="-122"/>
                <a:cs typeface="Times New Roman" panose="02020603050405020304" pitchFamily="18" charset="0"/>
              </a:rPr>
              <a:t>创优作业</a:t>
            </a:r>
            <a:r>
              <a:rPr lang="en-US" altLang="zh-CN" sz="2400" b="1">
                <a:solidFill>
                  <a:srgbClr val="FF6600"/>
                </a:solidFill>
                <a:latin typeface="楷体" panose="02010609060101010101" pitchFamily="49" charset="-122"/>
                <a:ea typeface="楷体" panose="02010609060101010101" pitchFamily="49" charset="-122"/>
                <a:cs typeface="Times New Roman" panose="02020603050405020304" pitchFamily="18" charset="0"/>
              </a:rPr>
              <a:t>100</a:t>
            </a:r>
            <a:r>
              <a:rPr lang="zh-CN" altLang="en-US" sz="2400" b="1">
                <a:solidFill>
                  <a:srgbClr val="FF6600"/>
                </a:solidFill>
                <a:latin typeface="楷体" panose="02010609060101010101" pitchFamily="49" charset="-122"/>
                <a:ea typeface="楷体" panose="02010609060101010101" pitchFamily="49" charset="-122"/>
                <a:cs typeface="Times New Roman" panose="02020603050405020304" pitchFamily="18" charset="0"/>
              </a:rPr>
              <a:t>分</a:t>
            </a:r>
            <a:r>
              <a:rPr lang="en-US" altLang="zh-CN" sz="2400" b="1">
                <a:solidFill>
                  <a:srgbClr val="FF6600"/>
                </a:solidFill>
                <a:latin typeface="楷体" panose="02010609060101010101" pitchFamily="49" charset="-122"/>
                <a:ea typeface="楷体" panose="02010609060101010101" pitchFamily="49" charset="-122"/>
                <a:cs typeface="Times New Roman" panose="02020603050405020304" pitchFamily="18" charset="0"/>
              </a:rPr>
              <a:t>》]</a:t>
            </a:r>
            <a:endParaRPr lang="zh-CN" altLang="en-US" sz="1800" b="1">
              <a:latin typeface="楷体" panose="02010609060101010101" pitchFamily="49" charset="-122"/>
              <a:ea typeface="楷体" panose="02010609060101010101" pitchFamily="49" charset="-122"/>
              <a:cs typeface="Times New Roman" panose="02020603050405020304" pitchFamily="18" charset="0"/>
            </a:endParaRPr>
          </a:p>
        </p:txBody>
      </p:sp>
      <p:pic>
        <p:nvPicPr>
          <p:cNvPr id="11" name="图片 10"/>
          <p:cNvPicPr>
            <a:picLocks noChangeAspect="1"/>
          </p:cNvPicPr>
          <p:nvPr/>
        </p:nvPicPr>
        <p:blipFill rotWithShape="1">
          <a:blip r:embed="rId3" cstate="print">
            <a:duotone>
              <a:prstClr val="black"/>
              <a:schemeClr val="accent2">
                <a:tint val="45000"/>
                <a:satMod val="400000"/>
              </a:schemeClr>
            </a:duotone>
          </a:blip>
          <a:srcRect t="35151" b="35405"/>
          <a:stretch>
            <a:fillRect/>
          </a:stretch>
        </p:blipFill>
        <p:spPr>
          <a:xfrm>
            <a:off x="375590" y="-73388"/>
            <a:ext cx="5090819" cy="1498963"/>
          </a:xfrm>
          <a:prstGeom prst="rect">
            <a:avLst/>
          </a:prstGeom>
        </p:spPr>
      </p:pic>
      <p:sp>
        <p:nvSpPr>
          <p:cNvPr id="36875" name="Rectangle 16"/>
          <p:cNvSpPr>
            <a:spLocks noChangeArrowheads="1"/>
          </p:cNvSpPr>
          <p:nvPr/>
        </p:nvSpPr>
        <p:spPr bwMode="auto">
          <a:xfrm>
            <a:off x="1857375" y="696913"/>
            <a:ext cx="43608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3600" b="1">
                <a:latin typeface="楷体" panose="02010609060101010101" pitchFamily="49" charset="-122"/>
                <a:ea typeface="楷体" panose="02010609060101010101" pitchFamily="49" charset="-122"/>
              </a:rPr>
              <a:t>巩固练习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框 3"/>
          <p:cNvSpPr txBox="1">
            <a:spLocks noChangeArrowheads="1"/>
          </p:cNvSpPr>
          <p:nvPr/>
        </p:nvSpPr>
        <p:spPr bwMode="auto">
          <a:xfrm>
            <a:off x="576263" y="1319213"/>
            <a:ext cx="10842625" cy="3876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200000"/>
              </a:lnSpc>
            </a:pP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胡萝卜每千克</a:t>
            </a:r>
            <a:r>
              <a:rPr lang="en-US" altLang="zh-CN" sz="3200" b="1" i="1" dirty="0">
                <a:latin typeface="Times New Roman" panose="02020603050405020304" pitchFamily="18" charset="0"/>
                <a:ea typeface="楷体" panose="02010609060101010101" pitchFamily="49" charset="-122"/>
                <a:cs typeface="Times New Roman" panose="02020603050405020304" pitchFamily="18" charset="0"/>
              </a:rPr>
              <a:t>x</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元，红萝卜每千克的价格是胡萝卜的</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2.4</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倍。</a:t>
            </a:r>
          </a:p>
          <a:p>
            <a:pPr eaLnBrk="1" hangingPunct="1">
              <a:lnSpc>
                <a:spcPct val="200000"/>
              </a:lnSpc>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1</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）红萝卜每千克（        ）元。</a:t>
            </a:r>
          </a:p>
          <a:p>
            <a:pPr eaLnBrk="1" hangingPunct="1">
              <a:lnSpc>
                <a:spcPct val="200000"/>
              </a:lnSpc>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2</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）当</a:t>
            </a:r>
            <a:r>
              <a:rPr lang="en-US" altLang="zh-CN" sz="3200" b="1" i="1" dirty="0">
                <a:latin typeface="Times New Roman" panose="02020603050405020304" pitchFamily="18" charset="0"/>
                <a:ea typeface="楷体" panose="02010609060101010101" pitchFamily="49" charset="-122"/>
                <a:cs typeface="Times New Roman" panose="02020603050405020304" pitchFamily="18" charset="0"/>
              </a:rPr>
              <a:t>x</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=3.5</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时，红萝卜每千克的价格是（        ）元。</a:t>
            </a:r>
            <a:endParaRPr lang="en-US" altLang="zh-CN" sz="3200" b="1" dirty="0">
              <a:latin typeface="Times New Roman" panose="02020603050405020304" pitchFamily="18" charset="0"/>
              <a:ea typeface="楷体" panose="02010609060101010101" pitchFamily="49" charset="-122"/>
              <a:cs typeface="Times New Roman" panose="02020603050405020304" pitchFamily="18" charset="0"/>
            </a:endParaRPr>
          </a:p>
          <a:p>
            <a:pPr eaLnBrk="1" hangingPunct="1">
              <a:lnSpc>
                <a:spcPct val="200000"/>
              </a:lnSpc>
            </a:pP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3</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）当</a:t>
            </a:r>
            <a:r>
              <a:rPr lang="en-US" altLang="zh-CN" sz="3200" b="1" i="1" dirty="0">
                <a:latin typeface="Times New Roman" panose="02020603050405020304" pitchFamily="18" charset="0"/>
                <a:ea typeface="楷体" panose="02010609060101010101" pitchFamily="49" charset="-122"/>
                <a:cs typeface="Times New Roman" panose="02020603050405020304" pitchFamily="18" charset="0"/>
              </a:rPr>
              <a:t>x</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       ）时，红萝卜的价格是每千克</a:t>
            </a:r>
            <a:r>
              <a:rPr lang="en-US" altLang="zh-CN" sz="3200" b="1" dirty="0">
                <a:latin typeface="Times New Roman" panose="02020603050405020304" pitchFamily="18" charset="0"/>
                <a:ea typeface="楷体" panose="02010609060101010101" pitchFamily="49" charset="-122"/>
                <a:cs typeface="Times New Roman" panose="02020603050405020304" pitchFamily="18" charset="0"/>
              </a:rPr>
              <a:t>7.8</a:t>
            </a:r>
            <a:r>
              <a:rPr lang="zh-CN" altLang="en-US" sz="3200" b="1" dirty="0">
                <a:latin typeface="Times New Roman" panose="02020603050405020304" pitchFamily="18" charset="0"/>
                <a:ea typeface="楷体" panose="02010609060101010101" pitchFamily="49" charset="-122"/>
                <a:cs typeface="Times New Roman" panose="02020603050405020304" pitchFamily="18" charset="0"/>
              </a:rPr>
              <a:t>元。</a:t>
            </a:r>
          </a:p>
        </p:txBody>
      </p:sp>
      <p:sp>
        <p:nvSpPr>
          <p:cNvPr id="5" name="文本框 4"/>
          <p:cNvSpPr txBox="1">
            <a:spLocks noChangeArrowheads="1"/>
          </p:cNvSpPr>
          <p:nvPr/>
        </p:nvSpPr>
        <p:spPr bwMode="auto">
          <a:xfrm>
            <a:off x="4522601" y="2481356"/>
            <a:ext cx="9144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pP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2.4</a:t>
            </a:r>
            <a:r>
              <a:rPr lang="en-US" altLang="zh-CN" sz="3200" b="1" i="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x</a:t>
            </a:r>
            <a:endPar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6" name="文本框 5"/>
          <p:cNvSpPr txBox="1">
            <a:spLocks noChangeArrowheads="1"/>
          </p:cNvSpPr>
          <p:nvPr/>
        </p:nvSpPr>
        <p:spPr bwMode="auto">
          <a:xfrm>
            <a:off x="8425404" y="3514127"/>
            <a:ext cx="914400"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pP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8.4</a:t>
            </a:r>
            <a:endPar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7" name="文本框 6"/>
          <p:cNvSpPr txBox="1">
            <a:spLocks noChangeArrowheads="1"/>
          </p:cNvSpPr>
          <p:nvPr/>
        </p:nvSpPr>
        <p:spPr bwMode="auto">
          <a:xfrm>
            <a:off x="2840131" y="4475319"/>
            <a:ext cx="9144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30000"/>
              </a:lnSpc>
            </a:pPr>
            <a:r>
              <a:rPr lang="en-US" altLang="zh-CN"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3.25</a:t>
            </a:r>
            <a:endParaRPr lang="zh-CN" altLang="en-US" sz="3200" b="1" dirty="0">
              <a:solidFill>
                <a:srgbClr val="FF0000"/>
              </a:solidFill>
              <a:latin typeface="Times New Roman" panose="02020603050405020304" pitchFamily="18" charset="0"/>
              <a:ea typeface="楷体" panose="02010609060101010101"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TotalTime>
  <Words>1421</Words>
  <Application>Microsoft Office PowerPoint</Application>
  <PresentationFormat>宽屏</PresentationFormat>
  <Paragraphs>107</Paragraphs>
  <Slides>20</Slides>
  <Notes>4</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1</vt:i4>
      </vt:variant>
      <vt:variant>
        <vt:lpstr>幻灯片标题</vt:lpstr>
      </vt:variant>
      <vt:variant>
        <vt:i4>20</vt:i4>
      </vt:variant>
    </vt:vector>
  </HeadingPairs>
  <TitlesOfParts>
    <vt:vector size="28" baseType="lpstr">
      <vt:lpstr>等线</vt:lpstr>
      <vt:lpstr>等线 Light</vt:lpstr>
      <vt:lpstr>黑体</vt:lpstr>
      <vt:lpstr>楷体</vt:lpstr>
      <vt:lpstr>Arial</vt:lpstr>
      <vt:lpstr>Times New Roman</vt:lpstr>
      <vt:lpstr>自定义设计方案</vt:lpstr>
      <vt:lpstr>Equation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subject>状元成才路</dc:subject>
  <dc:creator>状元成才路; 吾课网</dc:creator>
  <cp:keywords>状元成才路</cp:keywords>
  <dc:description>状元成才路</dc:description>
  <cp:lastModifiedBy>WF</cp:lastModifiedBy>
  <cp:revision>235</cp:revision>
  <dcterms:created xsi:type="dcterms:W3CDTF">2016-01-14T07:05:00Z</dcterms:created>
  <dcterms:modified xsi:type="dcterms:W3CDTF">2026-09-05T02:28:56Z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2052-11.8.2.8411</vt:lpwstr>
  </property>
</Properties>
</file>