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364" r:id="rId5"/>
    <p:sldId id="267" r:id="rId6"/>
    <p:sldId id="269" r:id="rId7"/>
    <p:sldId id="268" r:id="rId8"/>
    <p:sldId id="272" r:id="rId9"/>
    <p:sldId id="386" r:id="rId10"/>
    <p:sldId id="388" r:id="rId11"/>
    <p:sldId id="387" r:id="rId12"/>
    <p:sldId id="389" r:id="rId13"/>
    <p:sldId id="270" r:id="rId14"/>
    <p:sldId id="390" r:id="rId15"/>
    <p:sldId id="337" r:id="rId16"/>
    <p:sldId id="274" r:id="rId17"/>
    <p:sldId id="340" r:id="rId18"/>
    <p:sldId id="264" r:id="rId19"/>
    <p:sldId id="265" r:id="rId20"/>
    <p:sldId id="352" r:id="rId21"/>
    <p:sldId id="353" r:id="rId22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330" indent="-1511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930" indent="-3035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7130" indent="-608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E60013"/>
    <a:srgbClr val="FCF8F2"/>
    <a:srgbClr val="F7FFFD"/>
    <a:srgbClr val="2BB9D4"/>
    <a:srgbClr val="D8F3FB"/>
    <a:srgbClr val="E5F8F9"/>
    <a:srgbClr val="0000FF"/>
    <a:srgbClr val="E66E19"/>
    <a:srgbClr val="C05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5337" autoAdjust="0"/>
  </p:normalViewPr>
  <p:slideViewPr>
    <p:cSldViewPr snapToGrid="0">
      <p:cViewPr varScale="1">
        <p:scale>
          <a:sx n="65" d="100"/>
          <a:sy n="65" d="100"/>
        </p:scale>
        <p:origin x="102" y="10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0F33431D-6BCA-4122-AF08-C7FAB5C43FFB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1126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F553F2E-78D7-49C3-9457-3439A7089EE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833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93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53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13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AFBA386-EEF2-429D-B23F-900CB7EE59A7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50C188D-AD85-43A0-B03D-8D0FEFB7D4E9}" type="slidenum">
              <a:rPr lang="zh-CN" altLang="en-US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7363"/>
            <a:ext cx="2946400" cy="49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fld id="{397A5F7F-C998-45F2-B699-E8C7408B1A7A}" type="slidenum">
              <a:rPr lang="zh-CN" altLang="en-US" b="1"/>
              <a:t>15</a:t>
            </a:fld>
            <a:endParaRPr lang="zh-CN" altLang="en-US" b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14350" y="528638"/>
            <a:ext cx="11163300" cy="5800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0"/>
            <a:ext cx="4103688" cy="1543050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2375" y="295275"/>
            <a:ext cx="1085850" cy="976313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t="23175" r="9954" b="23328"/>
          <a:stretch>
            <a:fillRect/>
          </a:stretch>
        </p:blipFill>
        <p:spPr>
          <a:xfrm rot="18812058" flipH="1">
            <a:off x="5931878" y="2579076"/>
            <a:ext cx="7807569" cy="51347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5" y="4345200"/>
            <a:ext cx="2299165" cy="2028167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4905375"/>
            <a:ext cx="2068513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763FF3-0F5B-4218-92D0-FF30BB5B97B1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6DF9570-3817-4CE5-8752-38A89FCAB95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>
            <a:extLst>
              <a:ext uri="{FF2B5EF4-FFF2-40B4-BE49-F238E27FC236}">
                <a16:creationId xmlns:a16="http://schemas.microsoft.com/office/drawing/2014/main" id="{75DB95E2-AD33-A953-6B47-CCB00E3C3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779" y="1262952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5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A9FD9305-1EF5-DD08-D53A-B811C453E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040" y="2027883"/>
            <a:ext cx="6550025" cy="272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用字母表示数和</a:t>
            </a:r>
            <a:endParaRPr lang="en-US" altLang="zh-CN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数量关系（</a:t>
            </a:r>
            <a:r>
              <a:rPr lang="en-US" altLang="zh-CN" sz="5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6"/>
          <p:cNvSpPr txBox="1">
            <a:spLocks noChangeArrowheads="1"/>
          </p:cNvSpPr>
          <p:nvPr/>
        </p:nvSpPr>
        <p:spPr bwMode="auto">
          <a:xfrm>
            <a:off x="1084996" y="2236791"/>
            <a:ext cx="927912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12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)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)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)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zh-CN" alt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u="sng" dirty="0">
                <a:latin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) 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)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 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)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)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834171" y="1576474"/>
            <a:ext cx="10937875" cy="58507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在下面的 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)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里填上适当的数，并说说你的依据是什么。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4372391" y="2381253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6085907" y="3046416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2" name="Text Box 25"/>
          <p:cNvSpPr txBox="1">
            <a:spLocks noChangeArrowheads="1"/>
          </p:cNvSpPr>
          <p:nvPr/>
        </p:nvSpPr>
        <p:spPr bwMode="auto">
          <a:xfrm>
            <a:off x="7322807" y="3048312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43" name="Text Box 26"/>
          <p:cNvSpPr txBox="1">
            <a:spLocks noChangeArrowheads="1"/>
          </p:cNvSpPr>
          <p:nvPr/>
        </p:nvSpPr>
        <p:spPr bwMode="auto">
          <a:xfrm>
            <a:off x="2664890" y="3855723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</a:p>
        </p:txBody>
      </p:sp>
      <p:sp>
        <p:nvSpPr>
          <p:cNvPr id="44" name="Text Box 27"/>
          <p:cNvSpPr txBox="1">
            <a:spLocks noChangeArrowheads="1"/>
          </p:cNvSpPr>
          <p:nvPr/>
        </p:nvSpPr>
        <p:spPr bwMode="auto">
          <a:xfrm>
            <a:off x="4980244" y="3870956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45" name="Text Box 28"/>
          <p:cNvSpPr txBox="1">
            <a:spLocks noChangeArrowheads="1"/>
          </p:cNvSpPr>
          <p:nvPr/>
        </p:nvSpPr>
        <p:spPr bwMode="auto">
          <a:xfrm>
            <a:off x="5666270" y="4560891"/>
            <a:ext cx="863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46" name="Text Box 29"/>
          <p:cNvSpPr txBox="1">
            <a:spLocks noChangeArrowheads="1"/>
          </p:cNvSpPr>
          <p:nvPr/>
        </p:nvSpPr>
        <p:spPr bwMode="auto">
          <a:xfrm>
            <a:off x="7120158" y="4541841"/>
            <a:ext cx="863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7" name="Text Box 30"/>
          <p:cNvSpPr txBox="1">
            <a:spLocks noChangeArrowheads="1"/>
          </p:cNvSpPr>
          <p:nvPr/>
        </p:nvSpPr>
        <p:spPr bwMode="auto">
          <a:xfrm>
            <a:off x="3697557" y="5326383"/>
            <a:ext cx="8429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</a:p>
        </p:txBody>
      </p:sp>
      <p:sp>
        <p:nvSpPr>
          <p:cNvPr id="48" name="Text Box 31"/>
          <p:cNvSpPr txBox="1">
            <a:spLocks noChangeArrowheads="1"/>
          </p:cNvSpPr>
          <p:nvPr/>
        </p:nvSpPr>
        <p:spPr bwMode="auto">
          <a:xfrm>
            <a:off x="5376204" y="5321303"/>
            <a:ext cx="960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9" name="Text Box 32"/>
          <p:cNvSpPr txBox="1">
            <a:spLocks noChangeArrowheads="1"/>
          </p:cNvSpPr>
          <p:nvPr/>
        </p:nvSpPr>
        <p:spPr bwMode="auto">
          <a:xfrm>
            <a:off x="7791571" y="5318128"/>
            <a:ext cx="4667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0" name="Text Box 33"/>
          <p:cNvSpPr txBox="1">
            <a:spLocks noChangeArrowheads="1"/>
          </p:cNvSpPr>
          <p:nvPr/>
        </p:nvSpPr>
        <p:spPr bwMode="auto">
          <a:xfrm>
            <a:off x="8998548" y="5319949"/>
            <a:ext cx="86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3444569" cy="1498963"/>
          </a:xfrm>
          <a:prstGeom prst="rect">
            <a:avLst/>
          </a:prstGeom>
        </p:spPr>
      </p:pic>
      <p:sp>
        <p:nvSpPr>
          <p:cNvPr id="15387" name="Rectangle 16"/>
          <p:cNvSpPr>
            <a:spLocks noChangeArrowheads="1"/>
          </p:cNvSpPr>
          <p:nvPr/>
        </p:nvSpPr>
        <p:spPr bwMode="auto">
          <a:xfrm>
            <a:off x="580073" y="725488"/>
            <a:ext cx="354974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一、复习导入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211649" y="2471413"/>
            <a:ext cx="1905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加法交换律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05029" y="3150324"/>
            <a:ext cx="2099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加法结合律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886095" y="3933894"/>
            <a:ext cx="2099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</a:rPr>
              <a:t>乘法交换律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223715" y="4632541"/>
            <a:ext cx="2099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乘法结合律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471758" y="5977262"/>
            <a:ext cx="2099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乘法分配律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31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990497" y="843911"/>
            <a:ext cx="10744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）在以前的学习中，我们在哪里用字母表示过数或数量之间的关系？</a:t>
            </a:r>
          </a:p>
        </p:txBody>
      </p:sp>
      <p:graphicFrame>
        <p:nvGraphicFramePr>
          <p:cNvPr id="4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287143"/>
              </p:ext>
            </p:extLst>
          </p:nvPr>
        </p:nvGraphicFramePr>
        <p:xfrm>
          <a:off x="1124585" y="1994821"/>
          <a:ext cx="10033000" cy="4386263"/>
        </p:xfrm>
        <a:graphic>
          <a:graphicData uri="http://schemas.openxmlformats.org/drawingml/2006/table">
            <a:tbl>
              <a:tblPr/>
              <a:tblGrid>
                <a:gridCol w="2388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4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20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运算律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用字母表示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5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加法交换律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5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加法结合律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5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乘法交换律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241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乘法结合律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704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分配律</a:t>
                      </a: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120000" marR="120000" marT="62424" marB="62424" anchor="ctr" horzOverflow="overflow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43"/>
          <p:cNvSpPr>
            <a:spLocks noChangeArrowheads="1"/>
          </p:cNvSpPr>
          <p:nvPr/>
        </p:nvSpPr>
        <p:spPr bwMode="auto">
          <a:xfrm>
            <a:off x="5975985" y="2698084"/>
            <a:ext cx="3001963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ectangle 44"/>
          <p:cNvSpPr>
            <a:spLocks noChangeArrowheads="1"/>
          </p:cNvSpPr>
          <p:nvPr/>
        </p:nvSpPr>
        <p:spPr bwMode="auto">
          <a:xfrm>
            <a:off x="5385435" y="3263234"/>
            <a:ext cx="5062538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6110605" y="3884767"/>
            <a:ext cx="279971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3833178" y="4596099"/>
            <a:ext cx="678180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Rectangle 49"/>
          <p:cNvSpPr>
            <a:spLocks noChangeArrowheads="1"/>
          </p:cNvSpPr>
          <p:nvPr/>
        </p:nvSpPr>
        <p:spPr bwMode="auto">
          <a:xfrm>
            <a:off x="3292158" y="5522246"/>
            <a:ext cx="735012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1" y="-632188"/>
            <a:ext cx="3251847" cy="1498963"/>
          </a:xfrm>
          <a:prstGeom prst="rect">
            <a:avLst/>
          </a:prstGeom>
        </p:spPr>
      </p:pic>
      <p:sp>
        <p:nvSpPr>
          <p:cNvPr id="16417" name="Rectangle 16"/>
          <p:cNvSpPr>
            <a:spLocks noChangeArrowheads="1"/>
          </p:cNvSpPr>
          <p:nvPr/>
        </p:nvSpPr>
        <p:spPr bwMode="auto">
          <a:xfrm>
            <a:off x="529273" y="166688"/>
            <a:ext cx="322992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二、探究新知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9194EE-75A8-5D2A-7CDE-0153789BF1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98" y="896010"/>
            <a:ext cx="703262" cy="4978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bldLvl="0" animBg="1"/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BFC19843-FBF4-09B2-AA2C-0FB8442CF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520075"/>
            <a:ext cx="10076033" cy="4422541"/>
          </a:xfrm>
          <a:prstGeom prst="rect">
            <a:avLst/>
          </a:prstGeom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80684" y="5188576"/>
            <a:ext cx="10030631" cy="1001556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易错点：含有字母的式子里，字母中间只有乘号可以省略，其他运算符号不可以省略。</a:t>
            </a:r>
          </a:p>
        </p:txBody>
      </p:sp>
      <p:sp>
        <p:nvSpPr>
          <p:cNvPr id="4" name="对话气泡: 圆角矩形 3"/>
          <p:cNvSpPr/>
          <p:nvPr/>
        </p:nvSpPr>
        <p:spPr>
          <a:xfrm>
            <a:off x="1087689" y="431800"/>
            <a:ext cx="4754312" cy="1583265"/>
          </a:xfrm>
          <a:prstGeom prst="wedgeRoundRectCallout">
            <a:avLst>
              <a:gd name="adj1" fmla="val 55910"/>
              <a:gd name="adj2" fmla="val 953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在含有字母的式子里，字母中间的乘号可以记作“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”，也可以省略不写。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"/>
          <p:cNvSpPr>
            <a:spLocks noChangeArrowheads="1"/>
          </p:cNvSpPr>
          <p:nvPr/>
        </p:nvSpPr>
        <p:spPr bwMode="auto">
          <a:xfrm>
            <a:off x="1216660" y="1645603"/>
            <a:ext cx="10401300" cy="688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735" b="1" dirty="0">
                <a:latin typeface="楷体" panose="02010609060101010101" pitchFamily="49" charset="-122"/>
                <a:ea typeface="楷体" panose="02010609060101010101" pitchFamily="49" charset="-122"/>
              </a:rPr>
              <a:t>用字母表示运算律比用文字叙述有哪些好处？</a:t>
            </a:r>
          </a:p>
        </p:txBody>
      </p:sp>
      <p:sp>
        <p:nvSpPr>
          <p:cNvPr id="3" name="矩形 2"/>
          <p:cNvSpPr/>
          <p:nvPr/>
        </p:nvSpPr>
        <p:spPr>
          <a:xfrm>
            <a:off x="1294130" y="2717800"/>
            <a:ext cx="9502140" cy="16819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735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用字母表示运算律，一目了然，简明易记，也便于应用。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5"/>
          <p:cNvSpPr>
            <a:spLocks noChangeArrowheads="1"/>
          </p:cNvSpPr>
          <p:nvPr/>
        </p:nvSpPr>
        <p:spPr bwMode="auto">
          <a:xfrm>
            <a:off x="1973263" y="2748136"/>
            <a:ext cx="1664017" cy="1674004"/>
          </a:xfrm>
          <a:prstGeom prst="rect">
            <a:avLst/>
          </a:prstGeom>
          <a:solidFill>
            <a:srgbClr val="F7FFFD"/>
          </a:solidFill>
          <a:ln w="15875">
            <a:solidFill>
              <a:srgbClr val="2BB9D4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41" name="Text Box 18"/>
          <p:cNvSpPr txBox="1">
            <a:spLocks noChangeArrowheads="1"/>
          </p:cNvSpPr>
          <p:nvPr/>
        </p:nvSpPr>
        <p:spPr bwMode="auto">
          <a:xfrm>
            <a:off x="2530158" y="4231640"/>
            <a:ext cx="481012" cy="749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4265" b="1" i="1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" name="矩形 8"/>
          <p:cNvSpPr/>
          <p:nvPr/>
        </p:nvSpPr>
        <p:spPr>
          <a:xfrm>
            <a:off x="4987607" y="2711777"/>
            <a:ext cx="1535113" cy="667106"/>
          </a:xfrm>
          <a:prstGeom prst="rect">
            <a:avLst/>
          </a:prstGeom>
          <a:solidFill>
            <a:srgbClr val="D8F3FB"/>
          </a:solidFill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735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  <a:r>
              <a:rPr lang="en-US" altLang="zh-CN" sz="3735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endParaRPr lang="en-US" altLang="zh-CN" sz="3735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9693" y="4980940"/>
            <a:ext cx="3309937" cy="666750"/>
          </a:xfrm>
          <a:prstGeom prst="rect">
            <a:avLst/>
          </a:prstGeom>
          <a:solidFill>
            <a:srgbClr val="D8F3FB"/>
          </a:solidFill>
          <a:ln w="19050">
            <a:solidFill>
              <a:srgbClr val="2BB9D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735" b="1" dirty="0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en-US" altLang="zh-CN" sz="3735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735" b="1" dirty="0">
                <a:latin typeface="楷体" panose="02010609060101010101" pitchFamily="49" charset="-122"/>
                <a:ea typeface="楷体" panose="02010609060101010101" pitchFamily="49" charset="-122"/>
              </a:rPr>
              <a:t>的四倍。</a:t>
            </a:r>
          </a:p>
        </p:txBody>
      </p:sp>
      <p:sp>
        <p:nvSpPr>
          <p:cNvPr id="11" name="右箭头 10"/>
          <p:cNvSpPr/>
          <p:nvPr/>
        </p:nvSpPr>
        <p:spPr>
          <a:xfrm rot="5400000">
            <a:off x="5081269" y="3947160"/>
            <a:ext cx="1347787" cy="3810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87742E35-6812-9354-6BB8-A0217236E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884" y="498225"/>
            <a:ext cx="1097107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）长方形和正方形的周长和面积公式也可以用字母表示。 （用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表示周长，用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表示面积。）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CA636C-C6F4-5F5C-6050-FF5865F2C0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8" y="588910"/>
            <a:ext cx="703262" cy="49781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95B97FF-DE72-17E1-82C4-66CFB9AA8BF9}"/>
              </a:ext>
            </a:extLst>
          </p:cNvPr>
          <p:cNvSpPr txBox="1"/>
          <p:nvPr/>
        </p:nvSpPr>
        <p:spPr>
          <a:xfrm>
            <a:off x="2078831" y="2177143"/>
            <a:ext cx="17494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正方形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64758EF-74D5-9444-9D41-671BDFD330DF}"/>
              </a:ext>
            </a:extLst>
          </p:cNvPr>
          <p:cNvSpPr/>
          <p:nvPr/>
        </p:nvSpPr>
        <p:spPr>
          <a:xfrm>
            <a:off x="8106725" y="2716024"/>
            <a:ext cx="2612075" cy="667106"/>
          </a:xfrm>
          <a:prstGeom prst="rect">
            <a:avLst/>
          </a:prstGeom>
          <a:solidFill>
            <a:srgbClr val="D8F3FB"/>
          </a:solidFill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735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</a:t>
            </a:r>
            <a:r>
              <a:rPr lang="zh-CN" altLang="en-US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735" b="1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735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735" b="1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735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=</a:t>
            </a:r>
            <a:r>
              <a:rPr lang="en-US" altLang="zh-CN" sz="3735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A92784C-5E90-16F5-4664-613E7327B2C7}"/>
              </a:ext>
            </a:extLst>
          </p:cNvPr>
          <p:cNvSpPr/>
          <p:nvPr/>
        </p:nvSpPr>
        <p:spPr>
          <a:xfrm>
            <a:off x="7601265" y="4936014"/>
            <a:ext cx="4050785" cy="1241237"/>
          </a:xfrm>
          <a:prstGeom prst="rect">
            <a:avLst/>
          </a:prstGeom>
          <a:solidFill>
            <a:srgbClr val="D8F3FB"/>
          </a:solidFill>
          <a:ln w="19050">
            <a:solidFill>
              <a:srgbClr val="2BB9D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读作“</a:t>
            </a:r>
            <a:r>
              <a:rPr lang="en-US" altLang="zh-CN" sz="3735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的平方”，</a:t>
            </a:r>
            <a:endParaRPr lang="en-US" altLang="zh-CN" sz="3735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735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相乘。</a:t>
            </a:r>
          </a:p>
        </p:txBody>
      </p:sp>
      <p:sp>
        <p:nvSpPr>
          <p:cNvPr id="8" name="右箭头 11">
            <a:extLst>
              <a:ext uri="{FF2B5EF4-FFF2-40B4-BE49-F238E27FC236}">
                <a16:creationId xmlns:a16="http://schemas.microsoft.com/office/drawing/2014/main" id="{647EC173-4969-A719-0C5E-94D67807343D}"/>
              </a:ext>
            </a:extLst>
          </p:cNvPr>
          <p:cNvSpPr/>
          <p:nvPr/>
        </p:nvSpPr>
        <p:spPr>
          <a:xfrm rot="5400000">
            <a:off x="9419589" y="3963877"/>
            <a:ext cx="1347787" cy="3810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14341" grpId="0"/>
      <p:bldP spid="9" grpId="0" animBg="1"/>
      <p:bldP spid="10" grpId="0" animBg="1"/>
      <p:bldP spid="11" grpId="0" animBg="1"/>
      <p:bldP spid="2" grpId="0"/>
      <p:bldP spid="5" grpId="0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027884" y="498225"/>
            <a:ext cx="1097107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）长方形和正方形的周长和面积公式也可以用字母表示。 （用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表示周长，用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表示面积。）</a:t>
            </a:r>
          </a:p>
        </p:txBody>
      </p:sp>
      <p:pic>
        <p:nvPicPr>
          <p:cNvPr id="20490" name="图片 1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110" y="165100"/>
            <a:ext cx="182563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图片 1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60" y="188913"/>
            <a:ext cx="182563" cy="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1D82603-9ADE-3B66-8564-69F11F4390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8" y="588910"/>
            <a:ext cx="703262" cy="497815"/>
          </a:xfrm>
          <a:prstGeom prst="rect">
            <a:avLst/>
          </a:prstGeom>
        </p:spPr>
      </p:pic>
      <p:sp>
        <p:nvSpPr>
          <p:cNvPr id="7" name="Rectangle 15">
            <a:extLst>
              <a:ext uri="{FF2B5EF4-FFF2-40B4-BE49-F238E27FC236}">
                <a16:creationId xmlns:a16="http://schemas.microsoft.com/office/drawing/2014/main" id="{15BDC67D-2BF1-96E2-D8C8-847F26A75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449" y="2793473"/>
            <a:ext cx="2396807" cy="1345651"/>
          </a:xfrm>
          <a:prstGeom prst="rect">
            <a:avLst/>
          </a:prstGeom>
          <a:solidFill>
            <a:srgbClr val="F7FFFD"/>
          </a:solidFill>
          <a:ln w="15875">
            <a:solidFill>
              <a:srgbClr val="2BB9D4"/>
            </a:solidFill>
            <a:miter lim="800000"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832D73BB-7893-71FF-5AF6-B52253A33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4769" y="3092442"/>
            <a:ext cx="481013" cy="747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4265" b="1" i="1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42CCA0DE-060E-D245-F1C1-A348C72D6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348" y="3967163"/>
            <a:ext cx="750252" cy="7493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4265" b="1" i="1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F8A3F58-A3F7-A1B3-D848-200A8969898D}"/>
              </a:ext>
            </a:extLst>
          </p:cNvPr>
          <p:cNvSpPr/>
          <p:nvPr/>
        </p:nvSpPr>
        <p:spPr>
          <a:xfrm>
            <a:off x="4987607" y="2711777"/>
            <a:ext cx="2469833" cy="1725729"/>
          </a:xfrm>
          <a:prstGeom prst="rect">
            <a:avLst/>
          </a:prstGeom>
          <a:solidFill>
            <a:srgbClr val="D8F3FB"/>
          </a:solidFill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735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</a:t>
            </a:r>
            <a:r>
              <a:rPr lang="zh-CN" altLang="en-US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2(</a:t>
            </a:r>
            <a:r>
              <a:rPr lang="en-US" altLang="zh-CN" sz="3735" b="1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a+b</a:t>
            </a:r>
            <a:r>
              <a:rPr lang="en-US" altLang="zh-CN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＝</a:t>
            </a:r>
            <a:r>
              <a:rPr lang="en-US" altLang="zh-CN" sz="373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735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a+</a:t>
            </a:r>
            <a:r>
              <a:rPr lang="en-US" altLang="zh-CN" sz="373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735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altLang="zh-CN" sz="373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8912FD3-18DB-142B-B3FC-B6902204CDDC}"/>
              </a:ext>
            </a:extLst>
          </p:cNvPr>
          <p:cNvSpPr txBox="1"/>
          <p:nvPr/>
        </p:nvSpPr>
        <p:spPr>
          <a:xfrm>
            <a:off x="1946751" y="2177143"/>
            <a:ext cx="17494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长方形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8C6F55E-4275-D52C-7F4E-4AA5596BA92E}"/>
              </a:ext>
            </a:extLst>
          </p:cNvPr>
          <p:cNvSpPr/>
          <p:nvPr/>
        </p:nvSpPr>
        <p:spPr>
          <a:xfrm>
            <a:off x="8869838" y="2907535"/>
            <a:ext cx="1880553" cy="667106"/>
          </a:xfrm>
          <a:prstGeom prst="rect">
            <a:avLst/>
          </a:prstGeom>
          <a:solidFill>
            <a:srgbClr val="D8F3FB"/>
          </a:solidFill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735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</a:t>
            </a:r>
            <a:r>
              <a:rPr lang="zh-CN" altLang="en-US" sz="3735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3735" b="1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</a:t>
            </a:r>
            <a:r>
              <a:rPr lang="en-US" altLang="zh-CN" sz="3735" b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×</a:t>
            </a:r>
            <a:r>
              <a:rPr lang="en-US" altLang="zh-CN" sz="3735" b="1" i="1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</a:t>
            </a:r>
            <a:endParaRPr lang="en-US" altLang="zh-CN" sz="3735" b="1" i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3" grpId="0" animBg="1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97300" y="2006600"/>
            <a:ext cx="912813" cy="666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3735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77950" y="1028700"/>
            <a:ext cx="801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这两个式子表示的意思一样吗？说说理由。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6200" y="2006600"/>
            <a:ext cx="747713" cy="666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735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10" name="矩形 9"/>
          <p:cNvSpPr/>
          <p:nvPr/>
        </p:nvSpPr>
        <p:spPr>
          <a:xfrm>
            <a:off x="4637088" y="5145088"/>
            <a:ext cx="747712" cy="6667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73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3²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695450" y="4400550"/>
            <a:ext cx="90773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读一读，并说出它们分别表示的意思？</a:t>
            </a:r>
          </a:p>
        </p:txBody>
      </p:sp>
      <p:sp>
        <p:nvSpPr>
          <p:cNvPr id="12" name="矩形 11"/>
          <p:cNvSpPr/>
          <p:nvPr/>
        </p:nvSpPr>
        <p:spPr>
          <a:xfrm>
            <a:off x="5861050" y="5145088"/>
            <a:ext cx="746125" cy="6667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73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6²</a:t>
            </a:r>
          </a:p>
        </p:txBody>
      </p:sp>
      <p:sp>
        <p:nvSpPr>
          <p:cNvPr id="13" name="矩形 12"/>
          <p:cNvSpPr/>
          <p:nvPr/>
        </p:nvSpPr>
        <p:spPr>
          <a:xfrm>
            <a:off x="7224713" y="5145088"/>
            <a:ext cx="747712" cy="6667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373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8²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226080" y="3053187"/>
            <a:ext cx="9472611" cy="113146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易错点：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baseline="3000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相乘，是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en-US" altLang="zh-CN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相加，是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animBg="1"/>
      <p:bldP spid="10" grpId="0" animBg="1"/>
      <p:bldP spid="5" grpId="0"/>
      <p:bldP spid="12" grpId="0" animBg="1"/>
      <p:bldP spid="13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9457B573-8632-3802-7073-8B4E1D24F316}"/>
              </a:ext>
            </a:extLst>
          </p:cNvPr>
          <p:cNvGrpSpPr/>
          <p:nvPr/>
        </p:nvGrpSpPr>
        <p:grpSpPr>
          <a:xfrm>
            <a:off x="1666240" y="2832974"/>
            <a:ext cx="1991360" cy="707886"/>
            <a:chOff x="1666240" y="2832974"/>
            <a:chExt cx="1991360" cy="707886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87BCED2-BA6C-A1C7-7282-092023E164AB}"/>
                </a:ext>
              </a:extLst>
            </p:cNvPr>
            <p:cNvSpPr txBox="1"/>
            <p:nvPr/>
          </p:nvSpPr>
          <p:spPr>
            <a:xfrm>
              <a:off x="1666240" y="2832974"/>
              <a:ext cx="18694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4000" b="1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s </a:t>
              </a: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      </a:t>
              </a:r>
              <a:endParaRPr lang="zh-CN" altLang="en-US" sz="2400" dirty="0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E6BFDA0B-9360-691B-327D-A725D1288269}"/>
                </a:ext>
              </a:extLst>
            </p:cNvPr>
            <p:cNvCxnSpPr/>
            <p:nvPr/>
          </p:nvCxnSpPr>
          <p:spPr>
            <a:xfrm>
              <a:off x="2428240" y="3510380"/>
              <a:ext cx="12293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4">
            <a:extLst>
              <a:ext uri="{FF2B5EF4-FFF2-40B4-BE49-F238E27FC236}">
                <a16:creationId xmlns:a16="http://schemas.microsoft.com/office/drawing/2014/main" id="{B35051E6-BC9C-46BE-41DE-748D50BE7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470" y="416517"/>
            <a:ext cx="9900890" cy="217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我们学过路程、速度、时间之间的关系，如果用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表示路程，用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v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表示速度，用 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表示时间，你能用字母写出下面的计算公式吗？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B0C69A0-A86B-3221-21A9-E5D93A97F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6685" y="2832974"/>
            <a:ext cx="935037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vt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051CE0A-A413-F04D-50FA-543BC977BA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8" y="588910"/>
            <a:ext cx="703262" cy="497815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36534F5E-2B29-52B6-33A0-E4A985E40F04}"/>
              </a:ext>
            </a:extLst>
          </p:cNvPr>
          <p:cNvGrpSpPr/>
          <p:nvPr/>
        </p:nvGrpSpPr>
        <p:grpSpPr>
          <a:xfrm>
            <a:off x="4500880" y="2832974"/>
            <a:ext cx="1991360" cy="707886"/>
            <a:chOff x="1666240" y="2832974"/>
            <a:chExt cx="1991360" cy="707886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FA47AF2-3F9F-6F7C-31BC-A618B9B016C3}"/>
                </a:ext>
              </a:extLst>
            </p:cNvPr>
            <p:cNvSpPr txBox="1"/>
            <p:nvPr/>
          </p:nvSpPr>
          <p:spPr>
            <a:xfrm>
              <a:off x="1666240" y="2832974"/>
              <a:ext cx="18694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4000" b="1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v </a:t>
              </a: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      </a:t>
              </a:r>
              <a:endParaRPr lang="zh-CN" altLang="en-US" sz="2400" dirty="0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9418E137-0BDB-724C-7969-2B8DF32301F7}"/>
                </a:ext>
              </a:extLst>
            </p:cNvPr>
            <p:cNvCxnSpPr/>
            <p:nvPr/>
          </p:nvCxnSpPr>
          <p:spPr>
            <a:xfrm>
              <a:off x="2428240" y="3510380"/>
              <a:ext cx="12293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E6266FE-CCBA-E931-C2CC-7655FDC41DCE}"/>
              </a:ext>
            </a:extLst>
          </p:cNvPr>
          <p:cNvGrpSpPr/>
          <p:nvPr/>
        </p:nvGrpSpPr>
        <p:grpSpPr>
          <a:xfrm>
            <a:off x="7335520" y="2802494"/>
            <a:ext cx="1991360" cy="707886"/>
            <a:chOff x="1666240" y="2832974"/>
            <a:chExt cx="1991360" cy="70788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4F9A5F7-2EDF-8085-7314-1B1365B718AC}"/>
                </a:ext>
              </a:extLst>
            </p:cNvPr>
            <p:cNvSpPr txBox="1"/>
            <p:nvPr/>
          </p:nvSpPr>
          <p:spPr>
            <a:xfrm>
              <a:off x="1666240" y="2832974"/>
              <a:ext cx="186944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4000" b="1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t </a:t>
              </a: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       </a:t>
              </a:r>
              <a:endParaRPr lang="zh-CN" altLang="en-US" sz="2400" dirty="0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25E60ED1-6C4C-8E61-9FA0-28DA29383008}"/>
                </a:ext>
              </a:extLst>
            </p:cNvPr>
            <p:cNvCxnSpPr/>
            <p:nvPr/>
          </p:nvCxnSpPr>
          <p:spPr>
            <a:xfrm>
              <a:off x="2428240" y="3510380"/>
              <a:ext cx="12293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8B4B9190-F35D-5845-FA7A-6037B815F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8441" y="2802494"/>
            <a:ext cx="172227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EFFE29C-73EF-B5CF-6CA4-3FBBBC1FD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081" y="2802494"/>
            <a:ext cx="172227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en-US" altLang="zh-CN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71AFD16-57DC-191C-7C20-7ABAAC9CE994}"/>
              </a:ext>
            </a:extLst>
          </p:cNvPr>
          <p:cNvSpPr txBox="1"/>
          <p:nvPr/>
        </p:nvSpPr>
        <p:spPr>
          <a:xfrm>
            <a:off x="1234470" y="3864620"/>
            <a:ext cx="9692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 </a:t>
            </a:r>
            <a:r>
              <a:rPr lang="zh-CN" altLang="en-US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v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250米/分，</a:t>
            </a:r>
            <a:r>
              <a:rPr lang="zh-CN" altLang="en-US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20 分时，</a:t>
            </a:r>
            <a:r>
              <a:rPr lang="zh-CN" altLang="en-US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等于多少？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EEB7FA9-90D2-B50B-57E5-6F3D7D9475CF}"/>
              </a:ext>
            </a:extLst>
          </p:cNvPr>
          <p:cNvSpPr txBox="1"/>
          <p:nvPr/>
        </p:nvSpPr>
        <p:spPr>
          <a:xfrm>
            <a:off x="1666240" y="496645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6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vt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17433AC-E359-11CB-ED08-9FC031249263}"/>
              </a:ext>
            </a:extLst>
          </p:cNvPr>
          <p:cNvSpPr txBox="1"/>
          <p:nvPr/>
        </p:nvSpPr>
        <p:spPr>
          <a:xfrm>
            <a:off x="2829560" y="496645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250×20 = 5000(m）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505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19" grpId="0"/>
      <p:bldP spid="2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FA1F5-005E-2029-6886-9C4944FBC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71CD42D9-CBE5-8190-613B-E99A8646A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470" y="416517"/>
            <a:ext cx="10114250" cy="361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你知道等式的基本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性质吗？在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一个等式（如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17+8=25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）的两边同时加同一个数（减同一个数），或者同时乘同一个数（除以同一个不为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的数），等式两边仍然相等。你会用字母表示这个等式的变化过程吗？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B1E9D97-BAB0-88FF-99B0-8042CA4CA4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8" y="588910"/>
            <a:ext cx="703262" cy="497815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5C52733A-6FE0-1CB6-AF53-A7619800B51A}"/>
              </a:ext>
            </a:extLst>
          </p:cNvPr>
          <p:cNvGrpSpPr/>
          <p:nvPr/>
        </p:nvGrpSpPr>
        <p:grpSpPr>
          <a:xfrm>
            <a:off x="568960" y="4218214"/>
            <a:ext cx="4836160" cy="2040346"/>
            <a:chOff x="1326991" y="2228097"/>
            <a:chExt cx="4836160" cy="2040346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1F90A3CA-31D7-4A0F-E6EA-1C2D34F5B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991" y="2765563"/>
              <a:ext cx="1198880" cy="1190966"/>
            </a:xfrm>
            <a:prstGeom prst="rect">
              <a:avLst/>
            </a:prstGeom>
          </p:spPr>
        </p:pic>
        <p:sp>
          <p:nvSpPr>
            <p:cNvPr id="18" name="AutoShape 27">
              <a:extLst>
                <a:ext uri="{FF2B5EF4-FFF2-40B4-BE49-F238E27FC236}">
                  <a16:creationId xmlns:a16="http://schemas.microsoft.com/office/drawing/2014/main" id="{02B852BA-88F5-CA65-0FBA-C07BFB286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460" y="2228097"/>
              <a:ext cx="3365691" cy="2040346"/>
            </a:xfrm>
            <a:prstGeom prst="wedgeRoundRectCallout">
              <a:avLst>
                <a:gd name="adj1" fmla="val -57801"/>
                <a:gd name="adj2" fmla="val 9609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可以用字母表示在等式两边同时加或减的数</a:t>
              </a: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……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7AA6CBA-898C-CF9F-072D-526BD050A67F}"/>
              </a:ext>
            </a:extLst>
          </p:cNvPr>
          <p:cNvSpPr txBox="1"/>
          <p:nvPr/>
        </p:nvSpPr>
        <p:spPr>
          <a:xfrm>
            <a:off x="5936173" y="3510280"/>
            <a:ext cx="3911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17+8+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25+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2000" i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DA521BD-3EB8-CBEC-6460-1D875DC423B7}"/>
              </a:ext>
            </a:extLst>
          </p:cNvPr>
          <p:cNvSpPr txBox="1"/>
          <p:nvPr/>
        </p:nvSpPr>
        <p:spPr>
          <a:xfrm>
            <a:off x="5936173" y="4214515"/>
            <a:ext cx="3647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17+8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endParaRPr lang="zh-CN" altLang="en-US" sz="3600" i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FFF8DC3-1830-C04E-D532-931879DC88B6}"/>
              </a:ext>
            </a:extLst>
          </p:cNvPr>
          <p:cNvSpPr txBox="1"/>
          <p:nvPr/>
        </p:nvSpPr>
        <p:spPr>
          <a:xfrm>
            <a:off x="5661852" y="4918751"/>
            <a:ext cx="4731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(17+8)×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25×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endParaRPr lang="zh-CN" altLang="en-US" sz="3600" i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06F083A-DA9B-3257-84B0-35B9DF20F7E8}"/>
              </a:ext>
            </a:extLst>
          </p:cNvPr>
          <p:cNvSpPr txBox="1"/>
          <p:nvPr/>
        </p:nvSpPr>
        <p:spPr>
          <a:xfrm>
            <a:off x="5661852" y="5622987"/>
            <a:ext cx="60932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(17+8)÷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q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25÷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q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q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≠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0)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592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4B7F1E-043B-6117-DC82-EB23ECE45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247" y="418912"/>
            <a:ext cx="7987506" cy="1649169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600" b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 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3600" b="1" dirty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ac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bc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600" b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600" b="1" i="1" dirty="0" err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≠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549BD1-52D9-3387-8A1E-4AC2CB845BD8}"/>
              </a:ext>
            </a:extLst>
          </p:cNvPr>
          <p:cNvSpPr txBox="1"/>
          <p:nvPr/>
        </p:nvSpPr>
        <p:spPr>
          <a:xfrm>
            <a:off x="1137920" y="2263894"/>
            <a:ext cx="1066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利用等式的基本性质求等式中的未知数：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5F0929-5B7D-7ADD-3059-5D2DFC06CC12}"/>
              </a:ext>
            </a:extLst>
          </p:cNvPr>
          <p:cNvSpPr txBox="1"/>
          <p:nvPr/>
        </p:nvSpPr>
        <p:spPr>
          <a:xfrm>
            <a:off x="1137920" y="3002141"/>
            <a:ext cx="4647674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①如果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+25，当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=37时，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D2BA02-7D7F-F3CF-349C-E0BF79445337}"/>
              </a:ext>
            </a:extLst>
          </p:cNvPr>
          <p:cNvSpPr txBox="1"/>
          <p:nvPr/>
        </p:nvSpPr>
        <p:spPr>
          <a:xfrm>
            <a:off x="2783840" y="5604600"/>
            <a:ext cx="174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12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3FA5F8-131B-BEAD-D9D7-F2C521870EBF}"/>
              </a:ext>
            </a:extLst>
          </p:cNvPr>
          <p:cNvSpPr txBox="1"/>
          <p:nvPr/>
        </p:nvSpPr>
        <p:spPr>
          <a:xfrm>
            <a:off x="1137920" y="4940608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+ 25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 = 37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3200" i="1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1CEC90B-8CAD-AC81-629F-F9E0F7F8503B}"/>
              </a:ext>
            </a:extLst>
          </p:cNvPr>
          <p:cNvSpPr txBox="1"/>
          <p:nvPr/>
        </p:nvSpPr>
        <p:spPr>
          <a:xfrm>
            <a:off x="1971040" y="427661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+ 25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607882-254B-32D7-9156-D8FD54DD7BA8}"/>
              </a:ext>
            </a:extLst>
          </p:cNvPr>
          <p:cNvSpPr txBox="1"/>
          <p:nvPr/>
        </p:nvSpPr>
        <p:spPr>
          <a:xfrm>
            <a:off x="6406407" y="3002141"/>
            <a:ext cx="474472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②如果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D6234A3-84EE-7ECB-362F-ED53792B1F0E}"/>
              </a:ext>
            </a:extLst>
          </p:cNvPr>
          <p:cNvSpPr txBox="1"/>
          <p:nvPr/>
        </p:nvSpPr>
        <p:spPr>
          <a:xfrm>
            <a:off x="7960887" y="5634782"/>
            <a:ext cx="174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1.5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559F815-4AB6-4F73-8506-E17B6C58154A}"/>
              </a:ext>
            </a:extLst>
          </p:cNvPr>
          <p:cNvSpPr txBox="1"/>
          <p:nvPr/>
        </p:nvSpPr>
        <p:spPr>
          <a:xfrm>
            <a:off x="7142480" y="495361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÷6 = 9 ÷6</a:t>
            </a:r>
            <a:endParaRPr lang="zh-CN" altLang="en-US" sz="3200" i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663979C-435F-EB9D-BBD8-64C528EDB780}"/>
              </a:ext>
            </a:extLst>
          </p:cNvPr>
          <p:cNvSpPr txBox="1"/>
          <p:nvPr/>
        </p:nvSpPr>
        <p:spPr>
          <a:xfrm>
            <a:off x="7732287" y="427661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88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1CBF112-D3DB-AD0F-DE4F-7A8F361D0117}"/>
              </a:ext>
            </a:extLst>
          </p:cNvPr>
          <p:cNvSpPr txBox="1"/>
          <p:nvPr/>
        </p:nvSpPr>
        <p:spPr>
          <a:xfrm>
            <a:off x="1290320" y="695821"/>
            <a:ext cx="4647674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①如果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+25，当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=37时，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E3F3F2A-9CA0-ACF5-F651-74FDF9295721}"/>
              </a:ext>
            </a:extLst>
          </p:cNvPr>
          <p:cNvSpPr txBox="1"/>
          <p:nvPr/>
        </p:nvSpPr>
        <p:spPr>
          <a:xfrm>
            <a:off x="2936240" y="3298280"/>
            <a:ext cx="174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12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AF290C7-FBE4-559E-DF67-60E1C66EF3FA}"/>
              </a:ext>
            </a:extLst>
          </p:cNvPr>
          <p:cNvSpPr txBox="1"/>
          <p:nvPr/>
        </p:nvSpPr>
        <p:spPr>
          <a:xfrm>
            <a:off x="1290320" y="2634288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+ 25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 = 37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3200" i="1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7A2229-1C3E-BE71-E1C6-40841316AAE6}"/>
              </a:ext>
            </a:extLst>
          </p:cNvPr>
          <p:cNvSpPr txBox="1"/>
          <p:nvPr/>
        </p:nvSpPr>
        <p:spPr>
          <a:xfrm>
            <a:off x="2123440" y="197029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+ 25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A5CF7D-442B-9B48-C364-66FAA5E7674E}"/>
              </a:ext>
            </a:extLst>
          </p:cNvPr>
          <p:cNvSpPr txBox="1"/>
          <p:nvPr/>
        </p:nvSpPr>
        <p:spPr>
          <a:xfrm>
            <a:off x="6558807" y="695821"/>
            <a:ext cx="474472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②如果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859C4A-11C5-F010-B9BE-DFF9528B2854}"/>
              </a:ext>
            </a:extLst>
          </p:cNvPr>
          <p:cNvSpPr txBox="1"/>
          <p:nvPr/>
        </p:nvSpPr>
        <p:spPr>
          <a:xfrm>
            <a:off x="8113287" y="3328462"/>
            <a:ext cx="174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1.5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EDFE90-D9D9-60AC-CFF5-F700E4F49C80}"/>
              </a:ext>
            </a:extLst>
          </p:cNvPr>
          <p:cNvSpPr txBox="1"/>
          <p:nvPr/>
        </p:nvSpPr>
        <p:spPr>
          <a:xfrm>
            <a:off x="7294880" y="264729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÷6 = 9 ÷6</a:t>
            </a:r>
            <a:endParaRPr lang="zh-CN" altLang="en-US" sz="3200" i="1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643108-C821-0147-DE7F-B26E3F45A6C3}"/>
              </a:ext>
            </a:extLst>
          </p:cNvPr>
          <p:cNvSpPr txBox="1"/>
          <p:nvPr/>
        </p:nvSpPr>
        <p:spPr>
          <a:xfrm>
            <a:off x="7884687" y="197029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0E660BC-BDA6-D4C0-CCCE-85EDDF43DBDB}"/>
              </a:ext>
            </a:extLst>
          </p:cNvPr>
          <p:cNvGrpSpPr/>
          <p:nvPr/>
        </p:nvGrpSpPr>
        <p:grpSpPr>
          <a:xfrm>
            <a:off x="1565622" y="4208846"/>
            <a:ext cx="8884921" cy="1471386"/>
            <a:chOff x="1565622" y="4208846"/>
            <a:chExt cx="8884921" cy="1471386"/>
          </a:xfrm>
        </p:grpSpPr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1A7BDA12-9507-C6F0-1B1E-214332BA6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622" y="4208846"/>
              <a:ext cx="7272596" cy="1471386"/>
            </a:xfrm>
            <a:prstGeom prst="wedgeRoundRectCallout">
              <a:avLst>
                <a:gd name="adj1" fmla="val 54667"/>
                <a:gd name="adj2" fmla="val 5964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为了便于表示，我们一般把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含有未知数的部分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写在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等式的左边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CD9ED00-A7CC-64AD-D92F-ED8F8D94D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0431" y="4471966"/>
              <a:ext cx="1220112" cy="1208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648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3F43807-A3FC-E065-4C9D-C46A3F4B1F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134289" y="-552813"/>
            <a:ext cx="5774385" cy="1498963"/>
          </a:xfrm>
          <a:prstGeom prst="rect">
            <a:avLst/>
          </a:prstGeom>
        </p:spPr>
      </p:pic>
      <p:sp>
        <p:nvSpPr>
          <p:cNvPr id="7" name="Rectangle 16">
            <a:extLst>
              <a:ext uri="{FF2B5EF4-FFF2-40B4-BE49-F238E27FC236}">
                <a16:creationId xmlns:a16="http://schemas.microsoft.com/office/drawing/2014/main" id="{9F94FB17-E75F-0025-AE88-98D6347BD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246063"/>
            <a:ext cx="54895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三、实践应用，巩固练习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EB2594-31F2-13CE-1FD5-91D1CEDB4985}"/>
              </a:ext>
            </a:extLst>
          </p:cNvPr>
          <p:cNvSpPr txBox="1"/>
          <p:nvPr/>
        </p:nvSpPr>
        <p:spPr>
          <a:xfrm>
            <a:off x="825500" y="1793101"/>
            <a:ext cx="4647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D96CAF-1655-8D32-5866-A4B555A8FF18}"/>
              </a:ext>
            </a:extLst>
          </p:cNvPr>
          <p:cNvSpPr txBox="1"/>
          <p:nvPr/>
        </p:nvSpPr>
        <p:spPr>
          <a:xfrm>
            <a:off x="1348106" y="1742301"/>
            <a:ext cx="4647674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－25，当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=37时，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EE6549-5259-3285-F746-1ABFC66908CB}"/>
              </a:ext>
            </a:extLst>
          </p:cNvPr>
          <p:cNvSpPr txBox="1"/>
          <p:nvPr/>
        </p:nvSpPr>
        <p:spPr>
          <a:xfrm>
            <a:off x="2994026" y="4517480"/>
            <a:ext cx="174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62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639AD5F-32D8-7754-1E06-2A4273AE46D7}"/>
              </a:ext>
            </a:extLst>
          </p:cNvPr>
          <p:cNvSpPr txBox="1"/>
          <p:nvPr/>
        </p:nvSpPr>
        <p:spPr>
          <a:xfrm>
            <a:off x="1348106" y="3792528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 +25 = 37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+ 25</a:t>
            </a:r>
            <a:endParaRPr lang="zh-CN" altLang="en-US" sz="3200" i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8D6E1FB-0AA8-14ED-D2D6-C169A029B4F5}"/>
              </a:ext>
            </a:extLst>
          </p:cNvPr>
          <p:cNvSpPr txBox="1"/>
          <p:nvPr/>
        </p:nvSpPr>
        <p:spPr>
          <a:xfrm>
            <a:off x="2181226" y="309805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EBD17E8-CC91-C27F-4664-F8B1D6F97740}"/>
              </a:ext>
            </a:extLst>
          </p:cNvPr>
          <p:cNvSpPr txBox="1"/>
          <p:nvPr/>
        </p:nvSpPr>
        <p:spPr>
          <a:xfrm>
            <a:off x="6464193" y="1742301"/>
            <a:ext cx="474472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÷6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5A8950F-3258-478F-4BBE-2FEBD697F462}"/>
              </a:ext>
            </a:extLst>
          </p:cNvPr>
          <p:cNvSpPr txBox="1"/>
          <p:nvPr/>
        </p:nvSpPr>
        <p:spPr>
          <a:xfrm>
            <a:off x="8018673" y="4547662"/>
            <a:ext cx="1747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54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4A4FDF2-97C9-5216-9D8A-60479C16DA84}"/>
              </a:ext>
            </a:extLst>
          </p:cNvPr>
          <p:cNvSpPr txBox="1"/>
          <p:nvPr/>
        </p:nvSpPr>
        <p:spPr>
          <a:xfrm>
            <a:off x="6793866" y="3805536"/>
            <a:ext cx="3911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= 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i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C2847E-EEC9-EF22-4F01-1D5E73BC5F0B}"/>
              </a:ext>
            </a:extLst>
          </p:cNvPr>
          <p:cNvSpPr txBox="1"/>
          <p:nvPr/>
        </p:nvSpPr>
        <p:spPr>
          <a:xfrm>
            <a:off x="7393833" y="3098056"/>
            <a:ext cx="35789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</a:t>
            </a:r>
            <a:endParaRPr lang="zh-CN" altLang="en-US" i="1" dirty="0">
              <a:solidFill>
                <a:srgbClr val="FF0000"/>
              </a:solidFill>
            </a:endParaRPr>
          </a:p>
        </p:txBody>
      </p:sp>
      <p:sp>
        <p:nvSpPr>
          <p:cNvPr id="21" name="文本框 48">
            <a:extLst>
              <a:ext uri="{FF2B5EF4-FFF2-40B4-BE49-F238E27FC236}">
                <a16:creationId xmlns:a16="http://schemas.microsoft.com/office/drawing/2014/main" id="{0696D6DA-5FEC-1042-F599-3A044CE28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786" y="1200097"/>
            <a:ext cx="303117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P59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试一试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>
            <a:extLst>
              <a:ext uri="{FF2B5EF4-FFF2-40B4-BE49-F238E27FC236}">
                <a16:creationId xmlns:a16="http://schemas.microsoft.com/office/drawing/2014/main" id="{24B03E15-644C-D720-BBC6-69109EDE9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40" y="763217"/>
            <a:ext cx="303117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P59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C109CF4-115A-DC71-E35B-9984C546CB2E}"/>
              </a:ext>
            </a:extLst>
          </p:cNvPr>
          <p:cNvSpPr txBox="1"/>
          <p:nvPr/>
        </p:nvSpPr>
        <p:spPr>
          <a:xfrm>
            <a:off x="751840" y="1306175"/>
            <a:ext cx="11043920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如果用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表示王红每分钟打字的个数，用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表示打字的时间（单位：分），用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表示打字的总个数。你会用字母表示它们之间的关系吗？如果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45，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900，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等于多少?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C71048-4875-0DA0-6F0E-A144E7B0CD65}"/>
              </a:ext>
            </a:extLst>
          </p:cNvPr>
          <p:cNvSpPr txBox="1"/>
          <p:nvPr/>
        </p:nvSpPr>
        <p:spPr>
          <a:xfrm>
            <a:off x="1859280" y="3885756"/>
            <a:ext cx="208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 = at</a:t>
            </a:r>
            <a:endParaRPr lang="zh-CN" altLang="en-US" sz="36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982B696-BAC6-304D-8D24-76E390203B79}"/>
              </a:ext>
            </a:extLst>
          </p:cNvPr>
          <p:cNvSpPr txBox="1"/>
          <p:nvPr/>
        </p:nvSpPr>
        <p:spPr>
          <a:xfrm>
            <a:off x="4318000" y="4695584"/>
            <a:ext cx="2245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20</a:t>
            </a:r>
            <a:endParaRPr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E5CF932-7146-842D-853A-9EA7098FA9F5}"/>
              </a:ext>
            </a:extLst>
          </p:cNvPr>
          <p:cNvSpPr txBox="1"/>
          <p:nvPr/>
        </p:nvSpPr>
        <p:spPr>
          <a:xfrm>
            <a:off x="1859280" y="4695585"/>
            <a:ext cx="245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=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7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1"/>
          <p:cNvSpPr>
            <a:spLocks noChangeArrowheads="1"/>
          </p:cNvSpPr>
          <p:nvPr/>
        </p:nvSpPr>
        <p:spPr bwMode="auto">
          <a:xfrm>
            <a:off x="1952625" y="2019618"/>
            <a:ext cx="86804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×8               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×1</a:t>
            </a: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852738" y="2186305"/>
            <a:ext cx="1014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=ax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178425" y="2186305"/>
            <a:ext cx="1014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=x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7432675" y="2186305"/>
            <a:ext cx="944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9758363" y="2186305"/>
            <a:ext cx="1016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=b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AutoShape 27"/>
          <p:cNvSpPr>
            <a:spLocks noChangeArrowheads="1"/>
          </p:cNvSpPr>
          <p:nvPr/>
        </p:nvSpPr>
        <p:spPr bwMode="auto">
          <a:xfrm>
            <a:off x="3163888" y="4043680"/>
            <a:ext cx="6257925" cy="606425"/>
          </a:xfrm>
          <a:prstGeom prst="wedgeRoundRectCallout">
            <a:avLst>
              <a:gd name="adj1" fmla="val -56111"/>
              <a:gd name="adj2" fmla="val -53727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</a:t>
            </a:r>
            <a:r>
              <a: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表示什么意思？和</a:t>
            </a:r>
            <a:r>
              <a:rPr lang="en-US" altLang="zh-CN" sz="28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有什么区别？</a:t>
            </a:r>
          </a:p>
        </p:txBody>
      </p:sp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4740" y="2932797"/>
            <a:ext cx="93312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矩形 1"/>
          <p:cNvSpPr>
            <a:spLocks noChangeArrowheads="1"/>
          </p:cNvSpPr>
          <p:nvPr/>
        </p:nvSpPr>
        <p:spPr bwMode="auto">
          <a:xfrm>
            <a:off x="1181100" y="914718"/>
            <a:ext cx="52292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省略乘号写出下面各式。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611" name="文本框 48"/>
          <p:cNvSpPr txBox="1">
            <a:spLocks noChangeArrowheads="1"/>
          </p:cNvSpPr>
          <p:nvPr/>
        </p:nvSpPr>
        <p:spPr bwMode="auto">
          <a:xfrm>
            <a:off x="6122988" y="1167130"/>
            <a:ext cx="391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P61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302280" y="4975012"/>
            <a:ext cx="8532283" cy="52758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8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易错点：字母与</a:t>
            </a:r>
            <a:r>
              <a:rPr lang="en-US" altLang="zh-CN" sz="28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相乘时，乘号可省略，</a:t>
            </a:r>
            <a:r>
              <a:rPr lang="en-US" altLang="zh-CN" sz="28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也可省略。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8"/>
          <p:cNvSpPr txBox="1">
            <a:spLocks noChangeArrowheads="1"/>
          </p:cNvSpPr>
          <p:nvPr/>
        </p:nvSpPr>
        <p:spPr bwMode="auto">
          <a:xfrm>
            <a:off x="900113" y="1139825"/>
            <a:ext cx="10682287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表示商品的总价，用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表示商品的单价，用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表示购买的数量，则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773" name="文本框 4"/>
          <p:cNvSpPr txBox="1">
            <a:spLocks noChangeArrowheads="1"/>
          </p:cNvSpPr>
          <p:nvPr/>
        </p:nvSpPr>
        <p:spPr bwMode="auto">
          <a:xfrm>
            <a:off x="950913" y="2611438"/>
            <a:ext cx="3482975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271713" y="2540000"/>
            <a:ext cx="16986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an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227263" y="3213100"/>
            <a:ext cx="16986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71713" y="3865563"/>
            <a:ext cx="1698625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2779" name="文本框 17"/>
          <p:cNvSpPr txBox="1">
            <a:spLocks noChangeArrowheads="1"/>
          </p:cNvSpPr>
          <p:nvPr/>
        </p:nvSpPr>
        <p:spPr bwMode="auto">
          <a:xfrm>
            <a:off x="7380288" y="1891242"/>
            <a:ext cx="4348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P61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7(1)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1862138" y="4545013"/>
            <a:ext cx="4133850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整个图形的面积是：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ac+bc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endParaRPr lang="en-US" altLang="zh-CN" sz="32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819" name="文本框 3"/>
          <p:cNvSpPr txBox="1">
            <a:spLocks noChangeArrowheads="1"/>
          </p:cNvSpPr>
          <p:nvPr/>
        </p:nvSpPr>
        <p:spPr bwMode="auto">
          <a:xfrm>
            <a:off x="634479" y="1402948"/>
            <a:ext cx="53054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根据右图回答问题。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）哪一部分的面积是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）哪一部分的面积是</a:t>
            </a:r>
            <a:r>
              <a:rPr lang="en-US" altLang="zh-CN" sz="3200" b="1" i="1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）整个图形的面积是多少？</a:t>
            </a:r>
          </a:p>
        </p:txBody>
      </p:sp>
      <p:sp>
        <p:nvSpPr>
          <p:cNvPr id="34824" name="文本框 10"/>
          <p:cNvSpPr txBox="1">
            <a:spLocks noChangeArrowheads="1"/>
          </p:cNvSpPr>
          <p:nvPr/>
        </p:nvSpPr>
        <p:spPr bwMode="auto">
          <a:xfrm>
            <a:off x="10529761" y="2791648"/>
            <a:ext cx="914527" cy="6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32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 bwMode="auto">
          <a:xfrm>
            <a:off x="10529888" y="2703513"/>
            <a:ext cx="314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 bwMode="auto">
          <a:xfrm>
            <a:off x="10529888" y="3794125"/>
            <a:ext cx="314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 bwMode="auto">
          <a:xfrm rot="16200000">
            <a:off x="10358437" y="3932238"/>
            <a:ext cx="314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 bwMode="auto">
          <a:xfrm rot="16200000">
            <a:off x="8043862" y="3932238"/>
            <a:ext cx="314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 rot="16200000">
            <a:off x="7100887" y="3932238"/>
            <a:ext cx="3143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 bwMode="auto">
          <a:xfrm>
            <a:off x="10701338" y="3398838"/>
            <a:ext cx="0" cy="3857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 bwMode="auto">
          <a:xfrm flipV="1">
            <a:off x="10701338" y="2703513"/>
            <a:ext cx="0" cy="3857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 bwMode="auto">
          <a:xfrm rot="16200000">
            <a:off x="10006013" y="3422650"/>
            <a:ext cx="0" cy="10445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 bwMode="auto">
          <a:xfrm rot="5400000" flipH="1">
            <a:off x="8724901" y="3422650"/>
            <a:ext cx="0" cy="10445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 bwMode="auto">
          <a:xfrm rot="16200000">
            <a:off x="8016082" y="3764756"/>
            <a:ext cx="0" cy="3603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 bwMode="auto">
          <a:xfrm rot="5400000" flipH="1">
            <a:off x="7419182" y="3764756"/>
            <a:ext cx="0" cy="3603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7" name="文本框 26"/>
          <p:cNvSpPr txBox="1">
            <a:spLocks noChangeArrowheads="1"/>
          </p:cNvSpPr>
          <p:nvPr/>
        </p:nvSpPr>
        <p:spPr bwMode="auto">
          <a:xfrm>
            <a:off x="9196076" y="3530074"/>
            <a:ext cx="914527" cy="6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32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838" name="文本框 27"/>
          <p:cNvSpPr txBox="1">
            <a:spLocks noChangeArrowheads="1"/>
          </p:cNvSpPr>
          <p:nvPr/>
        </p:nvSpPr>
        <p:spPr bwMode="auto">
          <a:xfrm>
            <a:off x="7543259" y="3534838"/>
            <a:ext cx="914527" cy="6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2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7258050" y="2703513"/>
            <a:ext cx="962025" cy="1095375"/>
          </a:xfrm>
          <a:prstGeom prst="rect">
            <a:avLst/>
          </a:prstGeom>
          <a:solidFill>
            <a:srgbClr val="FCF8F2"/>
          </a:solidFill>
          <a:ln w="28575">
            <a:solidFill>
              <a:schemeClr val="accent2"/>
            </a:solidFill>
            <a:miter lim="800000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2800" b="1" i="1" dirty="0">
              <a:solidFill>
                <a:srgbClr val="00B0F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8201025" y="2703513"/>
            <a:ext cx="2314575" cy="1095375"/>
          </a:xfrm>
          <a:prstGeom prst="rect">
            <a:avLst/>
          </a:prstGeom>
          <a:solidFill>
            <a:srgbClr val="FCF8F2"/>
          </a:solidFill>
          <a:ln w="28575">
            <a:solidFill>
              <a:schemeClr val="accent2"/>
            </a:solidFill>
            <a:miter lim="800000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2800" b="1" i="1" dirty="0">
              <a:solidFill>
                <a:srgbClr val="00B0F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4821" name="文本框 31"/>
          <p:cNvSpPr txBox="1">
            <a:spLocks noChangeArrowheads="1"/>
          </p:cNvSpPr>
          <p:nvPr/>
        </p:nvSpPr>
        <p:spPr bwMode="auto">
          <a:xfrm>
            <a:off x="4982927" y="1593471"/>
            <a:ext cx="4992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P62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1213" y="1476375"/>
            <a:ext cx="10375900" cy="4267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ts val="4665"/>
              </a:lnSpc>
              <a:defRPr/>
            </a:pPr>
            <a:endParaRPr altLang="zh-CN" sz="3735" b="1" dirty="0">
              <a:solidFill>
                <a:srgbClr val="E66E19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4665"/>
              </a:lnSpc>
              <a:defRPr/>
            </a:pP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1．用字母表示运算定律，简明易记、便于应用。</a:t>
            </a:r>
          </a:p>
          <a:p>
            <a:pPr eaLnBrk="1" hangingPunct="1">
              <a:lnSpc>
                <a:spcPts val="4665"/>
              </a:lnSpc>
              <a:defRPr/>
            </a:pPr>
            <a:endParaRPr altLang="zh-CN" sz="3735" b="1" dirty="0">
              <a:solidFill>
                <a:srgbClr val="E66E19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4665"/>
              </a:lnSpc>
              <a:defRPr/>
            </a:pP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2．在含有字母的式子里，字母中间的乘号可以记作</a:t>
            </a:r>
            <a:r>
              <a:rPr lang="zh-CN" altLang="en-US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735" b="1" dirty="0">
                <a:solidFill>
                  <a:srgbClr val="E66E19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，也可以省略不写。</a:t>
            </a:r>
          </a:p>
          <a:p>
            <a:pPr eaLnBrk="1" hangingPunct="1">
              <a:lnSpc>
                <a:spcPts val="4665"/>
              </a:lnSpc>
              <a:defRPr/>
            </a:pPr>
            <a:endParaRPr altLang="zh-CN" sz="3735" b="1" dirty="0">
              <a:solidFill>
                <a:srgbClr val="E66E19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ts val="4665"/>
              </a:lnSpc>
              <a:defRPr/>
            </a:pP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3．</a:t>
            </a:r>
            <a:r>
              <a:rPr lang="en-US" altLang="zh-CN" sz="3735" b="1" i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²</a:t>
            </a: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读作：</a:t>
            </a:r>
            <a:r>
              <a:rPr altLang="zh-CN" sz="3735" b="1" i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的平方，表示2个</a:t>
            </a:r>
            <a:r>
              <a:rPr altLang="zh-CN" sz="3735" b="1" i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altLang="zh-CN" sz="3735" b="1" dirty="0">
                <a:solidFill>
                  <a:srgbClr val="E66E1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相乘。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1" y="-73388"/>
            <a:ext cx="3536010" cy="1498963"/>
          </a:xfrm>
          <a:prstGeom prst="rect">
            <a:avLst/>
          </a:prstGeom>
        </p:spPr>
      </p:pic>
      <p:sp>
        <p:nvSpPr>
          <p:cNvPr id="35844" name="Rectangle 16"/>
          <p:cNvSpPr>
            <a:spLocks noChangeArrowheads="1"/>
          </p:cNvSpPr>
          <p:nvPr/>
        </p:nvSpPr>
        <p:spPr bwMode="auto">
          <a:xfrm>
            <a:off x="671513" y="725488"/>
            <a:ext cx="4360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3"/>
          <p:cNvSpPr txBox="1">
            <a:spLocks noChangeArrowheads="1"/>
          </p:cNvSpPr>
          <p:nvPr/>
        </p:nvSpPr>
        <p:spPr bwMode="auto">
          <a:xfrm>
            <a:off x="376238" y="1370013"/>
            <a:ext cx="8029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一、找出相等的式子，用线连起来。</a:t>
            </a:r>
          </a:p>
        </p:txBody>
      </p:sp>
      <p:pic>
        <p:nvPicPr>
          <p:cNvPr id="36867" name="图片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763" y="2154238"/>
            <a:ext cx="667702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文本框 12"/>
          <p:cNvSpPr txBox="1">
            <a:spLocks noChangeArrowheads="1"/>
          </p:cNvSpPr>
          <p:nvPr/>
        </p:nvSpPr>
        <p:spPr bwMode="auto">
          <a:xfrm>
            <a:off x="6728885" y="1520296"/>
            <a:ext cx="412538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043488" y="2811463"/>
            <a:ext cx="2733675" cy="2124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043488" y="3775075"/>
            <a:ext cx="2733675" cy="2124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033963" y="3981450"/>
            <a:ext cx="2743200" cy="787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5033963" y="2881313"/>
            <a:ext cx="2851150" cy="29098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5090819" cy="1498963"/>
          </a:xfrm>
          <a:prstGeom prst="rect">
            <a:avLst/>
          </a:prstGeom>
        </p:spPr>
      </p:pic>
      <p:sp>
        <p:nvSpPr>
          <p:cNvPr id="36874" name="Rectangle 16"/>
          <p:cNvSpPr>
            <a:spLocks noChangeArrowheads="1"/>
          </p:cNvSpPr>
          <p:nvPr/>
        </p:nvSpPr>
        <p:spPr bwMode="auto">
          <a:xfrm>
            <a:off x="1789113" y="725488"/>
            <a:ext cx="4360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提升训练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3"/>
          <p:cNvSpPr txBox="1">
            <a:spLocks noChangeArrowheads="1"/>
          </p:cNvSpPr>
          <p:nvPr/>
        </p:nvSpPr>
        <p:spPr bwMode="auto">
          <a:xfrm>
            <a:off x="430213" y="1231900"/>
            <a:ext cx="10848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二、根据运算定律或性质，在    里填上适当的数或字母。</a:t>
            </a:r>
          </a:p>
        </p:txBody>
      </p:sp>
      <p:sp>
        <p:nvSpPr>
          <p:cNvPr id="37891" name="文本框 5"/>
          <p:cNvSpPr txBox="1">
            <a:spLocks noChangeArrowheads="1"/>
          </p:cNvSpPr>
          <p:nvPr/>
        </p:nvSpPr>
        <p:spPr bwMode="auto">
          <a:xfrm>
            <a:off x="425450" y="1974850"/>
            <a:ext cx="390101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1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886450" y="1311275"/>
            <a:ext cx="590550" cy="590550"/>
          </a:xfrm>
          <a:prstGeom prst="rect">
            <a:avLst/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 anchor="ctr"/>
          <a:lstStyle/>
          <a:p>
            <a:pPr eaLnBrk="1" hangingPunct="1">
              <a:defRPr/>
            </a:pPr>
            <a:endParaRPr lang="zh-CN" altLang="en-US" sz="2800" b="1" i="1" dirty="0">
              <a:solidFill>
                <a:srgbClr val="00B0F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7893" name="组合 13"/>
          <p:cNvGrpSpPr/>
          <p:nvPr/>
        </p:nvGrpSpPr>
        <p:grpSpPr bwMode="auto">
          <a:xfrm>
            <a:off x="619125" y="3016250"/>
            <a:ext cx="5448300" cy="695325"/>
            <a:chOff x="1533525" y="4124325"/>
            <a:chExt cx="5448300" cy="695325"/>
          </a:xfrm>
        </p:grpSpPr>
        <p:sp>
          <p:nvSpPr>
            <p:cNvPr id="10" name="矩形 9"/>
            <p:cNvSpPr/>
            <p:nvPr/>
          </p:nvSpPr>
          <p:spPr bwMode="auto">
            <a:xfrm>
              <a:off x="3581400" y="4229100"/>
              <a:ext cx="590550" cy="59055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800" b="1" i="1" dirty="0">
                <a:solidFill>
                  <a:srgbClr val="00B0F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pSp>
          <p:nvGrpSpPr>
            <p:cNvPr id="37920" name="组合 11"/>
            <p:cNvGrpSpPr/>
            <p:nvPr/>
          </p:nvGrpSpPr>
          <p:grpSpPr bwMode="auto">
            <a:xfrm>
              <a:off x="1533525" y="4124325"/>
              <a:ext cx="5448300" cy="695325"/>
              <a:chOff x="1533525" y="4124325"/>
              <a:chExt cx="5448300" cy="695325"/>
            </a:xfrm>
          </p:grpSpPr>
          <p:sp>
            <p:nvSpPr>
              <p:cNvPr id="37921" name="文本框 8"/>
              <p:cNvSpPr txBox="1">
                <a:spLocks noChangeArrowheads="1"/>
              </p:cNvSpPr>
              <p:nvPr/>
            </p:nvSpPr>
            <p:spPr bwMode="auto">
              <a:xfrm>
                <a:off x="1533525" y="4124325"/>
                <a:ext cx="5448300" cy="668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3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1.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+12+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=         +         +12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 bwMode="auto">
              <a:xfrm>
                <a:off x="4800600" y="4229100"/>
                <a:ext cx="590550" cy="59055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B0F0"/>
                </a:solidFill>
                <a:miter lim="800000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2800" b="1" i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37894" name="组合 32"/>
          <p:cNvGrpSpPr/>
          <p:nvPr/>
        </p:nvGrpSpPr>
        <p:grpSpPr bwMode="auto">
          <a:xfrm>
            <a:off x="6162675" y="3016250"/>
            <a:ext cx="5448300" cy="695325"/>
            <a:chOff x="6162675" y="2647950"/>
            <a:chExt cx="5448300" cy="695325"/>
          </a:xfrm>
        </p:grpSpPr>
        <p:grpSp>
          <p:nvGrpSpPr>
            <p:cNvPr id="37915" name="组合 21"/>
            <p:cNvGrpSpPr/>
            <p:nvPr/>
          </p:nvGrpSpPr>
          <p:grpSpPr bwMode="auto">
            <a:xfrm>
              <a:off x="6162675" y="2647950"/>
              <a:ext cx="5448300" cy="695325"/>
              <a:chOff x="1533525" y="4124325"/>
              <a:chExt cx="5448300" cy="695325"/>
            </a:xfrm>
          </p:grpSpPr>
          <p:sp>
            <p:nvSpPr>
              <p:cNvPr id="37917" name="文本框 22"/>
              <p:cNvSpPr txBox="1">
                <a:spLocks noChangeArrowheads="1"/>
              </p:cNvSpPr>
              <p:nvPr/>
            </p:nvSpPr>
            <p:spPr bwMode="auto">
              <a:xfrm>
                <a:off x="1533525" y="4124325"/>
                <a:ext cx="5448300" cy="668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3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2.7·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+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=7·         +7·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 bwMode="auto">
              <a:xfrm>
                <a:off x="5924550" y="4229100"/>
                <a:ext cx="590550" cy="59055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B0F0"/>
                </a:solidFill>
                <a:miter lim="800000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2800" b="1" i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 bwMode="auto">
            <a:xfrm>
              <a:off x="9086850" y="2752725"/>
              <a:ext cx="590550" cy="59055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800" b="1" i="1" dirty="0">
                <a:solidFill>
                  <a:srgbClr val="00B0F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7895" name="组合 31"/>
          <p:cNvGrpSpPr/>
          <p:nvPr/>
        </p:nvGrpSpPr>
        <p:grpSpPr bwMode="auto">
          <a:xfrm>
            <a:off x="6181725" y="4264025"/>
            <a:ext cx="5448300" cy="668338"/>
            <a:chOff x="6096000" y="3895725"/>
            <a:chExt cx="5448300" cy="668645"/>
          </a:xfrm>
        </p:grpSpPr>
        <p:grpSp>
          <p:nvGrpSpPr>
            <p:cNvPr id="37911" name="组合 26"/>
            <p:cNvGrpSpPr/>
            <p:nvPr/>
          </p:nvGrpSpPr>
          <p:grpSpPr bwMode="auto">
            <a:xfrm>
              <a:off x="6096000" y="3895725"/>
              <a:ext cx="5448300" cy="668645"/>
              <a:chOff x="1533525" y="4124325"/>
              <a:chExt cx="5448300" cy="668645"/>
            </a:xfrm>
          </p:grpSpPr>
          <p:sp>
            <p:nvSpPr>
              <p:cNvPr id="37913" name="文本框 27"/>
              <p:cNvSpPr txBox="1">
                <a:spLocks noChangeArrowheads="1"/>
              </p:cNvSpPr>
              <p:nvPr/>
            </p:nvSpPr>
            <p:spPr bwMode="auto">
              <a:xfrm>
                <a:off x="1533525" y="4124325"/>
                <a:ext cx="5448300" cy="668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3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4.8·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·125=         ·         ·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 bwMode="auto">
              <a:xfrm>
                <a:off x="4638675" y="4200560"/>
                <a:ext cx="590550" cy="590821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B0F0"/>
                </a:solidFill>
                <a:miter lim="800000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2800" b="1" i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 bwMode="auto">
            <a:xfrm>
              <a:off x="8124825" y="3971960"/>
              <a:ext cx="590550" cy="590821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800" b="1" i="1" dirty="0">
                <a:solidFill>
                  <a:srgbClr val="00B0F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7896" name="组合 33"/>
          <p:cNvGrpSpPr/>
          <p:nvPr/>
        </p:nvGrpSpPr>
        <p:grpSpPr bwMode="auto">
          <a:xfrm>
            <a:off x="619125" y="4254500"/>
            <a:ext cx="5657850" cy="695325"/>
            <a:chOff x="619125" y="3886200"/>
            <a:chExt cx="5657850" cy="695325"/>
          </a:xfrm>
        </p:grpSpPr>
        <p:grpSp>
          <p:nvGrpSpPr>
            <p:cNvPr id="37906" name="组合 16"/>
            <p:cNvGrpSpPr/>
            <p:nvPr/>
          </p:nvGrpSpPr>
          <p:grpSpPr bwMode="auto">
            <a:xfrm>
              <a:off x="619125" y="3886200"/>
              <a:ext cx="5657850" cy="695325"/>
              <a:chOff x="1533525" y="4124325"/>
              <a:chExt cx="5657850" cy="695325"/>
            </a:xfrm>
          </p:grpSpPr>
          <p:sp>
            <p:nvSpPr>
              <p:cNvPr id="37908" name="文本框 17"/>
              <p:cNvSpPr txBox="1">
                <a:spLocks noChangeArrowheads="1"/>
              </p:cNvSpPr>
              <p:nvPr/>
            </p:nvSpPr>
            <p:spPr bwMode="auto">
              <a:xfrm>
                <a:off x="1533525" y="4124325"/>
                <a:ext cx="5657850" cy="668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3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3.55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+45</a:t>
                </a: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=        ·(        +       )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 bwMode="auto">
              <a:xfrm>
                <a:off x="5048250" y="4229100"/>
                <a:ext cx="590550" cy="59055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B0F0"/>
                </a:solidFill>
                <a:miter lim="800000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2800" b="1" i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 bwMode="auto">
              <a:xfrm>
                <a:off x="6038850" y="4229100"/>
                <a:ext cx="590550" cy="59055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0B0F0"/>
                </a:solidFill>
                <a:miter lim="800000"/>
              </a:ln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2800" b="1" i="1" dirty="0">
                  <a:solidFill>
                    <a:srgbClr val="00B0F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 bwMode="auto">
            <a:xfrm>
              <a:off x="3057525" y="3990975"/>
              <a:ext cx="590550" cy="59055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800" b="1" i="1" dirty="0">
                <a:solidFill>
                  <a:srgbClr val="00B0F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2767013" y="3008313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3997325" y="3008313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9178925" y="3008313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10644188" y="3008313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3071813" y="4257675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4133850" y="4257675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5087938" y="4257675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8264525" y="4257675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9188450" y="4257675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文本框 3"/>
          <p:cNvSpPr txBox="1">
            <a:spLocks noChangeArrowheads="1"/>
          </p:cNvSpPr>
          <p:nvPr/>
        </p:nvSpPr>
        <p:spPr bwMode="auto">
          <a:xfrm>
            <a:off x="801687" y="1173163"/>
            <a:ext cx="10590563" cy="320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三、用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表示工作效率，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表示工作时间，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表示工作总量。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分别写出它们之间的数量关系。</a:t>
            </a: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c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=______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=______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=______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如果王叔叔每天做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个零件，共做了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个零件，花了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多少天？（从上面选一个公式解决问题）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915" name="文本框 4"/>
          <p:cNvSpPr txBox="1">
            <a:spLocks noChangeArrowheads="1"/>
          </p:cNvSpPr>
          <p:nvPr/>
        </p:nvSpPr>
        <p:spPr bwMode="auto">
          <a:xfrm>
            <a:off x="6872288" y="2028825"/>
            <a:ext cx="334697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47888" y="2424113"/>
            <a:ext cx="914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at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408489" y="2442693"/>
            <a:ext cx="142398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872288" y="2411157"/>
            <a:ext cx="138588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635375" y="4618038"/>
            <a:ext cx="57927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t=c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a=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480÷120=4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（天）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635375" y="5291138"/>
            <a:ext cx="57927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答：花了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4bffed7-a754-4158-84dc-9cb4862960c9"/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kIywD3Pb0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hdporMpuZg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1826</Words>
  <Application>Microsoft Office PowerPoint</Application>
  <PresentationFormat>宽屏</PresentationFormat>
  <Paragraphs>183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等线 Light</vt:lpstr>
      <vt:lpstr>黑体</vt:lpstr>
      <vt:lpstr>楷体</vt:lpstr>
      <vt:lpstr>宋体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208</cp:revision>
  <dcterms:created xsi:type="dcterms:W3CDTF">2016-01-14T07:05:00Z</dcterms:created>
  <dcterms:modified xsi:type="dcterms:W3CDTF">2026-09-05T06:14:08Z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605998392AFD4407AA82B5329E167CD3_12</vt:lpwstr>
  </property>
</Properties>
</file>