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18"/>
  </p:notesMasterIdLst>
  <p:sldIdLst>
    <p:sldId id="256" r:id="rId2"/>
    <p:sldId id="370" r:id="rId3"/>
    <p:sldId id="257" r:id="rId4"/>
    <p:sldId id="378" r:id="rId5"/>
    <p:sldId id="259" r:id="rId6"/>
    <p:sldId id="379" r:id="rId7"/>
    <p:sldId id="380" r:id="rId8"/>
    <p:sldId id="381" r:id="rId9"/>
    <p:sldId id="382" r:id="rId10"/>
    <p:sldId id="339" r:id="rId11"/>
    <p:sldId id="371" r:id="rId12"/>
    <p:sldId id="383" r:id="rId13"/>
    <p:sldId id="352" r:id="rId14"/>
    <p:sldId id="265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kb1.co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6F8"/>
    <a:srgbClr val="FFFFFF"/>
    <a:srgbClr val="0000FF"/>
    <a:srgbClr val="0DACCA"/>
    <a:srgbClr val="000000"/>
    <a:srgbClr val="FFFFCC"/>
    <a:srgbClr val="00FFF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 autoAdjust="0"/>
    <p:restoredTop sz="82701" autoAdjust="0"/>
  </p:normalViewPr>
  <p:slideViewPr>
    <p:cSldViewPr snapToGrid="0">
      <p:cViewPr varScale="1">
        <p:scale>
          <a:sx n="82" d="100"/>
          <a:sy n="82" d="100"/>
        </p:scale>
        <p:origin x="691" y="211"/>
      </p:cViewPr>
      <p:guideLst>
        <p:guide orient="horz" pos="210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7804481-FADD-42A2-B51A-52293C260C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122DEF-5B8C-417D-A19E-82D1327CFF0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ea"/>
              </a:defRPr>
            </a:lvl1pPr>
          </a:lstStyle>
          <a:p>
            <a:pPr>
              <a:defRPr/>
            </a:pPr>
            <a:fld id="{1101D04F-494B-4097-896B-4C951882DF22}" type="datetimeFigureOut">
              <a:rPr lang="zh-CN" altLang="en-US"/>
              <a:pPr>
                <a:defRPr/>
              </a:pPr>
              <a:t>2026/7/14</a:t>
            </a:fld>
            <a:endParaRPr lang="zh-CN" altLang="en-US"/>
          </a:p>
        </p:txBody>
      </p:sp>
      <p:sp>
        <p:nvSpPr>
          <p:cNvPr id="11268" name="幻灯片图像占位符 3">
            <a:extLst>
              <a:ext uri="{FF2B5EF4-FFF2-40B4-BE49-F238E27FC236}">
                <a16:creationId xmlns:a16="http://schemas.microsoft.com/office/drawing/2014/main" id="{F0CB23B8-3BB8-402F-8E4E-D3226EE96ACA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备注占位符 4">
            <a:extLst>
              <a:ext uri="{FF2B5EF4-FFF2-40B4-BE49-F238E27FC236}">
                <a16:creationId xmlns:a16="http://schemas.microsoft.com/office/drawing/2014/main" id="{94E8A675-D3CC-42C4-A049-F9EE9EE0D3B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2CAD09-C3A8-4894-B94A-D6D4E64CE7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C50F1E8-6F7D-4524-BAA5-2EBD96DD2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002DC26-6209-411A-89D4-20A07053F9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>
            <a:extLst>
              <a:ext uri="{FF2B5EF4-FFF2-40B4-BE49-F238E27FC236}">
                <a16:creationId xmlns:a16="http://schemas.microsoft.com/office/drawing/2014/main" id="{7AE9FF1F-344A-4053-8417-E842D3587B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>
            <a:extLst>
              <a:ext uri="{FF2B5EF4-FFF2-40B4-BE49-F238E27FC236}">
                <a16:creationId xmlns:a16="http://schemas.microsoft.com/office/drawing/2014/main" id="{73EE5925-14BD-496A-9DFC-26568F3BA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00" name="灯片编号占位符 3">
            <a:extLst>
              <a:ext uri="{FF2B5EF4-FFF2-40B4-BE49-F238E27FC236}">
                <a16:creationId xmlns:a16="http://schemas.microsoft.com/office/drawing/2014/main" id="{422DFF06-6E47-4B56-BB3C-40161CB4F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2BABCCD-9AC4-446D-8D19-E1C37B5195CC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4B54A698-E485-409D-977D-949E8C6D1F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236FA42A-7494-4206-8F60-9B518795E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53C04993-06AB-41E5-8CFC-26EE22C1E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20CD8D6-60C4-4D49-84C5-612C19540FD9}" type="slidenum">
              <a:rPr lang="zh-CN" altLang="en-US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940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5C245-8694-4F5B-9F1E-A14F0BDCB9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00BBB35-BE7A-487C-B242-11FEC8FAEB54}"/>
              </a:ext>
            </a:extLst>
          </p:cNvPr>
          <p:cNvSpPr/>
          <p:nvPr userDrawn="1"/>
        </p:nvSpPr>
        <p:spPr>
          <a:xfrm>
            <a:off x="514350" y="528638"/>
            <a:ext cx="11163300" cy="5800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4AAC60B-1C9E-428A-9D49-1A734AA1C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0"/>
            <a:ext cx="4103688" cy="1543050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3CB3ECF-10F7-4297-9FA8-52F434F7EE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2375" y="295275"/>
            <a:ext cx="1085850" cy="976313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6406416-D42C-46AC-800B-61C1369B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23175" r="9954" b="23328"/>
          <a:stretch/>
        </p:blipFill>
        <p:spPr>
          <a:xfrm rot="18812058" flipH="1">
            <a:off x="5931878" y="2579076"/>
            <a:ext cx="7807569" cy="51347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4757A84-503B-4D1B-ACDB-68B44EFCBE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5" y="4345200"/>
            <a:ext cx="2299165" cy="2028167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B7586FBF-F7CF-4439-92DD-19FD279E88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30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E3A0B97-6A36-4F58-81D2-C8C8F11AD4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6D36C42-ADD8-4D41-BD9F-269EF688F341}"/>
              </a:ext>
            </a:extLst>
          </p:cNvPr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20F929-41C2-4980-B84D-C9B95A38DE71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>
            <a:extLst>
              <a:ext uri="{FF2B5EF4-FFF2-40B4-BE49-F238E27FC236}">
                <a16:creationId xmlns:a16="http://schemas.microsoft.com/office/drawing/2014/main" id="{75DA915E-9506-4D84-8310-1EDC79A758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4905375"/>
            <a:ext cx="2068513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DBEDCC0A-EA7B-41E6-851E-3104358A33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60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8" r:id="rId2"/>
    <p:sldLayoutId id="2147483819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>
            <a:extLst>
              <a:ext uri="{FF2B5EF4-FFF2-40B4-BE49-F238E27FC236}">
                <a16:creationId xmlns:a16="http://schemas.microsoft.com/office/drawing/2014/main" id="{3D8CD54A-0CDA-4ECC-B3F6-554DB0C79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775" y="2839432"/>
            <a:ext cx="65500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解决问题（</a:t>
            </a:r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9" name="矩形 10">
            <a:extLst>
              <a:ext uri="{FF2B5EF4-FFF2-40B4-BE49-F238E27FC236}">
                <a16:creationId xmlns:a16="http://schemas.microsoft.com/office/drawing/2014/main" id="{0F0259D1-4E1D-4AFE-8F9F-7D37E8B9B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747" y="124163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F950B20-3C83-46DE-A974-6BF71760D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055" y="950884"/>
            <a:ext cx="10784071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将准备好的长方形纸片看成是桌子，圆形纸片看成是座位。用这些纸片拼一拼，在拼的过程中你发现了什么？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91EACD-72CF-4BC8-BA35-7468D9A7EC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71" y="-669007"/>
            <a:ext cx="5832052" cy="1498963"/>
          </a:xfrm>
          <a:prstGeom prst="rect">
            <a:avLst/>
          </a:prstGeom>
        </p:spPr>
      </p:pic>
      <p:sp>
        <p:nvSpPr>
          <p:cNvPr id="15365" name="Rectangle 16">
            <a:extLst>
              <a:ext uri="{FF2B5EF4-FFF2-40B4-BE49-F238E27FC236}">
                <a16:creationId xmlns:a16="http://schemas.microsoft.com/office/drawing/2014/main" id="{17F3D870-F8E1-44BA-B6A2-88B635B2E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93" y="129869"/>
            <a:ext cx="54413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一、游戏激趣，揭示课题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870FB0-8F6C-7B2F-A3C8-B21AD1D86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"/>
          <a:stretch>
            <a:fillRect/>
          </a:stretch>
        </p:blipFill>
        <p:spPr>
          <a:xfrm>
            <a:off x="2203674" y="3162694"/>
            <a:ext cx="1487979" cy="881028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74CA931A-0648-479B-12B8-8C7610210330}"/>
              </a:ext>
            </a:extLst>
          </p:cNvPr>
          <p:cNvSpPr/>
          <p:nvPr/>
        </p:nvSpPr>
        <p:spPr>
          <a:xfrm>
            <a:off x="1906704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CFC77CF-FD40-E234-9B5E-B737A76D4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"/>
          <a:stretch>
            <a:fillRect/>
          </a:stretch>
        </p:blipFill>
        <p:spPr>
          <a:xfrm>
            <a:off x="5243945" y="3162694"/>
            <a:ext cx="1487979" cy="8810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20A6711-133F-2891-5CDC-252F0FF20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"/>
          <a:stretch>
            <a:fillRect/>
          </a:stretch>
        </p:blipFill>
        <p:spPr>
          <a:xfrm>
            <a:off x="8284216" y="3162694"/>
            <a:ext cx="1487979" cy="881028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2A025C38-535F-D82C-CEDF-BB7BFA2F45E6}"/>
              </a:ext>
            </a:extLst>
          </p:cNvPr>
          <p:cNvSpPr/>
          <p:nvPr/>
        </p:nvSpPr>
        <p:spPr>
          <a:xfrm>
            <a:off x="2881161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4D46056-0C71-39F9-845C-B3D5A6FD0787}"/>
              </a:ext>
            </a:extLst>
          </p:cNvPr>
          <p:cNvSpPr/>
          <p:nvPr/>
        </p:nvSpPr>
        <p:spPr>
          <a:xfrm>
            <a:off x="3854130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EA6FB64-6CCE-25D4-C84D-7CDF6A5525F0}"/>
              </a:ext>
            </a:extLst>
          </p:cNvPr>
          <p:cNvSpPr/>
          <p:nvPr/>
        </p:nvSpPr>
        <p:spPr>
          <a:xfrm>
            <a:off x="4827099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F6932AA-C6B3-83F6-FB24-FC2546FF571F}"/>
              </a:ext>
            </a:extLst>
          </p:cNvPr>
          <p:cNvSpPr/>
          <p:nvPr/>
        </p:nvSpPr>
        <p:spPr>
          <a:xfrm>
            <a:off x="5800068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0A7A65F-E526-EC9A-2C5F-A60DCC69F89B}"/>
              </a:ext>
            </a:extLst>
          </p:cNvPr>
          <p:cNvSpPr/>
          <p:nvPr/>
        </p:nvSpPr>
        <p:spPr>
          <a:xfrm>
            <a:off x="6773037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F537DE1-6BC6-A63F-83F8-FE365AE2D513}"/>
              </a:ext>
            </a:extLst>
          </p:cNvPr>
          <p:cNvSpPr/>
          <p:nvPr/>
        </p:nvSpPr>
        <p:spPr>
          <a:xfrm>
            <a:off x="7746006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BC5D4A6-4215-F45F-7864-35CA6A18779F}"/>
              </a:ext>
            </a:extLst>
          </p:cNvPr>
          <p:cNvSpPr/>
          <p:nvPr/>
        </p:nvSpPr>
        <p:spPr>
          <a:xfrm>
            <a:off x="8717487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56047C7-CC49-FDDD-C41B-2D7AD706DF66}"/>
              </a:ext>
            </a:extLst>
          </p:cNvPr>
          <p:cNvSpPr/>
          <p:nvPr/>
        </p:nvSpPr>
        <p:spPr>
          <a:xfrm>
            <a:off x="9688968" y="4700847"/>
            <a:ext cx="460936" cy="460936"/>
          </a:xfrm>
          <a:prstGeom prst="ellipse">
            <a:avLst/>
          </a:prstGeom>
          <a:solidFill>
            <a:srgbClr val="EAF6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8095A98-647B-46AC-969C-DD7DA2E87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3289" y="996206"/>
            <a:ext cx="9842269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张桌子可以坐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张桌子拼在一起可以坐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张桌子拼在一起可以坐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人。照这样拼下去，如果用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张桌子拼在一起可坐的人数，怎样表示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之间的关系？</a:t>
            </a:r>
            <a:endParaRPr lang="zh-CN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6D2BD33-A340-788D-88C1-EEC67A9DCE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71" y="-669007"/>
            <a:ext cx="3984415" cy="1498963"/>
          </a:xfrm>
          <a:prstGeom prst="rect">
            <a:avLst/>
          </a:prstGeom>
        </p:spPr>
      </p:pic>
      <p:sp>
        <p:nvSpPr>
          <p:cNvPr id="9" name="Rectangle 16">
            <a:extLst>
              <a:ext uri="{FF2B5EF4-FFF2-40B4-BE49-F238E27FC236}">
                <a16:creationId xmlns:a16="http://schemas.microsoft.com/office/drawing/2014/main" id="{A586CBB2-3FB9-6EF8-7ED4-3823F1559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93" y="129869"/>
            <a:ext cx="3561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二、探索新知识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43D8C63-02D5-35FB-649A-D3D4A5B7CD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7" y="1215770"/>
            <a:ext cx="657367" cy="46293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79F0D3E-6815-EE9F-AE10-7233CF0A56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24" y="4294533"/>
            <a:ext cx="10076033" cy="13446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55747-486F-5563-4711-15326ECBF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3C6345C-BE05-D051-16EE-2675038C13DC}"/>
              </a:ext>
            </a:extLst>
          </p:cNvPr>
          <p:cNvSpPr txBox="1"/>
          <p:nvPr/>
        </p:nvSpPr>
        <p:spPr bwMode="auto">
          <a:xfrm>
            <a:off x="1388184" y="3957496"/>
            <a:ext cx="269229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知道了：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7996529-0777-6B27-E8C7-6550B1AE63CB}"/>
              </a:ext>
            </a:extLst>
          </p:cNvPr>
          <p:cNvSpPr txBox="1"/>
          <p:nvPr/>
        </p:nvSpPr>
        <p:spPr bwMode="auto">
          <a:xfrm>
            <a:off x="2830643" y="3934870"/>
            <a:ext cx="787122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坐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拼在一起可以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坐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拼在一起可以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坐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A30CD80-20B5-6EC3-269E-459508FFE3D1}"/>
              </a:ext>
            </a:extLst>
          </p:cNvPr>
          <p:cNvSpPr txBox="1"/>
          <p:nvPr/>
        </p:nvSpPr>
        <p:spPr bwMode="auto">
          <a:xfrm>
            <a:off x="1388185" y="5147115"/>
            <a:ext cx="269229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问题是：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261C55-FBC9-3D44-F3DB-5F387B5E52FD}"/>
              </a:ext>
            </a:extLst>
          </p:cNvPr>
          <p:cNvSpPr txBox="1"/>
          <p:nvPr/>
        </p:nvSpPr>
        <p:spPr bwMode="auto">
          <a:xfrm>
            <a:off x="2830643" y="5147560"/>
            <a:ext cx="797317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拼在一起可坐的人数，怎样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083DDFE-24A8-B76C-03FB-A853065A248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3" y="527548"/>
            <a:ext cx="10076033" cy="311588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BC23EC83-C2AF-B6FC-19CE-EF326DD16928}"/>
              </a:ext>
            </a:extLst>
          </p:cNvPr>
          <p:cNvSpPr/>
          <p:nvPr/>
        </p:nvSpPr>
        <p:spPr>
          <a:xfrm>
            <a:off x="1461160" y="3252287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阅读理解</a:t>
            </a:r>
          </a:p>
        </p:txBody>
      </p:sp>
    </p:spTree>
    <p:extLst>
      <p:ext uri="{BB962C8B-B14F-4D97-AF65-F5344CB8AC3E}">
        <p14:creationId xmlns:p14="http://schemas.microsoft.com/office/powerpoint/2010/main" val="360988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D4DACDB0-0C13-584A-5D64-E1364B7EF5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3" y="527548"/>
            <a:ext cx="10076033" cy="31158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8A413CD-E472-C985-1864-6372649ECC70}"/>
              </a:ext>
            </a:extLst>
          </p:cNvPr>
          <p:cNvSpPr txBox="1"/>
          <p:nvPr/>
        </p:nvSpPr>
        <p:spPr bwMode="auto">
          <a:xfrm>
            <a:off x="1359561" y="3816335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4F835488-3F79-34A0-72FF-0043825715E2}"/>
              </a:ext>
            </a:extLst>
          </p:cNvPr>
          <p:cNvSpPr/>
          <p:nvPr/>
        </p:nvSpPr>
        <p:spPr>
          <a:xfrm>
            <a:off x="1461160" y="3235353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02166E7-22C2-DC4D-D7CA-BA43426ED1E1}"/>
              </a:ext>
            </a:extLst>
          </p:cNvPr>
          <p:cNvGrpSpPr/>
          <p:nvPr/>
        </p:nvGrpSpPr>
        <p:grpSpPr>
          <a:xfrm>
            <a:off x="4326816" y="3781611"/>
            <a:ext cx="6477000" cy="1121773"/>
            <a:chOff x="4580466" y="3736539"/>
            <a:chExt cx="6477000" cy="1121773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82D76371-00AA-E562-D51D-844E5DD1B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0466" y="3736539"/>
              <a:ext cx="5270185" cy="1044389"/>
            </a:xfrm>
            <a:prstGeom prst="wedgeRoundRectCallout">
              <a:avLst>
                <a:gd name="adj1" fmla="val 54879"/>
                <a:gd name="adj2" fmla="val 13693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我先列表试试，桌子张数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每增加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张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，可坐人数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增加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人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D89A9903-5A1C-8B54-E1AF-1E1920757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8465" y="3969311"/>
              <a:ext cx="889001" cy="889001"/>
            </a:xfrm>
            <a:prstGeom prst="rect">
              <a:avLst/>
            </a:prstGeom>
          </p:spPr>
        </p:pic>
      </p:grp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F34CFC5A-E566-23FB-693B-5F8FB0373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78693"/>
              </p:ext>
            </p:extLst>
          </p:nvPr>
        </p:nvGraphicFramePr>
        <p:xfrm>
          <a:off x="1528893" y="5126689"/>
          <a:ext cx="8385920" cy="1141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6480">
                  <a:extLst>
                    <a:ext uri="{9D8B030D-6E8A-4147-A177-3AD203B41FA5}">
                      <a16:colId xmlns:a16="http://schemas.microsoft.com/office/drawing/2014/main" val="1486752637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2749577864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2041989590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1054208053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765992827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2455450875"/>
                    </a:ext>
                  </a:extLst>
                </a:gridCol>
                <a:gridCol w="1048240">
                  <a:extLst>
                    <a:ext uri="{9D8B030D-6E8A-4147-A177-3AD203B41FA5}">
                      <a16:colId xmlns:a16="http://schemas.microsoft.com/office/drawing/2014/main" val="1337382734"/>
                    </a:ext>
                  </a:extLst>
                </a:gridCol>
              </a:tblGrid>
              <a:tr h="5708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桌子张数</a:t>
                      </a:r>
                    </a:p>
                  </a:txBody>
                  <a:tcPr marL="94342" marR="94342" marT="47171" marB="4717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zh-CN" altLang="en-US" sz="28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156056"/>
                  </a:ext>
                </a:extLst>
              </a:tr>
              <a:tr h="5708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可坐人数</a:t>
                      </a:r>
                    </a:p>
                  </a:txBody>
                  <a:tcPr marL="94342" marR="94342" marT="47171" marB="47171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……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altLang="zh-CN" sz="2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=?</a:t>
                      </a:r>
                      <a:endParaRPr lang="zh-CN" altLang="en-US" sz="2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4342" marR="94342" marT="47171" marB="471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80934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5EED-5290-CA8E-BA0F-9DBABDC52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9CC909A-C9DB-4153-616B-F971AF5B06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3" y="527548"/>
            <a:ext cx="10076033" cy="31158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9B0E291-9464-0748-2AA6-82AC030F9153}"/>
              </a:ext>
            </a:extLst>
          </p:cNvPr>
          <p:cNvSpPr txBox="1"/>
          <p:nvPr/>
        </p:nvSpPr>
        <p:spPr bwMode="auto">
          <a:xfrm>
            <a:off x="1359561" y="3816335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B218E7C-1681-69F8-8007-41812D2A3F45}"/>
              </a:ext>
            </a:extLst>
          </p:cNvPr>
          <p:cNvSpPr/>
          <p:nvPr/>
        </p:nvSpPr>
        <p:spPr>
          <a:xfrm>
            <a:off x="1461160" y="3235353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4C989AD-6F81-051C-B76E-AC8F1AD3E492}"/>
              </a:ext>
            </a:extLst>
          </p:cNvPr>
          <p:cNvGrpSpPr/>
          <p:nvPr/>
        </p:nvGrpSpPr>
        <p:grpSpPr>
          <a:xfrm>
            <a:off x="1006651" y="4497840"/>
            <a:ext cx="5267150" cy="1694568"/>
            <a:chOff x="1142117" y="4401110"/>
            <a:chExt cx="5267150" cy="1694568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0212A3EF-74D4-1F2B-2F87-7BB25379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946" y="4401110"/>
              <a:ext cx="4184321" cy="1694568"/>
            </a:xfrm>
            <a:prstGeom prst="wedgeRoundRectCallout">
              <a:avLst>
                <a:gd name="adj1" fmla="val -56132"/>
                <a:gd name="adj2" fmla="val 16936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从图中可以看出，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左右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两端可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坐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人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，其他地方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每多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张桌子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就可以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多坐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人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97676C8-AB40-2640-FEDC-9ECCE2BF8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117" y="4972737"/>
              <a:ext cx="888096" cy="1010593"/>
            </a:xfrm>
            <a:prstGeom prst="rect">
              <a:avLst/>
            </a:prstGeom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B3E161E-F856-F876-04F3-53657B67AC21}"/>
              </a:ext>
            </a:extLst>
          </p:cNvPr>
          <p:cNvSpPr txBox="1"/>
          <p:nvPr/>
        </p:nvSpPr>
        <p:spPr bwMode="auto">
          <a:xfrm>
            <a:off x="6768704" y="3595805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3E6381-8FF3-2BC3-8936-5FA10314E36E}"/>
              </a:ext>
            </a:extLst>
          </p:cNvPr>
          <p:cNvSpPr txBox="1"/>
          <p:nvPr/>
        </p:nvSpPr>
        <p:spPr bwMode="auto">
          <a:xfrm>
            <a:off x="8326917" y="3595805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2+2×1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45888F-ADD4-86E2-4B7D-02D977365C9A}"/>
              </a:ext>
            </a:extLst>
          </p:cNvPr>
          <p:cNvSpPr txBox="1"/>
          <p:nvPr/>
        </p:nvSpPr>
        <p:spPr bwMode="auto">
          <a:xfrm>
            <a:off x="6768704" y="4188605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836B6C-D07B-DF34-A870-47B6AF7778BA}"/>
              </a:ext>
            </a:extLst>
          </p:cNvPr>
          <p:cNvSpPr txBox="1"/>
          <p:nvPr/>
        </p:nvSpPr>
        <p:spPr bwMode="auto">
          <a:xfrm>
            <a:off x="8326917" y="4188605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2+2×2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B6D14A-C795-25A0-BB63-4DF031177D90}"/>
              </a:ext>
            </a:extLst>
          </p:cNvPr>
          <p:cNvSpPr txBox="1"/>
          <p:nvPr/>
        </p:nvSpPr>
        <p:spPr bwMode="auto">
          <a:xfrm>
            <a:off x="6768704" y="4781405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B360C5-1519-69DE-FD1F-D04B92B8669E}"/>
              </a:ext>
            </a:extLst>
          </p:cNvPr>
          <p:cNvSpPr txBox="1"/>
          <p:nvPr/>
        </p:nvSpPr>
        <p:spPr bwMode="auto">
          <a:xfrm>
            <a:off x="8326917" y="4781405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255BFD-1AE4-B2B7-65DA-F84822D5870F}"/>
              </a:ext>
            </a:extLst>
          </p:cNvPr>
          <p:cNvSpPr txBox="1"/>
          <p:nvPr/>
        </p:nvSpPr>
        <p:spPr>
          <a:xfrm>
            <a:off x="9562705" y="4669490"/>
            <a:ext cx="1873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7BDC76E-2732-7823-1201-4F1C44B1C4F1}"/>
              </a:ext>
            </a:extLst>
          </p:cNvPr>
          <p:cNvSpPr txBox="1"/>
          <p:nvPr/>
        </p:nvSpPr>
        <p:spPr bwMode="auto">
          <a:xfrm>
            <a:off x="6707650" y="5374205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85AEC69-235F-8C22-299F-56493096155C}"/>
              </a:ext>
            </a:extLst>
          </p:cNvPr>
          <p:cNvSpPr txBox="1"/>
          <p:nvPr/>
        </p:nvSpPr>
        <p:spPr bwMode="auto">
          <a:xfrm>
            <a:off x="8342066" y="5374205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800" b="1" i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5316CB-860E-8AFA-D5C7-913C4EF176F8}"/>
              </a:ext>
            </a:extLst>
          </p:cNvPr>
          <p:cNvSpPr txBox="1"/>
          <p:nvPr/>
        </p:nvSpPr>
        <p:spPr bwMode="auto">
          <a:xfrm>
            <a:off x="6768704" y="5897425"/>
            <a:ext cx="304310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即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8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8496A-6376-CAF1-0B28-AECA10D4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86AA254-D2BF-381D-639D-EF7475A944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3" y="527548"/>
            <a:ext cx="10076033" cy="31158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430A298-5E5E-B299-C809-7C9F7C1B21D3}"/>
              </a:ext>
            </a:extLst>
          </p:cNvPr>
          <p:cNvSpPr txBox="1"/>
          <p:nvPr/>
        </p:nvSpPr>
        <p:spPr bwMode="auto">
          <a:xfrm>
            <a:off x="1351248" y="3886256"/>
            <a:ext cx="424321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得出的结论正确吗？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FBDD47F-CC21-3522-8C7D-68715B503CEA}"/>
              </a:ext>
            </a:extLst>
          </p:cNvPr>
          <p:cNvSpPr/>
          <p:nvPr/>
        </p:nvSpPr>
        <p:spPr>
          <a:xfrm>
            <a:off x="1461160" y="3235353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回顾反思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B33FDDF-FC7A-1C18-7402-B04BF8BCD0D4}"/>
              </a:ext>
            </a:extLst>
          </p:cNvPr>
          <p:cNvGrpSpPr/>
          <p:nvPr/>
        </p:nvGrpSpPr>
        <p:grpSpPr>
          <a:xfrm>
            <a:off x="3511434" y="4525503"/>
            <a:ext cx="7251383" cy="1169550"/>
            <a:chOff x="4006734" y="4424363"/>
            <a:chExt cx="7251383" cy="1169550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BB798D85-1746-54E0-FC4A-09420DF09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734" y="4424363"/>
              <a:ext cx="5976228" cy="1169550"/>
            </a:xfrm>
            <a:prstGeom prst="wedgeRoundRectCallout">
              <a:avLst>
                <a:gd name="adj1" fmla="val 54722"/>
                <a:gd name="adj2" fmla="val -9293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可以用具体的数验证下。如果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n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=2+2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m=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2+2×4=10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，结论正确。</a:t>
              </a: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97777AE-E765-74C4-E148-7DDCFF9EA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0385" y="4424785"/>
              <a:ext cx="967732" cy="970947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B0F5073-0EAD-EC73-B70C-7DA84EF01583}"/>
              </a:ext>
            </a:extLst>
          </p:cNvPr>
          <p:cNvSpPr txBox="1"/>
          <p:nvPr/>
        </p:nvSpPr>
        <p:spPr bwMode="auto">
          <a:xfrm>
            <a:off x="1351247" y="5814060"/>
            <a:ext cx="913941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的关系可以表示为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=2+2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5077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83642-C5DC-2919-E665-59220553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2ED2140-2DDC-6840-71B2-76D354B8A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1065" y="1628832"/>
            <a:ext cx="9689870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试一试：当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15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等于多少？当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52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等于多少？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1881448-0AD3-D891-3272-3F288C2A83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69" y="-669007"/>
            <a:ext cx="3485650" cy="1498963"/>
          </a:xfrm>
          <a:prstGeom prst="rect">
            <a:avLst/>
          </a:prstGeom>
        </p:spPr>
      </p:pic>
      <p:sp>
        <p:nvSpPr>
          <p:cNvPr id="9" name="Rectangle 16">
            <a:extLst>
              <a:ext uri="{FF2B5EF4-FFF2-40B4-BE49-F238E27FC236}">
                <a16:creationId xmlns:a16="http://schemas.microsoft.com/office/drawing/2014/main" id="{056378BB-E5ED-6F89-E2D9-65C8B8462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93" y="129869"/>
            <a:ext cx="3561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三、带入求值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DE95941-CDDB-D2F7-4DEC-101AD681F7E7}"/>
              </a:ext>
            </a:extLst>
          </p:cNvPr>
          <p:cNvSpPr txBox="1"/>
          <p:nvPr/>
        </p:nvSpPr>
        <p:spPr>
          <a:xfrm>
            <a:off x="5135187" y="747138"/>
            <a:ext cx="22298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=2+2</a:t>
            </a:r>
            <a:r>
              <a:rPr kumimoji="0" lang="en-US" altLang="zh-CN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800" dirty="0">
              <a:highlight>
                <a:srgbClr val="00FFFF"/>
              </a:highlight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AC3F41-A1FD-5637-228C-4374EF30939C}"/>
              </a:ext>
            </a:extLst>
          </p:cNvPr>
          <p:cNvSpPr txBox="1"/>
          <p:nvPr/>
        </p:nvSpPr>
        <p:spPr>
          <a:xfrm>
            <a:off x="1251065" y="3217258"/>
            <a:ext cx="3146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15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C9D4D93-DC6B-6104-655A-C061A823A47D}"/>
              </a:ext>
            </a:extLst>
          </p:cNvPr>
          <p:cNvSpPr txBox="1"/>
          <p:nvPr/>
        </p:nvSpPr>
        <p:spPr>
          <a:xfrm>
            <a:off x="2247286" y="3957637"/>
            <a:ext cx="2956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 + 2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FDDC7D-7816-2D27-CD9C-741632562C62}"/>
              </a:ext>
            </a:extLst>
          </p:cNvPr>
          <p:cNvSpPr txBox="1"/>
          <p:nvPr/>
        </p:nvSpPr>
        <p:spPr>
          <a:xfrm>
            <a:off x="2560319" y="4642165"/>
            <a:ext cx="264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 + 2×15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836202B-D868-3371-8B29-A8724B01C8CD}"/>
              </a:ext>
            </a:extLst>
          </p:cNvPr>
          <p:cNvSpPr txBox="1"/>
          <p:nvPr/>
        </p:nvSpPr>
        <p:spPr>
          <a:xfrm>
            <a:off x="2558440" y="5395044"/>
            <a:ext cx="17724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6969B9-3FE3-30BD-AC8E-74CAC544DF5E}"/>
              </a:ext>
            </a:extLst>
          </p:cNvPr>
          <p:cNvSpPr txBox="1"/>
          <p:nvPr/>
        </p:nvSpPr>
        <p:spPr>
          <a:xfrm>
            <a:off x="5950527" y="3217258"/>
            <a:ext cx="3146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52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3F3BD7A-79A1-CEFB-0CBD-1D624299A735}"/>
              </a:ext>
            </a:extLst>
          </p:cNvPr>
          <p:cNvSpPr txBox="1"/>
          <p:nvPr/>
        </p:nvSpPr>
        <p:spPr>
          <a:xfrm>
            <a:off x="5733090" y="3847260"/>
            <a:ext cx="37517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2=52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CF5300-B549-0BF9-52FB-E1CCD72C31F3}"/>
              </a:ext>
            </a:extLst>
          </p:cNvPr>
          <p:cNvSpPr txBox="1"/>
          <p:nvPr/>
        </p:nvSpPr>
        <p:spPr>
          <a:xfrm>
            <a:off x="6694516" y="4432035"/>
            <a:ext cx="264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50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0307E60-C3BB-1985-E9B5-05EEEA5471DF}"/>
              </a:ext>
            </a:extLst>
          </p:cNvPr>
          <p:cNvSpPr txBox="1"/>
          <p:nvPr/>
        </p:nvSpPr>
        <p:spPr>
          <a:xfrm>
            <a:off x="6903225" y="5601585"/>
            <a:ext cx="17724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2E80DD5-16EB-95B4-52AA-1AB4EC8104A2}"/>
              </a:ext>
            </a:extLst>
          </p:cNvPr>
          <p:cNvSpPr txBox="1"/>
          <p:nvPr/>
        </p:nvSpPr>
        <p:spPr>
          <a:xfrm>
            <a:off x="6199911" y="5016810"/>
            <a:ext cx="3438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÷2= 50÷2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48">
            <a:extLst>
              <a:ext uri="{FF2B5EF4-FFF2-40B4-BE49-F238E27FC236}">
                <a16:creationId xmlns:a16="http://schemas.microsoft.com/office/drawing/2014/main" id="{29AAF10F-2FE7-9F17-BC05-BEAEEEE30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6161" y="1159883"/>
            <a:ext cx="303117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P63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试一试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2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94252-16AD-2DA5-A750-0ADC1D337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48BA6DA-AF5E-0825-C61A-12ABF23DB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498" y="2265957"/>
            <a:ext cx="10481430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 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1FCBCE5-AF21-53B6-60A9-FA0A5001AC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69" y="-669007"/>
            <a:ext cx="3485650" cy="1498963"/>
          </a:xfrm>
          <a:prstGeom prst="rect">
            <a:avLst/>
          </a:prstGeom>
        </p:spPr>
      </p:pic>
      <p:sp>
        <p:nvSpPr>
          <p:cNvPr id="9" name="Rectangle 16">
            <a:extLst>
              <a:ext uri="{FF2B5EF4-FFF2-40B4-BE49-F238E27FC236}">
                <a16:creationId xmlns:a16="http://schemas.microsoft.com/office/drawing/2014/main" id="{7201935C-E48A-6EB4-9377-AE5CF87A7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93" y="129869"/>
            <a:ext cx="3561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四、实践应用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D71D24-3FB6-4E9D-3839-10A1988749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730" y="312891"/>
            <a:ext cx="1744198" cy="6200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F1F7445-7C37-3A2B-C674-FD0310412CB3}"/>
              </a:ext>
            </a:extLst>
          </p:cNvPr>
          <p:cNvSpPr txBox="1"/>
          <p:nvPr/>
        </p:nvSpPr>
        <p:spPr>
          <a:xfrm>
            <a:off x="4504963" y="2375491"/>
            <a:ext cx="532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3AF412E-7B34-D28A-D342-EDD05FF823AF}"/>
              </a:ext>
            </a:extLst>
          </p:cNvPr>
          <p:cNvSpPr txBox="1"/>
          <p:nvPr/>
        </p:nvSpPr>
        <p:spPr>
          <a:xfrm>
            <a:off x="5942620" y="2375491"/>
            <a:ext cx="6410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文本框 48">
            <a:extLst>
              <a:ext uri="{FF2B5EF4-FFF2-40B4-BE49-F238E27FC236}">
                <a16:creationId xmlns:a16="http://schemas.microsoft.com/office/drawing/2014/main" id="{7DE947E3-77F0-7615-4B11-2539F3CB8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739" y="939378"/>
            <a:ext cx="3406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P65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4AA83A7-31AB-592E-0F50-8D3519F01EA2}"/>
              </a:ext>
            </a:extLst>
          </p:cNvPr>
          <p:cNvSpPr txBox="1"/>
          <p:nvPr/>
        </p:nvSpPr>
        <p:spPr>
          <a:xfrm>
            <a:off x="650471" y="1531504"/>
            <a:ext cx="6147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51B68B2-5888-84C3-5B48-741B62B3E7D5}"/>
              </a:ext>
            </a:extLst>
          </p:cNvPr>
          <p:cNvSpPr txBox="1"/>
          <p:nvPr/>
        </p:nvSpPr>
        <p:spPr>
          <a:xfrm>
            <a:off x="8350679" y="2358864"/>
            <a:ext cx="6410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2B8EC9F-28CE-0669-1B07-29794073D437}"/>
              </a:ext>
            </a:extLst>
          </p:cNvPr>
          <p:cNvSpPr txBox="1"/>
          <p:nvPr/>
        </p:nvSpPr>
        <p:spPr>
          <a:xfrm>
            <a:off x="4396896" y="3119985"/>
            <a:ext cx="840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95618EF-CF00-99D8-8484-C742CD861B82}"/>
              </a:ext>
            </a:extLst>
          </p:cNvPr>
          <p:cNvSpPr txBox="1"/>
          <p:nvPr/>
        </p:nvSpPr>
        <p:spPr>
          <a:xfrm>
            <a:off x="5812546" y="3114076"/>
            <a:ext cx="746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D3557AF-9B87-047A-7E26-0E64E2AF8263}"/>
              </a:ext>
            </a:extLst>
          </p:cNvPr>
          <p:cNvSpPr txBox="1"/>
          <p:nvPr/>
        </p:nvSpPr>
        <p:spPr>
          <a:xfrm>
            <a:off x="8234300" y="3119985"/>
            <a:ext cx="6410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46700F8-C048-0B2E-1FE5-FFD81DAC42AD}"/>
              </a:ext>
            </a:extLst>
          </p:cNvPr>
          <p:cNvSpPr txBox="1"/>
          <p:nvPr/>
        </p:nvSpPr>
        <p:spPr>
          <a:xfrm>
            <a:off x="4496648" y="3850307"/>
            <a:ext cx="840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BDE56B7-7C37-DC29-1B11-0F6ACF0C446C}"/>
              </a:ext>
            </a:extLst>
          </p:cNvPr>
          <p:cNvSpPr txBox="1"/>
          <p:nvPr/>
        </p:nvSpPr>
        <p:spPr>
          <a:xfrm>
            <a:off x="5837485" y="3844398"/>
            <a:ext cx="746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BA855D3-292E-9FE9-EF86-56D952264ECB}"/>
              </a:ext>
            </a:extLst>
          </p:cNvPr>
          <p:cNvSpPr txBox="1"/>
          <p:nvPr/>
        </p:nvSpPr>
        <p:spPr>
          <a:xfrm>
            <a:off x="7968294" y="3850307"/>
            <a:ext cx="1433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4CD4274-43FD-8DCC-9D63-58D6E1035B9D}"/>
              </a:ext>
            </a:extLst>
          </p:cNvPr>
          <p:cNvSpPr txBox="1"/>
          <p:nvPr/>
        </p:nvSpPr>
        <p:spPr>
          <a:xfrm>
            <a:off x="4588091" y="4574720"/>
            <a:ext cx="840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4C5F36-0913-7A12-04A2-6A0437B96F37}"/>
              </a:ext>
            </a:extLst>
          </p:cNvPr>
          <p:cNvSpPr txBox="1"/>
          <p:nvPr/>
        </p:nvSpPr>
        <p:spPr>
          <a:xfrm>
            <a:off x="6036992" y="4568811"/>
            <a:ext cx="746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77AB6C6-1F99-5FE9-B564-AD63E98404D5}"/>
              </a:ext>
            </a:extLst>
          </p:cNvPr>
          <p:cNvSpPr txBox="1"/>
          <p:nvPr/>
        </p:nvSpPr>
        <p:spPr>
          <a:xfrm>
            <a:off x="8550187" y="4574720"/>
            <a:ext cx="1433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kumimoji="0" lang="en-US" altLang="zh-CN" sz="3200" b="1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2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>
            <a:extLst>
              <a:ext uri="{FF2B5EF4-FFF2-40B4-BE49-F238E27FC236}">
                <a16:creationId xmlns:a16="http://schemas.microsoft.com/office/drawing/2014/main" id="{211F00F3-99EB-4688-9BFD-B588A1D15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4" y="951313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）一天早晨的气温是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℃，中午比早晨高8℃ 。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中午的气温是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℃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8D7BD980-A5F1-49D5-93D3-F95800A4C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4" y="2349039"/>
            <a:ext cx="11302139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）某班共有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名学生，男生有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名，女生有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名。</a:t>
            </a:r>
          </a:p>
        </p:txBody>
      </p:sp>
      <p:sp>
        <p:nvSpPr>
          <p:cNvPr id="25606" name="文本框 3">
            <a:extLst>
              <a:ext uri="{FF2B5EF4-FFF2-40B4-BE49-F238E27FC236}">
                <a16:creationId xmlns:a16="http://schemas.microsoft.com/office/drawing/2014/main" id="{F8C62FC4-BAE8-4699-B0E3-BD88D7391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84" y="483545"/>
            <a:ext cx="91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607" name="文本框 11">
            <a:extLst>
              <a:ext uri="{FF2B5EF4-FFF2-40B4-BE49-F238E27FC236}">
                <a16:creationId xmlns:a16="http://schemas.microsoft.com/office/drawing/2014/main" id="{63AFC5AC-D16E-47F8-90AA-DFE8520FC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980" y="540695"/>
            <a:ext cx="4762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P69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练习十三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 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29A7D9E6-40A1-472D-A845-96028ECF1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84" y="3222649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）在一场篮球比赛中，李叔叔投中了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分球，他的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分球一共得了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2B0563D-A6E8-4EF8-863D-9502DD3725C6}"/>
              </a:ext>
            </a:extLst>
          </p:cNvPr>
          <p:cNvSpPr txBox="1"/>
          <p:nvPr/>
        </p:nvSpPr>
        <p:spPr>
          <a:xfrm>
            <a:off x="1688624" y="1597097"/>
            <a:ext cx="2219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＋8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BE23E3D-3C5C-721F-6473-41A03E8C923F}"/>
              </a:ext>
            </a:extLst>
          </p:cNvPr>
          <p:cNvSpPr txBox="1"/>
          <p:nvPr/>
        </p:nvSpPr>
        <p:spPr>
          <a:xfrm>
            <a:off x="9373929" y="2352523"/>
            <a:ext cx="2032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595297-650E-FD20-9218-762ABC9ED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3" y="4670077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）老师买了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个毽子，买的毽子的个数是足球的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倍，老师买了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个足球。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20D8C3-89E5-F977-69A9-48698DF6E0C4}"/>
              </a:ext>
            </a:extLst>
          </p:cNvPr>
          <p:cNvSpPr txBox="1"/>
          <p:nvPr/>
        </p:nvSpPr>
        <p:spPr>
          <a:xfrm>
            <a:off x="3342021" y="3892589"/>
            <a:ext cx="1195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i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B73CD6-94EA-7845-83D9-88BA98E38295}"/>
              </a:ext>
            </a:extLst>
          </p:cNvPr>
          <p:cNvSpPr txBox="1"/>
          <p:nvPr/>
        </p:nvSpPr>
        <p:spPr>
          <a:xfrm>
            <a:off x="2333872" y="5330225"/>
            <a:ext cx="1273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÷3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6076FB3-F191-4365-88A2-D4379621F521}"/>
              </a:ext>
            </a:extLst>
          </p:cNvPr>
          <p:cNvSpPr/>
          <p:nvPr/>
        </p:nvSpPr>
        <p:spPr>
          <a:xfrm>
            <a:off x="1718829" y="1552547"/>
            <a:ext cx="7632700" cy="46758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=2.8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=6.3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的值。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9.1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xy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xy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84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m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8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8675" name="文本框 3">
            <a:extLst>
              <a:ext uri="{FF2B5EF4-FFF2-40B4-BE49-F238E27FC236}">
                <a16:creationId xmlns:a16="http://schemas.microsoft.com/office/drawing/2014/main" id="{FD2BE72D-3863-430F-AD8D-9E5250D48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302" y="679480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76" name="文本框 7">
            <a:extLst>
              <a:ext uri="{FF2B5EF4-FFF2-40B4-BE49-F238E27FC236}">
                <a16:creationId xmlns:a16="http://schemas.microsoft.com/office/drawing/2014/main" id="{6F594249-38D7-450B-B419-AB5673A8D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8152" y="825530"/>
            <a:ext cx="4614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P70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练习十三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 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807185-9467-24D1-87C1-EE0ED9B18F70}"/>
              </a:ext>
            </a:extLst>
          </p:cNvPr>
          <p:cNvSpPr txBox="1"/>
          <p:nvPr/>
        </p:nvSpPr>
        <p:spPr>
          <a:xfrm>
            <a:off x="1801784" y="1705753"/>
            <a:ext cx="9096202" cy="2681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x=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x+y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y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180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的值。</a:t>
            </a:r>
            <a:endParaRPr lang="en-US" altLang="zh-CN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= 2×3 = 6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= 3² = 9</a:t>
            </a:r>
          </a:p>
        </p:txBody>
      </p:sp>
    </p:spTree>
    <p:extLst>
      <p:ext uri="{BB962C8B-B14F-4D97-AF65-F5344CB8AC3E}">
        <p14:creationId xmlns:p14="http://schemas.microsoft.com/office/powerpoint/2010/main" val="57537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文本框 10">
            <a:extLst>
              <a:ext uri="{FF2B5EF4-FFF2-40B4-BE49-F238E27FC236}">
                <a16:creationId xmlns:a16="http://schemas.microsoft.com/office/drawing/2014/main" id="{1D68F133-C79C-4E04-8C37-3284244BF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1244" y="967082"/>
            <a:ext cx="3898900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解决问题（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F60A2F-E20B-7D3F-B456-927C4EA6B8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69" y="-669007"/>
            <a:ext cx="3485650" cy="1498963"/>
          </a:xfrm>
          <a:prstGeom prst="rect">
            <a:avLst/>
          </a:prstGeom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F0C8E432-EA28-C19F-9572-74EE47A38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93" y="129869"/>
            <a:ext cx="35616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54A8683-0A91-096B-66B1-5B777D3AE2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11" y="1861796"/>
            <a:ext cx="7570273" cy="101025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7371CBF-6FE6-77E6-4965-9E9A2D0C503A}"/>
              </a:ext>
            </a:extLst>
          </p:cNvPr>
          <p:cNvSpPr txBox="1"/>
          <p:nvPr/>
        </p:nvSpPr>
        <p:spPr bwMode="auto">
          <a:xfrm>
            <a:off x="4537786" y="3184317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D96EFB-47D1-C719-6F02-5D6586DBCF61}"/>
              </a:ext>
            </a:extLst>
          </p:cNvPr>
          <p:cNvSpPr txBox="1"/>
          <p:nvPr/>
        </p:nvSpPr>
        <p:spPr bwMode="auto">
          <a:xfrm>
            <a:off x="6095999" y="3184317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2+2×1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C7E46B9-E1E0-2242-46DF-9C64D6FF6C39}"/>
              </a:ext>
            </a:extLst>
          </p:cNvPr>
          <p:cNvSpPr txBox="1"/>
          <p:nvPr/>
        </p:nvSpPr>
        <p:spPr bwMode="auto">
          <a:xfrm>
            <a:off x="4537786" y="3818681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BB23A22-0A9F-0243-FA8F-86BF27B55416}"/>
              </a:ext>
            </a:extLst>
          </p:cNvPr>
          <p:cNvSpPr txBox="1"/>
          <p:nvPr/>
        </p:nvSpPr>
        <p:spPr bwMode="auto">
          <a:xfrm>
            <a:off x="6095999" y="3818681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2+2×2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3482420-7CB5-E28F-875C-75679336BE09}"/>
              </a:ext>
            </a:extLst>
          </p:cNvPr>
          <p:cNvSpPr txBox="1"/>
          <p:nvPr/>
        </p:nvSpPr>
        <p:spPr bwMode="auto">
          <a:xfrm>
            <a:off x="4537786" y="4502923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2FAD872-0F2C-1C5C-6048-410B00C3D6A7}"/>
              </a:ext>
            </a:extLst>
          </p:cNvPr>
          <p:cNvSpPr txBox="1"/>
          <p:nvPr/>
        </p:nvSpPr>
        <p:spPr bwMode="auto">
          <a:xfrm>
            <a:off x="6095999" y="4502923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5674AF6-CE0C-A1B7-3925-07C8607C7434}"/>
              </a:ext>
            </a:extLst>
          </p:cNvPr>
          <p:cNvSpPr txBox="1"/>
          <p:nvPr/>
        </p:nvSpPr>
        <p:spPr bwMode="auto">
          <a:xfrm>
            <a:off x="4476732" y="5145596"/>
            <a:ext cx="196784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张桌子：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9A423A6-9D10-EEC2-647E-526E31CDC99A}"/>
              </a:ext>
            </a:extLst>
          </p:cNvPr>
          <p:cNvSpPr txBox="1"/>
          <p:nvPr/>
        </p:nvSpPr>
        <p:spPr bwMode="auto">
          <a:xfrm>
            <a:off x="6111148" y="5145596"/>
            <a:ext cx="148489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2+2×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800" b="1" i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2">
            <a:extLst>
              <a:ext uri="{FF2B5EF4-FFF2-40B4-BE49-F238E27FC236}">
                <a16:creationId xmlns:a16="http://schemas.microsoft.com/office/drawing/2014/main" id="{CC31E73D-B517-46DD-97D2-FB9EA34F3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3" y="933075"/>
            <a:ext cx="27686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运水果。</a:t>
            </a:r>
          </a:p>
        </p:txBody>
      </p:sp>
      <p:sp>
        <p:nvSpPr>
          <p:cNvPr id="33795" name="文本框 9">
            <a:extLst>
              <a:ext uri="{FF2B5EF4-FFF2-40B4-BE49-F238E27FC236}">
                <a16:creationId xmlns:a16="http://schemas.microsoft.com/office/drawing/2014/main" id="{C622BDB0-4AD6-4F3A-8CDF-7EF866293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62" y="3574675"/>
            <a:ext cx="8538083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用式子表示剩下水果的箱数。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时，用上面的式子求出剩下的箱数。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式子中的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能表示哪些数？</a:t>
            </a:r>
          </a:p>
        </p:txBody>
      </p:sp>
      <p:sp>
        <p:nvSpPr>
          <p:cNvPr id="33797" name="文本框 11">
            <a:extLst>
              <a:ext uri="{FF2B5EF4-FFF2-40B4-BE49-F238E27FC236}">
                <a16:creationId xmlns:a16="http://schemas.microsoft.com/office/drawing/2014/main" id="{14F7398A-39DE-48DD-ADC0-9C6645F6A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4797" y="1090767"/>
            <a:ext cx="5230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0BE1243-A495-47A1-98F9-101A8F2AB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5725" y="3674687"/>
            <a:ext cx="3309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480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60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2648DDB7-3D6B-4C24-9CB6-CB4B3FF41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1263" y="3082543"/>
            <a:ext cx="284797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480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60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480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60×3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300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（箱）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F4AF2111-05DD-4B82-A039-F8E152C49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654" y="5554783"/>
            <a:ext cx="791713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能表示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2AD70BC-C585-41ED-9116-32F4048D4A0B}"/>
              </a:ext>
            </a:extLst>
          </p:cNvPr>
          <p:cNvGrpSpPr/>
          <p:nvPr/>
        </p:nvGrpSpPr>
        <p:grpSpPr>
          <a:xfrm>
            <a:off x="1849438" y="1393450"/>
            <a:ext cx="3042158" cy="2062821"/>
            <a:chOff x="1849438" y="1858963"/>
            <a:chExt cx="3042158" cy="2062821"/>
          </a:xfrm>
        </p:grpSpPr>
        <p:pic>
          <p:nvPicPr>
            <p:cNvPr id="33796" name="图片 3">
              <a:extLst>
                <a:ext uri="{FF2B5EF4-FFF2-40B4-BE49-F238E27FC236}">
                  <a16:creationId xmlns:a16="http://schemas.microsoft.com/office/drawing/2014/main" id="{08934E8A-4FD3-4C80-A334-BE44671403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743" b="54244"/>
            <a:stretch/>
          </p:blipFill>
          <p:spPr bwMode="auto">
            <a:xfrm>
              <a:off x="1849438" y="1858963"/>
              <a:ext cx="3042158" cy="990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02AC1C5-03C6-46B2-876A-D3B5D9472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7548" y="2618118"/>
              <a:ext cx="896042" cy="1303666"/>
            </a:xfrm>
            <a:prstGeom prst="rect">
              <a:avLst/>
            </a:prstGeom>
          </p:spPr>
        </p:pic>
      </p:grpSp>
      <p:pic>
        <p:nvPicPr>
          <p:cNvPr id="12" name="图片 3">
            <a:extLst>
              <a:ext uri="{FF2B5EF4-FFF2-40B4-BE49-F238E27FC236}">
                <a16:creationId xmlns:a16="http://schemas.microsoft.com/office/drawing/2014/main" id="{35A26683-286B-407C-AB45-DEC9EE6D79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8"/>
          <a:stretch/>
        </p:blipFill>
        <p:spPr bwMode="auto">
          <a:xfrm>
            <a:off x="5113538" y="1393450"/>
            <a:ext cx="224135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C1297C2-181C-D074-F6B6-8B3C944995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102369" y="-669007"/>
            <a:ext cx="3485650" cy="1498963"/>
          </a:xfrm>
          <a:prstGeom prst="rect">
            <a:avLst/>
          </a:prstGeom>
        </p:spPr>
      </p:pic>
      <p:sp>
        <p:nvSpPr>
          <p:cNvPr id="33802" name="Rectangle 16">
            <a:extLst>
              <a:ext uri="{FF2B5EF4-FFF2-40B4-BE49-F238E27FC236}">
                <a16:creationId xmlns:a16="http://schemas.microsoft.com/office/drawing/2014/main" id="{42EAFDD6-E9D1-4F5E-94BA-56EF9112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34" y="106144"/>
            <a:ext cx="4360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备选训练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1796</TotalTime>
  <Pages>0</Pages>
  <Words>898</Words>
  <Characters>0</Characters>
  <Application>Microsoft Office PowerPoint</Application>
  <DocSecurity>0</DocSecurity>
  <PresentationFormat>宽屏</PresentationFormat>
  <Lines>0</Lines>
  <Paragraphs>123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 Light</vt:lpstr>
      <vt:lpstr>楷体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211</cp:revision>
  <dcterms:created xsi:type="dcterms:W3CDTF">2016-01-14T07:05:12Z</dcterms:created>
  <dcterms:modified xsi:type="dcterms:W3CDTF">2026-07-14T07:57:55Z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