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  <p:sldMasterId id="2147483797" r:id="rId2"/>
  </p:sldMasterIdLst>
  <p:notesMasterIdLst>
    <p:notesMasterId r:id="rId19"/>
  </p:notesMasterIdLst>
  <p:handoutMasterIdLst>
    <p:handoutMasterId r:id="rId20"/>
  </p:handoutMasterIdLst>
  <p:sldIdLst>
    <p:sldId id="256" r:id="rId3"/>
    <p:sldId id="347" r:id="rId4"/>
    <p:sldId id="328" r:id="rId5"/>
    <p:sldId id="384" r:id="rId6"/>
    <p:sldId id="385" r:id="rId7"/>
    <p:sldId id="386" r:id="rId8"/>
    <p:sldId id="387" r:id="rId9"/>
    <p:sldId id="388" r:id="rId10"/>
    <p:sldId id="383" r:id="rId11"/>
    <p:sldId id="375" r:id="rId12"/>
    <p:sldId id="374" r:id="rId13"/>
    <p:sldId id="389" r:id="rId14"/>
    <p:sldId id="370" r:id="rId15"/>
    <p:sldId id="265" r:id="rId1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8013" indent="-1508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613" indent="-3032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213" indent="-4556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813" indent="-6080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39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B9D2"/>
    <a:srgbClr val="0000FF"/>
    <a:srgbClr val="000000"/>
    <a:srgbClr val="FFFFCC"/>
    <a:srgbClr val="00FFFF"/>
    <a:srgbClr val="FFFFFF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4660" autoAdjust="0"/>
  </p:normalViewPr>
  <p:slideViewPr>
    <p:cSldViewPr snapToGrid="0">
      <p:cViewPr varScale="1">
        <p:scale>
          <a:sx n="67" d="100"/>
          <a:sy n="67" d="100"/>
        </p:scale>
        <p:origin x="48" y="1008"/>
      </p:cViewPr>
      <p:guideLst>
        <p:guide orient="horz" pos="2137"/>
        <p:guide pos="39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906" y="90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7A611B5-EF45-4A89-BB1C-70E5515EDF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ACDFE1D-3CFC-4FBB-A4B5-932B1BF6C1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C4684A9-6333-4097-A007-67D9EC96FD5B}" type="datetimeFigureOut">
              <a:rPr lang="zh-CN" altLang="en-US"/>
              <a:pPr>
                <a:defRPr/>
              </a:pPr>
              <a:t>2026/9/5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4D9ADA0-DD98-4AF7-A836-7A84B53C634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A2C1B52-15B3-4873-BE94-30D5E88AAD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72F52B1-FB11-4018-9AD3-FF3981EA27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9E69DC2-FA55-4649-893C-B94AF976BB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C4AE887-698B-4FF2-ABB4-5E4937C9976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  <a:cs typeface="+mn-ea"/>
              </a:defRPr>
            </a:lvl1pPr>
          </a:lstStyle>
          <a:p>
            <a:pPr>
              <a:defRPr/>
            </a:pPr>
            <a:fld id="{CDFB02DE-71BF-4DA0-99FD-C7037AB62253}" type="datetimeFigureOut">
              <a:rPr lang="zh-CN" altLang="en-US"/>
              <a:pPr>
                <a:defRPr/>
              </a:pPr>
              <a:t>2026/9/5</a:t>
            </a:fld>
            <a:endParaRPr lang="zh-CN" altLang="en-US"/>
          </a:p>
        </p:txBody>
      </p:sp>
      <p:sp>
        <p:nvSpPr>
          <p:cNvPr id="11268" name="幻灯片图像占位符 3">
            <a:extLst>
              <a:ext uri="{FF2B5EF4-FFF2-40B4-BE49-F238E27FC236}">
                <a16:creationId xmlns:a16="http://schemas.microsoft.com/office/drawing/2014/main" id="{646A9F1A-C590-42E1-B810-A7A2E5134085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备注占位符 4">
            <a:extLst>
              <a:ext uri="{FF2B5EF4-FFF2-40B4-BE49-F238E27FC236}">
                <a16:creationId xmlns:a16="http://schemas.microsoft.com/office/drawing/2014/main" id="{457BF5FE-FBA1-456F-9749-F6A0A82EE76D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5EF6ECA-438E-4FC0-ADDA-422F8916FB0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FBC6186-EE3E-4309-8E5F-C2C96C2232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D48E495-3559-4C69-9913-2B26591330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608013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217613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827213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436813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>
            <a:extLst>
              <a:ext uri="{FF2B5EF4-FFF2-40B4-BE49-F238E27FC236}">
                <a16:creationId xmlns:a16="http://schemas.microsoft.com/office/drawing/2014/main" id="{C343323A-A47C-4619-A698-EF1F5FFE2D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备注占位符 2">
            <a:extLst>
              <a:ext uri="{FF2B5EF4-FFF2-40B4-BE49-F238E27FC236}">
                <a16:creationId xmlns:a16="http://schemas.microsoft.com/office/drawing/2014/main" id="{4A04AC46-B6F1-40E3-9468-3A30480281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796" name="灯片编号占位符 3">
            <a:extLst>
              <a:ext uri="{FF2B5EF4-FFF2-40B4-BE49-F238E27FC236}">
                <a16:creationId xmlns:a16="http://schemas.microsoft.com/office/drawing/2014/main" id="{C84A0B00-7B1D-4C86-8005-157F0C4B9E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797F06F-E2E0-435A-9942-E4A91251D179}" type="slidenum">
              <a:rPr lang="zh-CN" altLang="en-US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22EB0A0-2288-4CA9-AA7C-9DDE35859D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7C21E50-A10D-45F4-B1EC-B00514E46C9D}"/>
              </a:ext>
            </a:extLst>
          </p:cNvPr>
          <p:cNvSpPr/>
          <p:nvPr userDrawn="1"/>
        </p:nvSpPr>
        <p:spPr>
          <a:xfrm>
            <a:off x="514350" y="528638"/>
            <a:ext cx="11163300" cy="58007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5E482EA-5A06-4461-867C-4011A4C68E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6000" y="0"/>
            <a:ext cx="4103688" cy="1543050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24C87FF-5959-44A4-A8A2-5DED8CEF62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22375" y="295275"/>
            <a:ext cx="1085850" cy="976313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6D2F4F4-0D87-4275-83B7-9C0661F606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3" t="23175" r="9954" b="23328"/>
          <a:stretch/>
        </p:blipFill>
        <p:spPr>
          <a:xfrm rot="18812058" flipH="1">
            <a:off x="5931878" y="2579076"/>
            <a:ext cx="7807569" cy="513470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1BB8652-4A5D-444A-9E33-51E8D1BAA9A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15" y="4345200"/>
            <a:ext cx="2299165" cy="2028167"/>
          </a:xfrm>
          <a:prstGeom prst="rect">
            <a:avLst/>
          </a:pr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5D3B5583-12CA-4AA5-97DA-396DB9611D0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495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6C6D92E-F9B3-4DEA-BE44-B7BD0A4C9A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6EF9E66-5673-46CB-9376-8FAA3492EE25}"/>
              </a:ext>
            </a:extLst>
          </p:cNvPr>
          <p:cNvSpPr/>
          <p:nvPr userDrawn="1"/>
        </p:nvSpPr>
        <p:spPr>
          <a:xfrm>
            <a:off x="381000" y="333375"/>
            <a:ext cx="11420475" cy="6143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308C0D7-40E3-4C1E-B4E8-FA5A5094FFC1}"/>
              </a:ext>
            </a:extLst>
          </p:cNvPr>
          <p:cNvSpPr txBox="1"/>
          <p:nvPr userDrawn="1"/>
        </p:nvSpPr>
        <p:spPr>
          <a:xfrm rot="19524300">
            <a:off x="4819992" y="2945051"/>
            <a:ext cx="2041578" cy="553994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10">
            <a:extLst>
              <a:ext uri="{FF2B5EF4-FFF2-40B4-BE49-F238E27FC236}">
                <a16:creationId xmlns:a16="http://schemas.microsoft.com/office/drawing/2014/main" id="{C90325C3-34F1-45D4-A029-FD64D11756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75" y="4905375"/>
            <a:ext cx="2068513" cy="206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8">
            <a:extLst>
              <a:ext uri="{FF2B5EF4-FFF2-40B4-BE49-F238E27FC236}">
                <a16:creationId xmlns:a16="http://schemas.microsoft.com/office/drawing/2014/main" id="{F534D492-FDC2-4EA0-B9EB-43F0075FC9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310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984F428-904B-4A44-A9DB-BF42B5A977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59350D7-1702-4E6F-84E1-20BB1DC65376}"/>
              </a:ext>
            </a:extLst>
          </p:cNvPr>
          <p:cNvSpPr/>
          <p:nvPr userDrawn="1"/>
        </p:nvSpPr>
        <p:spPr>
          <a:xfrm>
            <a:off x="381000" y="333375"/>
            <a:ext cx="11420475" cy="6143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FB24DBE-3B87-4121-90F9-CF1699694BC8}"/>
              </a:ext>
            </a:extLst>
          </p:cNvPr>
          <p:cNvSpPr txBox="1"/>
          <p:nvPr userDrawn="1"/>
        </p:nvSpPr>
        <p:spPr>
          <a:xfrm rot="19524300">
            <a:off x="4819992" y="2945051"/>
            <a:ext cx="2041578" cy="553994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8">
            <a:extLst>
              <a:ext uri="{FF2B5EF4-FFF2-40B4-BE49-F238E27FC236}">
                <a16:creationId xmlns:a16="http://schemas.microsoft.com/office/drawing/2014/main" id="{011D3596-5E23-4C18-91D3-C5E5AF9F27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643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062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EA194430-2BFA-4826-97B8-698C2F25FFD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D1453BDE-94AC-42AC-A0A5-3691E48E6B9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C86B80-2975-4D48-B47B-A5DC4BD9E7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41326E-14F1-4579-92D0-F1FF51F85AC2}" type="datetimeFigureOut">
              <a:rPr lang="zh-CN" altLang="en-US"/>
              <a:pPr>
                <a:defRPr/>
              </a:pPr>
              <a:t>2026/9/5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58D7633-8E9F-482F-9EFF-9CDA41E6A1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585A57E-0634-4339-B2DF-1427EBE50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6B7D6F6-E335-447B-966C-EF8C315C4EE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AD22B3-CFF4-EFFA-64BC-30EA63471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8775" y="2839433"/>
            <a:ext cx="6550025" cy="107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解决问题（</a:t>
            </a:r>
            <a:r>
              <a:rPr lang="en-US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3" name="矩形 10">
            <a:extLst>
              <a:ext uri="{FF2B5EF4-FFF2-40B4-BE49-F238E27FC236}">
                <a16:creationId xmlns:a16="http://schemas.microsoft.com/office/drawing/2014/main" id="{BF207C36-2A6A-F1A9-42D5-B979EA3FF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747" y="1241635"/>
            <a:ext cx="2260600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667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667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467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图片 3">
            <a:extLst>
              <a:ext uri="{FF2B5EF4-FFF2-40B4-BE49-F238E27FC236}">
                <a16:creationId xmlns:a16="http://schemas.microsoft.com/office/drawing/2014/main" id="{2B372245-6A96-4E34-A771-8885E647F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900" y="2697163"/>
            <a:ext cx="35290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FBF6A93-7A40-47F9-A7A2-341D7AC1048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/>
        </p:blipFill>
        <p:spPr>
          <a:xfrm>
            <a:off x="-98236" y="-671905"/>
            <a:ext cx="3431639" cy="1498963"/>
          </a:xfrm>
          <a:prstGeom prst="rect">
            <a:avLst/>
          </a:prstGeom>
        </p:spPr>
      </p:pic>
      <p:sp>
        <p:nvSpPr>
          <p:cNvPr id="16390" name="Rectangle 16">
            <a:extLst>
              <a:ext uri="{FF2B5EF4-FFF2-40B4-BE49-F238E27FC236}">
                <a16:creationId xmlns:a16="http://schemas.microsoft.com/office/drawing/2014/main" id="{BD427B5F-3697-444D-B6DF-978BD9B91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008" y="117070"/>
            <a:ext cx="43608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一、复习引入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AB9A358-C132-4587-1AD5-D03E08552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892" y="1365597"/>
            <a:ext cx="10001250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口答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（1）一支铅笔 0.2 </a:t>
            </a:r>
            <a:r>
              <a:rPr lang="en-US" altLang="zh-CN" sz="3200" b="1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元，买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3200" b="1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支铅笔需多少元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          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0.2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元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（2）红红每分钟走 50 </a:t>
            </a:r>
            <a:r>
              <a:rPr lang="en-US" altLang="zh-CN" sz="3200" b="1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米，她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y </a:t>
            </a:r>
            <a:r>
              <a:rPr lang="en-US" altLang="zh-CN" sz="3200" b="1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分钟走多少米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           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50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米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2">
            <a:extLst>
              <a:ext uri="{FF2B5EF4-FFF2-40B4-BE49-F238E27FC236}">
                <a16:creationId xmlns:a16="http://schemas.microsoft.com/office/drawing/2014/main" id="{9C8E469F-4B4D-4F1A-A10A-584C48C5AC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511" y="897940"/>
            <a:ext cx="10707314" cy="239950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小明一家暑假期间乘坐火车去旅游，复兴号列车在这条线路上平均每小时行驶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320 km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，从甲站出发到乙站用了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小时，从乙站到丙站用了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小时。列车从甲站到丙站行驶的路程是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，怎样表示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之间的关系？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58CEDE7-1C9C-24F9-B360-485DA19B09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/>
        </p:blipFill>
        <p:spPr>
          <a:xfrm>
            <a:off x="-98235" y="-671905"/>
            <a:ext cx="3847276" cy="1498963"/>
          </a:xfrm>
          <a:prstGeom prst="rect">
            <a:avLst/>
          </a:prstGeom>
        </p:spPr>
      </p:pic>
      <p:sp>
        <p:nvSpPr>
          <p:cNvPr id="4" name="Rectangle 16">
            <a:extLst>
              <a:ext uri="{FF2B5EF4-FFF2-40B4-BE49-F238E27FC236}">
                <a16:creationId xmlns:a16="http://schemas.microsoft.com/office/drawing/2014/main" id="{BBDEAABC-FB15-386D-9AF9-FCB26F1DA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008" y="117070"/>
            <a:ext cx="4360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二、探究新知识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CA40FA9-5320-63E5-74E7-46BEAC87E33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5" y="983266"/>
            <a:ext cx="676654" cy="47842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72B74FC-9C5C-0FAA-44C9-0BA842AB6F91}"/>
              </a:ext>
            </a:extLst>
          </p:cNvPr>
          <p:cNvSpPr txBox="1"/>
          <p:nvPr/>
        </p:nvSpPr>
        <p:spPr bwMode="auto">
          <a:xfrm>
            <a:off x="1168048" y="4050630"/>
            <a:ext cx="269229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知道了：</a:t>
            </a:r>
            <a:endParaRPr lang="zh-CN" altLang="en-US" sz="3200" dirty="0">
              <a:solidFill>
                <a:schemeClr val="accent2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513A67E-A0EF-D2AF-CEC1-208D74BC3D5F}"/>
              </a:ext>
            </a:extLst>
          </p:cNvPr>
          <p:cNvSpPr txBox="1"/>
          <p:nvPr/>
        </p:nvSpPr>
        <p:spPr bwMode="auto">
          <a:xfrm>
            <a:off x="2610506" y="4028004"/>
            <a:ext cx="8487421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列车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经过的站点和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平均速度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，还知道了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从甲站到乙站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用了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小时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，从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乙站到丙站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用了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小时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以及行驶的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总路程为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km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BB7004C-8AC6-0000-DE77-381F95E0800D}"/>
              </a:ext>
            </a:extLst>
          </p:cNvPr>
          <p:cNvSpPr txBox="1"/>
          <p:nvPr/>
        </p:nvSpPr>
        <p:spPr bwMode="auto">
          <a:xfrm>
            <a:off x="1168049" y="5702263"/>
            <a:ext cx="269229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问题是：</a:t>
            </a:r>
            <a:endParaRPr lang="zh-CN" altLang="en-US" sz="3200" dirty="0">
              <a:solidFill>
                <a:schemeClr val="accent2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F67CFAE-741A-9C68-234A-506537920946}"/>
              </a:ext>
            </a:extLst>
          </p:cNvPr>
          <p:cNvSpPr txBox="1"/>
          <p:nvPr/>
        </p:nvSpPr>
        <p:spPr bwMode="auto">
          <a:xfrm>
            <a:off x="2610507" y="5702708"/>
            <a:ext cx="797317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怎样表示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ab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之间的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关系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B210DDE5-7C0C-2A01-64BD-3FB18CE9702F}"/>
              </a:ext>
            </a:extLst>
          </p:cNvPr>
          <p:cNvSpPr/>
          <p:nvPr/>
        </p:nvSpPr>
        <p:spPr>
          <a:xfrm>
            <a:off x="1241024" y="3364671"/>
            <a:ext cx="1544507" cy="484252"/>
          </a:xfrm>
          <a:prstGeom prst="roundRect">
            <a:avLst>
              <a:gd name="adj" fmla="val 50000"/>
            </a:avLst>
          </a:prstGeom>
          <a:solidFill>
            <a:srgbClr val="F08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dirty="0"/>
              <a:t>阅读理解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5" grpId="0"/>
      <p:bldP spid="16" grpId="0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DDD8278-F90C-24FB-22A3-6D3DC2537D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/>
        </p:blipFill>
        <p:spPr>
          <a:xfrm>
            <a:off x="-98235" y="-671905"/>
            <a:ext cx="3847276" cy="1498963"/>
          </a:xfrm>
          <a:prstGeom prst="rect">
            <a:avLst/>
          </a:prstGeom>
        </p:spPr>
      </p:pic>
      <p:sp>
        <p:nvSpPr>
          <p:cNvPr id="4" name="Rectangle 16">
            <a:extLst>
              <a:ext uri="{FF2B5EF4-FFF2-40B4-BE49-F238E27FC236}">
                <a16:creationId xmlns:a16="http://schemas.microsoft.com/office/drawing/2014/main" id="{18A889EF-903A-6083-10CE-D96F653F5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008" y="117070"/>
            <a:ext cx="4360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二、探究新知识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AC3D939-1ADE-AA39-F0F1-51349356750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5" y="983266"/>
            <a:ext cx="676654" cy="478423"/>
          </a:xfrm>
          <a:prstGeom prst="rect">
            <a:avLst/>
          </a:prstGeom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23115F77-2B70-5D21-5895-105EE11FA89B}"/>
              </a:ext>
            </a:extLst>
          </p:cNvPr>
          <p:cNvSpPr/>
          <p:nvPr/>
        </p:nvSpPr>
        <p:spPr>
          <a:xfrm>
            <a:off x="1241024" y="3364671"/>
            <a:ext cx="1544507" cy="484252"/>
          </a:xfrm>
          <a:prstGeom prst="roundRect">
            <a:avLst>
              <a:gd name="adj" fmla="val 50000"/>
            </a:avLst>
          </a:prstGeom>
          <a:solidFill>
            <a:srgbClr val="F08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dirty="0"/>
              <a:t>分析解答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6C7690A-1CF4-A2BB-8B7C-53C2DFA8A294}"/>
              </a:ext>
            </a:extLst>
          </p:cNvPr>
          <p:cNvSpPr txBox="1"/>
          <p:nvPr/>
        </p:nvSpPr>
        <p:spPr bwMode="auto">
          <a:xfrm>
            <a:off x="2928479" y="3324034"/>
            <a:ext cx="7139546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可以先画线段图，再分析数量关系。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E56F7F3-3A8D-7FA3-9CC9-FDE81B2AF0E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798" y="4160394"/>
            <a:ext cx="5860404" cy="2090738"/>
          </a:xfrm>
          <a:prstGeom prst="rect">
            <a:avLst/>
          </a:prstGeom>
        </p:spPr>
      </p:pic>
      <p:sp>
        <p:nvSpPr>
          <p:cNvPr id="17" name="Rectangle 12">
            <a:extLst>
              <a:ext uri="{FF2B5EF4-FFF2-40B4-BE49-F238E27FC236}">
                <a16:creationId xmlns:a16="http://schemas.microsoft.com/office/drawing/2014/main" id="{4691ECBD-4D72-DF62-D5F0-4014447F5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511" y="897940"/>
            <a:ext cx="10707314" cy="239950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小明一家暑假期间乘坐火车去旅游，复兴号列车在这条线路上平均每小时行驶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320 km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，从甲站出发到乙站用了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小时，从乙站到丙站用了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小时。列车从甲站到丙站行驶的路程是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，怎样表示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之间的关系？</a:t>
            </a:r>
          </a:p>
        </p:txBody>
      </p:sp>
    </p:spTree>
    <p:extLst>
      <p:ext uri="{BB962C8B-B14F-4D97-AF65-F5344CB8AC3E}">
        <p14:creationId xmlns:p14="http://schemas.microsoft.com/office/powerpoint/2010/main" val="298553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117E1-C50C-3BB5-F5DB-0D80EE063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47F4F4A-6538-C5ED-D9ED-E60192C409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/>
        </p:blipFill>
        <p:spPr>
          <a:xfrm>
            <a:off x="-98235" y="-671905"/>
            <a:ext cx="3847276" cy="1498963"/>
          </a:xfrm>
          <a:prstGeom prst="rect">
            <a:avLst/>
          </a:prstGeom>
        </p:spPr>
      </p:pic>
      <p:sp>
        <p:nvSpPr>
          <p:cNvPr id="4" name="Rectangle 16">
            <a:extLst>
              <a:ext uri="{FF2B5EF4-FFF2-40B4-BE49-F238E27FC236}">
                <a16:creationId xmlns:a16="http://schemas.microsoft.com/office/drawing/2014/main" id="{CFFA325B-109A-3E8E-6F0A-992E7B2A1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008" y="117070"/>
            <a:ext cx="4360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二、探究新知识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3E9204D-98D3-5022-9DBA-E458BB13BFA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5" y="983266"/>
            <a:ext cx="676654" cy="478423"/>
          </a:xfrm>
          <a:prstGeom prst="rect">
            <a:avLst/>
          </a:prstGeom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5125477D-D44F-3D45-4D4B-E1E8ED9652C3}"/>
              </a:ext>
            </a:extLst>
          </p:cNvPr>
          <p:cNvSpPr/>
          <p:nvPr/>
        </p:nvSpPr>
        <p:spPr>
          <a:xfrm>
            <a:off x="1241024" y="3364671"/>
            <a:ext cx="1544507" cy="484252"/>
          </a:xfrm>
          <a:prstGeom prst="roundRect">
            <a:avLst>
              <a:gd name="adj" fmla="val 50000"/>
            </a:avLst>
          </a:prstGeom>
          <a:solidFill>
            <a:srgbClr val="F08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dirty="0"/>
              <a:t>分析解答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433935B-21C0-3152-1385-503E4492A24A}"/>
              </a:ext>
            </a:extLst>
          </p:cNvPr>
          <p:cNvSpPr txBox="1"/>
          <p:nvPr/>
        </p:nvSpPr>
        <p:spPr bwMode="auto">
          <a:xfrm>
            <a:off x="1210049" y="3925552"/>
            <a:ext cx="215410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方法一：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038ADDB3-0DA2-3B19-0923-28AC17565CDD}"/>
              </a:ext>
            </a:extLst>
          </p:cNvPr>
          <p:cNvGrpSpPr/>
          <p:nvPr/>
        </p:nvGrpSpPr>
        <p:grpSpPr>
          <a:xfrm>
            <a:off x="1288747" y="4862481"/>
            <a:ext cx="4804045" cy="1345814"/>
            <a:chOff x="807483" y="4862481"/>
            <a:chExt cx="4804045" cy="1345814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E0A69F9C-B43B-73BE-FC6C-86CEC1685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483" y="5192901"/>
              <a:ext cx="1017920" cy="1015394"/>
            </a:xfrm>
            <a:prstGeom prst="rect">
              <a:avLst/>
            </a:prstGeom>
          </p:spPr>
        </p:pic>
        <p:sp>
          <p:nvSpPr>
            <p:cNvPr id="13" name="对话气泡: 圆角矩形 12">
              <a:extLst>
                <a:ext uri="{FF2B5EF4-FFF2-40B4-BE49-F238E27FC236}">
                  <a16:creationId xmlns:a16="http://schemas.microsoft.com/office/drawing/2014/main" id="{A22A1FB3-D259-8D4A-65C3-4B5568EBB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2104" y="4862481"/>
              <a:ext cx="3589424" cy="1345814"/>
            </a:xfrm>
            <a:prstGeom prst="wedgeRoundRectCallout">
              <a:avLst>
                <a:gd name="adj1" fmla="val -56132"/>
                <a:gd name="adj2" fmla="val 16936"/>
                <a:gd name="adj3" fmla="val 16667"/>
              </a:avLst>
            </a:prstGeom>
            <a:noFill/>
            <a:ln w="28575">
              <a:solidFill>
                <a:srgbClr val="00B0F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从甲站到丙站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共行驶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了</a:t>
              </a: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(</a:t>
              </a:r>
              <a:r>
                <a:rPr lang="en-US" altLang="zh-CN" sz="3200" b="1" i="1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en-US" altLang="zh-CN" sz="3200" b="1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+</a:t>
              </a:r>
              <a:r>
                <a:rPr lang="en-US" altLang="zh-CN" sz="3200" b="1" i="1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b</a:t>
              </a: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)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小时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5E1E9224-8A9B-4173-6D14-1C9C6488DE97}"/>
              </a:ext>
            </a:extLst>
          </p:cNvPr>
          <p:cNvSpPr txBox="1"/>
          <p:nvPr/>
        </p:nvSpPr>
        <p:spPr>
          <a:xfrm>
            <a:off x="6994358" y="4437189"/>
            <a:ext cx="3795560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总路程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=平均速度×总时间</a:t>
            </a:r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164B1551-4507-5C5E-5084-C83857FEE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511" y="897940"/>
            <a:ext cx="10707314" cy="239950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小明一家暑假期间乘坐火车去旅游，复兴号列车在这条线路上平均每小时行驶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320 km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，从甲站出发到乙站用了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小时，从乙站到丙站用了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小时。列车从甲站到丙站行驶的路程是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，怎样表示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之间的关系？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DC8F45D-7650-ECEB-CFA6-D78181D7B316}"/>
              </a:ext>
            </a:extLst>
          </p:cNvPr>
          <p:cNvSpPr txBox="1"/>
          <p:nvPr/>
        </p:nvSpPr>
        <p:spPr>
          <a:xfrm>
            <a:off x="6994358" y="5791098"/>
            <a:ext cx="29581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=320(</a:t>
            </a:r>
            <a:r>
              <a:rPr kumimoji="0" lang="zh-CN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kumimoji="0" lang="zh-CN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dirty="0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D3091711-BC51-FC23-26F9-B211F6BDB95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928" y="3429000"/>
            <a:ext cx="3338608" cy="119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21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0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7697A-A6C0-8953-A884-C9DD14B2D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0E3B202-2A5A-C0B9-B648-5EC4506431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/>
        </p:blipFill>
        <p:spPr>
          <a:xfrm>
            <a:off x="-98235" y="-671905"/>
            <a:ext cx="3847276" cy="1498963"/>
          </a:xfrm>
          <a:prstGeom prst="rect">
            <a:avLst/>
          </a:prstGeom>
        </p:spPr>
      </p:pic>
      <p:sp>
        <p:nvSpPr>
          <p:cNvPr id="4" name="Rectangle 16">
            <a:extLst>
              <a:ext uri="{FF2B5EF4-FFF2-40B4-BE49-F238E27FC236}">
                <a16:creationId xmlns:a16="http://schemas.microsoft.com/office/drawing/2014/main" id="{6EDD34CA-83E3-D81A-818D-32DBE9CF9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008" y="117070"/>
            <a:ext cx="4360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二、探究新知识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81E4C34-EA26-97B3-1809-AEFD31B3646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5" y="983266"/>
            <a:ext cx="676654" cy="478423"/>
          </a:xfrm>
          <a:prstGeom prst="rect">
            <a:avLst/>
          </a:prstGeom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F16F557D-667C-E2D0-FBDA-0BFBC279AC36}"/>
              </a:ext>
            </a:extLst>
          </p:cNvPr>
          <p:cNvSpPr/>
          <p:nvPr/>
        </p:nvSpPr>
        <p:spPr>
          <a:xfrm>
            <a:off x="1241024" y="3364671"/>
            <a:ext cx="1544507" cy="484252"/>
          </a:xfrm>
          <a:prstGeom prst="roundRect">
            <a:avLst>
              <a:gd name="adj" fmla="val 50000"/>
            </a:avLst>
          </a:prstGeom>
          <a:solidFill>
            <a:srgbClr val="F08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dirty="0"/>
              <a:t>分析解答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2AADCEE-3B4E-C252-494F-D7F847B9C783}"/>
              </a:ext>
            </a:extLst>
          </p:cNvPr>
          <p:cNvSpPr txBox="1"/>
          <p:nvPr/>
        </p:nvSpPr>
        <p:spPr bwMode="auto">
          <a:xfrm>
            <a:off x="1210049" y="3925550"/>
            <a:ext cx="215410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方法二：</a:t>
            </a: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1491C967-086E-022C-801D-6171A5D84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511" y="897940"/>
            <a:ext cx="10707314" cy="239950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小明一家暑假期间乘坐火车去旅游，复兴号列车在这条线路上平均每小时行驶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320 km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，从甲站出发到乙站用了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小时，从乙站到丙站用了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小时。列车从甲站到丙站行驶的路程是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，怎样表示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之间的关系？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1BE719C-1FCB-5E80-9CA1-81A0F91AD96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928" y="3429000"/>
            <a:ext cx="3338608" cy="119107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A63CAA06-671C-B5F1-5569-F5886BA50B83}"/>
              </a:ext>
            </a:extLst>
          </p:cNvPr>
          <p:cNvSpPr txBox="1"/>
          <p:nvPr/>
        </p:nvSpPr>
        <p:spPr>
          <a:xfrm>
            <a:off x="732095" y="4477526"/>
            <a:ext cx="7536007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总路程</a:t>
            </a:r>
            <a:endParaRPr lang="en-US" altLang="zh-CN" sz="32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=甲站到乙站的路程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乙站到丙站的路程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4C0D0ED-A339-0079-F481-255B059BAAB9}"/>
              </a:ext>
            </a:extLst>
          </p:cNvPr>
          <p:cNvSpPr txBox="1"/>
          <p:nvPr/>
        </p:nvSpPr>
        <p:spPr>
          <a:xfrm>
            <a:off x="732094" y="5874734"/>
            <a:ext cx="30978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=320</a:t>
            </a:r>
            <a:r>
              <a:rPr kumimoji="0" lang="zh-CN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320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 i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4D4305C-E731-6794-9C77-4CA9F8F7EAE6}"/>
              </a:ext>
            </a:extLst>
          </p:cNvPr>
          <p:cNvSpPr txBox="1"/>
          <p:nvPr/>
        </p:nvSpPr>
        <p:spPr>
          <a:xfrm>
            <a:off x="3138361" y="5874734"/>
            <a:ext cx="30535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320(</a:t>
            </a:r>
            <a:r>
              <a:rPr lang="zh-CN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zh-CN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i="1" dirty="0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1462C09-0251-CB71-90DC-207EA9414A0F}"/>
              </a:ext>
            </a:extLst>
          </p:cNvPr>
          <p:cNvGrpSpPr/>
          <p:nvPr/>
        </p:nvGrpSpPr>
        <p:grpSpPr>
          <a:xfrm>
            <a:off x="7861377" y="3520500"/>
            <a:ext cx="3874821" cy="1562673"/>
            <a:chOff x="7861377" y="3520500"/>
            <a:chExt cx="3874821" cy="1562673"/>
          </a:xfrm>
        </p:grpSpPr>
        <p:sp>
          <p:nvSpPr>
            <p:cNvPr id="22" name="对话气泡: 圆角矩形 21">
              <a:extLst>
                <a:ext uri="{FF2B5EF4-FFF2-40B4-BE49-F238E27FC236}">
                  <a16:creationId xmlns:a16="http://schemas.microsoft.com/office/drawing/2014/main" id="{88E631D7-16DC-50A9-A694-01F477DB4F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1377" y="3520500"/>
              <a:ext cx="2599176" cy="1562673"/>
            </a:xfrm>
            <a:prstGeom prst="wedgeRoundRectCallout">
              <a:avLst>
                <a:gd name="adj1" fmla="val 60642"/>
                <a:gd name="adj2" fmla="val 3495"/>
                <a:gd name="adj3" fmla="val 16667"/>
              </a:avLst>
            </a:prstGeom>
            <a:noFill/>
            <a:ln w="28575">
              <a:solidFill>
                <a:srgbClr val="00B0F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运用分配律时，字母可以像数一样进行运算。</a:t>
              </a:r>
            </a:p>
          </p:txBody>
        </p:sp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EA48B73E-6E41-CE3B-5DB4-DB3C9A9E2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36245" y="3835660"/>
              <a:ext cx="999953" cy="980724"/>
            </a:xfrm>
            <a:prstGeom prst="rect">
              <a:avLst/>
            </a:prstGeom>
          </p:spPr>
        </p:pic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8061725F-9201-4773-7536-86C5019EFE24}"/>
              </a:ext>
            </a:extLst>
          </p:cNvPr>
          <p:cNvGrpSpPr/>
          <p:nvPr/>
        </p:nvGrpSpPr>
        <p:grpSpPr>
          <a:xfrm>
            <a:off x="7905650" y="3328893"/>
            <a:ext cx="3766481" cy="2915231"/>
            <a:chOff x="7126346" y="2317681"/>
            <a:chExt cx="3766481" cy="2915231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64B6275F-262A-A686-6736-28DDC399B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3826" y="3252066"/>
              <a:ext cx="889001" cy="889001"/>
            </a:xfrm>
            <a:prstGeom prst="rect">
              <a:avLst/>
            </a:prstGeom>
          </p:spPr>
        </p:pic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id="{4B47BC2C-3520-B85C-451A-CE3F0EA7C7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6346" y="2317681"/>
              <a:ext cx="2599176" cy="2915231"/>
            </a:xfrm>
            <a:prstGeom prst="wedgeRoundRectCallout">
              <a:avLst>
                <a:gd name="adj1" fmla="val 60642"/>
                <a:gd name="adj2" fmla="val 3495"/>
                <a:gd name="adj3" fmla="val 16667"/>
              </a:avLst>
            </a:prstGeom>
            <a:noFill/>
            <a:ln w="28575">
              <a:solidFill>
                <a:srgbClr val="00B0F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甲站到丙站的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总路程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就是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甲站到乙站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的路程与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乙站到丙站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的路程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之和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102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6F8F2-DAF3-877D-76ED-21CE465F1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B8D0950-3450-3A08-C762-09845E73EE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/>
        </p:blipFill>
        <p:spPr>
          <a:xfrm>
            <a:off x="-98235" y="-671905"/>
            <a:ext cx="3847276" cy="1498963"/>
          </a:xfrm>
          <a:prstGeom prst="rect">
            <a:avLst/>
          </a:prstGeom>
        </p:spPr>
      </p:pic>
      <p:sp>
        <p:nvSpPr>
          <p:cNvPr id="4" name="Rectangle 16">
            <a:extLst>
              <a:ext uri="{FF2B5EF4-FFF2-40B4-BE49-F238E27FC236}">
                <a16:creationId xmlns:a16="http://schemas.microsoft.com/office/drawing/2014/main" id="{7A929A45-D7AA-0969-63F8-58BDB804C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008" y="117070"/>
            <a:ext cx="4360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二、探究新知识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31B4F0C-6F24-9581-F481-48D3A98B7CF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5" y="983266"/>
            <a:ext cx="676654" cy="478423"/>
          </a:xfrm>
          <a:prstGeom prst="rect">
            <a:avLst/>
          </a:prstGeom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009A76F1-BD72-6D40-F523-37E438C94B89}"/>
              </a:ext>
            </a:extLst>
          </p:cNvPr>
          <p:cNvSpPr/>
          <p:nvPr/>
        </p:nvSpPr>
        <p:spPr>
          <a:xfrm>
            <a:off x="1241024" y="3364671"/>
            <a:ext cx="1544507" cy="484252"/>
          </a:xfrm>
          <a:prstGeom prst="roundRect">
            <a:avLst>
              <a:gd name="adj" fmla="val 50000"/>
            </a:avLst>
          </a:prstGeom>
          <a:solidFill>
            <a:srgbClr val="F08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dirty="0"/>
              <a:t>分析解答</a:t>
            </a: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04A6E55A-A060-DC71-D2CB-0745D68FC4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511" y="897940"/>
            <a:ext cx="10707314" cy="239950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小明一家暑假期间乘坐火车去旅游，复兴号列车在这条线路上平均每小时行驶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320 km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，从甲站出发到乙站用了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小时，从乙站到丙站用了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小时。列车从甲站到丙站行驶的路程是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，怎样表示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之间的关系？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2876701-6E3E-6BAD-D054-AE0AE90EDB9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928" y="3429000"/>
            <a:ext cx="3338608" cy="119107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309E5743-6589-DD9D-B7C5-6A2D3F70DF03}"/>
              </a:ext>
            </a:extLst>
          </p:cNvPr>
          <p:cNvSpPr txBox="1"/>
          <p:nvPr/>
        </p:nvSpPr>
        <p:spPr>
          <a:xfrm>
            <a:off x="1241024" y="5296417"/>
            <a:ext cx="7536007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pt-B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所以 </a:t>
            </a:r>
            <a:r>
              <a:rPr lang="pt-BR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pt-BR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320(</a:t>
            </a:r>
            <a:r>
              <a:rPr lang="pt-BR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pt-BR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pt-BR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pt-BR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0CC43048-FDCA-0E9B-9BF5-34A24658301C}"/>
              </a:ext>
            </a:extLst>
          </p:cNvPr>
          <p:cNvGrpSpPr/>
          <p:nvPr/>
        </p:nvGrpSpPr>
        <p:grpSpPr>
          <a:xfrm>
            <a:off x="7861377" y="3520500"/>
            <a:ext cx="3874821" cy="1562673"/>
            <a:chOff x="7861377" y="3520500"/>
            <a:chExt cx="3874821" cy="1562673"/>
          </a:xfrm>
        </p:grpSpPr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8D1CCF06-C798-1309-7CD8-FD9AC4E3F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1377" y="3520500"/>
              <a:ext cx="2599176" cy="1562673"/>
            </a:xfrm>
            <a:prstGeom prst="wedgeRoundRectCallout">
              <a:avLst>
                <a:gd name="adj1" fmla="val 60642"/>
                <a:gd name="adj2" fmla="val 3495"/>
                <a:gd name="adj3" fmla="val 16667"/>
              </a:avLst>
            </a:prstGeom>
            <a:noFill/>
            <a:ln w="28575">
              <a:solidFill>
                <a:srgbClr val="00B0F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运用分配律时，字母可以像数一样进行运算。</a:t>
              </a:r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FC617B62-89EB-49B6-FCE3-D862DB4AB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36245" y="3835660"/>
              <a:ext cx="999953" cy="9807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516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72BE9-E623-0C0F-6B37-18CE8145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4CC5DB0-1FC9-4C3D-615C-F0E1DD350F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/>
        </p:blipFill>
        <p:spPr>
          <a:xfrm>
            <a:off x="-98235" y="-671905"/>
            <a:ext cx="3847276" cy="1498963"/>
          </a:xfrm>
          <a:prstGeom prst="rect">
            <a:avLst/>
          </a:prstGeom>
        </p:spPr>
      </p:pic>
      <p:sp>
        <p:nvSpPr>
          <p:cNvPr id="4" name="Rectangle 16">
            <a:extLst>
              <a:ext uri="{FF2B5EF4-FFF2-40B4-BE49-F238E27FC236}">
                <a16:creationId xmlns:a16="http://schemas.microsoft.com/office/drawing/2014/main" id="{3E5EF309-A340-5CC8-115C-063EFD582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008" y="117070"/>
            <a:ext cx="4360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二、探究新知识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FD4765-B2EC-1528-BB72-849FB3161B0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5" y="983266"/>
            <a:ext cx="676654" cy="478423"/>
          </a:xfrm>
          <a:prstGeom prst="rect">
            <a:avLst/>
          </a:prstGeom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18A60B58-88A7-99C7-7805-1107317B57A8}"/>
              </a:ext>
            </a:extLst>
          </p:cNvPr>
          <p:cNvSpPr/>
          <p:nvPr/>
        </p:nvSpPr>
        <p:spPr>
          <a:xfrm>
            <a:off x="1241024" y="3364671"/>
            <a:ext cx="1544507" cy="484252"/>
          </a:xfrm>
          <a:prstGeom prst="roundRect">
            <a:avLst>
              <a:gd name="adj" fmla="val 50000"/>
            </a:avLst>
          </a:prstGeom>
          <a:solidFill>
            <a:srgbClr val="F08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dirty="0"/>
              <a:t>回顾反思</a:t>
            </a: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BB099DFD-DFDE-0858-1D63-8882D894A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511" y="897940"/>
            <a:ext cx="10707314" cy="239950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小明一家暑假期间乘坐火车去旅游，复兴号列车在这条线路上平均每小时行驶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320 km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，从甲站出发到乙站用了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小时，从乙站到丙站用了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小时。列车从甲站到丙站行驶的路程是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，怎样表示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之间的关系？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A5EDE1B-25F3-8D5E-E433-81AD7A0C58A1}"/>
              </a:ext>
            </a:extLst>
          </p:cNvPr>
          <p:cNvSpPr txBox="1"/>
          <p:nvPr/>
        </p:nvSpPr>
        <p:spPr>
          <a:xfrm>
            <a:off x="1168709" y="5430078"/>
            <a:ext cx="10261165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之间的关系可以表示为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320(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6652124-ABF3-5010-AED1-478CE70B848A}"/>
              </a:ext>
            </a:extLst>
          </p:cNvPr>
          <p:cNvGrpSpPr/>
          <p:nvPr/>
        </p:nvGrpSpPr>
        <p:grpSpPr>
          <a:xfrm>
            <a:off x="5216893" y="3560558"/>
            <a:ext cx="6212981" cy="1656335"/>
            <a:chOff x="5216893" y="3560558"/>
            <a:chExt cx="6212981" cy="1656335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05C03CF9-1985-F82A-91FE-5965300C3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98824" y="3823200"/>
              <a:ext cx="1131050" cy="1131050"/>
            </a:xfrm>
            <a:prstGeom prst="rect">
              <a:avLst/>
            </a:prstGeom>
          </p:spPr>
        </p:pic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06DF900F-144B-895B-6E10-7E5ED79C90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6893" y="3560558"/>
              <a:ext cx="4740865" cy="1656335"/>
            </a:xfrm>
            <a:prstGeom prst="wedgeRoundRectCallout">
              <a:avLst>
                <a:gd name="adj1" fmla="val 57191"/>
                <a:gd name="adj2" fmla="val -2898"/>
                <a:gd name="adj3" fmla="val 16667"/>
              </a:avLst>
            </a:prstGeom>
            <a:noFill/>
            <a:ln w="28575">
              <a:solidFill>
                <a:srgbClr val="00B0F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用字母表示数量关系的方法和以前一样，只不过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把具体的数换成了字母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而已。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527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C461E-271E-3C07-8D02-41F94F248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BB5F678-18F8-4927-7E8D-3EB10E17E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499" y="828294"/>
            <a:ext cx="9689870" cy="29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当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等于多少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s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320(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= 320 ×(2 + 3)=</a:t>
            </a:r>
            <a:r>
              <a:rPr lang="en-US" altLang="zh-CN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</a:t>
            </a:r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en-US" altLang="zh-CN" sz="3200" b="1" u="sng" dirty="0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s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= 320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+ 320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320×2 + 320×3=640+960=1600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当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2240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等于多少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48F5F41-47E1-3973-9055-B81C3D8F02DF}"/>
              </a:ext>
            </a:extLst>
          </p:cNvPr>
          <p:cNvSpPr txBox="1"/>
          <p:nvPr/>
        </p:nvSpPr>
        <p:spPr>
          <a:xfrm>
            <a:off x="1657250" y="3706616"/>
            <a:ext cx="35952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320×(3+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)=2240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F50C7AA-8F8C-87F6-EC20-BB2ECF048D32}"/>
              </a:ext>
            </a:extLst>
          </p:cNvPr>
          <p:cNvSpPr txBox="1"/>
          <p:nvPr/>
        </p:nvSpPr>
        <p:spPr>
          <a:xfrm>
            <a:off x="654835" y="4256440"/>
            <a:ext cx="55834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320×(3+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)÷320=2240÷320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EDCF3E3-14BF-EEAB-4AC8-DB555E1D70B1}"/>
              </a:ext>
            </a:extLst>
          </p:cNvPr>
          <p:cNvSpPr txBox="1"/>
          <p:nvPr/>
        </p:nvSpPr>
        <p:spPr>
          <a:xfrm>
            <a:off x="2955211" y="4831200"/>
            <a:ext cx="26434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3+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=7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CAA796D-F6EA-3989-DF4A-731082AAE2EF}"/>
              </a:ext>
            </a:extLst>
          </p:cNvPr>
          <p:cNvSpPr txBox="1"/>
          <p:nvPr/>
        </p:nvSpPr>
        <p:spPr>
          <a:xfrm>
            <a:off x="2594570" y="5361740"/>
            <a:ext cx="38284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3+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-3=7-3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805ECA0-7023-3A90-0FE3-A30D9300B087}"/>
              </a:ext>
            </a:extLst>
          </p:cNvPr>
          <p:cNvSpPr txBox="1"/>
          <p:nvPr/>
        </p:nvSpPr>
        <p:spPr>
          <a:xfrm>
            <a:off x="6178864" y="3722004"/>
            <a:ext cx="375173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320×3+320</a:t>
            </a:r>
            <a:r>
              <a:rPr lang="en-US" altLang="zh-CN" sz="30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=2240</a:t>
            </a:r>
            <a:endParaRPr lang="zh-CN" altLang="en-US" sz="30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AFA3695-5FF3-A83E-6399-D8C01CA844AB}"/>
              </a:ext>
            </a:extLst>
          </p:cNvPr>
          <p:cNvSpPr txBox="1"/>
          <p:nvPr/>
        </p:nvSpPr>
        <p:spPr>
          <a:xfrm>
            <a:off x="6754193" y="4221629"/>
            <a:ext cx="375173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960+320</a:t>
            </a:r>
            <a:r>
              <a:rPr lang="en-US" altLang="zh-CN" sz="30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=2240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810E440-8DA7-2BE8-A86A-EC33BF8B32E0}"/>
              </a:ext>
            </a:extLst>
          </p:cNvPr>
          <p:cNvSpPr txBox="1"/>
          <p:nvPr/>
        </p:nvSpPr>
        <p:spPr>
          <a:xfrm>
            <a:off x="6058654" y="4703100"/>
            <a:ext cx="425883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960+320</a:t>
            </a:r>
            <a:r>
              <a:rPr lang="en-US" altLang="zh-CN" sz="30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-960=2240-960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5E59FDC-9469-1BEE-DB09-D60B2053732E}"/>
              </a:ext>
            </a:extLst>
          </p:cNvPr>
          <p:cNvSpPr txBox="1"/>
          <p:nvPr/>
        </p:nvSpPr>
        <p:spPr>
          <a:xfrm>
            <a:off x="6621088" y="5641319"/>
            <a:ext cx="492252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320</a:t>
            </a:r>
            <a:r>
              <a:rPr lang="en-US" altLang="zh-CN" sz="30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÷320=1280÷320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354BA75-F53B-B976-406A-EC3E32B94E77}"/>
              </a:ext>
            </a:extLst>
          </p:cNvPr>
          <p:cNvSpPr txBox="1"/>
          <p:nvPr/>
        </p:nvSpPr>
        <p:spPr>
          <a:xfrm>
            <a:off x="7553966" y="5197307"/>
            <a:ext cx="343869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320</a:t>
            </a:r>
            <a:r>
              <a:rPr lang="en-US" altLang="zh-CN" sz="30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=1280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0BB3527-3B86-876E-5EB7-5BB34C8CA1D9}"/>
              </a:ext>
            </a:extLst>
          </p:cNvPr>
          <p:cNvSpPr txBox="1"/>
          <p:nvPr/>
        </p:nvSpPr>
        <p:spPr>
          <a:xfrm>
            <a:off x="6844940" y="1674385"/>
            <a:ext cx="16230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320×5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8753502-9206-F429-076A-56D84118CD05}"/>
              </a:ext>
            </a:extLst>
          </p:cNvPr>
          <p:cNvSpPr txBox="1"/>
          <p:nvPr/>
        </p:nvSpPr>
        <p:spPr>
          <a:xfrm>
            <a:off x="8748107" y="1674384"/>
            <a:ext cx="16313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1600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87A9B22-A8D0-CF7D-5F33-9140BC751760}"/>
              </a:ext>
            </a:extLst>
          </p:cNvPr>
          <p:cNvSpPr txBox="1"/>
          <p:nvPr/>
        </p:nvSpPr>
        <p:spPr>
          <a:xfrm>
            <a:off x="3354858" y="5889267"/>
            <a:ext cx="16244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92F7397-B85F-1839-A8A2-305C6611F207}"/>
              </a:ext>
            </a:extLst>
          </p:cNvPr>
          <p:cNvSpPr txBox="1"/>
          <p:nvPr/>
        </p:nvSpPr>
        <p:spPr>
          <a:xfrm>
            <a:off x="8146923" y="6087546"/>
            <a:ext cx="162446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0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=4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28" name="文本框 48">
            <a:extLst>
              <a:ext uri="{FF2B5EF4-FFF2-40B4-BE49-F238E27FC236}">
                <a16:creationId xmlns:a16="http://schemas.microsoft.com/office/drawing/2014/main" id="{2B652FFE-A657-1940-DB31-F925B3B0F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0058" y="1023439"/>
            <a:ext cx="303117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P65 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试一试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6B417AF-2E9D-1002-68B7-FEFDF893B7F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4FAFE"/>
              </a:clrFrom>
              <a:clrTo>
                <a:srgbClr val="F4FA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67" y="324772"/>
            <a:ext cx="1903325" cy="65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87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10" grpId="0"/>
      <p:bldP spid="13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A2E7E0F-7BED-D9D5-766E-E0E885DCDA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/>
        </p:blipFill>
        <p:spPr>
          <a:xfrm>
            <a:off x="-98235" y="-671905"/>
            <a:ext cx="3370824" cy="1498963"/>
          </a:xfrm>
          <a:prstGeom prst="rect">
            <a:avLst/>
          </a:prstGeom>
        </p:spPr>
      </p:pic>
      <p:sp>
        <p:nvSpPr>
          <p:cNvPr id="3" name="Rectangle 16">
            <a:extLst>
              <a:ext uri="{FF2B5EF4-FFF2-40B4-BE49-F238E27FC236}">
                <a16:creationId xmlns:a16="http://schemas.microsoft.com/office/drawing/2014/main" id="{2AE5F187-2ADD-C531-B0CE-B5ED7E811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008" y="117070"/>
            <a:ext cx="4360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三、实践应用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2628256-3D73-B31F-E3C0-AB72C3705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749" y="941253"/>
            <a:ext cx="10214773" cy="29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张叔叔每天投递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份快递，王叔叔每天投递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份快递。投递一份快递可得报酬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元，一天下来，两人共获得报酬多少元？张叔叔比王叔叔多得多少元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如果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，张叔叔一天比王叔叔多得多少元？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D3F6941-7B9F-25A6-0C48-0D0E16D8BD24}"/>
              </a:ext>
            </a:extLst>
          </p:cNvPr>
          <p:cNvSpPr txBox="1"/>
          <p:nvPr/>
        </p:nvSpPr>
        <p:spPr>
          <a:xfrm>
            <a:off x="650471" y="1094915"/>
            <a:ext cx="13804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endParaRPr lang="zh-CN" altLang="en-US" dirty="0"/>
          </a:p>
        </p:txBody>
      </p:sp>
      <p:sp>
        <p:nvSpPr>
          <p:cNvPr id="6" name="文本框 48">
            <a:extLst>
              <a:ext uri="{FF2B5EF4-FFF2-40B4-BE49-F238E27FC236}">
                <a16:creationId xmlns:a16="http://schemas.microsoft.com/office/drawing/2014/main" id="{DDF0363F-1FAF-44D3-8FC7-99F3A0889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5600" y="633250"/>
            <a:ext cx="34067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P65 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 第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E7350D4-6C85-D0F9-F3B6-99F77FC068FE}"/>
              </a:ext>
            </a:extLst>
          </p:cNvPr>
          <p:cNvSpPr txBox="1"/>
          <p:nvPr/>
        </p:nvSpPr>
        <p:spPr>
          <a:xfrm>
            <a:off x="1095748" y="3931947"/>
            <a:ext cx="10300563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(1)75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+60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135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(75+60)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135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</a:p>
          <a:p>
            <a:pPr>
              <a:lnSpc>
                <a:spcPct val="150000"/>
              </a:lnSpc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15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(75-60)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15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endParaRPr lang="zh-CN" altLang="en-US" sz="3200" b="1" i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6AB213D-FD82-94DD-0094-813B1A2D2C13}"/>
              </a:ext>
            </a:extLst>
          </p:cNvPr>
          <p:cNvSpPr txBox="1"/>
          <p:nvPr/>
        </p:nvSpPr>
        <p:spPr>
          <a:xfrm>
            <a:off x="1095748" y="5601481"/>
            <a:ext cx="10300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15×3 = 45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4FEA8DFA-F2C1-4A64-9762-28B6C1E1E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823" y="3789071"/>
            <a:ext cx="9504680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150(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+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zh-CN" sz="3200" b="1" i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pt-BR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150(</a:t>
            </a:r>
            <a:r>
              <a:rPr lang="pt-BR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pt-BR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pt-BR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pt-BR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 =150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pt-BR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(10 +9) = 2850</a:t>
            </a:r>
          </a:p>
        </p:txBody>
      </p:sp>
      <p:sp>
        <p:nvSpPr>
          <p:cNvPr id="26627" name="文本框 1">
            <a:extLst>
              <a:ext uri="{FF2B5EF4-FFF2-40B4-BE49-F238E27FC236}">
                <a16:creationId xmlns:a16="http://schemas.microsoft.com/office/drawing/2014/main" id="{90322CC8-9531-4B4E-B894-CE22F2576D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763" y="2196302"/>
            <a:ext cx="11761957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）如果这条隧道长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，怎样表示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之间的关系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 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）当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10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9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时，这条隧道长多少米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628" name="文本框 2">
            <a:extLst>
              <a:ext uri="{FF2B5EF4-FFF2-40B4-BE49-F238E27FC236}">
                <a16:creationId xmlns:a16="http://schemas.microsoft.com/office/drawing/2014/main" id="{0FEE2745-AA4F-4850-A303-AD49E911C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823" y="845528"/>
            <a:ext cx="914400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48">
            <a:extLst>
              <a:ext uri="{FF2B5EF4-FFF2-40B4-BE49-F238E27FC236}">
                <a16:creationId xmlns:a16="http://schemas.microsoft.com/office/drawing/2014/main" id="{9E2947AB-BEFD-D046-F8BF-87504E75D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0960" y="398008"/>
            <a:ext cx="34067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P65 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 第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F2DB7A2-2012-B538-E063-90397396F211}"/>
              </a:ext>
            </a:extLst>
          </p:cNvPr>
          <p:cNvSpPr txBox="1"/>
          <p:nvPr/>
        </p:nvSpPr>
        <p:spPr>
          <a:xfrm>
            <a:off x="800080" y="824728"/>
            <a:ext cx="10599440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甲、乙两个工程队分别从一条隧道的两端同时相向开凿。甲队每天开凿 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m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，乙队每天开凿 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天完工。</a:t>
            </a:r>
            <a:endParaRPr lang="zh-CN" altLang="en-US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>
            <a:extLst>
              <a:ext uri="{FF2B5EF4-FFF2-40B4-BE49-F238E27FC236}">
                <a16:creationId xmlns:a16="http://schemas.microsoft.com/office/drawing/2014/main" id="{D2F62E5D-636B-70AE-05AE-DDD3D54B4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23" y="754088"/>
            <a:ext cx="914400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62228B7-1EDA-77ED-32B7-ADFB15EC4985}"/>
              </a:ext>
            </a:extLst>
          </p:cNvPr>
          <p:cNvSpPr txBox="1"/>
          <p:nvPr/>
        </p:nvSpPr>
        <p:spPr>
          <a:xfrm>
            <a:off x="1003280" y="672328"/>
            <a:ext cx="10599440" cy="2953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年，第二十四届冬季奥林匹克运动会在我国北京和张家口举行，其中冰壶项目的第一阶段为单循环赛，每两队之间都要进行一场比赛。第一阶段有 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支队伍参赛，一共要比多少场？如果有 </a:t>
            </a:r>
            <a:r>
              <a:rPr lang="en-US" altLang="zh-CN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支队伍参赛呢？</a:t>
            </a:r>
            <a:endParaRPr lang="zh-CN" altLang="en-US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48">
            <a:extLst>
              <a:ext uri="{FF2B5EF4-FFF2-40B4-BE49-F238E27FC236}">
                <a16:creationId xmlns:a16="http://schemas.microsoft.com/office/drawing/2014/main" id="{B1422EDD-5CB0-9F9A-596A-023F340B3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3069" y="383863"/>
            <a:ext cx="34067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P65 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 第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A858145-A24B-5075-1AC5-9ABF59C3688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250" y="3770508"/>
            <a:ext cx="3598408" cy="235156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329D81A-533E-A5E1-57A5-150F4A0A0203}"/>
              </a:ext>
            </a:extLst>
          </p:cNvPr>
          <p:cNvSpPr txBox="1"/>
          <p:nvPr/>
        </p:nvSpPr>
        <p:spPr>
          <a:xfrm>
            <a:off x="1003280" y="3931576"/>
            <a:ext cx="40462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10×9÷2 = 45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（场）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1528279-017A-6BCB-1625-72BF474B11D3}"/>
              </a:ext>
            </a:extLst>
          </p:cNvPr>
          <p:cNvSpPr txBox="1"/>
          <p:nvPr/>
        </p:nvSpPr>
        <p:spPr>
          <a:xfrm>
            <a:off x="1074400" y="4653903"/>
            <a:ext cx="29997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1)÷2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32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文本框 3">
            <a:extLst>
              <a:ext uri="{FF2B5EF4-FFF2-40B4-BE49-F238E27FC236}">
                <a16:creationId xmlns:a16="http://schemas.microsoft.com/office/drawing/2014/main" id="{37EB1586-39FB-4CB3-9AAD-6145B48B1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8613" y="886460"/>
            <a:ext cx="41783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解决问题（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A8A040F-AC1E-EB5F-56BD-327054324A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/>
        </p:blipFill>
        <p:spPr>
          <a:xfrm>
            <a:off x="-98235" y="-671905"/>
            <a:ext cx="3370824" cy="1498963"/>
          </a:xfrm>
          <a:prstGeom prst="rect">
            <a:avLst/>
          </a:prstGeom>
        </p:spPr>
      </p:pic>
      <p:sp>
        <p:nvSpPr>
          <p:cNvPr id="4" name="Rectangle 16">
            <a:extLst>
              <a:ext uri="{FF2B5EF4-FFF2-40B4-BE49-F238E27FC236}">
                <a16:creationId xmlns:a16="http://schemas.microsoft.com/office/drawing/2014/main" id="{9B34B525-203E-2D68-DB40-687738512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008" y="117070"/>
            <a:ext cx="4360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四、课堂小结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9F2B912-1AA7-2B99-D700-409172DA429B}"/>
              </a:ext>
            </a:extLst>
          </p:cNvPr>
          <p:cNvSpPr txBox="1"/>
          <p:nvPr/>
        </p:nvSpPr>
        <p:spPr bwMode="auto">
          <a:xfrm>
            <a:off x="1951729" y="1678102"/>
            <a:ext cx="215410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方法一：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E7F383B-92CE-C804-6946-33631943C62F}"/>
              </a:ext>
            </a:extLst>
          </p:cNvPr>
          <p:cNvSpPr txBox="1"/>
          <p:nvPr/>
        </p:nvSpPr>
        <p:spPr>
          <a:xfrm>
            <a:off x="3831389" y="1622294"/>
            <a:ext cx="3795560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总路程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=平均速度×总时间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2CA71CC-85B0-1816-8A1E-A60A647E83A7}"/>
              </a:ext>
            </a:extLst>
          </p:cNvPr>
          <p:cNvSpPr txBox="1"/>
          <p:nvPr/>
        </p:nvSpPr>
        <p:spPr>
          <a:xfrm>
            <a:off x="3831389" y="2986746"/>
            <a:ext cx="29581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=320(</a:t>
            </a:r>
            <a:r>
              <a:rPr kumimoji="0" lang="zh-CN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kumimoji="0" lang="zh-CN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0161615-9CF7-4FFE-EEA5-2D2C3A79C985}"/>
              </a:ext>
            </a:extLst>
          </p:cNvPr>
          <p:cNvSpPr txBox="1"/>
          <p:nvPr/>
        </p:nvSpPr>
        <p:spPr bwMode="auto">
          <a:xfrm>
            <a:off x="1951728" y="3800402"/>
            <a:ext cx="215410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方法二：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441C0B3-67DB-1173-D996-464705C13527}"/>
              </a:ext>
            </a:extLst>
          </p:cNvPr>
          <p:cNvSpPr txBox="1"/>
          <p:nvPr/>
        </p:nvSpPr>
        <p:spPr>
          <a:xfrm>
            <a:off x="3831389" y="3693441"/>
            <a:ext cx="7536007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总路程</a:t>
            </a:r>
            <a:endParaRPr lang="en-US" altLang="zh-CN" sz="32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=甲站到乙站的路程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乙站到丙站的路程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3021FAF-678F-82D4-1157-D7BDBDC51FD2}"/>
              </a:ext>
            </a:extLst>
          </p:cNvPr>
          <p:cNvSpPr txBox="1"/>
          <p:nvPr/>
        </p:nvSpPr>
        <p:spPr>
          <a:xfrm>
            <a:off x="3831389" y="5061712"/>
            <a:ext cx="24538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=320</a:t>
            </a:r>
            <a:r>
              <a:rPr kumimoji="0" lang="zh-CN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320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 i="1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88DB2A0-0513-90B7-1834-0771F3A3F2F3}"/>
              </a:ext>
            </a:extLst>
          </p:cNvPr>
          <p:cNvSpPr txBox="1"/>
          <p:nvPr/>
        </p:nvSpPr>
        <p:spPr>
          <a:xfrm>
            <a:off x="3831389" y="5830909"/>
            <a:ext cx="30535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320(</a:t>
            </a:r>
            <a:r>
              <a:rPr lang="zh-CN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3" grpId="0"/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本框 3">
            <a:extLst>
              <a:ext uri="{FF2B5EF4-FFF2-40B4-BE49-F238E27FC236}">
                <a16:creationId xmlns:a16="http://schemas.microsoft.com/office/drawing/2014/main" id="{3B99F548-7A34-4023-9043-ABDF2FF99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663" y="1354138"/>
            <a:ext cx="344170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填一填。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DD6B6B0-5257-43F3-9EA8-7DEC450207D9}"/>
              </a:ext>
            </a:extLst>
          </p:cNvPr>
          <p:cNvSpPr txBox="1"/>
          <p:nvPr/>
        </p:nvSpPr>
        <p:spPr bwMode="auto">
          <a:xfrm>
            <a:off x="842963" y="2117725"/>
            <a:ext cx="10299700" cy="3933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514350" indent="-514350" algn="just" eaLnBrk="1" hangingPunct="1">
              <a:lnSpc>
                <a:spcPct val="130000"/>
              </a:lnSpc>
              <a:buFontTx/>
              <a:buAutoNum type="arabicPeriod"/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9.5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-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 ）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+ 9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 ）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2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-0.5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  ）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7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+9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 ）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五（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）班有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个学习小组，每个学习小组有男生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人，女生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人。五（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）班共有（       ）人。</a:t>
            </a:r>
          </a:p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个连续的奇数，中间的奇数为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，这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个奇数的和是（       ）。</a:t>
            </a:r>
          </a:p>
        </p:txBody>
      </p:sp>
      <p:sp>
        <p:nvSpPr>
          <p:cNvPr id="32772" name="文本框 11">
            <a:extLst>
              <a:ext uri="{FF2B5EF4-FFF2-40B4-BE49-F238E27FC236}">
                <a16:creationId xmlns:a16="http://schemas.microsoft.com/office/drawing/2014/main" id="{4E1BBBC3-2D53-4816-B03F-22895991A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0763" y="1513152"/>
            <a:ext cx="543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1CE46CD-9B6B-47D4-A175-2376E7DFC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046288"/>
            <a:ext cx="9144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8.5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y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8F5F771-EB60-4148-9CDC-220453412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2363" y="2046288"/>
            <a:ext cx="9144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95BC362-4FEE-44A1-A91F-92C3C4D60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6763" y="2706688"/>
            <a:ext cx="9144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1.5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5965483-76EA-4A6D-90F2-5696B334F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9963" y="2706688"/>
            <a:ext cx="9144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y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FC52914-9B3E-43AF-A21E-A946AEC3E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986213"/>
            <a:ext cx="9144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3200" b="1" i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0C79BA3-B3A4-403A-951C-B6BB6EBB0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6363" y="5304507"/>
            <a:ext cx="9144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endParaRPr lang="zh-CN" altLang="en-US" sz="3200" b="1" i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8F86C71-63C8-E2BE-0722-80739D6FB6B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/>
        </p:blipFill>
        <p:spPr>
          <a:xfrm>
            <a:off x="-98235" y="-671905"/>
            <a:ext cx="3370824" cy="1498963"/>
          </a:xfrm>
          <a:prstGeom prst="rect">
            <a:avLst/>
          </a:prstGeom>
        </p:spPr>
      </p:pic>
      <p:sp>
        <p:nvSpPr>
          <p:cNvPr id="32780" name="Rectangle 16">
            <a:extLst>
              <a:ext uri="{FF2B5EF4-FFF2-40B4-BE49-F238E27FC236}">
                <a16:creationId xmlns:a16="http://schemas.microsoft.com/office/drawing/2014/main" id="{FF4C6C09-0C8A-4A7C-8FF6-10CF826C6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498" y="100649"/>
            <a:ext cx="313658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</TotalTime>
  <Words>1733</Words>
  <Application>Microsoft Office PowerPoint</Application>
  <PresentationFormat>宽屏</PresentationFormat>
  <Paragraphs>110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等线</vt:lpstr>
      <vt:lpstr>等线 Light</vt:lpstr>
      <vt:lpstr>楷体</vt:lpstr>
      <vt:lpstr>Arial</vt:lpstr>
      <vt:lpstr>Times New Roman</vt:lpstr>
      <vt:lpstr>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WF</cp:lastModifiedBy>
  <cp:revision>194</cp:revision>
  <dcterms:created xsi:type="dcterms:W3CDTF">2016-01-14T07:05:00Z</dcterms:created>
  <dcterms:modified xsi:type="dcterms:W3CDTF">2026-09-05T06:35:49Z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