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  <p:sldMasterId id="2147483652" r:id="rId2"/>
  </p:sldMasterIdLst>
  <p:notesMasterIdLst>
    <p:notesMasterId r:id="rId19"/>
  </p:notesMasterIdLst>
  <p:sldIdLst>
    <p:sldId id="256" r:id="rId3"/>
    <p:sldId id="363" r:id="rId4"/>
    <p:sldId id="364" r:id="rId5"/>
    <p:sldId id="365" r:id="rId6"/>
    <p:sldId id="366" r:id="rId7"/>
    <p:sldId id="367" r:id="rId8"/>
    <p:sldId id="357" r:id="rId9"/>
    <p:sldId id="368" r:id="rId10"/>
    <p:sldId id="303" r:id="rId11"/>
    <p:sldId id="370" r:id="rId12"/>
    <p:sldId id="369" r:id="rId13"/>
    <p:sldId id="279" r:id="rId14"/>
    <p:sldId id="362" r:id="rId15"/>
    <p:sldId id="336" r:id="rId16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930" indent="-1130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3130" indent="-2273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330" indent="-3416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530" indent="-4559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664">
          <p15:clr>
            <a:srgbClr val="A4A3A4"/>
          </p15:clr>
        </p15:guide>
        <p15:guide id="4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47190"/>
    <a:srgbClr val="E45F7F"/>
    <a:srgbClr val="FFFFFF"/>
    <a:srgbClr val="CB340B"/>
    <a:srgbClr val="8F5843"/>
    <a:srgbClr val="845132"/>
    <a:srgbClr val="4181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69" autoAdjust="0"/>
    <p:restoredTop sz="96014" autoAdjust="0"/>
  </p:normalViewPr>
  <p:slideViewPr>
    <p:cSldViewPr>
      <p:cViewPr varScale="1">
        <p:scale>
          <a:sx n="149" d="100"/>
          <a:sy n="149" d="100"/>
        </p:scale>
        <p:origin x="708" y="114"/>
      </p:cViewPr>
      <p:guideLst>
        <p:guide orient="horz" pos="432"/>
        <p:guide pos="2880"/>
        <p:guide orient="horz" pos="2664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0DBEFB7-98F7-4CF7-93BC-A4C3A14614D0}" type="datetimeFigureOut">
              <a:rPr lang="zh-CN" altLang="en-US"/>
              <a:t>2026/8/20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8A5DDABA-60EF-4023-B9A1-A45B79D2F957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0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CF1F9F9-40FC-47D6-9FC2-EF69E7C753D9}" type="slidenum">
              <a:rPr lang="en-US" altLang="zh-CN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DD6DC-3341-788D-EC0C-37F06D77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>
            <a:extLst>
              <a:ext uri="{FF2B5EF4-FFF2-40B4-BE49-F238E27FC236}">
                <a16:creationId xmlns:a16="http://schemas.microsoft.com/office/drawing/2014/main" id="{EE814A3D-4735-C6AC-432E-59AED0273415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>
            <a:extLst>
              <a:ext uri="{FF2B5EF4-FFF2-40B4-BE49-F238E27FC236}">
                <a16:creationId xmlns:a16="http://schemas.microsoft.com/office/drawing/2014/main" id="{17D469B5-8410-64FB-C8D1-E43E33AF538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08" name="灯片编号占位符 3">
            <a:extLst>
              <a:ext uri="{FF2B5EF4-FFF2-40B4-BE49-F238E27FC236}">
                <a16:creationId xmlns:a16="http://schemas.microsoft.com/office/drawing/2014/main" id="{4688D35A-5E09-8590-D05F-D4F8A716CB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CF1F9F9-40FC-47D6-9FC2-EF69E7C753D9}" type="slidenum">
              <a:rPr lang="en-US" altLang="zh-CN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113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36B7FC9-C572-4C9E-9477-06E9C5F2A153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字魂107号-萌趣欢乐体" panose="00000500000000000000" pitchFamily="2" charset="-122"/>
              <a:ea typeface="字魂107号-萌趣欢乐体" panose="00000500000000000000" pitchFamily="2" charset="-122"/>
              <a:sym typeface="字魂107号-萌趣欢乐体" panose="00000500000000000000" pitchFamily="2" charset="-122"/>
            </a:endParaRPr>
          </a:p>
        </p:txBody>
      </p:sp>
      <p:grpSp>
        <p:nvGrpSpPr>
          <p:cNvPr id="4" name="组合 5"/>
          <p:cNvGrpSpPr/>
          <p:nvPr userDrawn="1"/>
        </p:nvGrpSpPr>
        <p:grpSpPr bwMode="auto">
          <a:xfrm>
            <a:off x="698500" y="350838"/>
            <a:ext cx="7747000" cy="4441825"/>
            <a:chOff x="938586" y="490275"/>
            <a:chExt cx="10314829" cy="5913206"/>
          </a:xfrm>
        </p:grpSpPr>
        <p:sp>
          <p:nvSpPr>
            <p:cNvPr id="5" name="云形 4"/>
            <p:cNvSpPr/>
            <p:nvPr userDrawn="1"/>
          </p:nvSpPr>
          <p:spPr>
            <a:xfrm rot="377864">
              <a:off x="938586" y="657230"/>
              <a:ext cx="10314829" cy="5746251"/>
            </a:xfrm>
            <a:prstGeom prst="cloud">
              <a:avLst/>
            </a:prstGeom>
            <a:solidFill>
              <a:srgbClr val="FDFCEE"/>
            </a:solidFill>
            <a:ln w="3810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字魂107号-萌趣欢乐体" panose="00000500000000000000" pitchFamily="2" charset="-122"/>
                <a:ea typeface="字魂107号-萌趣欢乐体" panose="00000500000000000000" pitchFamily="2" charset="-122"/>
                <a:sym typeface="字魂107号-萌趣欢乐体" panose="00000500000000000000" pitchFamily="2" charset="-122"/>
              </a:endParaRPr>
            </a:p>
          </p:txBody>
        </p:sp>
        <p:grpSp>
          <p:nvGrpSpPr>
            <p:cNvPr id="6" name="组合 7"/>
            <p:cNvGrpSpPr/>
            <p:nvPr userDrawn="1"/>
          </p:nvGrpSpPr>
          <p:grpSpPr bwMode="auto">
            <a:xfrm>
              <a:off x="8525367" y="490275"/>
              <a:ext cx="1924910" cy="1425061"/>
              <a:chOff x="6717178" y="599885"/>
              <a:chExt cx="1556865" cy="1152588"/>
            </a:xfrm>
          </p:grpSpPr>
          <p:sp>
            <p:nvSpPr>
              <p:cNvPr id="8" name="等腰三角形 7"/>
              <p:cNvSpPr/>
              <p:nvPr/>
            </p:nvSpPr>
            <p:spPr>
              <a:xfrm rot="19740000">
                <a:off x="7892759" y="1370774"/>
                <a:ext cx="381230" cy="381172"/>
              </a:xfrm>
              <a:prstGeom prst="triangle">
                <a:avLst/>
              </a:prstGeom>
              <a:solidFill>
                <a:srgbClr val="FFD8CD"/>
              </a:solidFill>
              <a:ln>
                <a:noFill/>
              </a:ln>
            </p:spPr>
            <p:style>
              <a:lnRef idx="2">
                <a:srgbClr val="5B9BD5">
                  <a:shade val="50000"/>
                </a:srgbClr>
              </a:lnRef>
              <a:fillRef idx="1">
                <a:srgbClr val="5B9BD5"/>
              </a:fillRef>
              <a:effectRef idx="0">
                <a:srgbClr val="5B9BD5"/>
              </a:effectRef>
              <a:fontRef idx="minor">
                <a:sysClr val="window" lastClr="FFFFFF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字魂107号-萌趣欢乐体" panose="00000500000000000000" pitchFamily="2" charset="-122"/>
                  <a:ea typeface="字魂107号-萌趣欢乐体" panose="00000500000000000000" pitchFamily="2" charset="-122"/>
                  <a:cs typeface="+mn-ea"/>
                  <a:sym typeface="字魂107号-萌趣欢乐体" panose="00000500000000000000" pitchFamily="2" charset="-122"/>
                </a:endParaRPr>
              </a:p>
            </p:txBody>
          </p:sp>
          <p:sp>
            <p:nvSpPr>
              <p:cNvPr id="9" name="等腰三角形 8"/>
              <p:cNvSpPr/>
              <p:nvPr/>
            </p:nvSpPr>
            <p:spPr>
              <a:xfrm rot="3429616">
                <a:off x="7506449" y="599836"/>
                <a:ext cx="630727" cy="630825"/>
              </a:xfrm>
              <a:prstGeom prst="triangle">
                <a:avLst/>
              </a:prstGeom>
              <a:solidFill>
                <a:srgbClr val="96C356"/>
              </a:solidFill>
              <a:ln>
                <a:noFill/>
              </a:ln>
            </p:spPr>
            <p:style>
              <a:lnRef idx="2">
                <a:srgbClr val="5B9BD5">
                  <a:shade val="50000"/>
                </a:srgbClr>
              </a:lnRef>
              <a:fillRef idx="1">
                <a:srgbClr val="5B9BD5"/>
              </a:fillRef>
              <a:effectRef idx="0">
                <a:srgbClr val="5B9BD5"/>
              </a:effectRef>
              <a:fontRef idx="minor">
                <a:sysClr val="window" lastClr="FFFFFF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字魂107号-萌趣欢乐体" panose="00000500000000000000" pitchFamily="2" charset="-122"/>
                  <a:ea typeface="字魂107号-萌趣欢乐体" panose="00000500000000000000" pitchFamily="2" charset="-122"/>
                  <a:cs typeface="+mn-ea"/>
                  <a:sym typeface="字魂107号-萌趣欢乐体" panose="00000500000000000000" pitchFamily="2" charset="-122"/>
                </a:endParaRPr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rot="2160000">
                <a:off x="6716587" y="873371"/>
                <a:ext cx="376102" cy="376044"/>
              </a:xfrm>
              <a:prstGeom prst="triangle">
                <a:avLst/>
              </a:prstGeom>
              <a:solidFill>
                <a:srgbClr val="FFD8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字魂107号-萌趣欢乐体" panose="00000500000000000000" pitchFamily="2" charset="-122"/>
                  <a:ea typeface="字魂107号-萌趣欢乐体" panose="00000500000000000000" pitchFamily="2" charset="-122"/>
                  <a:cs typeface="+mn-ea"/>
                  <a:sym typeface="字魂107号-萌趣欢乐体" panose="00000500000000000000" pitchFamily="2" charset="-122"/>
                </a:endParaRPr>
              </a:p>
            </p:txBody>
          </p:sp>
        </p:grpSp>
        <p:pic>
          <p:nvPicPr>
            <p:cNvPr id="7" name="图片 6" descr="摄图网_401359876"/>
            <p:cNvPicPr>
              <a:picLocks noChangeAspect="1"/>
            </p:cNvPicPr>
            <p:nvPr userDrawn="1"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1844327" y="1111344"/>
              <a:ext cx="1684147" cy="1607984"/>
            </a:xfrm>
            <a:prstGeom prst="ellipse">
              <a:avLst/>
            </a:prstGeom>
          </p:spPr>
        </p:pic>
      </p:grpSp>
      <p:pic>
        <p:nvPicPr>
          <p:cNvPr id="11" name="图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字魂107号-萌趣欢乐体" panose="00000500000000000000" pitchFamily="2" charset="-122"/>
              <a:ea typeface="字魂107号-萌趣欢乐体" panose="00000500000000000000" pitchFamily="2" charset="-122"/>
              <a:sym typeface="字魂107号-萌趣欢乐体" panose="00000500000000000000" pitchFamily="2" charset="-122"/>
            </a:endParaRPr>
          </a:p>
        </p:txBody>
      </p:sp>
      <p:pic>
        <p:nvPicPr>
          <p:cNvPr id="3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5" r="10928" b="2632"/>
          <a:stretch>
            <a:fillRect/>
          </a:stretch>
        </p:blipFill>
        <p:spPr bwMode="auto">
          <a:xfrm>
            <a:off x="31750" y="0"/>
            <a:ext cx="9036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五边形 5"/>
          <p:cNvSpPr/>
          <p:nvPr userDrawn="1"/>
        </p:nvSpPr>
        <p:spPr bwMode="auto">
          <a:xfrm>
            <a:off x="0" y="133350"/>
            <a:ext cx="3733800" cy="587375"/>
          </a:xfrm>
          <a:prstGeom prst="homePlate">
            <a:avLst/>
          </a:prstGeom>
          <a:solidFill>
            <a:srgbClr val="647190"/>
          </a:solidFill>
          <a:ln w="1905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24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pic>
        <p:nvPicPr>
          <p:cNvPr id="6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字魂107号-萌趣欢乐体" panose="00000500000000000000" pitchFamily="2" charset="-122"/>
              <a:ea typeface="字魂107号-萌趣欢乐体" panose="00000500000000000000" pitchFamily="2" charset="-122"/>
              <a:sym typeface="字魂107号-萌趣欢乐体" panose="00000500000000000000" pitchFamily="2" charset="-122"/>
            </a:endParaRPr>
          </a:p>
        </p:txBody>
      </p:sp>
      <p:pic>
        <p:nvPicPr>
          <p:cNvPr id="3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5" r="10928" b="2632"/>
          <a:stretch>
            <a:fillRect/>
          </a:stretch>
        </p:blipFill>
        <p:spPr bwMode="auto">
          <a:xfrm>
            <a:off x="31750" y="0"/>
            <a:ext cx="9036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五边形 5"/>
          <p:cNvSpPr/>
          <p:nvPr userDrawn="1"/>
        </p:nvSpPr>
        <p:spPr bwMode="auto">
          <a:xfrm>
            <a:off x="0" y="133350"/>
            <a:ext cx="5105386" cy="587375"/>
          </a:xfrm>
          <a:prstGeom prst="homePlate">
            <a:avLst/>
          </a:prstGeom>
          <a:solidFill>
            <a:srgbClr val="647190"/>
          </a:solidFill>
          <a:ln w="1905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24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pic>
        <p:nvPicPr>
          <p:cNvPr id="6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4688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字魂107号-萌趣欢乐体" panose="00000500000000000000" pitchFamily="2" charset="-122"/>
              <a:ea typeface="字魂107号-萌趣欢乐体" panose="00000500000000000000" pitchFamily="2" charset="-122"/>
              <a:sym typeface="字魂107号-萌趣欢乐体" panose="00000500000000000000" pitchFamily="2" charset="-122"/>
            </a:endParaRPr>
          </a:p>
        </p:txBody>
      </p:sp>
      <p:pic>
        <p:nvPicPr>
          <p:cNvPr id="3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5" r="10928" b="2632"/>
          <a:stretch>
            <a:fillRect/>
          </a:stretch>
        </p:blipFill>
        <p:spPr bwMode="auto">
          <a:xfrm>
            <a:off x="31750" y="0"/>
            <a:ext cx="9036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1" r:id="rId4"/>
  </p:sldLayoutIdLst>
  <p:txStyles>
    <p:titleStyle>
      <a:lvl1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3429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6pPr>
      <a:lvl7pPr marL="6858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7pPr>
      <a:lvl8pPr marL="10287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8pPr>
      <a:lvl9pPr marL="13716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7330" indent="-227330" algn="l" defTabSz="91313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tags" Target="../tags/tag5.xml"/><Relationship Id="rId7" Type="http://schemas.openxmlformats.org/officeDocument/2006/relationships/image" Target="../media/image30.jpe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5.png"/><Relationship Id="rId11" Type="http://schemas.openxmlformats.org/officeDocument/2006/relationships/image" Target="../media/image34.pn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3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2"/>
          <p:cNvSpPr>
            <a:spLocks noChangeArrowheads="1"/>
          </p:cNvSpPr>
          <p:nvPr/>
        </p:nvSpPr>
        <p:spPr bwMode="auto">
          <a:xfrm>
            <a:off x="1219200" y="1893884"/>
            <a:ext cx="69580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数学广角：植树问题</a:t>
            </a:r>
          </a:p>
        </p:txBody>
      </p:sp>
      <p:sp>
        <p:nvSpPr>
          <p:cNvPr id="10243" name="矩形 12"/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F6E1B3E-B825-FCF7-5683-3FEE2AFBAB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962071"/>
            <a:ext cx="6870023" cy="241737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132D648-B464-470C-23EE-42BFFD1EA7E0}"/>
              </a:ext>
            </a:extLst>
          </p:cNvPr>
          <p:cNvSpPr txBox="1"/>
          <p:nvPr/>
        </p:nvSpPr>
        <p:spPr>
          <a:xfrm>
            <a:off x="476357" y="3369136"/>
            <a:ext cx="8191285" cy="1259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        同学们在长 100 m 的小路一边植树，每隔 5 m 种一棵，一共要种多少棵树？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CAA2A4C-E979-2186-E5DD-64FEB9E9E0BF}"/>
              </a:ext>
            </a:extLst>
          </p:cNvPr>
          <p:cNvSpPr txBox="1"/>
          <p:nvPr/>
        </p:nvSpPr>
        <p:spPr>
          <a:xfrm>
            <a:off x="76200" y="133350"/>
            <a:ext cx="54863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一、创设情境，提出问题</a:t>
            </a:r>
          </a:p>
        </p:txBody>
      </p:sp>
    </p:spTree>
    <p:extLst>
      <p:ext uri="{BB962C8B-B14F-4D97-AF65-F5344CB8AC3E}">
        <p14:creationId xmlns:p14="http://schemas.microsoft.com/office/powerpoint/2010/main" val="2514654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7BBAB9F-1D4F-D987-1E39-E3B4D3483D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007" y="285810"/>
            <a:ext cx="1131964" cy="53338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39892A3-FCDE-F38D-8B6E-87EB08F47DF4}"/>
              </a:ext>
            </a:extLst>
          </p:cNvPr>
          <p:cNvSpPr txBox="1"/>
          <p:nvPr/>
        </p:nvSpPr>
        <p:spPr>
          <a:xfrm>
            <a:off x="533386" y="3786441"/>
            <a:ext cx="42672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b="1" dirty="0">
                <a:latin typeface="+mn-lt"/>
                <a:ea typeface="+mj-ea"/>
              </a:rPr>
              <a:t>小红这样算：100</a:t>
            </a:r>
            <a:r>
              <a:rPr lang="en-US" altLang="zh-CN" sz="2400" b="1" dirty="0">
                <a:latin typeface="+mn-lt"/>
                <a:ea typeface="+mj-ea"/>
              </a:rPr>
              <a:t>÷</a:t>
            </a:r>
            <a:r>
              <a:rPr lang="zh-CN" altLang="en-US" sz="2400" b="1" dirty="0">
                <a:latin typeface="+mn-lt"/>
                <a:ea typeface="+mj-ea"/>
              </a:rPr>
              <a:t>5 = 20 </a:t>
            </a:r>
            <a:r>
              <a:rPr lang="en-US" altLang="zh-CN" sz="2400" b="1" dirty="0">
                <a:latin typeface="+mn-lt"/>
                <a:ea typeface="+mj-ea"/>
              </a:rPr>
              <a:t>(</a:t>
            </a:r>
            <a:r>
              <a:rPr lang="zh-CN" altLang="en-US" sz="2400" b="1" dirty="0">
                <a:latin typeface="+mn-lt"/>
                <a:ea typeface="+mj-ea"/>
              </a:rPr>
              <a:t>棵</a:t>
            </a:r>
            <a:r>
              <a:rPr lang="en-US" altLang="zh-CN" sz="2400" b="1" dirty="0">
                <a:latin typeface="+mn-lt"/>
                <a:ea typeface="+mj-ea"/>
              </a:rPr>
              <a:t>)</a:t>
            </a:r>
            <a:endParaRPr lang="zh-CN" altLang="en-US" sz="2400" b="1" dirty="0">
              <a:latin typeface="+mn-lt"/>
              <a:ea typeface="+mj-ea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3ED6DEA-FFA6-5CE1-A2E6-1577890D08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962071"/>
            <a:ext cx="6870023" cy="241737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3D199CB3-2D71-05D7-1DF2-CD5C9DC3CFAA}"/>
              </a:ext>
            </a:extLst>
          </p:cNvPr>
          <p:cNvGrpSpPr/>
          <p:nvPr/>
        </p:nvGrpSpPr>
        <p:grpSpPr>
          <a:xfrm>
            <a:off x="5029068" y="3562324"/>
            <a:ext cx="3505228" cy="1109859"/>
            <a:chOff x="5105386" y="3510855"/>
            <a:chExt cx="3505228" cy="1109859"/>
          </a:xfrm>
        </p:grpSpPr>
        <p:sp>
          <p:nvSpPr>
            <p:cNvPr id="10" name="AutoShape 27">
              <a:extLst>
                <a:ext uri="{FF2B5EF4-FFF2-40B4-BE49-F238E27FC236}">
                  <a16:creationId xmlns:a16="http://schemas.microsoft.com/office/drawing/2014/main" id="{A7788822-31C8-5E93-65E0-676A928AAC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5386" y="3510855"/>
              <a:ext cx="2438411" cy="1109859"/>
            </a:xfrm>
            <a:prstGeom prst="wedgeRoundRectCallout">
              <a:avLst>
                <a:gd name="adj1" fmla="val 57552"/>
                <a:gd name="adj2" fmla="val 3135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小红算得对吗？画图检验一下。</a:t>
              </a:r>
              <a:endParaRPr lang="en-US" altLang="zh-CN" sz="1600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/>
              <a:endPara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D9B6408C-1A0D-2133-C037-E7BB1706E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2316" y="3714720"/>
              <a:ext cx="838298" cy="8424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551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D13D3EF-BC76-FF0B-4F8A-8DAF912C20A9}"/>
              </a:ext>
            </a:extLst>
          </p:cNvPr>
          <p:cNvSpPr txBox="1"/>
          <p:nvPr/>
        </p:nvSpPr>
        <p:spPr>
          <a:xfrm>
            <a:off x="76318" y="133414"/>
            <a:ext cx="54101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二、自主探索，探究规律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95B0547C-A0F3-FF18-95EF-91F88B4E4342}"/>
              </a:ext>
            </a:extLst>
          </p:cNvPr>
          <p:cNvGrpSpPr/>
          <p:nvPr/>
        </p:nvGrpSpPr>
        <p:grpSpPr>
          <a:xfrm>
            <a:off x="228714" y="908775"/>
            <a:ext cx="4366229" cy="1430737"/>
            <a:chOff x="228714" y="1137239"/>
            <a:chExt cx="4366229" cy="1430737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1112C520-BFC3-CF88-CD38-CE4F132DD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28714" y="1334234"/>
              <a:ext cx="920879" cy="914147"/>
            </a:xfrm>
            <a:prstGeom prst="rect">
              <a:avLst/>
            </a:prstGeom>
          </p:spPr>
        </p:pic>
        <p:sp>
          <p:nvSpPr>
            <p:cNvPr id="5" name="AutoShape 27">
              <a:extLst>
                <a:ext uri="{FF2B5EF4-FFF2-40B4-BE49-F238E27FC236}">
                  <a16:creationId xmlns:a16="http://schemas.microsoft.com/office/drawing/2014/main" id="{17D00284-1F04-2510-63E4-9E0F0CCC1F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7884" y="1137239"/>
              <a:ext cx="3147059" cy="1430737"/>
            </a:xfrm>
            <a:prstGeom prst="wedgeRoundRectCallout">
              <a:avLst>
                <a:gd name="adj1" fmla="val -60477"/>
                <a:gd name="adj2" fmla="val 703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100 m 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太长了，我先用 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20 m 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检验。画图发现要种 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 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棵。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4124D34-E17C-1FCC-D692-C54C086050C1}"/>
              </a:ext>
            </a:extLst>
          </p:cNvPr>
          <p:cNvGrpSpPr/>
          <p:nvPr/>
        </p:nvGrpSpPr>
        <p:grpSpPr>
          <a:xfrm>
            <a:off x="4701455" y="895394"/>
            <a:ext cx="4213831" cy="1451738"/>
            <a:chOff x="4701455" y="1116238"/>
            <a:chExt cx="4213831" cy="1451738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FC2B882A-9550-B556-5AF2-612103547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000910" y="1276384"/>
              <a:ext cx="914376" cy="932724"/>
            </a:xfrm>
            <a:prstGeom prst="rect">
              <a:avLst/>
            </a:prstGeom>
          </p:spPr>
        </p:pic>
        <p:sp>
          <p:nvSpPr>
            <p:cNvPr id="8" name="AutoShape 27">
              <a:extLst>
                <a:ext uri="{FF2B5EF4-FFF2-40B4-BE49-F238E27FC236}">
                  <a16:creationId xmlns:a16="http://schemas.microsoft.com/office/drawing/2014/main" id="{C5ADA4F8-B24A-86F0-61A2-8129DCCD7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1455" y="1116238"/>
              <a:ext cx="3147059" cy="1451738"/>
            </a:xfrm>
            <a:prstGeom prst="wedgeRoundRectCallout">
              <a:avLst>
                <a:gd name="adj1" fmla="val 57711"/>
                <a:gd name="adj2" fmla="val 406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我画了 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15 m 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的情况，也比用除法计算的要多种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棵。</a:t>
              </a:r>
              <a:endPara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55BC0838-7D31-C409-F306-84564044891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5" y="2495552"/>
            <a:ext cx="3922265" cy="120647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1D8DA02-5922-484D-07DB-020BBFF235D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280" y="3025112"/>
            <a:ext cx="2735329" cy="634987"/>
          </a:xfrm>
          <a:prstGeom prst="rect">
            <a:avLst/>
          </a:prstGeom>
        </p:spPr>
      </p:pic>
      <p:sp>
        <p:nvSpPr>
          <p:cNvPr id="13" name="TextBox 2">
            <a:extLst>
              <a:ext uri="{FF2B5EF4-FFF2-40B4-BE49-F238E27FC236}">
                <a16:creationId xmlns:a16="http://schemas.microsoft.com/office/drawing/2014/main" id="{64C5EDE8-89AB-58BF-DD07-8782EAB2BFD9}"/>
              </a:ext>
            </a:extLst>
          </p:cNvPr>
          <p:cNvSpPr txBox="1"/>
          <p:nvPr/>
        </p:nvSpPr>
        <p:spPr>
          <a:xfrm>
            <a:off x="1520105" y="3823814"/>
            <a:ext cx="23661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20÷5 = 4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EE0B97AA-C096-B1E6-01D2-7A1034BCD001}"/>
              </a:ext>
            </a:extLst>
          </p:cNvPr>
          <p:cNvSpPr txBox="1"/>
          <p:nvPr/>
        </p:nvSpPr>
        <p:spPr>
          <a:xfrm>
            <a:off x="823060" y="4283484"/>
            <a:ext cx="32003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要种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4+1 = 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（棵）</a:t>
            </a: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74382AA9-F710-F590-7C43-D69C095D3277}"/>
              </a:ext>
            </a:extLst>
          </p:cNvPr>
          <p:cNvSpPr txBox="1"/>
          <p:nvPr/>
        </p:nvSpPr>
        <p:spPr>
          <a:xfrm>
            <a:off x="6095545" y="3823814"/>
            <a:ext cx="23661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15÷5 = 3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1B0AFF39-80ED-D041-BB52-8F81E3173517}"/>
              </a:ext>
            </a:extLst>
          </p:cNvPr>
          <p:cNvSpPr txBox="1"/>
          <p:nvPr/>
        </p:nvSpPr>
        <p:spPr>
          <a:xfrm>
            <a:off x="5398500" y="4283484"/>
            <a:ext cx="32003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要种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3+1 = 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（棵）</a:t>
            </a:r>
          </a:p>
        </p:txBody>
      </p:sp>
    </p:spTree>
    <p:extLst>
      <p:ext uri="{BB962C8B-B14F-4D97-AF65-F5344CB8AC3E}">
        <p14:creationId xmlns:p14="http://schemas.microsoft.com/office/powerpoint/2010/main" val="293150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9B043A3-B206-1FCE-EA07-5A88885FBB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962071"/>
            <a:ext cx="6870023" cy="241737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C77ADA1-7D12-62AE-8C92-B1C9EB6C0DCA}"/>
              </a:ext>
            </a:extLst>
          </p:cNvPr>
          <p:cNvSpPr txBox="1"/>
          <p:nvPr/>
        </p:nvSpPr>
        <p:spPr>
          <a:xfrm>
            <a:off x="76318" y="133414"/>
            <a:ext cx="54101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二、自主探索，探究规律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2DF31DA-F3DB-414D-D0F1-2ACF663663C0}"/>
              </a:ext>
            </a:extLst>
          </p:cNvPr>
          <p:cNvSpPr txBox="1"/>
          <p:nvPr/>
        </p:nvSpPr>
        <p:spPr>
          <a:xfrm>
            <a:off x="990694" y="3379450"/>
            <a:ext cx="64006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如果两端都种，种树的棵数比段数多 1 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85CE8B-82D0-89FE-D288-8A15FC22D65B}"/>
              </a:ext>
            </a:extLst>
          </p:cNvPr>
          <p:cNvSpPr txBox="1"/>
          <p:nvPr/>
        </p:nvSpPr>
        <p:spPr>
          <a:xfrm>
            <a:off x="990788" y="3874737"/>
            <a:ext cx="54024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 m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共有：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100÷5 = 20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（段）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1AC79D9-C859-6617-39F4-E6C993EBB20B}"/>
              </a:ext>
            </a:extLst>
          </p:cNvPr>
          <p:cNvSpPr txBox="1"/>
          <p:nvPr/>
        </p:nvSpPr>
        <p:spPr>
          <a:xfrm>
            <a:off x="990694" y="4370024"/>
            <a:ext cx="64006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若两端都种，一共要种：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20+1=21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（棵）</a:t>
            </a:r>
          </a:p>
        </p:txBody>
      </p:sp>
    </p:spTree>
    <p:extLst>
      <p:ext uri="{BB962C8B-B14F-4D97-AF65-F5344CB8AC3E}">
        <p14:creationId xmlns:p14="http://schemas.microsoft.com/office/powerpoint/2010/main" val="2012577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EF28D-2973-9C93-11AB-FBA431136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453F2F9-A45F-2B88-DBEB-C8AA2FF3D9AE}"/>
              </a:ext>
            </a:extLst>
          </p:cNvPr>
          <p:cNvGrpSpPr/>
          <p:nvPr/>
        </p:nvGrpSpPr>
        <p:grpSpPr>
          <a:xfrm>
            <a:off x="327855" y="1047790"/>
            <a:ext cx="4244145" cy="1371564"/>
            <a:chOff x="289755" y="1137240"/>
            <a:chExt cx="4244145" cy="1371564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02AD756F-3BCE-7FB0-9A2F-F3783D8CE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89755" y="1282015"/>
              <a:ext cx="920879" cy="914147"/>
            </a:xfrm>
            <a:prstGeom prst="rect">
              <a:avLst/>
            </a:prstGeom>
          </p:spPr>
        </p:pic>
        <p:sp>
          <p:nvSpPr>
            <p:cNvPr id="4" name="AutoShape 27">
              <a:extLst>
                <a:ext uri="{FF2B5EF4-FFF2-40B4-BE49-F238E27FC236}">
                  <a16:creationId xmlns:a16="http://schemas.microsoft.com/office/drawing/2014/main" id="{6D4BD7E2-24D7-073A-D5DE-7CFED81E1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6528" y="1137240"/>
              <a:ext cx="3177372" cy="1371564"/>
            </a:xfrm>
            <a:prstGeom prst="wedgeRoundRectCallout">
              <a:avLst>
                <a:gd name="adj1" fmla="val -57432"/>
                <a:gd name="adj2" fmla="val 543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如果</a:t>
              </a:r>
              <a:r>
                <a:rPr lang="zh-CN" alt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两端都不种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，直接用除法计算也不对，</a:t>
              </a:r>
              <a:r>
                <a:rPr lang="zh-CN" alt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种树的棵数比段数少</a:t>
              </a:r>
              <a:r>
                <a:rPr lang="en-US" altLang="zh-CN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097B915E-FFD1-81FF-9EEE-93AC56F8F1A8}"/>
              </a:ext>
            </a:extLst>
          </p:cNvPr>
          <p:cNvGrpSpPr/>
          <p:nvPr/>
        </p:nvGrpSpPr>
        <p:grpSpPr>
          <a:xfrm>
            <a:off x="4952990" y="522253"/>
            <a:ext cx="3962296" cy="1820903"/>
            <a:chOff x="4998627" y="670875"/>
            <a:chExt cx="3962296" cy="182090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53DF09B-EE9D-E0C0-22A7-F5BCF5871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046547" y="1254262"/>
              <a:ext cx="914376" cy="932724"/>
            </a:xfrm>
            <a:prstGeom prst="rect">
              <a:avLst/>
            </a:prstGeom>
          </p:spPr>
        </p:pic>
        <p:sp>
          <p:nvSpPr>
            <p:cNvPr id="7" name="AutoShape 27">
              <a:extLst>
                <a:ext uri="{FF2B5EF4-FFF2-40B4-BE49-F238E27FC236}">
                  <a16:creationId xmlns:a16="http://schemas.microsoft.com/office/drawing/2014/main" id="{C1C2051C-42B1-AEBA-CA37-DD474E575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8627" y="670875"/>
              <a:ext cx="2971722" cy="1820903"/>
            </a:xfrm>
            <a:prstGeom prst="wedgeRoundRectCallout">
              <a:avLst>
                <a:gd name="adj1" fmla="val 56859"/>
                <a:gd name="adj2" fmla="val 1402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还有可能</a:t>
              </a:r>
              <a:r>
                <a:rPr lang="zh-CN" alt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一端种，另一端不种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，此时</a:t>
              </a:r>
              <a:r>
                <a:rPr lang="zh-CN" alt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种树的棵数等于段数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，可以直接用除法计算。</a:t>
              </a:r>
              <a:endParaRPr lang="en-US" altLang="zh-CN" sz="22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13EAC905-D157-85C7-DCFD-E30A426C4035}"/>
              </a:ext>
            </a:extLst>
          </p:cNvPr>
          <p:cNvSpPr txBox="1"/>
          <p:nvPr/>
        </p:nvSpPr>
        <p:spPr>
          <a:xfrm>
            <a:off x="430473" y="362008"/>
            <a:ext cx="3760537" cy="636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还有其他情况吗？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FB28C69-CCD4-DD39-D70C-851F07ABE5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69" y="2647948"/>
            <a:ext cx="2906847" cy="55323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3554FCD-EBA6-FC3B-B423-3E3C7B1CDF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70" y="3694868"/>
            <a:ext cx="2884968" cy="553238"/>
          </a:xfrm>
          <a:prstGeom prst="rect">
            <a:avLst/>
          </a:prstGeom>
        </p:spPr>
      </p:pic>
      <p:sp>
        <p:nvSpPr>
          <p:cNvPr id="13" name="TextBox 2">
            <a:extLst>
              <a:ext uri="{FF2B5EF4-FFF2-40B4-BE49-F238E27FC236}">
                <a16:creationId xmlns:a16="http://schemas.microsoft.com/office/drawing/2014/main" id="{0DE59DCE-489F-7790-4E05-3DC23349DB0A}"/>
              </a:ext>
            </a:extLst>
          </p:cNvPr>
          <p:cNvSpPr txBox="1"/>
          <p:nvPr/>
        </p:nvSpPr>
        <p:spPr>
          <a:xfrm>
            <a:off x="562953" y="3234081"/>
            <a:ext cx="17993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20÷5 = 4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F8AA34DA-D4C1-F3F0-D6E2-5817E68B0445}"/>
              </a:ext>
            </a:extLst>
          </p:cNvPr>
          <p:cNvSpPr txBox="1"/>
          <p:nvPr/>
        </p:nvSpPr>
        <p:spPr>
          <a:xfrm>
            <a:off x="2057466" y="3219432"/>
            <a:ext cx="32003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要种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= 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（棵）</a:t>
            </a: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A5C94A31-13BA-61CB-6688-EB6FF9CA03A7}"/>
              </a:ext>
            </a:extLst>
          </p:cNvPr>
          <p:cNvSpPr txBox="1"/>
          <p:nvPr/>
        </p:nvSpPr>
        <p:spPr>
          <a:xfrm>
            <a:off x="562979" y="4262755"/>
            <a:ext cx="17993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15÷5 = 3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99A5A108-8A29-F06A-6B66-5973F04EB0C0}"/>
              </a:ext>
            </a:extLst>
          </p:cNvPr>
          <p:cNvSpPr txBox="1"/>
          <p:nvPr/>
        </p:nvSpPr>
        <p:spPr>
          <a:xfrm>
            <a:off x="2057492" y="4248106"/>
            <a:ext cx="32003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要种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= 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（棵）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61F280C4-25DD-53AC-D423-A5ABFDCE8B36}"/>
              </a:ext>
            </a:extLst>
          </p:cNvPr>
          <p:cNvCxnSpPr/>
          <p:nvPr/>
        </p:nvCxnSpPr>
        <p:spPr>
          <a:xfrm>
            <a:off x="4800594" y="285810"/>
            <a:ext cx="0" cy="457188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7D16CDD1-649C-D87B-44DD-3C4E8155F7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76" y="2686046"/>
            <a:ext cx="3077428" cy="52230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B8953057-CA1D-C583-677B-9BEA6B8534F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479" y="3722836"/>
            <a:ext cx="3077428" cy="525270"/>
          </a:xfrm>
          <a:prstGeom prst="rect">
            <a:avLst/>
          </a:prstGeom>
        </p:spPr>
      </p:pic>
      <p:sp>
        <p:nvSpPr>
          <p:cNvPr id="23" name="TextBox 2">
            <a:extLst>
              <a:ext uri="{FF2B5EF4-FFF2-40B4-BE49-F238E27FC236}">
                <a16:creationId xmlns:a16="http://schemas.microsoft.com/office/drawing/2014/main" id="{EC705D72-7D8A-7B3E-E36F-6111545F3019}"/>
              </a:ext>
            </a:extLst>
          </p:cNvPr>
          <p:cNvSpPr txBox="1"/>
          <p:nvPr/>
        </p:nvSpPr>
        <p:spPr>
          <a:xfrm>
            <a:off x="5187040" y="3234081"/>
            <a:ext cx="17993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20÷5 = 4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856B6539-F891-2E7B-9FD2-CEE72A5C7AE0}"/>
              </a:ext>
            </a:extLst>
          </p:cNvPr>
          <p:cNvSpPr txBox="1"/>
          <p:nvPr/>
        </p:nvSpPr>
        <p:spPr>
          <a:xfrm>
            <a:off x="6681553" y="3219432"/>
            <a:ext cx="2081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要种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棵。</a:t>
            </a: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EBC8F9CC-FEBE-F6D4-7B2E-411594E33BDB}"/>
              </a:ext>
            </a:extLst>
          </p:cNvPr>
          <p:cNvSpPr txBox="1"/>
          <p:nvPr/>
        </p:nvSpPr>
        <p:spPr>
          <a:xfrm>
            <a:off x="5187039" y="4262755"/>
            <a:ext cx="17993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15÷5 = 3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7" name="TextBox 2">
            <a:extLst>
              <a:ext uri="{FF2B5EF4-FFF2-40B4-BE49-F238E27FC236}">
                <a16:creationId xmlns:a16="http://schemas.microsoft.com/office/drawing/2014/main" id="{4345542B-3FFE-38DA-8896-A07D7CED162C}"/>
              </a:ext>
            </a:extLst>
          </p:cNvPr>
          <p:cNvSpPr txBox="1"/>
          <p:nvPr/>
        </p:nvSpPr>
        <p:spPr>
          <a:xfrm>
            <a:off x="6681553" y="4240949"/>
            <a:ext cx="20813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要种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棵。</a:t>
            </a:r>
          </a:p>
        </p:txBody>
      </p:sp>
    </p:spTree>
    <p:extLst>
      <p:ext uri="{BB962C8B-B14F-4D97-AF65-F5344CB8AC3E}">
        <p14:creationId xmlns:p14="http://schemas.microsoft.com/office/powerpoint/2010/main" val="42888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23" grpId="0"/>
      <p:bldP spid="24" grpId="0"/>
      <p:bldP spid="25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506" y="514404"/>
            <a:ext cx="8000790" cy="113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        填写下表。如果在 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100 m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长的路上植树，每隔 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5 m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种一棵，每种情况分别需要种多少棵？</a:t>
            </a:r>
          </a:p>
        </p:txBody>
      </p:sp>
      <p:graphicFrame>
        <p:nvGraphicFramePr>
          <p:cNvPr id="4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071012"/>
              </p:ext>
            </p:extLst>
          </p:nvPr>
        </p:nvGraphicFramePr>
        <p:xfrm>
          <a:off x="388730" y="1961558"/>
          <a:ext cx="8381781" cy="1890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5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3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97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7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66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类型</a:t>
                      </a:r>
                    </a:p>
                  </a:txBody>
                  <a:tcPr marL="68580" marR="68580" marT="34245" marB="34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图示</a:t>
                      </a:r>
                    </a:p>
                  </a:txBody>
                  <a:tcPr marL="68580" marR="68580" marT="34245" marB="34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棵数与段数的关系</a:t>
                      </a:r>
                    </a:p>
                  </a:txBody>
                  <a:tcPr marL="68580" marR="68580" marT="34245" marB="34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100m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</a:rPr>
                        <a:t>植树棵数</a:t>
                      </a:r>
                    </a:p>
                  </a:txBody>
                  <a:tcPr marL="68580" marR="68580" marT="34245" marB="34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56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两端都种</a:t>
                      </a:r>
                    </a:p>
                  </a:txBody>
                  <a:tcPr marL="68580" marR="68580" marT="34245" marB="34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68580" marR="68580" marT="34245" marB="34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棵树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=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68580" marR="68580" marT="34245" marB="34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68580" marR="68580" marT="34245" marB="34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566"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8580" marR="68580" marT="34245" marB="34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68580" marR="68580" marT="34245" marB="34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68580" marR="68580" marT="34245" marB="34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68580" marR="68580" marT="34245" marB="34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566"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68580" marR="68580" marT="34245" marB="34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68580" marR="68580" marT="34245" marB="34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68580" marR="68580" marT="34245" marB="34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n-lt"/>
                        <a:ea typeface="+mj-ea"/>
                      </a:endParaRPr>
                    </a:p>
                  </a:txBody>
                  <a:tcPr marL="68580" marR="68580" marT="34245" marB="342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5417798" y="2380940"/>
            <a:ext cx="11320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段数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+1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7452284" y="2372914"/>
            <a:ext cx="8381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棵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4712243" y="2878963"/>
            <a:ext cx="22295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棵数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段数－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D0ED6CF-D2F8-9F44-EB67-179B00BFAF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833" y="2517690"/>
            <a:ext cx="1887745" cy="188167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2C32347F-CE6B-12BD-9761-481EBE86C268}"/>
              </a:ext>
            </a:extLst>
          </p:cNvPr>
          <p:cNvSpPr txBox="1"/>
          <p:nvPr/>
        </p:nvSpPr>
        <p:spPr>
          <a:xfrm>
            <a:off x="769720" y="2906717"/>
            <a:ext cx="1676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两端都不种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217C8B32-83AC-B6EA-69B3-5BC33896EB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876" y="2993552"/>
            <a:ext cx="1882549" cy="225537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477C5AAD-DD84-88BE-59DE-3B2D2C11D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524" y="2871343"/>
            <a:ext cx="8915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19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棵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6A0DDB9-B477-2691-5028-9F68E86D45A8}"/>
              </a:ext>
            </a:extLst>
          </p:cNvPr>
          <p:cNvSpPr txBox="1"/>
          <p:nvPr/>
        </p:nvSpPr>
        <p:spPr>
          <a:xfrm>
            <a:off x="419210" y="3386847"/>
            <a:ext cx="23761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一端种，一端不种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858B120C-7B79-82A0-16C2-52AE08BC06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689" y="3515006"/>
            <a:ext cx="1899985" cy="177333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34F5A9AE-61D5-F845-0EC1-44CF876A8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553" y="3365225"/>
            <a:ext cx="22295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棵数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段数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55D82D42-EE3A-71C2-E0F1-B743FFB77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5145" y="3366631"/>
            <a:ext cx="8915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棵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7537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9" grpId="0"/>
      <p:bldP spid="24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1152C-7F5D-A419-D242-C51E2CCC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5CBA1C4-9260-0B3A-CB00-976AE18ECB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07" y="271471"/>
            <a:ext cx="1131964" cy="5477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6CBD26-6927-15E3-3EDD-5ECDE5DBAADF}"/>
              </a:ext>
            </a:extLst>
          </p:cNvPr>
          <p:cNvSpPr txBox="1"/>
          <p:nvPr/>
        </p:nvSpPr>
        <p:spPr>
          <a:xfrm>
            <a:off x="572203" y="803956"/>
            <a:ext cx="8000790" cy="113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        为什么小红直接用除法计算的结果不对？生活中还有类似的情况吗？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1D37A9D-83E7-5318-E035-3D8DF8530637}"/>
              </a:ext>
            </a:extLst>
          </p:cNvPr>
          <p:cNvGrpSpPr/>
          <p:nvPr/>
        </p:nvGrpSpPr>
        <p:grpSpPr>
          <a:xfrm>
            <a:off x="228893" y="1962166"/>
            <a:ext cx="4244145" cy="1371564"/>
            <a:chOff x="289755" y="1137240"/>
            <a:chExt cx="4244145" cy="1371564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0CC45972-6783-D523-D6AE-9F4D30339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89755" y="1282015"/>
              <a:ext cx="920879" cy="914147"/>
            </a:xfrm>
            <a:prstGeom prst="rect">
              <a:avLst/>
            </a:prstGeom>
          </p:spPr>
        </p:pic>
        <p:sp>
          <p:nvSpPr>
            <p:cNvPr id="6" name="AutoShape 27">
              <a:extLst>
                <a:ext uri="{FF2B5EF4-FFF2-40B4-BE49-F238E27FC236}">
                  <a16:creationId xmlns:a16="http://schemas.microsoft.com/office/drawing/2014/main" id="{56A2BE89-49E3-9A78-8EBE-6F1ED5264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6528" y="1137240"/>
              <a:ext cx="3177372" cy="1371564"/>
            </a:xfrm>
            <a:prstGeom prst="wedgeRoundRectCallout">
              <a:avLst>
                <a:gd name="adj1" fmla="val -57432"/>
                <a:gd name="adj2" fmla="val 543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100 m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是长度，</a:t>
              </a:r>
              <a:r>
                <a:rPr lang="en-US" altLang="zh-CN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 m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是间距，</a:t>
              </a:r>
              <a:r>
                <a:rPr lang="en-US" altLang="zh-CN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100÷5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算出的是段数，不是植树棵树。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DD1A55B8-9411-3713-6A73-B9E8A5D4E3BC}"/>
              </a:ext>
            </a:extLst>
          </p:cNvPr>
          <p:cNvGrpSpPr/>
          <p:nvPr/>
        </p:nvGrpSpPr>
        <p:grpSpPr>
          <a:xfrm>
            <a:off x="4724396" y="1504978"/>
            <a:ext cx="3796311" cy="1752554"/>
            <a:chOff x="4684746" y="957652"/>
            <a:chExt cx="4104223" cy="1752554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944E3F7-5C75-C676-3095-B1229DB1B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874593" y="1348808"/>
              <a:ext cx="914376" cy="932724"/>
            </a:xfrm>
            <a:prstGeom prst="rect">
              <a:avLst/>
            </a:prstGeom>
          </p:spPr>
        </p:pic>
        <p:sp>
          <p:nvSpPr>
            <p:cNvPr id="9" name="AutoShape 27">
              <a:extLst>
                <a:ext uri="{FF2B5EF4-FFF2-40B4-BE49-F238E27FC236}">
                  <a16:creationId xmlns:a16="http://schemas.microsoft.com/office/drawing/2014/main" id="{FE72619F-3CA1-9392-75F0-0327174EE0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4746" y="957652"/>
              <a:ext cx="2940818" cy="1752554"/>
            </a:xfrm>
            <a:prstGeom prst="wedgeRoundRectCallout">
              <a:avLst>
                <a:gd name="adj1" fmla="val 56859"/>
                <a:gd name="adj2" fmla="val 1402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锯木板时，只要锯 </a:t>
              </a:r>
              <a:r>
                <a:rPr lang="en-US" altLang="zh-CN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次就可以分成 </a:t>
              </a:r>
              <a:r>
                <a:rPr lang="en-US" altLang="zh-CN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 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段；从 </a:t>
              </a:r>
              <a:r>
                <a:rPr lang="en-US" altLang="zh-CN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 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楼到 </a:t>
              </a:r>
              <a:r>
                <a:rPr lang="en-US" altLang="zh-CN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 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楼要走 </a:t>
              </a:r>
              <a:r>
                <a:rPr lang="en-US" altLang="zh-CN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层楼梯等。</a:t>
              </a:r>
              <a:endParaRPr lang="en-US" altLang="zh-CN" sz="22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2">
            <a:extLst>
              <a:ext uri="{FF2B5EF4-FFF2-40B4-BE49-F238E27FC236}">
                <a16:creationId xmlns:a16="http://schemas.microsoft.com/office/drawing/2014/main" id="{4FACB4E3-8D3C-55A7-158F-B72292B062D2}"/>
              </a:ext>
            </a:extLst>
          </p:cNvPr>
          <p:cNvSpPr txBox="1"/>
          <p:nvPr/>
        </p:nvSpPr>
        <p:spPr>
          <a:xfrm>
            <a:off x="1242053" y="3409928"/>
            <a:ext cx="37871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100   ÷   5    =    20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1B82A141-68BC-5ED2-6AA0-4C747723A922}"/>
              </a:ext>
            </a:extLst>
          </p:cNvPr>
          <p:cNvSpPr txBox="1"/>
          <p:nvPr/>
        </p:nvSpPr>
        <p:spPr>
          <a:xfrm>
            <a:off x="1128871" y="4019512"/>
            <a:ext cx="10732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长度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E4B4397C-AAAC-19A6-BB96-D4994C277798}"/>
              </a:ext>
            </a:extLst>
          </p:cNvPr>
          <p:cNvSpPr txBox="1"/>
          <p:nvPr/>
        </p:nvSpPr>
        <p:spPr>
          <a:xfrm>
            <a:off x="2378519" y="4019512"/>
            <a:ext cx="10732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间距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5CF3FB7F-3557-9D7A-C4AB-79FB5F837EFE}"/>
              </a:ext>
            </a:extLst>
          </p:cNvPr>
          <p:cNvSpPr txBox="1"/>
          <p:nvPr/>
        </p:nvSpPr>
        <p:spPr>
          <a:xfrm>
            <a:off x="3558473" y="4019512"/>
            <a:ext cx="10732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段数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C4E9615B-ED8D-1A2E-9BFC-BD67A08F19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3" t="37247" r="-481" b="39175"/>
          <a:stretch>
            <a:fillRect/>
          </a:stretch>
        </p:blipFill>
        <p:spPr>
          <a:xfrm>
            <a:off x="4724397" y="3790918"/>
            <a:ext cx="1981147" cy="36603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201A966B-3936-537E-7763-B067539F0E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355" y="3272027"/>
            <a:ext cx="1203236" cy="1558237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68D8590A-FA2A-ACFB-E316-1E7C343AF828}"/>
              </a:ext>
            </a:extLst>
          </p:cNvPr>
          <p:cNvSpPr txBox="1"/>
          <p:nvPr/>
        </p:nvSpPr>
        <p:spPr>
          <a:xfrm>
            <a:off x="7133334" y="4528704"/>
            <a:ext cx="6783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1F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61C1E65-5769-93E6-AC98-D951731AADDD}"/>
              </a:ext>
            </a:extLst>
          </p:cNvPr>
          <p:cNvSpPr txBox="1"/>
          <p:nvPr/>
        </p:nvSpPr>
        <p:spPr>
          <a:xfrm>
            <a:off x="7133334" y="4281122"/>
            <a:ext cx="6783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08A10CF-586B-B6ED-CE5C-7B6EE5A4C3A7}"/>
              </a:ext>
            </a:extLst>
          </p:cNvPr>
          <p:cNvSpPr txBox="1"/>
          <p:nvPr/>
        </p:nvSpPr>
        <p:spPr>
          <a:xfrm>
            <a:off x="7126891" y="4061360"/>
            <a:ext cx="6783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267BBD2-97A0-9C64-B5C1-DF92DC489DE3}"/>
              </a:ext>
            </a:extLst>
          </p:cNvPr>
          <p:cNvSpPr txBox="1"/>
          <p:nvPr/>
        </p:nvSpPr>
        <p:spPr>
          <a:xfrm>
            <a:off x="7126891" y="3813778"/>
            <a:ext cx="6783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46167F8-A2C0-B66C-C0F0-F48DD62802B3}"/>
              </a:ext>
            </a:extLst>
          </p:cNvPr>
          <p:cNvSpPr txBox="1"/>
          <p:nvPr/>
        </p:nvSpPr>
        <p:spPr>
          <a:xfrm>
            <a:off x="7134511" y="3588932"/>
            <a:ext cx="6783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FD0DC9A-82CF-7F20-966C-53FF54FB8EA8}"/>
              </a:ext>
            </a:extLst>
          </p:cNvPr>
          <p:cNvSpPr txBox="1"/>
          <p:nvPr/>
        </p:nvSpPr>
        <p:spPr>
          <a:xfrm>
            <a:off x="7134511" y="3341350"/>
            <a:ext cx="6783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415912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3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76200" y="133350"/>
            <a:ext cx="358140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三、实践应用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2100" y="839437"/>
            <a:ext cx="77721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000" b="1" dirty="0">
                <a:latin typeface="+mn-lt"/>
                <a:ea typeface="黑体" panose="02010609060101010101" pitchFamily="49" charset="-122"/>
              </a:rPr>
              <a:t>1. </a:t>
            </a:r>
            <a:r>
              <a:rPr lang="zh-CN" altLang="en-US" sz="3000" b="1" dirty="0">
                <a:latin typeface="+mn-lt"/>
                <a:ea typeface="黑体" panose="02010609060101010101" pitchFamily="49" charset="-122"/>
              </a:rPr>
              <a:t>在一条公路的一侧安装路灯，每隔 </a:t>
            </a:r>
            <a:r>
              <a:rPr lang="en-US" altLang="zh-CN" sz="3000" b="1" dirty="0">
                <a:latin typeface="+mn-lt"/>
                <a:ea typeface="黑体" panose="02010609060101010101" pitchFamily="49" charset="-122"/>
              </a:rPr>
              <a:t>20 m </a:t>
            </a:r>
            <a:r>
              <a:rPr lang="zh-CN" altLang="en-US" sz="3000" b="1" dirty="0">
                <a:latin typeface="+mn-lt"/>
                <a:ea typeface="黑体" panose="02010609060101010101" pitchFamily="49" charset="-122"/>
              </a:rPr>
              <a:t>安装一盏，从这条路的起点到终点正好安装了 </a:t>
            </a:r>
            <a:r>
              <a:rPr lang="en-US" altLang="zh-CN" sz="3000" b="1" dirty="0">
                <a:latin typeface="+mn-lt"/>
                <a:ea typeface="黑体" panose="02010609060101010101" pitchFamily="49" charset="-122"/>
              </a:rPr>
              <a:t>36</a:t>
            </a:r>
            <a:r>
              <a:rPr lang="zh-CN" altLang="en-US" sz="3000" b="1" dirty="0">
                <a:latin typeface="+mn-lt"/>
                <a:ea typeface="黑体" panose="02010609060101010101" pitchFamily="49" charset="-122"/>
              </a:rPr>
              <a:t>盏（两端都安装）。这条公路有多长</a:t>
            </a:r>
            <a:r>
              <a:rPr lang="en-US" altLang="zh-CN" sz="3000" b="1" dirty="0">
                <a:latin typeface="+mn-lt"/>
                <a:ea typeface="黑体" panose="02010609060101010101" pitchFamily="49" charset="-122"/>
              </a:rPr>
              <a:t>?</a:t>
            </a:r>
            <a:endParaRPr lang="zh-CN" altLang="en-US" sz="30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49747" y="2438400"/>
            <a:ext cx="3181350" cy="554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36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－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 = 35</a:t>
            </a:r>
            <a:endParaRPr lang="zh-CN" altLang="en-US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20972" y="2425700"/>
            <a:ext cx="2085975" cy="554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间隔数：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8347" y="3106738"/>
            <a:ext cx="3181350" cy="554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35×20 = 700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m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972" y="3108325"/>
            <a:ext cx="2085975" cy="554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公路全长：</a:t>
            </a:r>
          </a:p>
        </p:txBody>
      </p:sp>
      <p:sp>
        <p:nvSpPr>
          <p:cNvPr id="11" name="TextBox 6"/>
          <p:cNvSpPr txBox="1"/>
          <p:nvPr/>
        </p:nvSpPr>
        <p:spPr>
          <a:xfrm>
            <a:off x="1920972" y="3790950"/>
            <a:ext cx="5705475" cy="554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答：这条公路长 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700 m</a:t>
            </a:r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02819C5C-1903-B5A1-2D7C-5C94BE74969B}"/>
              </a:ext>
            </a:extLst>
          </p:cNvPr>
          <p:cNvSpPr txBox="1"/>
          <p:nvPr/>
        </p:nvSpPr>
        <p:spPr>
          <a:xfrm>
            <a:off x="4956157" y="475347"/>
            <a:ext cx="3335338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P117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“挑战自我”第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1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题）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6BA57-17CF-04AD-EC12-BAC9D2D7D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8">
            <a:extLst>
              <a:ext uri="{FF2B5EF4-FFF2-40B4-BE49-F238E27FC236}">
                <a16:creationId xmlns:a16="http://schemas.microsoft.com/office/drawing/2014/main" id="{098C3A11-0272-BB2D-0ECD-CB323740686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83B3DD5-E890-056E-3685-74704C657462}"/>
              </a:ext>
            </a:extLst>
          </p:cNvPr>
          <p:cNvSpPr txBox="1"/>
          <p:nvPr/>
        </p:nvSpPr>
        <p:spPr>
          <a:xfrm>
            <a:off x="76200" y="133350"/>
            <a:ext cx="358140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四、巩固提升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19325768-E15B-438E-F9F7-84F7DCE61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902" y="742998"/>
            <a:ext cx="784839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张伯伯准备在圆形池塘周围种树。池塘的周长是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120m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，如果每隔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10m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种一棵，一共要种多少棵树？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149254C6-AB04-8765-469A-2381048E10E9}"/>
              </a:ext>
            </a:extLst>
          </p:cNvPr>
          <p:cNvSpPr txBox="1"/>
          <p:nvPr/>
        </p:nvSpPr>
        <p:spPr>
          <a:xfrm>
            <a:off x="4895758" y="3638522"/>
            <a:ext cx="3409944" cy="554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120÷10 = 12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（棵）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F160BE19-6823-245A-35F6-61E58EF40404}"/>
              </a:ext>
            </a:extLst>
          </p:cNvPr>
          <p:cNvSpPr txBox="1"/>
          <p:nvPr/>
        </p:nvSpPr>
        <p:spPr>
          <a:xfrm>
            <a:off x="4856017" y="4248106"/>
            <a:ext cx="444025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答：一共要种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12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棵树。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53953AF-4695-A129-8F3D-B43A2DBF89AF}"/>
              </a:ext>
            </a:extLst>
          </p:cNvPr>
          <p:cNvGrpSpPr/>
          <p:nvPr/>
        </p:nvGrpSpPr>
        <p:grpSpPr>
          <a:xfrm>
            <a:off x="762100" y="2260949"/>
            <a:ext cx="4095308" cy="996583"/>
            <a:chOff x="762100" y="2260949"/>
            <a:chExt cx="4095308" cy="996583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DF50D610-1D81-5670-3DC7-EBE4F42B5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2100" y="2396531"/>
              <a:ext cx="747187" cy="747187"/>
            </a:xfrm>
            <a:prstGeom prst="rect">
              <a:avLst/>
            </a:prstGeom>
          </p:spPr>
        </p:pic>
        <p:sp>
          <p:nvSpPr>
            <p:cNvPr id="14" name="AutoShape 27">
              <a:extLst>
                <a:ext uri="{FF2B5EF4-FFF2-40B4-BE49-F238E27FC236}">
                  <a16:creationId xmlns:a16="http://schemas.microsoft.com/office/drawing/2014/main" id="{6E5678DF-7742-4FC7-3407-33C289EB0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290" y="2260949"/>
              <a:ext cx="3124118" cy="996583"/>
            </a:xfrm>
            <a:prstGeom prst="wedgeRoundRectCallout">
              <a:avLst>
                <a:gd name="adj1" fmla="val -57432"/>
                <a:gd name="adj2" fmla="val 543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能不能把这个问题转化成直线上的问题？</a:t>
              </a: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6B4892F7-FD9A-95F4-8105-3EDEFD64D4A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875" y="1885968"/>
            <a:ext cx="2707838" cy="163226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F280FB2-71E4-7406-56D0-B8BE3543245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25" y="3486126"/>
            <a:ext cx="3768994" cy="1029673"/>
          </a:xfrm>
          <a:prstGeom prst="rect">
            <a:avLst/>
          </a:prstGeom>
        </p:spPr>
      </p:pic>
      <p:sp>
        <p:nvSpPr>
          <p:cNvPr id="20" name="TextBox 1">
            <a:extLst>
              <a:ext uri="{FF2B5EF4-FFF2-40B4-BE49-F238E27FC236}">
                <a16:creationId xmlns:a16="http://schemas.microsoft.com/office/drawing/2014/main" id="{63F944ED-F252-EB5C-064C-D0B7B1AFE36F}"/>
              </a:ext>
            </a:extLst>
          </p:cNvPr>
          <p:cNvSpPr txBox="1"/>
          <p:nvPr/>
        </p:nvSpPr>
        <p:spPr>
          <a:xfrm>
            <a:off x="4956157" y="475347"/>
            <a:ext cx="3335338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P117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“挑战自我”第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2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题）</a:t>
            </a:r>
          </a:p>
        </p:txBody>
      </p:sp>
    </p:spTree>
    <p:extLst>
      <p:ext uri="{BB962C8B-B14F-4D97-AF65-F5344CB8AC3E}">
        <p14:creationId xmlns:p14="http://schemas.microsoft.com/office/powerpoint/2010/main" val="208437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BA103-C607-FC23-6CD3-43814B987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CB950C7-549F-7749-5434-AFF5E54F8BF4}"/>
              </a:ext>
            </a:extLst>
          </p:cNvPr>
          <p:cNvSpPr txBox="1"/>
          <p:nvPr/>
        </p:nvSpPr>
        <p:spPr>
          <a:xfrm>
            <a:off x="335392" y="563473"/>
            <a:ext cx="8027625" cy="636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自主探究圆形池塘周围种树问题，完成下表。</a:t>
            </a: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08770FBE-A298-89CC-8A7E-38A395E90A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17160"/>
              </p:ext>
            </p:extLst>
          </p:nvPr>
        </p:nvGraphicFramePr>
        <p:xfrm>
          <a:off x="495407" y="1491113"/>
          <a:ext cx="5798669" cy="272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1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3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87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51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484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全长</a:t>
                      </a:r>
                      <a:r>
                        <a:rPr lang="en-US" altLang="zh-CN" sz="2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/m</a:t>
                      </a:r>
                      <a:endParaRPr lang="zh-CN" altLang="en-US" sz="2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间距</a:t>
                      </a:r>
                      <a:r>
                        <a:rPr lang="en-US" altLang="zh-CN" sz="2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/m</a:t>
                      </a:r>
                      <a:endParaRPr lang="zh-CN" altLang="en-US" sz="2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段数</a:t>
                      </a: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棵数</a:t>
                      </a: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38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 </a:t>
                      </a:r>
                      <a:endParaRPr lang="zh-CN" altLang="en-US" sz="2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2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2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38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2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2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38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2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2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38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2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2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8401" marR="78401" marT="39149" marB="3914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297098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0FECB9B0-0064-C32C-92C4-D58CEF1EF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7195" y="2003407"/>
            <a:ext cx="8381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BA7767A-0392-53E9-2CAD-C1C31381D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7195" y="2571750"/>
            <a:ext cx="8915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E74CFB4-73E5-82EC-1701-F5C8905EC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1619" y="2003407"/>
            <a:ext cx="8915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4E67694-DA44-F27C-E7CE-0191F50C1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1618" y="2567936"/>
            <a:ext cx="8915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7DE0D0-5D27-1A41-CC8E-2E86499FA7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7195" y="3145579"/>
            <a:ext cx="8381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CEC7873-50CC-291C-007A-DBF3413432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7195" y="3713922"/>
            <a:ext cx="8915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AA20AE6-713B-BDBF-C701-AFC0B4FCF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1619" y="3145579"/>
            <a:ext cx="8915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9D31BE1-15DE-AC98-8164-B29778D77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1618" y="3710108"/>
            <a:ext cx="8915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</a:t>
            </a:r>
            <a:endParaRPr lang="zh-CN" altLang="en-US" sz="24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8B0FB640-1F8B-E396-34C6-E91D2240B1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274" y="1926804"/>
            <a:ext cx="2404814" cy="155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81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文本框 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3560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D14950E-6FCB-5155-1476-C828D8A108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67" b="1281"/>
          <a:stretch>
            <a:fillRect/>
          </a:stretch>
        </p:blipFill>
        <p:spPr>
          <a:xfrm>
            <a:off x="533506" y="438206"/>
            <a:ext cx="1964142" cy="51055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86CA7A9-8647-9FFA-CD9E-97128027DCFB}"/>
              </a:ext>
            </a:extLst>
          </p:cNvPr>
          <p:cNvSpPr txBox="1"/>
          <p:nvPr/>
        </p:nvSpPr>
        <p:spPr>
          <a:xfrm>
            <a:off x="533506" y="341322"/>
            <a:ext cx="1964142" cy="641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总结规律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6B246F12-8C3F-D11E-E299-E4323C07A5D2}"/>
              </a:ext>
            </a:extLst>
          </p:cNvPr>
          <p:cNvGrpSpPr/>
          <p:nvPr/>
        </p:nvGrpSpPr>
        <p:grpSpPr>
          <a:xfrm>
            <a:off x="838298" y="1590026"/>
            <a:ext cx="1371564" cy="1371564"/>
            <a:chOff x="685902" y="1428780"/>
            <a:chExt cx="1981148" cy="1981148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706AD3C1-89C5-DD6F-D6CA-8E155478E5B9}"/>
                </a:ext>
              </a:extLst>
            </p:cNvPr>
            <p:cNvSpPr/>
            <p:nvPr/>
          </p:nvSpPr>
          <p:spPr bwMode="auto">
            <a:xfrm>
              <a:off x="1066892" y="1809770"/>
              <a:ext cx="1219168" cy="1219168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  <a:miter lim="800000"/>
            </a:ln>
          </p:spPr>
          <p:txBody>
            <a:bodyPr rtlCol="0" anchor="ctr"/>
            <a:lstStyle/>
            <a:p>
              <a:pPr algn="l" eaLnBrk="1" hangingPunct="1">
                <a:buFont typeface="Arial" panose="020B0604020202020204" pitchFamily="34" charset="0"/>
                <a:buNone/>
              </a:pPr>
              <a:endParaRPr lang="zh-CN" altLang="en-US" sz="2400" b="1" dirty="0">
                <a:solidFill>
                  <a:srgbClr val="00B0F0"/>
                </a:solidFill>
                <a:latin typeface="+mj-ea"/>
                <a:ea typeface="+mj-ea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BA712733-1E8A-0FD4-98B6-BEB3D21A263B}"/>
                </a:ext>
              </a:extLst>
            </p:cNvPr>
            <p:cNvCxnSpPr>
              <a:cxnSpLocks/>
              <a:stCxn id="10" idx="0"/>
            </p:cNvCxnSpPr>
            <p:nvPr/>
          </p:nvCxnSpPr>
          <p:spPr>
            <a:xfrm flipV="1">
              <a:off x="1676476" y="1428780"/>
              <a:ext cx="0" cy="3809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23E9C54A-08F7-28FB-2518-2B4B254A9F0B}"/>
                </a:ext>
              </a:extLst>
            </p:cNvPr>
            <p:cNvCxnSpPr>
              <a:cxnSpLocks/>
              <a:stCxn id="10" idx="6"/>
            </p:cNvCxnSpPr>
            <p:nvPr/>
          </p:nvCxnSpPr>
          <p:spPr>
            <a:xfrm>
              <a:off x="2286060" y="2419354"/>
              <a:ext cx="38099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48182591-DE22-0B88-92D7-4A4C1E16E7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6476" y="3028938"/>
              <a:ext cx="0" cy="3809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9735605-0025-CE9B-70F8-5BEFC7CC5B5C}"/>
                </a:ext>
              </a:extLst>
            </p:cNvPr>
            <p:cNvCxnSpPr>
              <a:cxnSpLocks/>
            </p:cNvCxnSpPr>
            <p:nvPr/>
          </p:nvCxnSpPr>
          <p:spPr>
            <a:xfrm>
              <a:off x="685902" y="2419354"/>
              <a:ext cx="38099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箭头: 右 23">
            <a:extLst>
              <a:ext uri="{FF2B5EF4-FFF2-40B4-BE49-F238E27FC236}">
                <a16:creationId xmlns:a16="http://schemas.microsoft.com/office/drawing/2014/main" id="{D6141520-DD00-1FEB-B78D-D61885C4F148}"/>
              </a:ext>
            </a:extLst>
          </p:cNvPr>
          <p:cNvSpPr/>
          <p:nvPr/>
        </p:nvSpPr>
        <p:spPr bwMode="auto">
          <a:xfrm>
            <a:off x="2421534" y="2123411"/>
            <a:ext cx="457188" cy="304792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2"/>
            </a:solidFill>
            <a:miter lim="800000"/>
          </a:ln>
        </p:spPr>
        <p:txBody>
          <a:bodyPr rtlCol="0" anchor="ctr"/>
          <a:lstStyle/>
          <a:p>
            <a:pPr algn="l" eaLnBrk="1" hangingPunct="1">
              <a:buFont typeface="Arial" panose="020B0604020202020204" pitchFamily="34" charset="0"/>
              <a:buNone/>
            </a:pPr>
            <a:endParaRPr lang="zh-CN" altLang="en-US" sz="24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B11264D1-58D0-9F67-0714-7AF91C21CAF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57" y="2102647"/>
            <a:ext cx="2777645" cy="325556"/>
          </a:xfrm>
          <a:prstGeom prst="rect">
            <a:avLst/>
          </a:prstGeom>
        </p:spPr>
      </p:pic>
      <p:sp>
        <p:nvSpPr>
          <p:cNvPr id="50" name="箭头: 右 49">
            <a:extLst>
              <a:ext uri="{FF2B5EF4-FFF2-40B4-BE49-F238E27FC236}">
                <a16:creationId xmlns:a16="http://schemas.microsoft.com/office/drawing/2014/main" id="{09D3D639-38BE-38A6-1E1F-5AD000864809}"/>
              </a:ext>
            </a:extLst>
          </p:cNvPr>
          <p:cNvSpPr/>
          <p:nvPr/>
        </p:nvSpPr>
        <p:spPr bwMode="auto">
          <a:xfrm>
            <a:off x="4801796" y="2114073"/>
            <a:ext cx="457188" cy="304792"/>
          </a:xfrm>
          <a:prstGeom prst="rightArrow">
            <a:avLst/>
          </a:prstGeom>
          <a:solidFill>
            <a:schemeClr val="accent2"/>
          </a:solidFill>
          <a:ln w="19050">
            <a:solidFill>
              <a:schemeClr val="accent2"/>
            </a:solidFill>
            <a:miter lim="800000"/>
          </a:ln>
        </p:spPr>
        <p:txBody>
          <a:bodyPr rtlCol="0" anchor="ctr"/>
          <a:lstStyle/>
          <a:p>
            <a:pPr algn="l" eaLnBrk="1" hangingPunct="1">
              <a:buFont typeface="Arial" panose="020B0604020202020204" pitchFamily="34" charset="0"/>
              <a:buNone/>
            </a:pPr>
            <a:endParaRPr lang="zh-CN" altLang="en-US" sz="24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832BF7FF-205A-3B80-9267-752016CAE360}"/>
              </a:ext>
            </a:extLst>
          </p:cNvPr>
          <p:cNvSpPr txBox="1"/>
          <p:nvPr/>
        </p:nvSpPr>
        <p:spPr>
          <a:xfrm>
            <a:off x="3263562" y="969305"/>
            <a:ext cx="31373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“化曲为直”</a:t>
            </a:r>
          </a:p>
        </p:txBody>
      </p:sp>
      <p:sp>
        <p:nvSpPr>
          <p:cNvPr id="54" name="TextBox 1">
            <a:extLst>
              <a:ext uri="{FF2B5EF4-FFF2-40B4-BE49-F238E27FC236}">
                <a16:creationId xmlns:a16="http://schemas.microsoft.com/office/drawing/2014/main" id="{778B2DDE-AEE6-38CF-81E0-DF28059130A8}"/>
              </a:ext>
            </a:extLst>
          </p:cNvPr>
          <p:cNvSpPr txBox="1"/>
          <p:nvPr/>
        </p:nvSpPr>
        <p:spPr>
          <a:xfrm>
            <a:off x="779052" y="3260203"/>
            <a:ext cx="8045487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封闭路线上的植树问题：植树棵数 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段数</a:t>
            </a: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27256B4E-101F-C8DF-237C-CDB432E6530C}"/>
              </a:ext>
            </a:extLst>
          </p:cNvPr>
          <p:cNvGrpSpPr/>
          <p:nvPr/>
        </p:nvGrpSpPr>
        <p:grpSpPr>
          <a:xfrm>
            <a:off x="3048124" y="1681464"/>
            <a:ext cx="1553830" cy="1120110"/>
            <a:chOff x="3048124" y="1673844"/>
            <a:chExt cx="1553830" cy="1120110"/>
          </a:xfrm>
        </p:grpSpPr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939BBCC0-2E68-D6C5-F9B1-D09599908BBE}"/>
                </a:ext>
              </a:extLst>
            </p:cNvPr>
            <p:cNvGrpSpPr/>
            <p:nvPr/>
          </p:nvGrpSpPr>
          <p:grpSpPr>
            <a:xfrm>
              <a:off x="3048124" y="1673844"/>
              <a:ext cx="1553830" cy="1120110"/>
              <a:chOff x="3101552" y="1893588"/>
              <a:chExt cx="1553830" cy="1120110"/>
            </a:xfrm>
          </p:grpSpPr>
          <p:pic>
            <p:nvPicPr>
              <p:cNvPr id="30" name="图片 29">
                <a:extLst>
                  <a:ext uri="{FF2B5EF4-FFF2-40B4-BE49-F238E27FC236}">
                    <a16:creationId xmlns:a16="http://schemas.microsoft.com/office/drawing/2014/main" id="{9E54D0A8-18BF-A13A-B948-7B95BECAF8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3692">
                <a:off x="3149319" y="2038634"/>
                <a:ext cx="1352204" cy="842357"/>
              </a:xfrm>
              <a:prstGeom prst="rect">
                <a:avLst/>
              </a:prstGeom>
            </p:spPr>
          </p:pic>
          <p:pic>
            <p:nvPicPr>
              <p:cNvPr id="32" name="图片 31">
                <a:extLst>
                  <a:ext uri="{FF2B5EF4-FFF2-40B4-BE49-F238E27FC236}">
                    <a16:creationId xmlns:a16="http://schemas.microsoft.com/office/drawing/2014/main" id="{15DF87D6-FF26-40C0-37A3-504833AEC7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clrChange>
                  <a:clrFrom>
                    <a:srgbClr val="FDFCEE"/>
                  </a:clrFrom>
                  <a:clrTo>
                    <a:srgbClr val="FDFCEE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75909">
                <a:off x="3227097" y="2158215"/>
                <a:ext cx="1428285" cy="855483"/>
              </a:xfrm>
              <a:prstGeom prst="rect">
                <a:avLst/>
              </a:prstGeom>
            </p:spPr>
          </p:pic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A43B1885-1FE9-6060-6339-7E41F5AE0A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30983" y="2792213"/>
                <a:ext cx="186007" cy="1147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0CA9111E-4B82-794A-4AE9-587A471183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01552" y="2307150"/>
                <a:ext cx="207818" cy="7201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53F5A420-D3A0-2C1F-600C-58E5717CBF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25421" y="1893588"/>
                <a:ext cx="0" cy="22890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0B36117B-B69E-250B-9A1B-D3B95648B6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18118" y="2132016"/>
                <a:ext cx="198649" cy="19037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弧形 54">
              <a:extLst>
                <a:ext uri="{FF2B5EF4-FFF2-40B4-BE49-F238E27FC236}">
                  <a16:creationId xmlns:a16="http://schemas.microsoft.com/office/drawing/2014/main" id="{6193441F-7A07-6C6C-B386-6F63AD5E7B3D}"/>
                </a:ext>
              </a:extLst>
            </p:cNvPr>
            <p:cNvSpPr/>
            <p:nvPr/>
          </p:nvSpPr>
          <p:spPr>
            <a:xfrm rot="3082712">
              <a:off x="3788032" y="1960033"/>
              <a:ext cx="565960" cy="799385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A86064B4-B52A-4B14-BCBD-F60B5ED19D7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16492" y="2096771"/>
            <a:ext cx="247619" cy="2857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50" grpId="0" animBg="1"/>
      <p:bldP spid="53" grpId="0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3400" y="133350"/>
            <a:ext cx="35814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五、课堂小结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6C3C24F-23B4-BFDD-7273-87500730E6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308" y="2571750"/>
            <a:ext cx="1275975" cy="1396297"/>
          </a:xfrm>
          <a:prstGeom prst="rect">
            <a:avLst/>
          </a:prstGeom>
        </p:spPr>
      </p:pic>
      <p:sp>
        <p:nvSpPr>
          <p:cNvPr id="5" name="思想气泡: 云 4">
            <a:extLst>
              <a:ext uri="{FF2B5EF4-FFF2-40B4-BE49-F238E27FC236}">
                <a16:creationId xmlns:a16="http://schemas.microsoft.com/office/drawing/2014/main" id="{3FCF774E-8554-E353-CFC8-0EE17AC55F1F}"/>
              </a:ext>
            </a:extLst>
          </p:cNvPr>
          <p:cNvSpPr/>
          <p:nvPr/>
        </p:nvSpPr>
        <p:spPr>
          <a:xfrm>
            <a:off x="1866796" y="1352582"/>
            <a:ext cx="6667500" cy="1552575"/>
          </a:xfrm>
          <a:prstGeom prst="cloudCallout">
            <a:avLst>
              <a:gd name="adj1" fmla="val -52131"/>
              <a:gd name="adj2" fmla="val 80512"/>
            </a:avLst>
          </a:prstGeom>
          <a:noFill/>
          <a:ln w="28575">
            <a:solidFill>
              <a:srgbClr val="FF87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文本框 4">
            <a:extLst>
              <a:ext uri="{FF2B5EF4-FFF2-40B4-BE49-F238E27FC236}">
                <a16:creationId xmlns:a16="http://schemas.microsoft.com/office/drawing/2014/main" id="{98185245-1811-493A-8D2B-9310760DC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8441" y="1798352"/>
            <a:ext cx="5956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通过这节课的学习，你有什么收获？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09654" y="817852"/>
            <a:ext cx="792469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2400" b="1">
                <a:latin typeface="+mj-lt"/>
                <a:ea typeface="黑体" panose="02010609060101010101" pitchFamily="49" charset="-122"/>
              </a:rPr>
              <a:t>        参加武术操表演的运动员站成一个正方形队列。如果使这个正方形队列减少一行和一列，则要减少</a:t>
            </a:r>
            <a:r>
              <a:rPr lang="en-US" altLang="zh-CN" sz="2400" b="1">
                <a:latin typeface="+mj-lt"/>
                <a:ea typeface="黑体" panose="02010609060101010101" pitchFamily="49" charset="-122"/>
              </a:rPr>
              <a:t>31</a:t>
            </a:r>
            <a:r>
              <a:rPr lang="zh-CN" altLang="en-US" sz="2400" b="1">
                <a:latin typeface="+mj-lt"/>
                <a:ea typeface="黑体" panose="02010609060101010101" pitchFamily="49" charset="-122"/>
              </a:rPr>
              <a:t>人。这个正方形队列最外层共有多少名运动员？参加武术操表演的运动员共有多少名？。</a:t>
            </a:r>
            <a:r>
              <a:rPr lang="en-US" altLang="zh-CN" sz="150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[</a:t>
            </a:r>
            <a:r>
              <a:rPr lang="zh-CN" altLang="en-US" sz="150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选自</a:t>
            </a:r>
            <a:r>
              <a:rPr lang="en-US" altLang="zh-CN" sz="150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150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创优作业</a:t>
            </a:r>
            <a:r>
              <a:rPr lang="en-US" altLang="zh-CN" sz="150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100</a:t>
            </a:r>
            <a:r>
              <a:rPr lang="zh-CN" altLang="en-US" sz="150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</a:t>
            </a:r>
            <a:r>
              <a:rPr lang="en-US" altLang="zh-CN" sz="1500">
                <a:solidFill>
                  <a:srgbClr val="FF66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》]</a:t>
            </a:r>
            <a:endParaRPr lang="en-US" altLang="zh-CN" sz="2400" b="1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62075" y="2912843"/>
            <a:ext cx="45720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16×4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 = 60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（名）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TextBox 2"/>
          <p:cNvSpPr txBox="1"/>
          <p:nvPr/>
        </p:nvSpPr>
        <p:spPr>
          <a:xfrm>
            <a:off x="1362075" y="2409605"/>
            <a:ext cx="32575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(31+1)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÷2 = 16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（名）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62075" y="3416080"/>
            <a:ext cx="4572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16×16 = 256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（名）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62075" y="3919318"/>
            <a:ext cx="697230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答：这个正方形队列最外层共有 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60 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名运动员。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参加武术操表演的运动员共有 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256 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名。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3400" y="133350"/>
            <a:ext cx="35814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j4mlOQ8cd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j4mlOQ8cd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KVuSr2ypp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1cmlBiITpK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BXeoQkNkdM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00B0F0"/>
          </a:solidFill>
          <a:miter lim="800000"/>
        </a:ln>
      </a:spPr>
      <a:bodyPr/>
      <a:lstStyle>
        <a:defPPr algn="l" eaLnBrk="1" hangingPunct="1">
          <a:buFont typeface="Arial" panose="020B0604020202020204" pitchFamily="34" charset="0"/>
          <a:buNone/>
          <a:defRPr sz="2400" b="1" dirty="0" smtClean="0">
            <a:solidFill>
              <a:srgbClr val="00B0F0"/>
            </a:solidFill>
            <a:latin typeface="+mj-ea"/>
            <a:ea typeface="+mj-ea"/>
          </a:defRPr>
        </a:defPPr>
      </a:lstStyle>
    </a:sp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defRPr sz="2800" b="1" dirty="0" smtClean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786</Words>
  <Application>Microsoft Office PowerPoint</Application>
  <PresentationFormat>全屏显示(16:9)</PresentationFormat>
  <Paragraphs>107</Paragraphs>
  <Slides>16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等线 Light</vt:lpstr>
      <vt:lpstr>黑体</vt:lpstr>
      <vt:lpstr>楷体</vt:lpstr>
      <vt:lpstr>字魂107号-萌趣欢乐体</vt:lpstr>
      <vt:lpstr>Arial</vt:lpstr>
      <vt:lpstr>Times New Roman</vt:lpstr>
      <vt:lpstr>1_自定义设计方案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Admin</cp:lastModifiedBy>
  <cp:revision>411</cp:revision>
  <dcterms:created xsi:type="dcterms:W3CDTF">2016-04-18T11:15:00Z</dcterms:created>
  <dcterms:modified xsi:type="dcterms:W3CDTF">2026-08-20T06:45:30Z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2052-11.8.2.8411</vt:lpwstr>
  </property>
</Properties>
</file>