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  <p:sldMasterId id="2147483654" r:id="rId2"/>
  </p:sldMasterIdLst>
  <p:notesMasterIdLst>
    <p:notesMasterId r:id="rId22"/>
  </p:notesMasterIdLst>
  <p:sldIdLst>
    <p:sldId id="256" r:id="rId3"/>
    <p:sldId id="368" r:id="rId4"/>
    <p:sldId id="315" r:id="rId5"/>
    <p:sldId id="316" r:id="rId6"/>
    <p:sldId id="330" r:id="rId7"/>
    <p:sldId id="312" r:id="rId8"/>
    <p:sldId id="331" r:id="rId9"/>
    <p:sldId id="332" r:id="rId10"/>
    <p:sldId id="365" r:id="rId11"/>
    <p:sldId id="369" r:id="rId12"/>
    <p:sldId id="317" r:id="rId13"/>
    <p:sldId id="364" r:id="rId14"/>
    <p:sldId id="370" r:id="rId15"/>
    <p:sldId id="278" r:id="rId16"/>
    <p:sldId id="336" r:id="rId17"/>
    <p:sldId id="338" r:id="rId18"/>
    <p:sldId id="337" r:id="rId19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930" indent="-1130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3130" indent="-2273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330" indent="-3416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530" indent="-4559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664">
          <p15:clr>
            <a:srgbClr val="A4A3A4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16663"/>
    <a:srgbClr val="E3F1ED"/>
    <a:srgbClr val="E45F7F"/>
    <a:srgbClr val="FFFFFF"/>
    <a:srgbClr val="CB340B"/>
    <a:srgbClr val="8F5843"/>
    <a:srgbClr val="845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4" autoAdjust="0"/>
    <p:restoredTop sz="96379" autoAdjust="0"/>
  </p:normalViewPr>
  <p:slideViewPr>
    <p:cSldViewPr>
      <p:cViewPr varScale="1">
        <p:scale>
          <a:sx n="109" d="100"/>
          <a:sy n="109" d="100"/>
        </p:scale>
        <p:origin x="744" y="82"/>
      </p:cViewPr>
      <p:guideLst>
        <p:guide orient="horz" pos="432"/>
        <p:guide pos="2880"/>
        <p:guide orient="horz" pos="2664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C73B68B-4A7D-44F6-B188-AB4FBEFCE5FD}" type="datetimeFigureOut">
              <a:rPr lang="zh-CN" altLang="en-US"/>
              <a:t>2026/7/21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A02DA3FB-195A-4CD3-B9D6-85A80296C289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483C7-CC93-F53C-EC1C-2B1BEC8EC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>
            <a:extLst>
              <a:ext uri="{FF2B5EF4-FFF2-40B4-BE49-F238E27FC236}">
                <a16:creationId xmlns:a16="http://schemas.microsoft.com/office/drawing/2014/main" id="{E7EC3338-2E11-5BAB-A524-D7F3F5105C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>
            <a:extLst>
              <a:ext uri="{FF2B5EF4-FFF2-40B4-BE49-F238E27FC236}">
                <a16:creationId xmlns:a16="http://schemas.microsoft.com/office/drawing/2014/main" id="{42D7988A-004A-BD2A-E917-7CD2F18EFB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16" name="灯片编号占位符 3">
            <a:extLst>
              <a:ext uri="{FF2B5EF4-FFF2-40B4-BE49-F238E27FC236}">
                <a16:creationId xmlns:a16="http://schemas.microsoft.com/office/drawing/2014/main" id="{D4674FBB-B8F4-196D-B09A-4B4EF71939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18633E1-9F63-4FDC-BAF2-E798E16CED0E}" type="slidenum">
              <a:rPr lang="zh-CN" altLang="en-US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14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AF76A64-2A47-4F95-801C-35A925F00607}" type="slidenum">
              <a:rPr lang="zh-CN" altLang="zh-CN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46BCBD6-6188-4386-B63E-C73075183827}" type="slidenum">
              <a:rPr lang="zh-CN" altLang="zh-CN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E7B9BE9-C0F3-44F5-83DE-AC6D8C4F0ACB}" type="slidenum">
              <a:rPr lang="zh-CN" altLang="zh-CN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E3251F6-78F2-49F9-9EF6-DD1CA21C0368}" type="slidenum">
              <a:rPr lang="zh-CN" altLang="zh-CN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3F1ED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rcRect b="83056"/>
          <a:stretch>
            <a:fillRect/>
          </a:stretch>
        </p:blipFill>
        <p:spPr>
          <a:xfrm>
            <a:off x="-11954" y="-2954"/>
            <a:ext cx="3665509" cy="936822"/>
          </a:xfrm>
          <a:custGeom>
            <a:avLst/>
            <a:gdLst>
              <a:gd name="connsiteX0" fmla="*/ 8077200 w 8077200"/>
              <a:gd name="connsiteY0" fmla="*/ 0 h 2064351"/>
              <a:gd name="connsiteX1" fmla="*/ 8077200 w 8077200"/>
              <a:gd name="connsiteY1" fmla="*/ 377786 h 2064351"/>
              <a:gd name="connsiteX2" fmla="*/ 5967894 w 8077200"/>
              <a:gd name="connsiteY2" fmla="*/ 501610 h 2064351"/>
              <a:gd name="connsiteX3" fmla="*/ 5129795 w 8077200"/>
              <a:gd name="connsiteY3" fmla="*/ 320422 h 2064351"/>
              <a:gd name="connsiteX4" fmla="*/ 5037939 w 8077200"/>
              <a:gd name="connsiteY4" fmla="*/ 376773 h 2064351"/>
              <a:gd name="connsiteX5" fmla="*/ 4499917 w 8077200"/>
              <a:gd name="connsiteY5" fmla="*/ 169527 h 2064351"/>
              <a:gd name="connsiteX6" fmla="*/ 4459974 w 8077200"/>
              <a:gd name="connsiteY6" fmla="*/ 336259 h 2064351"/>
              <a:gd name="connsiteX7" fmla="*/ 4885128 w 8077200"/>
              <a:gd name="connsiteY7" fmla="*/ 1750574 h 2064351"/>
              <a:gd name="connsiteX8" fmla="*/ 8077200 w 8077200"/>
              <a:gd name="connsiteY8" fmla="*/ 1934867 h 2064351"/>
              <a:gd name="connsiteX9" fmla="*/ 8077200 w 8077200"/>
              <a:gd name="connsiteY9" fmla="*/ 2064351 h 2064351"/>
              <a:gd name="connsiteX10" fmla="*/ 0 w 8077200"/>
              <a:gd name="connsiteY10" fmla="*/ 2064351 h 2064351"/>
              <a:gd name="connsiteX11" fmla="*/ 0 w 8077200"/>
              <a:gd name="connsiteY11" fmla="*/ 0 h 2064351"/>
              <a:gd name="connsiteX12" fmla="*/ 8077200 w 8077200"/>
              <a:gd name="connsiteY12" fmla="*/ 0 h 206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77200" h="2064351">
                <a:moveTo>
                  <a:pt x="8077200" y="0"/>
                </a:moveTo>
                <a:lnTo>
                  <a:pt x="8077200" y="377786"/>
                </a:lnTo>
                <a:lnTo>
                  <a:pt x="5967894" y="501610"/>
                </a:lnTo>
                <a:lnTo>
                  <a:pt x="5129795" y="320422"/>
                </a:lnTo>
                <a:lnTo>
                  <a:pt x="5037939" y="376773"/>
                </a:lnTo>
                <a:lnTo>
                  <a:pt x="4499917" y="169527"/>
                </a:lnTo>
                <a:lnTo>
                  <a:pt x="4459974" y="336259"/>
                </a:lnTo>
                <a:lnTo>
                  <a:pt x="4885128" y="1750574"/>
                </a:lnTo>
                <a:lnTo>
                  <a:pt x="8077200" y="1934867"/>
                </a:lnTo>
                <a:lnTo>
                  <a:pt x="8077200" y="2064351"/>
                </a:lnTo>
                <a:lnTo>
                  <a:pt x="0" y="2064351"/>
                </a:lnTo>
                <a:lnTo>
                  <a:pt x="0" y="0"/>
                </a:lnTo>
                <a:lnTo>
                  <a:pt x="807720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/>
          <a:srcRect l="55217" t="1391" b="84119"/>
          <a:stretch>
            <a:fillRect/>
          </a:stretch>
        </p:blipFill>
        <p:spPr>
          <a:xfrm rot="470086">
            <a:off x="6847780" y="152139"/>
            <a:ext cx="2309305" cy="1127026"/>
          </a:xfrm>
          <a:custGeom>
            <a:avLst/>
            <a:gdLst>
              <a:gd name="connsiteX0" fmla="*/ 3617226 w 3617226"/>
              <a:gd name="connsiteY0" fmla="*/ 208259 h 1765340"/>
              <a:gd name="connsiteX1" fmla="*/ 3617226 w 3617226"/>
              <a:gd name="connsiteY1" fmla="*/ 1765340 h 1765340"/>
              <a:gd name="connsiteX2" fmla="*/ 425154 w 3617226"/>
              <a:gd name="connsiteY2" fmla="*/ 1581047 h 1765340"/>
              <a:gd name="connsiteX3" fmla="*/ 0 w 3617226"/>
              <a:gd name="connsiteY3" fmla="*/ 166732 h 1765340"/>
              <a:gd name="connsiteX4" fmla="*/ 39943 w 3617226"/>
              <a:gd name="connsiteY4" fmla="*/ 0 h 1765340"/>
              <a:gd name="connsiteX5" fmla="*/ 577965 w 3617226"/>
              <a:gd name="connsiteY5" fmla="*/ 207246 h 1765340"/>
              <a:gd name="connsiteX6" fmla="*/ 669821 w 3617226"/>
              <a:gd name="connsiteY6" fmla="*/ 150895 h 1765340"/>
              <a:gd name="connsiteX7" fmla="*/ 1507920 w 3617226"/>
              <a:gd name="connsiteY7" fmla="*/ 332083 h 1765340"/>
              <a:gd name="connsiteX8" fmla="*/ 3617226 w 3617226"/>
              <a:gd name="connsiteY8" fmla="*/ 208259 h 17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17226" h="1765340">
                <a:moveTo>
                  <a:pt x="3617226" y="208259"/>
                </a:moveTo>
                <a:lnTo>
                  <a:pt x="3617226" y="1765340"/>
                </a:lnTo>
                <a:lnTo>
                  <a:pt x="425154" y="1581047"/>
                </a:lnTo>
                <a:lnTo>
                  <a:pt x="0" y="166732"/>
                </a:lnTo>
                <a:lnTo>
                  <a:pt x="39943" y="0"/>
                </a:lnTo>
                <a:lnTo>
                  <a:pt x="577965" y="207246"/>
                </a:lnTo>
                <a:lnTo>
                  <a:pt x="669821" y="150895"/>
                </a:lnTo>
                <a:lnTo>
                  <a:pt x="1507920" y="332083"/>
                </a:lnTo>
                <a:lnTo>
                  <a:pt x="3617226" y="208259"/>
                </a:lnTo>
                <a:close/>
              </a:path>
            </a:pathLst>
          </a:custGeom>
        </p:spPr>
      </p:pic>
      <p:pic>
        <p:nvPicPr>
          <p:cNvPr id="5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72"/>
          <a:stretch>
            <a:fillRect/>
          </a:stretch>
        </p:blipFill>
        <p:spPr bwMode="auto">
          <a:xfrm>
            <a:off x="-12700" y="2266950"/>
            <a:ext cx="915670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 userDrawn="1"/>
        </p:nvGrpSpPr>
        <p:grpSpPr>
          <a:xfrm rot="300000">
            <a:off x="1671293" y="498212"/>
            <a:ext cx="6384209" cy="3656884"/>
            <a:chOff x="1396060" y="560850"/>
            <a:chExt cx="9144000" cy="50040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任意多边形: 形状 20"/>
            <p:cNvSpPr/>
            <p:nvPr/>
          </p:nvSpPr>
          <p:spPr>
            <a:xfrm>
              <a:off x="1903228" y="999460"/>
              <a:ext cx="7378995" cy="4072270"/>
            </a:xfrm>
            <a:custGeom>
              <a:avLst/>
              <a:gdLst>
                <a:gd name="connsiteX0" fmla="*/ 382772 w 7378995"/>
                <a:gd name="connsiteY0" fmla="*/ 1509824 h 4072270"/>
                <a:gd name="connsiteX1" fmla="*/ 744279 w 7378995"/>
                <a:gd name="connsiteY1" fmla="*/ 765545 h 4072270"/>
                <a:gd name="connsiteX2" fmla="*/ 1467293 w 7378995"/>
                <a:gd name="connsiteY2" fmla="*/ 329610 h 4072270"/>
                <a:gd name="connsiteX3" fmla="*/ 2083981 w 7378995"/>
                <a:gd name="connsiteY3" fmla="*/ 276447 h 4072270"/>
                <a:gd name="connsiteX4" fmla="*/ 2562446 w 7378995"/>
                <a:gd name="connsiteY4" fmla="*/ 404038 h 4072270"/>
                <a:gd name="connsiteX5" fmla="*/ 3200400 w 7378995"/>
                <a:gd name="connsiteY5" fmla="*/ 116959 h 4072270"/>
                <a:gd name="connsiteX6" fmla="*/ 3668232 w 7378995"/>
                <a:gd name="connsiteY6" fmla="*/ 0 h 4072270"/>
                <a:gd name="connsiteX7" fmla="*/ 4369981 w 7378995"/>
                <a:gd name="connsiteY7" fmla="*/ 0 h 4072270"/>
                <a:gd name="connsiteX8" fmla="*/ 4869712 w 7378995"/>
                <a:gd name="connsiteY8" fmla="*/ 116959 h 4072270"/>
                <a:gd name="connsiteX9" fmla="*/ 5146158 w 7378995"/>
                <a:gd name="connsiteY9" fmla="*/ 170121 h 4072270"/>
                <a:gd name="connsiteX10" fmla="*/ 5560828 w 7378995"/>
                <a:gd name="connsiteY10" fmla="*/ 42531 h 4072270"/>
                <a:gd name="connsiteX11" fmla="*/ 6081823 w 7378995"/>
                <a:gd name="connsiteY11" fmla="*/ 31898 h 4072270"/>
                <a:gd name="connsiteX12" fmla="*/ 6666614 w 7378995"/>
                <a:gd name="connsiteY12" fmla="*/ 318977 h 4072270"/>
                <a:gd name="connsiteX13" fmla="*/ 7091916 w 7378995"/>
                <a:gd name="connsiteY13" fmla="*/ 914400 h 4072270"/>
                <a:gd name="connsiteX14" fmla="*/ 7378995 w 7378995"/>
                <a:gd name="connsiteY14" fmla="*/ 1531089 h 4072270"/>
                <a:gd name="connsiteX15" fmla="*/ 7123814 w 7378995"/>
                <a:gd name="connsiteY15" fmla="*/ 2083982 h 4072270"/>
                <a:gd name="connsiteX16" fmla="*/ 7028121 w 7378995"/>
                <a:gd name="connsiteY16" fmla="*/ 2211573 h 4072270"/>
                <a:gd name="connsiteX17" fmla="*/ 6964325 w 7378995"/>
                <a:gd name="connsiteY17" fmla="*/ 2434856 h 4072270"/>
                <a:gd name="connsiteX18" fmla="*/ 6655981 w 7378995"/>
                <a:gd name="connsiteY18" fmla="*/ 2838893 h 4072270"/>
                <a:gd name="connsiteX19" fmla="*/ 6283842 w 7378995"/>
                <a:gd name="connsiteY19" fmla="*/ 3019647 h 4072270"/>
                <a:gd name="connsiteX20" fmla="*/ 5667153 w 7378995"/>
                <a:gd name="connsiteY20" fmla="*/ 3104707 h 4072270"/>
                <a:gd name="connsiteX21" fmla="*/ 5124893 w 7378995"/>
                <a:gd name="connsiteY21" fmla="*/ 3104707 h 4072270"/>
                <a:gd name="connsiteX22" fmla="*/ 4859079 w 7378995"/>
                <a:gd name="connsiteY22" fmla="*/ 3104707 h 4072270"/>
                <a:gd name="connsiteX23" fmla="*/ 4433777 w 7378995"/>
                <a:gd name="connsiteY23" fmla="*/ 3296093 h 4072270"/>
                <a:gd name="connsiteX24" fmla="*/ 4040372 w 7378995"/>
                <a:gd name="connsiteY24" fmla="*/ 3338624 h 4072270"/>
                <a:gd name="connsiteX25" fmla="*/ 3200400 w 7378995"/>
                <a:gd name="connsiteY25" fmla="*/ 3785191 h 4072270"/>
                <a:gd name="connsiteX26" fmla="*/ 2519916 w 7378995"/>
                <a:gd name="connsiteY26" fmla="*/ 4008475 h 4072270"/>
                <a:gd name="connsiteX27" fmla="*/ 2083981 w 7378995"/>
                <a:gd name="connsiteY27" fmla="*/ 4072270 h 4072270"/>
                <a:gd name="connsiteX28" fmla="*/ 1626781 w 7378995"/>
                <a:gd name="connsiteY28" fmla="*/ 3987210 h 4072270"/>
                <a:gd name="connsiteX29" fmla="*/ 1360967 w 7378995"/>
                <a:gd name="connsiteY29" fmla="*/ 3615070 h 4072270"/>
                <a:gd name="connsiteX30" fmla="*/ 1041991 w 7378995"/>
                <a:gd name="connsiteY30" fmla="*/ 3370521 h 4072270"/>
                <a:gd name="connsiteX31" fmla="*/ 669851 w 7378995"/>
                <a:gd name="connsiteY31" fmla="*/ 3264196 h 4072270"/>
                <a:gd name="connsiteX32" fmla="*/ 180753 w 7378995"/>
                <a:gd name="connsiteY32" fmla="*/ 2934587 h 4072270"/>
                <a:gd name="connsiteX33" fmla="*/ 0 w 7378995"/>
                <a:gd name="connsiteY33" fmla="*/ 2466754 h 4072270"/>
                <a:gd name="connsiteX34" fmla="*/ 170121 w 7378995"/>
                <a:gd name="connsiteY34" fmla="*/ 1998921 h 4072270"/>
                <a:gd name="connsiteX35" fmla="*/ 308344 w 7378995"/>
                <a:gd name="connsiteY35" fmla="*/ 1669312 h 4072270"/>
                <a:gd name="connsiteX36" fmla="*/ 382772 w 7378995"/>
                <a:gd name="connsiteY36" fmla="*/ 1509824 h 4072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378995" h="4072270">
                  <a:moveTo>
                    <a:pt x="382772" y="1509824"/>
                  </a:moveTo>
                  <a:lnTo>
                    <a:pt x="744279" y="765545"/>
                  </a:lnTo>
                  <a:lnTo>
                    <a:pt x="1467293" y="329610"/>
                  </a:lnTo>
                  <a:lnTo>
                    <a:pt x="2083981" y="276447"/>
                  </a:lnTo>
                  <a:lnTo>
                    <a:pt x="2562446" y="404038"/>
                  </a:lnTo>
                  <a:lnTo>
                    <a:pt x="3200400" y="116959"/>
                  </a:lnTo>
                  <a:lnTo>
                    <a:pt x="3668232" y="0"/>
                  </a:lnTo>
                  <a:lnTo>
                    <a:pt x="4369981" y="0"/>
                  </a:lnTo>
                  <a:lnTo>
                    <a:pt x="4869712" y="116959"/>
                  </a:lnTo>
                  <a:lnTo>
                    <a:pt x="5146158" y="170121"/>
                  </a:lnTo>
                  <a:lnTo>
                    <a:pt x="5560828" y="42531"/>
                  </a:lnTo>
                  <a:lnTo>
                    <a:pt x="6081823" y="31898"/>
                  </a:lnTo>
                  <a:lnTo>
                    <a:pt x="6666614" y="318977"/>
                  </a:lnTo>
                  <a:lnTo>
                    <a:pt x="7091916" y="914400"/>
                  </a:lnTo>
                  <a:lnTo>
                    <a:pt x="7378995" y="1531089"/>
                  </a:lnTo>
                  <a:lnTo>
                    <a:pt x="7123814" y="2083982"/>
                  </a:lnTo>
                  <a:lnTo>
                    <a:pt x="7028121" y="2211573"/>
                  </a:lnTo>
                  <a:lnTo>
                    <a:pt x="6964325" y="2434856"/>
                  </a:lnTo>
                  <a:lnTo>
                    <a:pt x="6655981" y="2838893"/>
                  </a:lnTo>
                  <a:lnTo>
                    <a:pt x="6283842" y="3019647"/>
                  </a:lnTo>
                  <a:lnTo>
                    <a:pt x="5667153" y="3104707"/>
                  </a:lnTo>
                  <a:lnTo>
                    <a:pt x="5124893" y="3104707"/>
                  </a:lnTo>
                  <a:lnTo>
                    <a:pt x="4859079" y="3104707"/>
                  </a:lnTo>
                  <a:lnTo>
                    <a:pt x="4433777" y="3296093"/>
                  </a:lnTo>
                  <a:lnTo>
                    <a:pt x="4040372" y="3338624"/>
                  </a:lnTo>
                  <a:lnTo>
                    <a:pt x="3200400" y="3785191"/>
                  </a:lnTo>
                  <a:lnTo>
                    <a:pt x="2519916" y="4008475"/>
                  </a:lnTo>
                  <a:lnTo>
                    <a:pt x="2083981" y="4072270"/>
                  </a:lnTo>
                  <a:lnTo>
                    <a:pt x="1626781" y="3987210"/>
                  </a:lnTo>
                  <a:lnTo>
                    <a:pt x="1360967" y="3615070"/>
                  </a:lnTo>
                  <a:lnTo>
                    <a:pt x="1041991" y="3370521"/>
                  </a:lnTo>
                  <a:lnTo>
                    <a:pt x="669851" y="3264196"/>
                  </a:lnTo>
                  <a:lnTo>
                    <a:pt x="180753" y="2934587"/>
                  </a:lnTo>
                  <a:lnTo>
                    <a:pt x="0" y="2466754"/>
                  </a:lnTo>
                  <a:lnTo>
                    <a:pt x="170121" y="1998921"/>
                  </a:lnTo>
                  <a:lnTo>
                    <a:pt x="308344" y="1669312"/>
                  </a:lnTo>
                  <a:lnTo>
                    <a:pt x="382772" y="15098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/>
            <a:srcRect t="18634" b="26641"/>
            <a:stretch>
              <a:fillRect/>
            </a:stretch>
          </p:blipFill>
          <p:spPr>
            <a:xfrm>
              <a:off x="1396060" y="560850"/>
              <a:ext cx="9144000" cy="5004071"/>
            </a:xfrm>
            <a:custGeom>
              <a:avLst/>
              <a:gdLst>
                <a:gd name="connsiteX0" fmla="*/ 0 w 9144000"/>
                <a:gd name="connsiteY0" fmla="*/ 0 h 5004071"/>
                <a:gd name="connsiteX1" fmla="*/ 9144000 w 9144000"/>
                <a:gd name="connsiteY1" fmla="*/ 0 h 5004071"/>
                <a:gd name="connsiteX2" fmla="*/ 9144000 w 9144000"/>
                <a:gd name="connsiteY2" fmla="*/ 5004071 h 5004071"/>
                <a:gd name="connsiteX3" fmla="*/ 0 w 9144000"/>
                <a:gd name="connsiteY3" fmla="*/ 5004071 h 5004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5004071">
                  <a:moveTo>
                    <a:pt x="0" y="0"/>
                  </a:moveTo>
                  <a:lnTo>
                    <a:pt x="9144000" y="0"/>
                  </a:lnTo>
                  <a:lnTo>
                    <a:pt x="9144000" y="5004071"/>
                  </a:lnTo>
                  <a:lnTo>
                    <a:pt x="0" y="5004071"/>
                  </a:lnTo>
                  <a:close/>
                </a:path>
              </a:pathLst>
            </a:custGeom>
          </p:spPr>
        </p:pic>
      </p:grpSp>
      <p:pic>
        <p:nvPicPr>
          <p:cNvPr id="10" name="图片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3F1ED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rcRect b="83056"/>
          <a:stretch>
            <a:fillRect/>
          </a:stretch>
        </p:blipFill>
        <p:spPr>
          <a:xfrm>
            <a:off x="-11954" y="-2954"/>
            <a:ext cx="3665509" cy="936822"/>
          </a:xfrm>
          <a:custGeom>
            <a:avLst/>
            <a:gdLst>
              <a:gd name="connsiteX0" fmla="*/ 8077200 w 8077200"/>
              <a:gd name="connsiteY0" fmla="*/ 0 h 2064351"/>
              <a:gd name="connsiteX1" fmla="*/ 8077200 w 8077200"/>
              <a:gd name="connsiteY1" fmla="*/ 377786 h 2064351"/>
              <a:gd name="connsiteX2" fmla="*/ 5967894 w 8077200"/>
              <a:gd name="connsiteY2" fmla="*/ 501610 h 2064351"/>
              <a:gd name="connsiteX3" fmla="*/ 5129795 w 8077200"/>
              <a:gd name="connsiteY3" fmla="*/ 320422 h 2064351"/>
              <a:gd name="connsiteX4" fmla="*/ 5037939 w 8077200"/>
              <a:gd name="connsiteY4" fmla="*/ 376773 h 2064351"/>
              <a:gd name="connsiteX5" fmla="*/ 4499917 w 8077200"/>
              <a:gd name="connsiteY5" fmla="*/ 169527 h 2064351"/>
              <a:gd name="connsiteX6" fmla="*/ 4459974 w 8077200"/>
              <a:gd name="connsiteY6" fmla="*/ 336259 h 2064351"/>
              <a:gd name="connsiteX7" fmla="*/ 4885128 w 8077200"/>
              <a:gd name="connsiteY7" fmla="*/ 1750574 h 2064351"/>
              <a:gd name="connsiteX8" fmla="*/ 8077200 w 8077200"/>
              <a:gd name="connsiteY8" fmla="*/ 1934867 h 2064351"/>
              <a:gd name="connsiteX9" fmla="*/ 8077200 w 8077200"/>
              <a:gd name="connsiteY9" fmla="*/ 2064351 h 2064351"/>
              <a:gd name="connsiteX10" fmla="*/ 0 w 8077200"/>
              <a:gd name="connsiteY10" fmla="*/ 2064351 h 2064351"/>
              <a:gd name="connsiteX11" fmla="*/ 0 w 8077200"/>
              <a:gd name="connsiteY11" fmla="*/ 0 h 2064351"/>
              <a:gd name="connsiteX12" fmla="*/ 8077200 w 8077200"/>
              <a:gd name="connsiteY12" fmla="*/ 0 h 206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77200" h="2064351">
                <a:moveTo>
                  <a:pt x="8077200" y="0"/>
                </a:moveTo>
                <a:lnTo>
                  <a:pt x="8077200" y="377786"/>
                </a:lnTo>
                <a:lnTo>
                  <a:pt x="5967894" y="501610"/>
                </a:lnTo>
                <a:lnTo>
                  <a:pt x="5129795" y="320422"/>
                </a:lnTo>
                <a:lnTo>
                  <a:pt x="5037939" y="376773"/>
                </a:lnTo>
                <a:lnTo>
                  <a:pt x="4499917" y="169527"/>
                </a:lnTo>
                <a:lnTo>
                  <a:pt x="4459974" y="336259"/>
                </a:lnTo>
                <a:lnTo>
                  <a:pt x="4885128" y="1750574"/>
                </a:lnTo>
                <a:lnTo>
                  <a:pt x="8077200" y="1934867"/>
                </a:lnTo>
                <a:lnTo>
                  <a:pt x="8077200" y="2064351"/>
                </a:lnTo>
                <a:lnTo>
                  <a:pt x="0" y="2064351"/>
                </a:lnTo>
                <a:lnTo>
                  <a:pt x="0" y="0"/>
                </a:lnTo>
                <a:lnTo>
                  <a:pt x="807720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/>
          <a:srcRect l="55217" t="1391" b="84119"/>
          <a:stretch>
            <a:fillRect/>
          </a:stretch>
        </p:blipFill>
        <p:spPr>
          <a:xfrm rot="470086">
            <a:off x="6847780" y="152823"/>
            <a:ext cx="2309305" cy="1127026"/>
          </a:xfrm>
          <a:custGeom>
            <a:avLst/>
            <a:gdLst>
              <a:gd name="connsiteX0" fmla="*/ 3617226 w 3617226"/>
              <a:gd name="connsiteY0" fmla="*/ 208259 h 1765340"/>
              <a:gd name="connsiteX1" fmla="*/ 3617226 w 3617226"/>
              <a:gd name="connsiteY1" fmla="*/ 1765340 h 1765340"/>
              <a:gd name="connsiteX2" fmla="*/ 425154 w 3617226"/>
              <a:gd name="connsiteY2" fmla="*/ 1581047 h 1765340"/>
              <a:gd name="connsiteX3" fmla="*/ 0 w 3617226"/>
              <a:gd name="connsiteY3" fmla="*/ 166732 h 1765340"/>
              <a:gd name="connsiteX4" fmla="*/ 39943 w 3617226"/>
              <a:gd name="connsiteY4" fmla="*/ 0 h 1765340"/>
              <a:gd name="connsiteX5" fmla="*/ 577965 w 3617226"/>
              <a:gd name="connsiteY5" fmla="*/ 207246 h 1765340"/>
              <a:gd name="connsiteX6" fmla="*/ 669821 w 3617226"/>
              <a:gd name="connsiteY6" fmla="*/ 150895 h 1765340"/>
              <a:gd name="connsiteX7" fmla="*/ 1507920 w 3617226"/>
              <a:gd name="connsiteY7" fmla="*/ 332083 h 1765340"/>
              <a:gd name="connsiteX8" fmla="*/ 3617226 w 3617226"/>
              <a:gd name="connsiteY8" fmla="*/ 208259 h 17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17226" h="1765340">
                <a:moveTo>
                  <a:pt x="3617226" y="208259"/>
                </a:moveTo>
                <a:lnTo>
                  <a:pt x="3617226" y="1765340"/>
                </a:lnTo>
                <a:lnTo>
                  <a:pt x="425154" y="1581047"/>
                </a:lnTo>
                <a:lnTo>
                  <a:pt x="0" y="166732"/>
                </a:lnTo>
                <a:lnTo>
                  <a:pt x="39943" y="0"/>
                </a:lnTo>
                <a:lnTo>
                  <a:pt x="577965" y="207246"/>
                </a:lnTo>
                <a:lnTo>
                  <a:pt x="669821" y="150895"/>
                </a:lnTo>
                <a:lnTo>
                  <a:pt x="1507920" y="332083"/>
                </a:lnTo>
                <a:lnTo>
                  <a:pt x="3617226" y="208259"/>
                </a:lnTo>
                <a:close/>
              </a:path>
            </a:pathLst>
          </a:custGeom>
        </p:spPr>
      </p:pic>
      <p:sp>
        <p:nvSpPr>
          <p:cNvPr id="6" name="圆角矩形 7"/>
          <p:cNvSpPr/>
          <p:nvPr userDrawn="1"/>
        </p:nvSpPr>
        <p:spPr bwMode="auto">
          <a:xfrm>
            <a:off x="152400" y="133350"/>
            <a:ext cx="5105400" cy="555625"/>
          </a:xfrm>
          <a:prstGeom prst="roundRect">
            <a:avLst>
              <a:gd name="adj" fmla="val 50000"/>
            </a:avLst>
          </a:prstGeom>
          <a:solidFill>
            <a:srgbClr val="216663"/>
          </a:solidFill>
          <a:ln w="1905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pic>
        <p:nvPicPr>
          <p:cNvPr id="7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3F1ED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rcRect b="83056"/>
          <a:stretch>
            <a:fillRect/>
          </a:stretch>
        </p:blipFill>
        <p:spPr>
          <a:xfrm>
            <a:off x="-11954" y="-2954"/>
            <a:ext cx="3665509" cy="936822"/>
          </a:xfrm>
          <a:custGeom>
            <a:avLst/>
            <a:gdLst>
              <a:gd name="connsiteX0" fmla="*/ 8077200 w 8077200"/>
              <a:gd name="connsiteY0" fmla="*/ 0 h 2064351"/>
              <a:gd name="connsiteX1" fmla="*/ 8077200 w 8077200"/>
              <a:gd name="connsiteY1" fmla="*/ 377786 h 2064351"/>
              <a:gd name="connsiteX2" fmla="*/ 5967894 w 8077200"/>
              <a:gd name="connsiteY2" fmla="*/ 501610 h 2064351"/>
              <a:gd name="connsiteX3" fmla="*/ 5129795 w 8077200"/>
              <a:gd name="connsiteY3" fmla="*/ 320422 h 2064351"/>
              <a:gd name="connsiteX4" fmla="*/ 5037939 w 8077200"/>
              <a:gd name="connsiteY4" fmla="*/ 376773 h 2064351"/>
              <a:gd name="connsiteX5" fmla="*/ 4499917 w 8077200"/>
              <a:gd name="connsiteY5" fmla="*/ 169527 h 2064351"/>
              <a:gd name="connsiteX6" fmla="*/ 4459974 w 8077200"/>
              <a:gd name="connsiteY6" fmla="*/ 336259 h 2064351"/>
              <a:gd name="connsiteX7" fmla="*/ 4885128 w 8077200"/>
              <a:gd name="connsiteY7" fmla="*/ 1750574 h 2064351"/>
              <a:gd name="connsiteX8" fmla="*/ 8077200 w 8077200"/>
              <a:gd name="connsiteY8" fmla="*/ 1934867 h 2064351"/>
              <a:gd name="connsiteX9" fmla="*/ 8077200 w 8077200"/>
              <a:gd name="connsiteY9" fmla="*/ 2064351 h 2064351"/>
              <a:gd name="connsiteX10" fmla="*/ 0 w 8077200"/>
              <a:gd name="connsiteY10" fmla="*/ 2064351 h 2064351"/>
              <a:gd name="connsiteX11" fmla="*/ 0 w 8077200"/>
              <a:gd name="connsiteY11" fmla="*/ 0 h 2064351"/>
              <a:gd name="connsiteX12" fmla="*/ 8077200 w 8077200"/>
              <a:gd name="connsiteY12" fmla="*/ 0 h 206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77200" h="2064351">
                <a:moveTo>
                  <a:pt x="8077200" y="0"/>
                </a:moveTo>
                <a:lnTo>
                  <a:pt x="8077200" y="377786"/>
                </a:lnTo>
                <a:lnTo>
                  <a:pt x="5967894" y="501610"/>
                </a:lnTo>
                <a:lnTo>
                  <a:pt x="5129795" y="320422"/>
                </a:lnTo>
                <a:lnTo>
                  <a:pt x="5037939" y="376773"/>
                </a:lnTo>
                <a:lnTo>
                  <a:pt x="4499917" y="169527"/>
                </a:lnTo>
                <a:lnTo>
                  <a:pt x="4459974" y="336259"/>
                </a:lnTo>
                <a:lnTo>
                  <a:pt x="4885128" y="1750574"/>
                </a:lnTo>
                <a:lnTo>
                  <a:pt x="8077200" y="1934867"/>
                </a:lnTo>
                <a:lnTo>
                  <a:pt x="8077200" y="2064351"/>
                </a:lnTo>
                <a:lnTo>
                  <a:pt x="0" y="2064351"/>
                </a:lnTo>
                <a:lnTo>
                  <a:pt x="0" y="0"/>
                </a:lnTo>
                <a:lnTo>
                  <a:pt x="807720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/>
          <a:srcRect l="55217" t="1391" b="84119"/>
          <a:stretch>
            <a:fillRect/>
          </a:stretch>
        </p:blipFill>
        <p:spPr>
          <a:xfrm rot="470086">
            <a:off x="6847780" y="152823"/>
            <a:ext cx="2309305" cy="1127026"/>
          </a:xfrm>
          <a:custGeom>
            <a:avLst/>
            <a:gdLst>
              <a:gd name="connsiteX0" fmla="*/ 3617226 w 3617226"/>
              <a:gd name="connsiteY0" fmla="*/ 208259 h 1765340"/>
              <a:gd name="connsiteX1" fmla="*/ 3617226 w 3617226"/>
              <a:gd name="connsiteY1" fmla="*/ 1765340 h 1765340"/>
              <a:gd name="connsiteX2" fmla="*/ 425154 w 3617226"/>
              <a:gd name="connsiteY2" fmla="*/ 1581047 h 1765340"/>
              <a:gd name="connsiteX3" fmla="*/ 0 w 3617226"/>
              <a:gd name="connsiteY3" fmla="*/ 166732 h 1765340"/>
              <a:gd name="connsiteX4" fmla="*/ 39943 w 3617226"/>
              <a:gd name="connsiteY4" fmla="*/ 0 h 1765340"/>
              <a:gd name="connsiteX5" fmla="*/ 577965 w 3617226"/>
              <a:gd name="connsiteY5" fmla="*/ 207246 h 1765340"/>
              <a:gd name="connsiteX6" fmla="*/ 669821 w 3617226"/>
              <a:gd name="connsiteY6" fmla="*/ 150895 h 1765340"/>
              <a:gd name="connsiteX7" fmla="*/ 1507920 w 3617226"/>
              <a:gd name="connsiteY7" fmla="*/ 332083 h 1765340"/>
              <a:gd name="connsiteX8" fmla="*/ 3617226 w 3617226"/>
              <a:gd name="connsiteY8" fmla="*/ 208259 h 17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17226" h="1765340">
                <a:moveTo>
                  <a:pt x="3617226" y="208259"/>
                </a:moveTo>
                <a:lnTo>
                  <a:pt x="3617226" y="1765340"/>
                </a:lnTo>
                <a:lnTo>
                  <a:pt x="425154" y="1581047"/>
                </a:lnTo>
                <a:lnTo>
                  <a:pt x="0" y="166732"/>
                </a:lnTo>
                <a:lnTo>
                  <a:pt x="39943" y="0"/>
                </a:lnTo>
                <a:lnTo>
                  <a:pt x="577965" y="207246"/>
                </a:lnTo>
                <a:lnTo>
                  <a:pt x="669821" y="150895"/>
                </a:lnTo>
                <a:lnTo>
                  <a:pt x="1507920" y="332083"/>
                </a:lnTo>
                <a:lnTo>
                  <a:pt x="3617226" y="208259"/>
                </a:lnTo>
                <a:close/>
              </a:path>
            </a:pathLst>
          </a:custGeom>
        </p:spPr>
      </p:pic>
      <p:sp>
        <p:nvSpPr>
          <p:cNvPr id="6" name="圆角矩形 7"/>
          <p:cNvSpPr/>
          <p:nvPr userDrawn="1"/>
        </p:nvSpPr>
        <p:spPr bwMode="auto">
          <a:xfrm>
            <a:off x="152400" y="133350"/>
            <a:ext cx="3200432" cy="555625"/>
          </a:xfrm>
          <a:prstGeom prst="roundRect">
            <a:avLst>
              <a:gd name="adj" fmla="val 50000"/>
            </a:avLst>
          </a:prstGeom>
          <a:solidFill>
            <a:srgbClr val="216663"/>
          </a:solidFill>
          <a:ln w="1905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pic>
        <p:nvPicPr>
          <p:cNvPr id="7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224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E3F1ED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rcRect b="83056"/>
          <a:stretch>
            <a:fillRect/>
          </a:stretch>
        </p:blipFill>
        <p:spPr>
          <a:xfrm>
            <a:off x="-11954" y="-2954"/>
            <a:ext cx="3665509" cy="936822"/>
          </a:xfrm>
          <a:custGeom>
            <a:avLst/>
            <a:gdLst>
              <a:gd name="connsiteX0" fmla="*/ 8077200 w 8077200"/>
              <a:gd name="connsiteY0" fmla="*/ 0 h 2064351"/>
              <a:gd name="connsiteX1" fmla="*/ 8077200 w 8077200"/>
              <a:gd name="connsiteY1" fmla="*/ 377786 h 2064351"/>
              <a:gd name="connsiteX2" fmla="*/ 5967894 w 8077200"/>
              <a:gd name="connsiteY2" fmla="*/ 501610 h 2064351"/>
              <a:gd name="connsiteX3" fmla="*/ 5129795 w 8077200"/>
              <a:gd name="connsiteY3" fmla="*/ 320422 h 2064351"/>
              <a:gd name="connsiteX4" fmla="*/ 5037939 w 8077200"/>
              <a:gd name="connsiteY4" fmla="*/ 376773 h 2064351"/>
              <a:gd name="connsiteX5" fmla="*/ 4499917 w 8077200"/>
              <a:gd name="connsiteY5" fmla="*/ 169527 h 2064351"/>
              <a:gd name="connsiteX6" fmla="*/ 4459974 w 8077200"/>
              <a:gd name="connsiteY6" fmla="*/ 336259 h 2064351"/>
              <a:gd name="connsiteX7" fmla="*/ 4885128 w 8077200"/>
              <a:gd name="connsiteY7" fmla="*/ 1750574 h 2064351"/>
              <a:gd name="connsiteX8" fmla="*/ 8077200 w 8077200"/>
              <a:gd name="connsiteY8" fmla="*/ 1934867 h 2064351"/>
              <a:gd name="connsiteX9" fmla="*/ 8077200 w 8077200"/>
              <a:gd name="connsiteY9" fmla="*/ 2064351 h 2064351"/>
              <a:gd name="connsiteX10" fmla="*/ 0 w 8077200"/>
              <a:gd name="connsiteY10" fmla="*/ 2064351 h 2064351"/>
              <a:gd name="connsiteX11" fmla="*/ 0 w 8077200"/>
              <a:gd name="connsiteY11" fmla="*/ 0 h 2064351"/>
              <a:gd name="connsiteX12" fmla="*/ 8077200 w 8077200"/>
              <a:gd name="connsiteY12" fmla="*/ 0 h 206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77200" h="2064351">
                <a:moveTo>
                  <a:pt x="8077200" y="0"/>
                </a:moveTo>
                <a:lnTo>
                  <a:pt x="8077200" y="377786"/>
                </a:lnTo>
                <a:lnTo>
                  <a:pt x="5967894" y="501610"/>
                </a:lnTo>
                <a:lnTo>
                  <a:pt x="5129795" y="320422"/>
                </a:lnTo>
                <a:lnTo>
                  <a:pt x="5037939" y="376773"/>
                </a:lnTo>
                <a:lnTo>
                  <a:pt x="4499917" y="169527"/>
                </a:lnTo>
                <a:lnTo>
                  <a:pt x="4459974" y="336259"/>
                </a:lnTo>
                <a:lnTo>
                  <a:pt x="4885128" y="1750574"/>
                </a:lnTo>
                <a:lnTo>
                  <a:pt x="8077200" y="1934867"/>
                </a:lnTo>
                <a:lnTo>
                  <a:pt x="8077200" y="2064351"/>
                </a:lnTo>
                <a:lnTo>
                  <a:pt x="0" y="2064351"/>
                </a:lnTo>
                <a:lnTo>
                  <a:pt x="0" y="0"/>
                </a:lnTo>
                <a:lnTo>
                  <a:pt x="807720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/>
          <a:srcRect l="55217" t="1391" b="84119"/>
          <a:stretch>
            <a:fillRect/>
          </a:stretch>
        </p:blipFill>
        <p:spPr>
          <a:xfrm rot="470086">
            <a:off x="6847780" y="152823"/>
            <a:ext cx="2309305" cy="1127026"/>
          </a:xfrm>
          <a:custGeom>
            <a:avLst/>
            <a:gdLst>
              <a:gd name="connsiteX0" fmla="*/ 3617226 w 3617226"/>
              <a:gd name="connsiteY0" fmla="*/ 208259 h 1765340"/>
              <a:gd name="connsiteX1" fmla="*/ 3617226 w 3617226"/>
              <a:gd name="connsiteY1" fmla="*/ 1765340 h 1765340"/>
              <a:gd name="connsiteX2" fmla="*/ 425154 w 3617226"/>
              <a:gd name="connsiteY2" fmla="*/ 1581047 h 1765340"/>
              <a:gd name="connsiteX3" fmla="*/ 0 w 3617226"/>
              <a:gd name="connsiteY3" fmla="*/ 166732 h 1765340"/>
              <a:gd name="connsiteX4" fmla="*/ 39943 w 3617226"/>
              <a:gd name="connsiteY4" fmla="*/ 0 h 1765340"/>
              <a:gd name="connsiteX5" fmla="*/ 577965 w 3617226"/>
              <a:gd name="connsiteY5" fmla="*/ 207246 h 1765340"/>
              <a:gd name="connsiteX6" fmla="*/ 669821 w 3617226"/>
              <a:gd name="connsiteY6" fmla="*/ 150895 h 1765340"/>
              <a:gd name="connsiteX7" fmla="*/ 1507920 w 3617226"/>
              <a:gd name="connsiteY7" fmla="*/ 332083 h 1765340"/>
              <a:gd name="connsiteX8" fmla="*/ 3617226 w 3617226"/>
              <a:gd name="connsiteY8" fmla="*/ 208259 h 17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17226" h="1765340">
                <a:moveTo>
                  <a:pt x="3617226" y="208259"/>
                </a:moveTo>
                <a:lnTo>
                  <a:pt x="3617226" y="1765340"/>
                </a:lnTo>
                <a:lnTo>
                  <a:pt x="425154" y="1581047"/>
                </a:lnTo>
                <a:lnTo>
                  <a:pt x="0" y="166732"/>
                </a:lnTo>
                <a:lnTo>
                  <a:pt x="39943" y="0"/>
                </a:lnTo>
                <a:lnTo>
                  <a:pt x="577965" y="207246"/>
                </a:lnTo>
                <a:lnTo>
                  <a:pt x="669821" y="150895"/>
                </a:lnTo>
                <a:lnTo>
                  <a:pt x="1507920" y="332083"/>
                </a:lnTo>
                <a:lnTo>
                  <a:pt x="3617226" y="208259"/>
                </a:lnTo>
                <a:close/>
              </a:path>
            </a:pathLst>
          </a:custGeom>
        </p:spPr>
      </p:pic>
      <p:pic>
        <p:nvPicPr>
          <p:cNvPr id="6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</p:sldLayoutIdLst>
  <p:txStyles>
    <p:titleStyle>
      <a:lvl1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3429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6pPr>
      <a:lvl7pPr marL="6858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7pPr>
      <a:lvl8pPr marL="10287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8pPr>
      <a:lvl9pPr marL="13716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7330" indent="-227330" algn="l" defTabSz="91313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tags" Target="../tags/tag6.xml"/><Relationship Id="rId7" Type="http://schemas.openxmlformats.org/officeDocument/2006/relationships/oleObject" Target="../embeddings/oleObject1.bin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2"/>
          <p:cNvSpPr>
            <a:spLocks noChangeArrowheads="1"/>
          </p:cNvSpPr>
          <p:nvPr/>
        </p:nvSpPr>
        <p:spPr bwMode="auto">
          <a:xfrm>
            <a:off x="3505228" y="1726111"/>
            <a:ext cx="41148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4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数与运算</a:t>
            </a:r>
          </a:p>
        </p:txBody>
      </p:sp>
      <p:sp>
        <p:nvSpPr>
          <p:cNvPr id="10243" name="矩形 12"/>
          <p:cNvSpPr>
            <a:spLocks noChangeArrowheads="1"/>
          </p:cNvSpPr>
          <p:nvPr/>
        </p:nvSpPr>
        <p:spPr bwMode="auto">
          <a:xfrm>
            <a:off x="0" y="0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A7A9C-9063-63D5-178F-6E9F14CBD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>
            <a:extLst>
              <a:ext uri="{FF2B5EF4-FFF2-40B4-BE49-F238E27FC236}">
                <a16:creationId xmlns:a16="http://schemas.microsoft.com/office/drawing/2014/main" id="{9A1A45BA-E8B0-9225-935D-4252909A7286}"/>
              </a:ext>
            </a:extLst>
          </p:cNvPr>
          <p:cNvSpPr txBox="1"/>
          <p:nvPr/>
        </p:nvSpPr>
        <p:spPr>
          <a:xfrm>
            <a:off x="421481" y="103188"/>
            <a:ext cx="47244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一、展示“知识结构图”</a:t>
            </a:r>
          </a:p>
        </p:txBody>
      </p:sp>
      <p:sp>
        <p:nvSpPr>
          <p:cNvPr id="2" name="Text Box 13">
            <a:extLst>
              <a:ext uri="{FF2B5EF4-FFF2-40B4-BE49-F238E27FC236}">
                <a16:creationId xmlns:a16="http://schemas.microsoft.com/office/drawing/2014/main" id="{020EC4C8-5BCB-9A99-9CB0-5061D78B2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3724" y="1227542"/>
            <a:ext cx="156530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小数加、减法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02FA85A-5E20-D4E3-DA30-50DCFB3A2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3724" y="2895847"/>
            <a:ext cx="114544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小数除法</a:t>
            </a:r>
          </a:p>
        </p:txBody>
      </p:sp>
      <p:sp>
        <p:nvSpPr>
          <p:cNvPr id="4" name="Text Box 30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6F747E27-74D6-9250-1DC3-1E5883D9D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3724" y="1901666"/>
            <a:ext cx="1145441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defRPr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小数乘法</a:t>
            </a:r>
          </a:p>
        </p:txBody>
      </p:sp>
      <p:sp>
        <p:nvSpPr>
          <p:cNvPr id="5" name="Text Box 22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DAF54FE7-70FF-4AF4-251B-04FCF3D63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6300" y="1227542"/>
            <a:ext cx="1565307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defRPr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整数加、减法</a:t>
            </a:r>
          </a:p>
        </p:txBody>
      </p:sp>
      <p:sp>
        <p:nvSpPr>
          <p:cNvPr id="6" name="左大括号 16">
            <a:extLst>
              <a:ext uri="{FF2B5EF4-FFF2-40B4-BE49-F238E27FC236}">
                <a16:creationId xmlns:a16="http://schemas.microsoft.com/office/drawing/2014/main" id="{167A11F0-E729-EBF9-B2DE-0F9DCFFA71C6}"/>
              </a:ext>
            </a:extLst>
          </p:cNvPr>
          <p:cNvSpPr/>
          <p:nvPr/>
        </p:nvSpPr>
        <p:spPr bwMode="auto">
          <a:xfrm>
            <a:off x="1513953" y="1395816"/>
            <a:ext cx="306267" cy="1676401"/>
          </a:xfrm>
          <a:prstGeom prst="leftBrace">
            <a:avLst>
              <a:gd name="adj1" fmla="val 42454"/>
              <a:gd name="adj2" fmla="val 50000"/>
            </a:avLst>
          </a:prstGeom>
          <a:noFill/>
          <a:ln w="38100">
            <a:solidFill>
              <a:srgbClr val="4A7EBB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 Box 33">
            <a:extLst>
              <a:ext uri="{FF2B5EF4-FFF2-40B4-BE49-F238E27FC236}">
                <a16:creationId xmlns:a16="http://schemas.microsoft.com/office/drawing/2014/main" id="{450B6029-D3FB-6FA4-8E70-E98D6AE73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912" y="1901666"/>
            <a:ext cx="1143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小数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四则运算</a:t>
            </a:r>
          </a:p>
        </p:txBody>
      </p:sp>
      <p:sp>
        <p:nvSpPr>
          <p:cNvPr id="10" name="Text Box 11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BE04AF11-F163-6964-F4EE-574855E4A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30" y="2518868"/>
            <a:ext cx="1369092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defRPr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除数是整数</a:t>
            </a:r>
          </a:p>
        </p:txBody>
      </p:sp>
      <p:sp>
        <p:nvSpPr>
          <p:cNvPr id="13" name="Text Box 27">
            <a:extLst>
              <a:ext uri="{FF2B5EF4-FFF2-40B4-BE49-F238E27FC236}">
                <a16:creationId xmlns:a16="http://schemas.microsoft.com/office/drawing/2014/main" id="{597FD691-9BEF-7A1A-619A-41F35789D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0776" y="2518941"/>
            <a:ext cx="1116219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整数除法</a:t>
            </a:r>
          </a:p>
        </p:txBody>
      </p:sp>
      <p:sp>
        <p:nvSpPr>
          <p:cNvPr id="17" name="Text Box 22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DADCD13C-C2BF-07EF-AA43-E4C0E10A9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6166" y="1901666"/>
            <a:ext cx="1145441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defRPr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整数乘法</a:t>
            </a:r>
          </a:p>
        </p:txBody>
      </p:sp>
      <p:sp>
        <p:nvSpPr>
          <p:cNvPr id="18" name="左大括号 16">
            <a:extLst>
              <a:ext uri="{FF2B5EF4-FFF2-40B4-BE49-F238E27FC236}">
                <a16:creationId xmlns:a16="http://schemas.microsoft.com/office/drawing/2014/main" id="{672950DD-D77C-30D5-FC80-165A44CDE462}"/>
              </a:ext>
            </a:extLst>
          </p:cNvPr>
          <p:cNvSpPr/>
          <p:nvPr/>
        </p:nvSpPr>
        <p:spPr bwMode="auto">
          <a:xfrm>
            <a:off x="3124238" y="2659606"/>
            <a:ext cx="205257" cy="875850"/>
          </a:xfrm>
          <a:prstGeom prst="leftBrace">
            <a:avLst>
              <a:gd name="adj1" fmla="val 48291"/>
              <a:gd name="adj2" fmla="val 47948"/>
            </a:avLst>
          </a:prstGeom>
          <a:noFill/>
          <a:ln w="38100">
            <a:solidFill>
              <a:srgbClr val="4A7EBB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 Box 27">
            <a:extLst>
              <a:ext uri="{FF2B5EF4-FFF2-40B4-BE49-F238E27FC236}">
                <a16:creationId xmlns:a16="http://schemas.microsoft.com/office/drawing/2014/main" id="{18C6DDEE-4D00-0FA6-1303-C14AFC6D7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30" y="3345388"/>
            <a:ext cx="1371564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除数是小数</a:t>
            </a:r>
          </a:p>
        </p:txBody>
      </p:sp>
      <p:sp>
        <p:nvSpPr>
          <p:cNvPr id="23" name="Text Box 33">
            <a:extLst>
              <a:ext uri="{FF2B5EF4-FFF2-40B4-BE49-F238E27FC236}">
                <a16:creationId xmlns:a16="http://schemas.microsoft.com/office/drawing/2014/main" id="{F1853F16-320D-33E5-102F-B95D33A11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5516" y="1744638"/>
            <a:ext cx="1143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整数四则运算</a:t>
            </a: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566CCDE0-87F6-C9BE-F03A-ACE0891FC59E}"/>
              </a:ext>
            </a:extLst>
          </p:cNvPr>
          <p:cNvCxnSpPr>
            <a:stCxn id="2" idx="3"/>
            <a:endCxn id="5" idx="1"/>
          </p:cNvCxnSpPr>
          <p:nvPr/>
        </p:nvCxnSpPr>
        <p:spPr>
          <a:xfrm>
            <a:off x="3429030" y="1412208"/>
            <a:ext cx="2207270" cy="0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830B5F03-1CA4-7C58-89C7-84741CDEADF8}"/>
              </a:ext>
            </a:extLst>
          </p:cNvPr>
          <p:cNvSpPr txBox="1"/>
          <p:nvPr/>
        </p:nvSpPr>
        <p:spPr>
          <a:xfrm>
            <a:off x="3581426" y="742998"/>
            <a:ext cx="1901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相同计数单位的个数相加、减</a:t>
            </a: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C86ED68E-5DB3-4302-3CDA-3730A2FE73CE}"/>
              </a:ext>
            </a:extLst>
          </p:cNvPr>
          <p:cNvCxnSpPr>
            <a:cxnSpLocks/>
            <a:stCxn id="4" idx="3"/>
            <a:endCxn id="17" idx="1"/>
          </p:cNvCxnSpPr>
          <p:nvPr/>
        </p:nvCxnSpPr>
        <p:spPr>
          <a:xfrm>
            <a:off x="3009165" y="2086332"/>
            <a:ext cx="3047001" cy="0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6E3F6911-2EE2-CB76-648D-EFE94446E53A}"/>
              </a:ext>
            </a:extLst>
          </p:cNvPr>
          <p:cNvSpPr txBox="1"/>
          <p:nvPr/>
        </p:nvSpPr>
        <p:spPr>
          <a:xfrm>
            <a:off x="3413790" y="1760470"/>
            <a:ext cx="1901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等式的基本性质</a:t>
            </a:r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02E59A73-0D77-41CD-4EB5-4BF6EBCB690E}"/>
              </a:ext>
            </a:extLst>
          </p:cNvPr>
          <p:cNvCxnSpPr>
            <a:cxnSpLocks/>
            <a:stCxn id="10" idx="3"/>
            <a:endCxn id="13" idx="1"/>
          </p:cNvCxnSpPr>
          <p:nvPr/>
        </p:nvCxnSpPr>
        <p:spPr>
          <a:xfrm>
            <a:off x="4798122" y="2703534"/>
            <a:ext cx="1272654" cy="73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左大括号 16">
            <a:extLst>
              <a:ext uri="{FF2B5EF4-FFF2-40B4-BE49-F238E27FC236}">
                <a16:creationId xmlns:a16="http://schemas.microsoft.com/office/drawing/2014/main" id="{D54859DE-C0B2-4A3B-3D91-49FA49D51E4D}"/>
              </a:ext>
            </a:extLst>
          </p:cNvPr>
          <p:cNvSpPr/>
          <p:nvPr/>
        </p:nvSpPr>
        <p:spPr bwMode="auto">
          <a:xfrm flipH="1">
            <a:off x="7277519" y="1411462"/>
            <a:ext cx="266203" cy="1312684"/>
          </a:xfrm>
          <a:prstGeom prst="leftBrace">
            <a:avLst>
              <a:gd name="adj1" fmla="val 42454"/>
              <a:gd name="adj2" fmla="val 50000"/>
            </a:avLst>
          </a:prstGeom>
          <a:noFill/>
          <a:ln w="38100">
            <a:solidFill>
              <a:srgbClr val="4A7EBB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9B05304B-4DE6-1FAC-43BA-9136E3099C5E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4114812" y="2895847"/>
            <a:ext cx="244" cy="449541"/>
          </a:xfrm>
          <a:prstGeom prst="straightConnector1">
            <a:avLst/>
          </a:prstGeom>
          <a:ln w="1270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88F850C0-F11F-EEB5-9DC9-A5344F4E8340}"/>
              </a:ext>
            </a:extLst>
          </p:cNvPr>
          <p:cNvSpPr txBox="1"/>
          <p:nvPr/>
        </p:nvSpPr>
        <p:spPr>
          <a:xfrm>
            <a:off x="4113576" y="2986560"/>
            <a:ext cx="13690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转化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22CB538E-0D53-EE5C-0599-025F2755D239}"/>
              </a:ext>
            </a:extLst>
          </p:cNvPr>
          <p:cNvSpPr txBox="1"/>
          <p:nvPr/>
        </p:nvSpPr>
        <p:spPr>
          <a:xfrm>
            <a:off x="4579620" y="2960789"/>
            <a:ext cx="1912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商不变的规律</a:t>
            </a: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 Box 11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305F0F97-2BAC-C8B5-CB3E-F9D50D805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6838" y="3784996"/>
            <a:ext cx="895164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defRPr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运算律</a:t>
            </a:r>
          </a:p>
        </p:txBody>
      </p:sp>
      <p:sp>
        <p:nvSpPr>
          <p:cNvPr id="58" name="Text Box 27">
            <a:extLst>
              <a:ext uri="{FF2B5EF4-FFF2-40B4-BE49-F238E27FC236}">
                <a16:creationId xmlns:a16="http://schemas.microsoft.com/office/drawing/2014/main" id="{B48AB867-E850-86C5-954D-78CEAB1CE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994" y="4564556"/>
            <a:ext cx="1123758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数量关系</a:t>
            </a:r>
          </a:p>
        </p:txBody>
      </p:sp>
      <p:sp>
        <p:nvSpPr>
          <p:cNvPr id="60" name="左大括号 16">
            <a:extLst>
              <a:ext uri="{FF2B5EF4-FFF2-40B4-BE49-F238E27FC236}">
                <a16:creationId xmlns:a16="http://schemas.microsoft.com/office/drawing/2014/main" id="{B69FB60D-A136-0090-CA5D-D7B26DF38C13}"/>
              </a:ext>
            </a:extLst>
          </p:cNvPr>
          <p:cNvSpPr/>
          <p:nvPr/>
        </p:nvSpPr>
        <p:spPr bwMode="auto">
          <a:xfrm>
            <a:off x="5025155" y="3926332"/>
            <a:ext cx="205257" cy="875850"/>
          </a:xfrm>
          <a:prstGeom prst="leftBrace">
            <a:avLst>
              <a:gd name="adj1" fmla="val 48291"/>
              <a:gd name="adj2" fmla="val 47948"/>
            </a:avLst>
          </a:prstGeom>
          <a:noFill/>
          <a:ln w="38100">
            <a:solidFill>
              <a:srgbClr val="4A7EBB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左大括号 16">
            <a:extLst>
              <a:ext uri="{FF2B5EF4-FFF2-40B4-BE49-F238E27FC236}">
                <a16:creationId xmlns:a16="http://schemas.microsoft.com/office/drawing/2014/main" id="{275D4767-CB67-3333-65A8-66CE72BE1111}"/>
              </a:ext>
            </a:extLst>
          </p:cNvPr>
          <p:cNvSpPr/>
          <p:nvPr/>
        </p:nvSpPr>
        <p:spPr bwMode="auto">
          <a:xfrm flipH="1">
            <a:off x="6447334" y="3948014"/>
            <a:ext cx="234460" cy="875850"/>
          </a:xfrm>
          <a:prstGeom prst="leftBrace">
            <a:avLst>
              <a:gd name="adj1" fmla="val 48291"/>
              <a:gd name="adj2" fmla="val 47948"/>
            </a:avLst>
          </a:prstGeom>
          <a:noFill/>
          <a:ln w="38100">
            <a:solidFill>
              <a:srgbClr val="4A7EBB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2288" name="连接符: 肘形 12287">
            <a:extLst>
              <a:ext uri="{FF2B5EF4-FFF2-40B4-BE49-F238E27FC236}">
                <a16:creationId xmlns:a16="http://schemas.microsoft.com/office/drawing/2014/main" id="{B8C35853-A21B-DD99-8DD1-5C1C38F27F23}"/>
              </a:ext>
            </a:extLst>
          </p:cNvPr>
          <p:cNvCxnSpPr>
            <a:cxnSpLocks/>
          </p:cNvCxnSpPr>
          <p:nvPr/>
        </p:nvCxnSpPr>
        <p:spPr>
          <a:xfrm rot="10800000">
            <a:off x="906877" y="2555617"/>
            <a:ext cx="4076583" cy="1791548"/>
          </a:xfrm>
          <a:prstGeom prst="bentConnector2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22" name="连接符: 肘形 12321">
            <a:extLst>
              <a:ext uri="{FF2B5EF4-FFF2-40B4-BE49-F238E27FC236}">
                <a16:creationId xmlns:a16="http://schemas.microsoft.com/office/drawing/2014/main" id="{C8F3DAF3-4D90-4EF6-2091-1A27C864123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486300" y="2642058"/>
            <a:ext cx="1985368" cy="1485800"/>
          </a:xfrm>
          <a:prstGeom prst="bentConnector3">
            <a:avLst>
              <a:gd name="adj1" fmla="val 489"/>
            </a:avLst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599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00139" y="1122363"/>
            <a:ext cx="6824574" cy="2973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</a:rPr>
              <a:t>导学提纲</a:t>
            </a:r>
            <a:r>
              <a:rPr lang="en-US" altLang="zh-CN" sz="2400" b="1" dirty="0">
                <a:latin typeface="+mn-lt"/>
              </a:rPr>
              <a:t>: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1</a:t>
            </a:r>
            <a:r>
              <a:rPr lang="zh-CN" altLang="en-US" sz="2400" b="1" dirty="0">
                <a:latin typeface="+mn-lt"/>
              </a:rPr>
              <a:t>）小数乘、除法的计算方法与整数乘、除法的计算方法有什么相同点和不同点</a:t>
            </a:r>
            <a:r>
              <a:rPr lang="en-US" altLang="zh-CN" sz="2400" b="1" dirty="0">
                <a:latin typeface="+mn-lt"/>
              </a:rPr>
              <a:t>?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2</a:t>
            </a:r>
            <a:r>
              <a:rPr lang="zh-CN" altLang="en-US" sz="2400" b="1" dirty="0">
                <a:latin typeface="+mn-lt"/>
              </a:rPr>
              <a:t>）小数混合运算的运算顺序是什么</a:t>
            </a:r>
            <a:r>
              <a:rPr lang="en-US" altLang="zh-CN" sz="2400" b="1" dirty="0">
                <a:latin typeface="+mn-lt"/>
              </a:rPr>
              <a:t>?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3</a:t>
            </a:r>
            <a:r>
              <a:rPr lang="zh-CN" altLang="en-US" sz="2400" b="1" dirty="0">
                <a:latin typeface="+mn-lt"/>
              </a:rPr>
              <a:t>）小数乘、除法的估算要注意什么</a:t>
            </a:r>
            <a:r>
              <a:rPr lang="en-US" altLang="zh-CN" sz="2400" b="1" dirty="0">
                <a:latin typeface="+mn-lt"/>
              </a:rPr>
              <a:t>?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4</a:t>
            </a:r>
            <a:r>
              <a:rPr lang="zh-CN" altLang="en-US" sz="2400" b="1" dirty="0">
                <a:latin typeface="+mn-lt"/>
              </a:rPr>
              <a:t>）什么叫循环小数</a:t>
            </a:r>
            <a:r>
              <a:rPr lang="en-US" altLang="zh-CN" sz="2400" b="1" dirty="0">
                <a:latin typeface="+mn-lt"/>
              </a:rPr>
              <a:t>?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ED58B05-2A6A-B8D5-EDC5-FE9F042D3402}"/>
              </a:ext>
            </a:extLst>
          </p:cNvPr>
          <p:cNvSpPr txBox="1"/>
          <p:nvPr/>
        </p:nvSpPr>
        <p:spPr>
          <a:xfrm>
            <a:off x="421481" y="103188"/>
            <a:ext cx="47244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二、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梳理内容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AE2866E-D4B3-BBCA-CAAF-5C78A17E44CB}"/>
              </a:ext>
            </a:extLst>
          </p:cNvPr>
          <p:cNvGrpSpPr/>
          <p:nvPr/>
        </p:nvGrpSpPr>
        <p:grpSpPr>
          <a:xfrm>
            <a:off x="420844" y="1490242"/>
            <a:ext cx="3381244" cy="1117645"/>
            <a:chOff x="420844" y="1490242"/>
            <a:chExt cx="3381244" cy="1117645"/>
          </a:xfrm>
        </p:grpSpPr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B591F1F9-06C6-6F2E-2CD3-EB5ED4740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844" y="1546831"/>
              <a:ext cx="890051" cy="890051"/>
            </a:xfrm>
            <a:prstGeom prst="rect">
              <a:avLst/>
            </a:prstGeom>
          </p:spPr>
        </p:pic>
        <p:sp>
          <p:nvSpPr>
            <p:cNvPr id="13" name="AutoShape 27"/>
            <p:cNvSpPr>
              <a:spLocks noChangeArrowheads="1"/>
            </p:cNvSpPr>
            <p:nvPr/>
          </p:nvSpPr>
          <p:spPr bwMode="auto">
            <a:xfrm>
              <a:off x="1490774" y="1490242"/>
              <a:ext cx="2311314" cy="1117645"/>
            </a:xfrm>
            <a:prstGeom prst="wedgeRoundRectCallout">
              <a:avLst>
                <a:gd name="adj1" fmla="val -61644"/>
                <a:gd name="adj2" fmla="val 1041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r>
                <a:rPr lang="zh-CN" altLang="en-US" sz="2100" b="1" dirty="0">
                  <a:solidFill>
                    <a:srgbClr val="FF0000"/>
                  </a:solidFill>
                  <a:latin typeface="+mj-lt"/>
                  <a:ea typeface="+mj-ea"/>
                </a:rPr>
                <a:t>小数乘、除法都可以转化成整数乘、除法计算。</a:t>
              </a:r>
              <a:endParaRPr lang="zh-CN" altLang="zh-CN" sz="21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3962416" y="514404"/>
            <a:ext cx="3428910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srgbClr val="000000"/>
                </a:solidFill>
                <a:latin typeface="+mj-lt"/>
              </a:rPr>
              <a:t>4.2     ×     1.8     =     </a:t>
            </a:r>
            <a:r>
              <a:rPr lang="en-US" altLang="zh-CN" sz="2400" b="1" i="1" kern="0" dirty="0">
                <a:solidFill>
                  <a:srgbClr val="000000"/>
                </a:solidFill>
                <a:latin typeface="+mj-lt"/>
              </a:rPr>
              <a:t>a</a:t>
            </a:r>
          </a:p>
        </p:txBody>
      </p:sp>
      <p:sp>
        <p:nvSpPr>
          <p:cNvPr id="18" name="TextBox 20"/>
          <p:cNvSpPr txBox="1"/>
          <p:nvPr/>
        </p:nvSpPr>
        <p:spPr>
          <a:xfrm>
            <a:off x="342179" y="3550216"/>
            <a:ext cx="8459642" cy="13074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00FF"/>
                </a:solidFill>
                <a:latin typeface="+mj-lt"/>
                <a:ea typeface="黑体" panose="02010609060101010101" pitchFamily="2" charset="-122"/>
              </a:rPr>
              <a:t>规律    </a:t>
            </a:r>
            <a:r>
              <a:rPr lang="zh-CN" altLang="en-US" sz="2100" b="1" dirty="0">
                <a:latin typeface="+mj-lt"/>
                <a:ea typeface="黑体" panose="02010609060101010101" pitchFamily="2" charset="-122"/>
              </a:rPr>
              <a:t>小数乘法的计算方法：先按整数乘法计算出积；再看乘数中一共有几位小数，就从积的右边起数出几位，点上小数点；最后若积的小数位数不够时，要在积的前面添 </a:t>
            </a:r>
            <a:r>
              <a:rPr lang="en-US" altLang="zh-CN" sz="2100" b="1" dirty="0">
                <a:latin typeface="+mj-lt"/>
                <a:ea typeface="黑体" panose="02010609060101010101" pitchFamily="2" charset="-122"/>
              </a:rPr>
              <a:t>0 </a:t>
            </a:r>
            <a:r>
              <a:rPr lang="zh-CN" altLang="en-US" sz="2100" b="1" dirty="0">
                <a:latin typeface="+mj-lt"/>
                <a:ea typeface="黑体" panose="02010609060101010101" pitchFamily="2" charset="-122"/>
              </a:rPr>
              <a:t>补位，小数部分末尾的 </a:t>
            </a:r>
            <a:r>
              <a:rPr lang="en-US" altLang="zh-CN" sz="2100" b="1" dirty="0">
                <a:latin typeface="+mj-lt"/>
                <a:ea typeface="黑体" panose="02010609060101010101" pitchFamily="2" charset="-122"/>
              </a:rPr>
              <a:t>0 </a:t>
            </a:r>
            <a:r>
              <a:rPr lang="zh-CN" altLang="en-US" sz="2100" b="1" dirty="0">
                <a:latin typeface="+mj-lt"/>
                <a:ea typeface="黑体" panose="02010609060101010101" pitchFamily="2" charset="-122"/>
              </a:rPr>
              <a:t>要去掉。</a:t>
            </a:r>
          </a:p>
        </p:txBody>
      </p:sp>
      <p:sp>
        <p:nvSpPr>
          <p:cNvPr id="19" name="TextBox 21"/>
          <p:cNvSpPr txBox="1"/>
          <p:nvPr/>
        </p:nvSpPr>
        <p:spPr>
          <a:xfrm>
            <a:off x="1076325" y="354013"/>
            <a:ext cx="1438275" cy="461962"/>
          </a:xfrm>
          <a:prstGeom prst="rect">
            <a:avLst/>
          </a:prstGeom>
          <a:solidFill>
            <a:srgbClr val="00B050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+mj-lt"/>
                <a:ea typeface="黑体" panose="02010609060101010101" pitchFamily="2" charset="-122"/>
              </a:rPr>
              <a:t>小数乘法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82B6D0B8-8032-DDF5-F40A-9011EDDD440F}"/>
              </a:ext>
            </a:extLst>
          </p:cNvPr>
          <p:cNvCxnSpPr/>
          <p:nvPr/>
        </p:nvCxnSpPr>
        <p:spPr>
          <a:xfrm>
            <a:off x="4221490" y="988463"/>
            <a:ext cx="0" cy="52861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06821935-E157-7840-B5B3-72DEC5A78A82}"/>
              </a:ext>
            </a:extLst>
          </p:cNvPr>
          <p:cNvSpPr txBox="1"/>
          <p:nvPr/>
        </p:nvSpPr>
        <p:spPr>
          <a:xfrm>
            <a:off x="4175812" y="979212"/>
            <a:ext cx="1005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×10</a:t>
            </a:r>
            <a:endParaRPr lang="zh-CN" altLang="en-US" dirty="0"/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69A37BE7-B7C3-FD12-3AB1-97A6D19CADEC}"/>
              </a:ext>
            </a:extLst>
          </p:cNvPr>
          <p:cNvCxnSpPr/>
          <p:nvPr/>
        </p:nvCxnSpPr>
        <p:spPr>
          <a:xfrm>
            <a:off x="5638732" y="988463"/>
            <a:ext cx="0" cy="52861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AAF364E7-C96F-A4FE-0731-D0A07DC9B08C}"/>
              </a:ext>
            </a:extLst>
          </p:cNvPr>
          <p:cNvSpPr txBox="1"/>
          <p:nvPr/>
        </p:nvSpPr>
        <p:spPr>
          <a:xfrm>
            <a:off x="5593054" y="979212"/>
            <a:ext cx="1005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×10</a:t>
            </a:r>
            <a:endParaRPr lang="zh-CN" altLang="en-US" dirty="0"/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59C15D58-18D5-B1D3-DB19-CDE4F895D363}"/>
              </a:ext>
            </a:extLst>
          </p:cNvPr>
          <p:cNvCxnSpPr/>
          <p:nvPr/>
        </p:nvCxnSpPr>
        <p:spPr>
          <a:xfrm>
            <a:off x="6888420" y="988463"/>
            <a:ext cx="0" cy="52861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BB194402-4DB6-2EB8-4CD4-B37244290C8D}"/>
              </a:ext>
            </a:extLst>
          </p:cNvPr>
          <p:cNvSpPr txBox="1"/>
          <p:nvPr/>
        </p:nvSpPr>
        <p:spPr>
          <a:xfrm>
            <a:off x="6842742" y="979212"/>
            <a:ext cx="11269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×100</a:t>
            </a:r>
            <a:endParaRPr lang="zh-CN" altLang="en-US" dirty="0"/>
          </a:p>
        </p:txBody>
      </p:sp>
      <p:sp>
        <p:nvSpPr>
          <p:cNvPr id="27" name="Text Box 21">
            <a:extLst>
              <a:ext uri="{FF2B5EF4-FFF2-40B4-BE49-F238E27FC236}">
                <a16:creationId xmlns:a16="http://schemas.microsoft.com/office/drawing/2014/main" id="{43165138-3D38-FE5B-5C52-C8BFE31FB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16" y="1489933"/>
            <a:ext cx="391776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srgbClr val="000000"/>
                </a:solidFill>
                <a:latin typeface="+mj-lt"/>
              </a:rPr>
              <a:t>42      ×     18      =    100</a:t>
            </a:r>
            <a:r>
              <a:rPr lang="en-US" altLang="zh-CN" sz="2400" b="1" i="1" kern="0" dirty="0">
                <a:solidFill>
                  <a:srgbClr val="000000"/>
                </a:solidFill>
                <a:latin typeface="+mj-lt"/>
              </a:rPr>
              <a:t>a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7948938-935C-C74D-42CA-829FB0FB64BE}"/>
              </a:ext>
            </a:extLst>
          </p:cNvPr>
          <p:cNvSpPr txBox="1"/>
          <p:nvPr/>
        </p:nvSpPr>
        <p:spPr>
          <a:xfrm>
            <a:off x="4528167" y="1882899"/>
            <a:ext cx="9961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(756</a:t>
            </a:r>
            <a:r>
              <a:rPr kumimoji="0" lang="en-US" altLang="zh-CN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)</a:t>
            </a:r>
            <a:endParaRPr lang="zh-CN" altLang="en-US" dirty="0"/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49FFC73E-1F87-BD0B-252E-FDA523C3E410}"/>
              </a:ext>
            </a:extLst>
          </p:cNvPr>
          <p:cNvCxnSpPr/>
          <p:nvPr/>
        </p:nvCxnSpPr>
        <p:spPr>
          <a:xfrm>
            <a:off x="4946124" y="2334202"/>
            <a:ext cx="0" cy="52861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5B513846-242D-C9AF-7639-1F8A2A4CCA74}"/>
              </a:ext>
            </a:extLst>
          </p:cNvPr>
          <p:cNvSpPr txBox="1"/>
          <p:nvPr/>
        </p:nvSpPr>
        <p:spPr>
          <a:xfrm>
            <a:off x="4900446" y="2324951"/>
            <a:ext cx="11269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÷100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1B3D473-DA81-077A-5387-84D7028DA468}"/>
              </a:ext>
            </a:extLst>
          </p:cNvPr>
          <p:cNvSpPr txBox="1"/>
          <p:nvPr/>
        </p:nvSpPr>
        <p:spPr>
          <a:xfrm>
            <a:off x="4630580" y="2838444"/>
            <a:ext cx="8820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7.56</a:t>
            </a:r>
            <a:endParaRPr lang="zh-CN" altLang="en-US" dirty="0"/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AD9BF1DE-3200-FBDC-39A0-BC0C1156348A}"/>
              </a:ext>
            </a:extLst>
          </p:cNvPr>
          <p:cNvCxnSpPr>
            <a:cxnSpLocks/>
          </p:cNvCxnSpPr>
          <p:nvPr/>
        </p:nvCxnSpPr>
        <p:spPr>
          <a:xfrm>
            <a:off x="6902034" y="1941087"/>
            <a:ext cx="0" cy="92172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3CD7F768-DF20-FFD2-357F-9ADD3A4D2D54}"/>
              </a:ext>
            </a:extLst>
          </p:cNvPr>
          <p:cNvSpPr txBox="1"/>
          <p:nvPr/>
        </p:nvSpPr>
        <p:spPr>
          <a:xfrm>
            <a:off x="6856356" y="2076464"/>
            <a:ext cx="11269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÷100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D95C3B9-D4FF-8797-DB50-FDE7B808A826}"/>
              </a:ext>
            </a:extLst>
          </p:cNvPr>
          <p:cNvSpPr txBox="1"/>
          <p:nvPr/>
        </p:nvSpPr>
        <p:spPr>
          <a:xfrm>
            <a:off x="6771979" y="2806440"/>
            <a:ext cx="5255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a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620A216-617E-3FEF-2CE1-AEC56E81C1D5}"/>
              </a:ext>
            </a:extLst>
          </p:cNvPr>
          <p:cNvSpPr txBox="1"/>
          <p:nvPr/>
        </p:nvSpPr>
        <p:spPr>
          <a:xfrm>
            <a:off x="6191549" y="2818978"/>
            <a:ext cx="7402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=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2" grpId="0"/>
      <p:bldP spid="24" grpId="0"/>
      <p:bldP spid="26" grpId="0"/>
      <p:bldP spid="27" grpId="0"/>
      <p:bldP spid="29" grpId="0"/>
      <p:bldP spid="31" grpId="0"/>
      <p:bldP spid="32" grpId="0"/>
      <p:bldP spid="34" grpId="0"/>
      <p:bldP spid="38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90694" y="1123989"/>
            <a:ext cx="401575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7.65   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÷   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0.85   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3771920" y="1123988"/>
            <a:ext cx="105727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i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b</a:t>
            </a:r>
          </a:p>
        </p:txBody>
      </p:sp>
      <p:sp>
        <p:nvSpPr>
          <p:cNvPr id="18451" name="文本框 2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8452" name="图片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3" name="图片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367565FD-A32B-E73B-FC3C-B853DB5ECEE9}"/>
              </a:ext>
            </a:extLst>
          </p:cNvPr>
          <p:cNvCxnSpPr/>
          <p:nvPr/>
        </p:nvCxnSpPr>
        <p:spPr>
          <a:xfrm>
            <a:off x="1274556" y="1679620"/>
            <a:ext cx="0" cy="52861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29DC028A-98CC-949C-BE00-2E82BC454DCD}"/>
              </a:ext>
            </a:extLst>
          </p:cNvPr>
          <p:cNvSpPr txBox="1"/>
          <p:nvPr/>
        </p:nvSpPr>
        <p:spPr>
          <a:xfrm>
            <a:off x="1228878" y="1670369"/>
            <a:ext cx="1005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×100</a:t>
            </a:r>
            <a:endParaRPr lang="zh-CN" altLang="en-US" dirty="0"/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BB7D5D0F-1E44-51EB-2A10-C0CE44374F2C}"/>
              </a:ext>
            </a:extLst>
          </p:cNvPr>
          <p:cNvCxnSpPr/>
          <p:nvPr/>
        </p:nvCxnSpPr>
        <p:spPr>
          <a:xfrm>
            <a:off x="2661318" y="1679620"/>
            <a:ext cx="0" cy="52861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028D97D0-B38D-B1DA-6516-C65AD83249A0}"/>
              </a:ext>
            </a:extLst>
          </p:cNvPr>
          <p:cNvSpPr txBox="1"/>
          <p:nvPr/>
        </p:nvSpPr>
        <p:spPr>
          <a:xfrm>
            <a:off x="2615640" y="1670369"/>
            <a:ext cx="1005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×100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0FD3E03B-99E0-2A63-87F1-E721EEB07500}"/>
              </a:ext>
            </a:extLst>
          </p:cNvPr>
          <p:cNvGrpSpPr/>
          <p:nvPr/>
        </p:nvGrpSpPr>
        <p:grpSpPr>
          <a:xfrm>
            <a:off x="990694" y="2295619"/>
            <a:ext cx="4015756" cy="466725"/>
            <a:chOff x="990694" y="2295619"/>
            <a:chExt cx="4015756" cy="466725"/>
          </a:xfrm>
        </p:grpSpPr>
        <p:sp>
          <p:nvSpPr>
            <p:cNvPr id="17" name="Text Box 3">
              <a:extLst>
                <a:ext uri="{FF2B5EF4-FFF2-40B4-BE49-F238E27FC236}">
                  <a16:creationId xmlns:a16="http://schemas.microsoft.com/office/drawing/2014/main" id="{BC2BCC20-8C47-DF83-E6DD-9493902225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94" y="2300679"/>
              <a:ext cx="401575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765    </a:t>
              </a:r>
              <a:r>
                <a:rPr lang="en-US" altLang="zh-CN" sz="2400" b="1" dirty="0">
                  <a:solidFill>
                    <a:schemeClr val="tx1"/>
                  </a:solidFill>
                  <a:latin typeface="+mj-lt"/>
                  <a:ea typeface="楷体" panose="02010609060101010101" pitchFamily="49" charset="-122"/>
                </a:rPr>
                <a:t>÷    </a:t>
              </a:r>
              <a:r>
                <a:rPr lang="en-US" altLang="zh-CN" sz="24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85     </a:t>
              </a:r>
              <a:r>
                <a:rPr lang="zh-CN" altLang="en-US" sz="2400" b="1" dirty="0">
                  <a:solidFill>
                    <a:schemeClr val="tx1"/>
                  </a:solidFill>
                  <a:latin typeface="+mj-lt"/>
                  <a:ea typeface="楷体" panose="02010609060101010101" pitchFamily="49" charset="-122"/>
                </a:rPr>
                <a:t>＝</a:t>
              </a:r>
            </a:p>
          </p:txBody>
        </p:sp>
        <p:sp>
          <p:nvSpPr>
            <p:cNvPr id="18" name="Text Box 15">
              <a:extLst>
                <a:ext uri="{FF2B5EF4-FFF2-40B4-BE49-F238E27FC236}">
                  <a16:creationId xmlns:a16="http://schemas.microsoft.com/office/drawing/2014/main" id="{71AFF141-BD55-4B3F-8CD4-BC00DE7855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1919" y="2295619"/>
              <a:ext cx="1057275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i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b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BD9AFC41-4DB7-320E-B397-5DB0D968B81F}"/>
              </a:ext>
            </a:extLst>
          </p:cNvPr>
          <p:cNvGrpSpPr/>
          <p:nvPr/>
        </p:nvGrpSpPr>
        <p:grpSpPr>
          <a:xfrm>
            <a:off x="4838059" y="1410444"/>
            <a:ext cx="3564513" cy="1253233"/>
            <a:chOff x="4838059" y="1410444"/>
            <a:chExt cx="3564513" cy="1253233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CBF6D5EC-17F6-976F-2B80-2DC5EC67F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43722" y="1804827"/>
              <a:ext cx="858850" cy="858850"/>
            </a:xfrm>
            <a:prstGeom prst="rect">
              <a:avLst/>
            </a:prstGeom>
          </p:spPr>
        </p:pic>
        <p:sp>
          <p:nvSpPr>
            <p:cNvPr id="20" name="AutoShape 27">
              <a:extLst>
                <a:ext uri="{FF2B5EF4-FFF2-40B4-BE49-F238E27FC236}">
                  <a16:creationId xmlns:a16="http://schemas.microsoft.com/office/drawing/2014/main" id="{998BA7C2-CFB3-8B4D-08E6-064B423EA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059" y="1410444"/>
              <a:ext cx="2311314" cy="1117645"/>
            </a:xfrm>
            <a:prstGeom prst="wedgeRoundRectCallout">
              <a:avLst>
                <a:gd name="adj1" fmla="val 65943"/>
                <a:gd name="adj2" fmla="val 2813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r>
                <a:rPr lang="zh-CN" altLang="en-US" sz="2100" b="1" dirty="0">
                  <a:solidFill>
                    <a:srgbClr val="FF0000"/>
                  </a:solidFill>
                  <a:latin typeface="+mj-lt"/>
                  <a:ea typeface="+mj-ea"/>
                </a:rPr>
                <a:t>转化的过程运用了积的变化规律和商不变的规律。</a:t>
              </a:r>
              <a:endParaRPr lang="zh-CN" altLang="zh-CN" sz="21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sp>
        <p:nvSpPr>
          <p:cNvPr id="22" name="TextBox 20">
            <a:extLst>
              <a:ext uri="{FF2B5EF4-FFF2-40B4-BE49-F238E27FC236}">
                <a16:creationId xmlns:a16="http://schemas.microsoft.com/office/drawing/2014/main" id="{E6F545E0-9479-A151-8C89-E261CA1B8799}"/>
              </a:ext>
            </a:extLst>
          </p:cNvPr>
          <p:cNvSpPr txBox="1"/>
          <p:nvPr/>
        </p:nvSpPr>
        <p:spPr>
          <a:xfrm>
            <a:off x="342179" y="3321622"/>
            <a:ext cx="8459642" cy="13074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00FF"/>
                </a:solidFill>
                <a:latin typeface="+mj-lt"/>
                <a:ea typeface="黑体" panose="02010609060101010101" pitchFamily="2" charset="-122"/>
              </a:rPr>
              <a:t>规律    </a:t>
            </a:r>
            <a:r>
              <a:rPr lang="zh-CN" altLang="en-US" sz="2100" b="1" dirty="0">
                <a:latin typeface="+mj-lt"/>
                <a:ea typeface="黑体" panose="02010609060101010101" pitchFamily="2" charset="-122"/>
              </a:rPr>
              <a:t>除数是小数的除法的计算方法：先移动除数的小数点，使它变成整数；再将被除数的小数点向右移动相同的位数（位数不够的，在被除数的末尾用 </a:t>
            </a:r>
            <a:r>
              <a:rPr lang="en-US" altLang="zh-CN" sz="2100" b="1" dirty="0">
                <a:latin typeface="+mj-lt"/>
                <a:ea typeface="黑体" panose="02010609060101010101" pitchFamily="2" charset="-122"/>
              </a:rPr>
              <a:t>0 </a:t>
            </a:r>
            <a:r>
              <a:rPr lang="zh-CN" altLang="en-US" sz="2100" b="1" dirty="0">
                <a:latin typeface="+mj-lt"/>
                <a:ea typeface="黑体" panose="02010609060101010101" pitchFamily="2" charset="-122"/>
              </a:rPr>
              <a:t>补足）；最后按除数是整数的小数除法进行计算。</a:t>
            </a:r>
          </a:p>
        </p:txBody>
      </p:sp>
      <p:sp>
        <p:nvSpPr>
          <p:cNvPr id="23" name="TextBox 26">
            <a:extLst>
              <a:ext uri="{FF2B5EF4-FFF2-40B4-BE49-F238E27FC236}">
                <a16:creationId xmlns:a16="http://schemas.microsoft.com/office/drawing/2014/main" id="{DFE34947-E16C-0ADA-F087-B705C9F20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6" y="210476"/>
            <a:ext cx="1466850" cy="461962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小数除法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1295486" y="971592"/>
            <a:ext cx="41529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黑体" panose="02010609060101010101" pitchFamily="2" charset="-122"/>
              </a:rPr>
              <a:t>除数是小数的计算方法：</a:t>
            </a:r>
          </a:p>
        </p:txBody>
      </p:sp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1295486" y="2161532"/>
            <a:ext cx="436048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（</a:t>
            </a:r>
            <a:r>
              <a:rPr lang="en-US" altLang="zh-CN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2</a:t>
            </a: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）按</a:t>
            </a:r>
            <a:r>
              <a:rPr lang="zh-CN" altLang="en-US" sz="2400" b="1" dirty="0">
                <a:solidFill>
                  <a:srgbClr val="A50021"/>
                </a:solidFill>
                <a:latin typeface="+mj-lt"/>
                <a:ea typeface="黑体" panose="02010609060101010101" pitchFamily="2" charset="-122"/>
              </a:rPr>
              <a:t>整数除法</a:t>
            </a: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的方法去除；</a:t>
            </a:r>
          </a:p>
        </p:txBody>
      </p:sp>
      <p:sp>
        <p:nvSpPr>
          <p:cNvPr id="15" name="Text Box 27"/>
          <p:cNvSpPr txBox="1">
            <a:spLocks noChangeArrowheads="1"/>
          </p:cNvSpPr>
          <p:nvPr/>
        </p:nvSpPr>
        <p:spPr bwMode="auto">
          <a:xfrm>
            <a:off x="1295486" y="2725397"/>
            <a:ext cx="612680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（</a:t>
            </a:r>
            <a:r>
              <a:rPr lang="en-US" altLang="zh-CN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3</a:t>
            </a: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）</a:t>
            </a:r>
            <a:r>
              <a:rPr lang="zh-CN" altLang="en-US" sz="2400" b="1" dirty="0">
                <a:solidFill>
                  <a:srgbClr val="A50021"/>
                </a:solidFill>
                <a:latin typeface="+mj-lt"/>
                <a:ea typeface="黑体" panose="02010609060101010101" pitchFamily="2" charset="-122"/>
              </a:rPr>
              <a:t>商</a:t>
            </a: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的小数点要和</a:t>
            </a:r>
            <a:r>
              <a:rPr lang="zh-CN" altLang="en-US" sz="2400" b="1" dirty="0">
                <a:solidFill>
                  <a:srgbClr val="A50021"/>
                </a:solidFill>
                <a:latin typeface="+mj-lt"/>
                <a:ea typeface="黑体" panose="02010609060101010101" pitchFamily="2" charset="-122"/>
              </a:rPr>
              <a:t>被除数</a:t>
            </a: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的小数点对齐；</a:t>
            </a:r>
          </a:p>
        </p:txBody>
      </p:sp>
      <p:sp>
        <p:nvSpPr>
          <p:cNvPr id="16" name="Text Box 28"/>
          <p:cNvSpPr txBox="1">
            <a:spLocks noChangeArrowheads="1"/>
          </p:cNvSpPr>
          <p:nvPr/>
        </p:nvSpPr>
        <p:spPr bwMode="auto">
          <a:xfrm>
            <a:off x="1295486" y="3289262"/>
            <a:ext cx="612680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（</a:t>
            </a:r>
            <a:r>
              <a:rPr lang="en-US" altLang="zh-CN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4</a:t>
            </a: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）整数部分</a:t>
            </a:r>
            <a:r>
              <a:rPr lang="zh-CN" altLang="en-US" sz="2400" b="1" dirty="0">
                <a:solidFill>
                  <a:srgbClr val="A50021"/>
                </a:solidFill>
                <a:latin typeface="+mj-lt"/>
                <a:ea typeface="黑体" panose="02010609060101010101" pitchFamily="2" charset="-122"/>
              </a:rPr>
              <a:t>不够除</a:t>
            </a: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，</a:t>
            </a:r>
            <a:r>
              <a:rPr lang="zh-CN" altLang="en-US" sz="2400" b="1" dirty="0">
                <a:solidFill>
                  <a:srgbClr val="A50021"/>
                </a:solidFill>
                <a:latin typeface="+mj-lt"/>
                <a:ea typeface="黑体" panose="02010609060101010101" pitchFamily="2" charset="-122"/>
              </a:rPr>
              <a:t>商 </a:t>
            </a:r>
            <a:r>
              <a:rPr lang="en-US" altLang="zh-CN" sz="2400" b="1" dirty="0">
                <a:solidFill>
                  <a:srgbClr val="A50021"/>
                </a:solidFill>
                <a:latin typeface="+mj-lt"/>
                <a:ea typeface="黑体" panose="02010609060101010101" pitchFamily="2" charset="-122"/>
              </a:rPr>
              <a:t>0</a:t>
            </a: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，</a:t>
            </a:r>
            <a:r>
              <a:rPr lang="zh-CN" altLang="en-US" sz="2400" b="1" dirty="0">
                <a:solidFill>
                  <a:srgbClr val="A50021"/>
                </a:solidFill>
                <a:latin typeface="+mj-lt"/>
                <a:ea typeface="黑体" panose="02010609060101010101" pitchFamily="2" charset="-122"/>
              </a:rPr>
              <a:t>点上小数点；</a:t>
            </a:r>
          </a:p>
        </p:txBody>
      </p:sp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1295486" y="3853128"/>
            <a:ext cx="525766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（</a:t>
            </a:r>
            <a:r>
              <a:rPr lang="en-US" altLang="zh-CN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5</a:t>
            </a: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）如果</a:t>
            </a:r>
            <a:r>
              <a:rPr lang="zh-CN" altLang="en-US" sz="2400" b="1" dirty="0">
                <a:solidFill>
                  <a:srgbClr val="A50021"/>
                </a:solidFill>
                <a:latin typeface="+mj-lt"/>
                <a:ea typeface="黑体" panose="02010609060101010101" pitchFamily="2" charset="-122"/>
              </a:rPr>
              <a:t>有余数</a:t>
            </a: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，要</a:t>
            </a:r>
            <a:r>
              <a:rPr lang="zh-CN" altLang="en-US" sz="2400" b="1" dirty="0">
                <a:solidFill>
                  <a:srgbClr val="A50021"/>
                </a:solidFill>
                <a:latin typeface="+mj-lt"/>
                <a:ea typeface="黑体" panose="02010609060101010101" pitchFamily="2" charset="-122"/>
              </a:rPr>
              <a:t>添 </a:t>
            </a:r>
            <a:r>
              <a:rPr lang="en-US" altLang="zh-CN" sz="2400" b="1" dirty="0">
                <a:solidFill>
                  <a:srgbClr val="A50021"/>
                </a:solidFill>
                <a:latin typeface="+mj-lt"/>
                <a:ea typeface="黑体" panose="02010609060101010101" pitchFamily="2" charset="-122"/>
              </a:rPr>
              <a:t>0 </a:t>
            </a: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再除。</a:t>
            </a:r>
          </a:p>
        </p:txBody>
      </p:sp>
      <p:sp>
        <p:nvSpPr>
          <p:cNvPr id="25" name="Text Box 43"/>
          <p:cNvSpPr txBox="1">
            <a:spLocks noChangeArrowheads="1"/>
          </p:cNvSpPr>
          <p:nvPr/>
        </p:nvSpPr>
        <p:spPr bwMode="auto">
          <a:xfrm>
            <a:off x="1295486" y="1597667"/>
            <a:ext cx="528862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（</a:t>
            </a:r>
            <a:r>
              <a:rPr lang="en-US" altLang="zh-CN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1</a:t>
            </a:r>
            <a:r>
              <a:rPr lang="zh-CN" altLang="en-US" sz="2400" b="1" dirty="0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）用</a:t>
            </a:r>
            <a:r>
              <a:rPr lang="zh-CN" altLang="en-US" sz="2400" b="1" dirty="0">
                <a:solidFill>
                  <a:srgbClr val="A50021"/>
                </a:solidFill>
                <a:latin typeface="+mj-lt"/>
                <a:ea typeface="黑体" panose="02010609060101010101" pitchFamily="2" charset="-122"/>
              </a:rPr>
              <a:t>商不变</a:t>
            </a:r>
            <a:r>
              <a:rPr lang="zh-CN" altLang="en-US" sz="2400" b="1">
                <a:solidFill>
                  <a:srgbClr val="0000CC"/>
                </a:solidFill>
                <a:latin typeface="+mj-lt"/>
                <a:ea typeface="黑体" panose="02010609060101010101" pitchFamily="2" charset="-122"/>
              </a:rPr>
              <a:t>定律，扩大相同倍数；</a:t>
            </a:r>
            <a:endParaRPr lang="zh-CN" altLang="en-US" sz="2400" b="1" dirty="0">
              <a:solidFill>
                <a:srgbClr val="0000CC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6398" name="文本框 2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6399" name="图片 2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508" y="105569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图片 2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028" y="150813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413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998189"/>
              </p:ext>
            </p:extLst>
          </p:nvPr>
        </p:nvGraphicFramePr>
        <p:xfrm>
          <a:off x="1719349" y="2519667"/>
          <a:ext cx="685800" cy="14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34975" imgH="676910" progId="Equation.DSMT4">
                  <p:embed/>
                </p:oleObj>
              </mc:Choice>
              <mc:Fallback>
                <p:oleObj name="Equation" r:id="rId7" imgW="434975" imgH="67691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349" y="2519667"/>
                        <a:ext cx="685800" cy="14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26">
            <a:extLst>
              <a:ext uri="{FF2B5EF4-FFF2-40B4-BE49-F238E27FC236}">
                <a16:creationId xmlns:a16="http://schemas.microsoft.com/office/drawing/2014/main" id="{E2FAAB63-9BE1-A9F0-E9D8-6627F9E38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6" y="210476"/>
            <a:ext cx="1466850" cy="461962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小数除法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895394"/>
            <a:ext cx="4110038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1.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（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1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50950" y="1520869"/>
            <a:ext cx="6534150" cy="5067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27×3=</a:t>
            </a:r>
            <a:r>
              <a:rPr lang="en-US" altLang="zh-CN" sz="2700" b="1" u="sng" dirty="0">
                <a:latin typeface="+mj-lt"/>
                <a:ea typeface="黑体" panose="02010609060101010101" pitchFamily="2" charset="-122"/>
              </a:rPr>
              <a:t>          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，</a:t>
            </a:r>
            <a:r>
              <a:rPr lang="en-US" altLang="zh-CN" sz="27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      24÷6=</a:t>
            </a:r>
            <a:r>
              <a:rPr lang="en-US" altLang="zh-CN" sz="2700" b="1" u="sng" dirty="0">
                <a:latin typeface="Arial" panose="020B0604020202020204" pitchFamily="34" charset="0"/>
                <a:ea typeface="黑体" panose="02010609060101010101" pitchFamily="2" charset="-122"/>
              </a:rPr>
              <a:t>            </a:t>
            </a:r>
            <a:r>
              <a:rPr lang="en-US" altLang="zh-CN" sz="2700" b="1" dirty="0"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700" b="1" dirty="0">
                <a:latin typeface="Arial" panose="020B0604020202020204" pitchFamily="34" charset="0"/>
                <a:ea typeface="黑体" panose="02010609060101010101" pitchFamily="2" charset="-122"/>
              </a:rPr>
              <a:t>；</a:t>
            </a:r>
            <a:r>
              <a:rPr lang="en-US" altLang="zh-CN" sz="2700" b="1" u="sng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 </a:t>
            </a:r>
            <a:endParaRPr lang="zh-CN" altLang="en-US" sz="27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0950" y="2213019"/>
            <a:ext cx="6534150" cy="5067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2.7×3=</a:t>
            </a:r>
            <a:r>
              <a:rPr lang="en-US" altLang="zh-CN" sz="2700" b="1" u="sng" dirty="0">
                <a:latin typeface="+mj-lt"/>
                <a:ea typeface="黑体" panose="02010609060101010101" pitchFamily="2" charset="-122"/>
              </a:rPr>
              <a:t>          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，</a:t>
            </a:r>
            <a:r>
              <a:rPr lang="en-US" altLang="zh-CN" sz="27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     2.4÷6=</a:t>
            </a:r>
            <a:r>
              <a:rPr lang="en-US" altLang="zh-CN" sz="2700" b="1" u="sng" dirty="0">
                <a:latin typeface="Arial" panose="020B0604020202020204" pitchFamily="34" charset="0"/>
                <a:ea typeface="黑体" panose="02010609060101010101" pitchFamily="2" charset="-122"/>
              </a:rPr>
              <a:t>            </a:t>
            </a:r>
            <a:r>
              <a:rPr lang="en-US" altLang="zh-CN" sz="2700" b="1" dirty="0"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700" b="1" dirty="0">
                <a:latin typeface="Arial" panose="020B0604020202020204" pitchFamily="34" charset="0"/>
                <a:ea typeface="黑体" panose="02010609060101010101" pitchFamily="2" charset="-122"/>
              </a:rPr>
              <a:t>；</a:t>
            </a:r>
            <a:r>
              <a:rPr lang="en-US" altLang="zh-CN" sz="2700" b="1" u="sng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 </a:t>
            </a:r>
            <a:endParaRPr lang="zh-CN" altLang="en-US" sz="27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0950" y="2906757"/>
            <a:ext cx="6534150" cy="5067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2.7×0.3=</a:t>
            </a:r>
            <a:r>
              <a:rPr lang="en-US" altLang="zh-CN" sz="2700" b="1" u="sng" dirty="0">
                <a:latin typeface="+mj-lt"/>
                <a:ea typeface="黑体" panose="02010609060101010101" pitchFamily="2" charset="-122"/>
              </a:rPr>
              <a:t>          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， </a:t>
            </a:r>
            <a:r>
              <a:rPr lang="en-US" altLang="zh-CN" sz="27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 2.4÷0.6=</a:t>
            </a:r>
            <a:r>
              <a:rPr lang="en-US" altLang="zh-CN" sz="2700" b="1" u="sng" dirty="0">
                <a:latin typeface="Arial" panose="020B0604020202020204" pitchFamily="34" charset="0"/>
                <a:ea typeface="黑体" panose="02010609060101010101" pitchFamily="2" charset="-122"/>
              </a:rPr>
              <a:t>            </a:t>
            </a:r>
            <a:r>
              <a:rPr lang="en-US" altLang="zh-CN" sz="2700" b="1" dirty="0"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700" b="1" dirty="0">
                <a:latin typeface="Arial" panose="020B0604020202020204" pitchFamily="34" charset="0"/>
                <a:ea typeface="黑体" panose="02010609060101010101" pitchFamily="2" charset="-122"/>
              </a:rPr>
              <a:t>；</a:t>
            </a:r>
            <a:r>
              <a:rPr lang="en-US" altLang="zh-CN" sz="2700" b="1" u="sng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 </a:t>
            </a:r>
            <a:endParaRPr lang="zh-CN" altLang="en-US" sz="27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0950" y="3600494"/>
            <a:ext cx="6534150" cy="5067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2.7×0.03=</a:t>
            </a:r>
            <a:r>
              <a:rPr lang="en-US" altLang="zh-CN" sz="2700" b="1" u="sng" dirty="0">
                <a:latin typeface="+mj-lt"/>
                <a:ea typeface="黑体" panose="02010609060101010101" pitchFamily="2" charset="-122"/>
              </a:rPr>
              <a:t>          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，</a:t>
            </a:r>
            <a:r>
              <a:rPr lang="en-US" altLang="zh-CN" sz="27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2.4÷0.06=</a:t>
            </a:r>
            <a:r>
              <a:rPr lang="en-US" altLang="zh-CN" sz="2700" b="1" u="sng" dirty="0">
                <a:latin typeface="Arial" panose="020B0604020202020204" pitchFamily="34" charset="0"/>
                <a:ea typeface="黑体" panose="02010609060101010101" pitchFamily="2" charset="-122"/>
              </a:rPr>
              <a:t>            </a:t>
            </a:r>
            <a:r>
              <a:rPr lang="en-US" altLang="zh-CN" sz="2700" b="1" dirty="0">
                <a:latin typeface="Arial" panose="020B0604020202020204" pitchFamily="34" charset="0"/>
                <a:ea typeface="黑体" panose="02010609060101010101" pitchFamily="2" charset="-122"/>
              </a:rPr>
              <a:t> </a:t>
            </a:r>
            <a:r>
              <a:rPr lang="zh-CN" altLang="en-US" sz="2700" b="1" dirty="0">
                <a:latin typeface="Arial" panose="020B0604020202020204" pitchFamily="34" charset="0"/>
                <a:ea typeface="黑体" panose="02010609060101010101" pitchFamily="2" charset="-122"/>
              </a:rPr>
              <a:t>；</a:t>
            </a:r>
            <a:r>
              <a:rPr lang="en-US" altLang="zh-CN" sz="2700" b="1" u="sng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2" charset="-122"/>
              </a:rPr>
              <a:t> </a:t>
            </a:r>
            <a:endParaRPr lang="zh-CN" altLang="en-US" sz="27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6551" y="1503746"/>
            <a:ext cx="547687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81</a:t>
            </a:r>
            <a:endParaRPr lang="zh-CN" altLang="en-US" sz="27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38772" y="1451344"/>
            <a:ext cx="490537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30488" y="2207294"/>
            <a:ext cx="614362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8.1</a:t>
            </a:r>
            <a:endParaRPr lang="zh-CN" altLang="en-US" sz="27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30850" y="2138714"/>
            <a:ext cx="7429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0.4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77528" y="2877836"/>
            <a:ext cx="800100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0.81</a:t>
            </a:r>
            <a:endParaRPr lang="zh-CN" altLang="en-US" sz="27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80052" y="2824496"/>
            <a:ext cx="5207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73393" y="3576682"/>
            <a:ext cx="1012825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0.081</a:t>
            </a:r>
            <a:endParaRPr lang="zh-CN" altLang="en-US" sz="27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762" y="3508691"/>
            <a:ext cx="738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40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5256213" y="362008"/>
            <a:ext cx="2668587" cy="1106487"/>
            <a:chOff x="3405187" y="440569"/>
            <a:chExt cx="2669195" cy="1105799"/>
          </a:xfrm>
        </p:grpSpPr>
        <p:sp>
          <p:nvSpPr>
            <p:cNvPr id="16" name="云形标注 15"/>
            <p:cNvSpPr/>
            <p:nvPr/>
          </p:nvSpPr>
          <p:spPr>
            <a:xfrm>
              <a:off x="3405187" y="440569"/>
              <a:ext cx="2669195" cy="1105799"/>
            </a:xfrm>
            <a:prstGeom prst="cloudCallout">
              <a:avLst>
                <a:gd name="adj1" fmla="val -45892"/>
                <a:gd name="adj2" fmla="val 57314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789450" y="580182"/>
              <a:ext cx="2005469" cy="82974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zh-CN" altLang="en-US" sz="2400" b="1" dirty="0">
                  <a:latin typeface="+mj-lt"/>
                  <a:ea typeface="黑体" panose="02010609060101010101" pitchFamily="2" charset="-122"/>
                </a:rPr>
                <a:t>你发现什么规律了吗？</a:t>
              </a:r>
            </a:p>
          </p:txBody>
        </p:sp>
      </p:grpSp>
      <p:pic>
        <p:nvPicPr>
          <p:cNvPr id="20496" name="图片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13" y="274320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7" name="图片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0" y="291783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1"/>
          <p:cNvSpPr txBox="1"/>
          <p:nvPr/>
        </p:nvSpPr>
        <p:spPr>
          <a:xfrm>
            <a:off x="2813050" y="1070019"/>
            <a:ext cx="2357438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P110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2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题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(1)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）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25463" y="100012"/>
            <a:ext cx="47244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三、回顾小数乘、除法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881855" y="4259624"/>
            <a:ext cx="505380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计算小数乘、除法要注意什么？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288" y="795110"/>
            <a:ext cx="8099425" cy="3553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除法中的变化规律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defRPr/>
            </a:pP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①商不变的性质：被除数和除数同时乘或除以相同的数（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0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除外），商</a:t>
            </a:r>
            <a:r>
              <a:rPr lang="zh-CN" altLang="en-US" sz="2700" b="1" u="sng" dirty="0">
                <a:latin typeface="+mj-lt"/>
                <a:ea typeface="黑体" panose="02010609060101010101" pitchFamily="2" charset="-122"/>
              </a:rPr>
              <a:t>         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。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defRPr/>
            </a:pP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②一个数（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0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除外）除以大于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1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的数，商比被除数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___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。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defRPr/>
            </a:pP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③一个数（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0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除外）除以小于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1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（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0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除外）的数，商比被除数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____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。</a:t>
            </a:r>
            <a:endParaRPr lang="zh-CN" altLang="en-US" sz="30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657624" y="1981216"/>
            <a:ext cx="879475" cy="5080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7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不变</a:t>
            </a:r>
            <a:endParaRPr lang="zh-CN" altLang="en-US" sz="1050" dirty="0">
              <a:solidFill>
                <a:srgbClr val="FF00FF"/>
              </a:solidFill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844720" y="2641600"/>
            <a:ext cx="53251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700" b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小</a:t>
            </a:r>
            <a:endParaRPr lang="zh-CN" altLang="en-US" sz="1200">
              <a:solidFill>
                <a:srgbClr val="FF00FF"/>
              </a:solidFill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720924" y="3777023"/>
            <a:ext cx="53251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700" b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大</a:t>
            </a:r>
            <a:endParaRPr lang="zh-CN" altLang="en-US" sz="1200">
              <a:solidFill>
                <a:srgbClr val="FF00FF"/>
              </a:solidFill>
            </a:endParaRPr>
          </a:p>
        </p:txBody>
      </p:sp>
      <p:sp>
        <p:nvSpPr>
          <p:cNvPr id="22534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2535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671568" y="209612"/>
            <a:ext cx="5338768" cy="871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2400" b="1" dirty="0">
                <a:latin typeface="+mn-lt"/>
                <a:ea typeface="黑体" panose="02010609060101010101" pitchFamily="2" charset="-122"/>
              </a:rPr>
              <a:t>什么是循环小数？说一说什么是循环节，什么是有限小数、无限小数。</a:t>
            </a:r>
          </a:p>
        </p:txBody>
      </p:sp>
      <p:graphicFrame>
        <p:nvGraphicFramePr>
          <p:cNvPr id="4" name="表格 32"/>
          <p:cNvGraphicFramePr>
            <a:graphicFrameLocks noGrp="1"/>
          </p:cNvGraphicFramePr>
          <p:nvPr/>
        </p:nvGraphicFramePr>
        <p:xfrm>
          <a:off x="642938" y="1187450"/>
          <a:ext cx="7858125" cy="3654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6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02598">
                <a:tc rowSpan="2">
                  <a:txBody>
                    <a:bodyPr/>
                    <a:lstStyle/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zh-CN" altLang="en-US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en-US" altLang="zh-CN" sz="1800" dirty="0"/>
                    </a:p>
                    <a:p>
                      <a:endParaRPr lang="zh-CN" altLang="en-US" sz="1800" dirty="0"/>
                    </a:p>
                  </a:txBody>
                  <a:tcPr marL="68580" marR="68580" marT="34293" marB="3429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68580" marR="68580" marT="34293" marB="3429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182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68580" marR="68580" marT="34293" marB="3429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06512" y="1125538"/>
            <a:ext cx="2306637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>
                <a:latin typeface="+mn-lt"/>
                <a:ea typeface="黑体" panose="02010609060101010101" pitchFamily="2" charset="-122"/>
              </a:rPr>
              <a:t>11.9÷0.72=</a:t>
            </a:r>
            <a:endParaRPr lang="en-US" altLang="zh-CN" sz="2400" b="1" dirty="0"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19313" y="1122363"/>
            <a:ext cx="1703387" cy="5245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2" charset="-122"/>
              </a:rPr>
              <a:t>16.5277···</a:t>
            </a:r>
            <a:endParaRPr lang="zh-CN" altLang="en-US" sz="2400" b="1" dirty="0">
              <a:latin typeface="+mn-lt"/>
              <a:ea typeface="黑体" panose="0201060906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905854" y="1316037"/>
            <a:ext cx="1254211" cy="829265"/>
            <a:chOff x="10334552" y="2081598"/>
            <a:chExt cx="1526373" cy="1008167"/>
          </a:xfrm>
        </p:grpSpPr>
        <p:sp>
          <p:nvSpPr>
            <p:cNvPr id="8" name="文本框 7"/>
            <p:cNvSpPr txBox="1"/>
            <p:nvPr/>
          </p:nvSpPr>
          <p:spPr>
            <a:xfrm>
              <a:off x="10334552" y="2359515"/>
              <a:ext cx="1526373" cy="730250"/>
            </a:xfrm>
            <a:prstGeom prst="roundRect">
              <a:avLst>
                <a:gd name="adj" fmla="val 22023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altLang="zh-CN" sz="2400" b="1">
                  <a:solidFill>
                    <a:schemeClr val="tx1"/>
                  </a:solidFill>
                </a:rPr>
                <a:t>16.527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373100" y="2081598"/>
              <a:ext cx="359349" cy="6967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2" charset="-122"/>
                </a:rPr>
                <a:t>.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2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811338" y="1587500"/>
            <a:ext cx="474722" cy="524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2" charset="-122"/>
              </a:rPr>
              <a:t>=</a:t>
            </a:r>
            <a:endParaRPr lang="zh-CN" altLang="en-US" sz="2400" b="1" dirty="0"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298825" y="1250950"/>
            <a:ext cx="5130800" cy="1352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1D1DFF"/>
                </a:solidFill>
                <a:latin typeface="+mj-ea"/>
                <a:ea typeface="+mj-ea"/>
              </a:rPr>
              <a:t>一个数的小数部分，从某一位起，一个数字或者几个数字依次不断重复出现，这样的小数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370263" y="3327400"/>
            <a:ext cx="904875" cy="573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2" charset="-122"/>
              </a:rPr>
              <a:t>小数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425950" y="3017838"/>
            <a:ext cx="2054225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+mn-lt"/>
                <a:ea typeface="黑体" panose="02010609060101010101" pitchFamily="2" charset="-122"/>
              </a:rPr>
              <a:t>有限小数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425950" y="3725863"/>
            <a:ext cx="2016125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+mn-lt"/>
                <a:ea typeface="黑体" panose="02010609060101010101" pitchFamily="2" charset="-122"/>
              </a:rPr>
              <a:t>无限小数</a:t>
            </a:r>
          </a:p>
        </p:txBody>
      </p:sp>
      <p:sp>
        <p:nvSpPr>
          <p:cNvPr id="16" name="左大括号 15"/>
          <p:cNvSpPr/>
          <p:nvPr/>
        </p:nvSpPr>
        <p:spPr>
          <a:xfrm>
            <a:off x="4214813" y="3241675"/>
            <a:ext cx="177800" cy="800100"/>
          </a:xfrm>
          <a:prstGeom prst="leftBrace">
            <a:avLst>
              <a:gd name="adj1" fmla="val 6962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062663" y="3452813"/>
            <a:ext cx="2252662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1D1DFF"/>
                </a:solidFill>
                <a:latin typeface="+mn-lt"/>
                <a:ea typeface="黑体" panose="02010609060101010101" pitchFamily="2" charset="-122"/>
              </a:rPr>
              <a:t>循环小数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062663" y="4027488"/>
            <a:ext cx="2517775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1D1DFF"/>
                </a:solidFill>
                <a:latin typeface="+mn-lt"/>
                <a:ea typeface="黑体" panose="02010609060101010101" pitchFamily="2" charset="-122"/>
              </a:rPr>
              <a:t>无限不循环小数</a:t>
            </a:r>
          </a:p>
        </p:txBody>
      </p:sp>
      <p:sp>
        <p:nvSpPr>
          <p:cNvPr id="19" name="左大括号 18"/>
          <p:cNvSpPr/>
          <p:nvPr/>
        </p:nvSpPr>
        <p:spPr>
          <a:xfrm>
            <a:off x="5859463" y="3625850"/>
            <a:ext cx="177800" cy="800100"/>
          </a:xfrm>
          <a:prstGeom prst="leftBrace">
            <a:avLst>
              <a:gd name="adj1" fmla="val 6962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884488" y="1243013"/>
            <a:ext cx="195262" cy="317500"/>
          </a:xfrm>
          <a:prstGeom prst="rect">
            <a:avLst/>
          </a:prstGeom>
          <a:noFill/>
          <a:ln w="19050">
            <a:solidFill>
              <a:srgbClr val="1D1D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298825" y="1289050"/>
            <a:ext cx="5130800" cy="12931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100" b="1" dirty="0">
                <a:latin typeface="+mj-ea"/>
                <a:ea typeface="+mj-ea"/>
              </a:rPr>
              <a:t>________________________________________________________________________________</a:t>
            </a:r>
            <a:r>
              <a:rPr lang="zh-CN" altLang="en-US" sz="2100" b="1" dirty="0">
                <a:ea typeface="黑体" panose="02010609060101010101" pitchFamily="2" charset="-122"/>
              </a:rPr>
              <a:t>叫作</a:t>
            </a:r>
            <a:r>
              <a:rPr lang="zh-CN" altLang="en-US" sz="2100" b="1" dirty="0">
                <a:solidFill>
                  <a:srgbClr val="C00000"/>
                </a:solidFill>
                <a:ea typeface="黑体" panose="02010609060101010101" pitchFamily="2" charset="-122"/>
              </a:rPr>
              <a:t>循环小数</a:t>
            </a:r>
            <a:r>
              <a:rPr lang="zh-CN" altLang="en-US" sz="2100" b="1" dirty="0">
                <a:ea typeface="黑体" panose="02010609060101010101" pitchFamily="2" charset="-122"/>
              </a:rPr>
              <a:t>。</a:t>
            </a:r>
            <a:endParaRPr lang="zh-CN" altLang="en-US" sz="2100" b="1" dirty="0">
              <a:solidFill>
                <a:srgbClr val="1D1DFF"/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59488" y="2063750"/>
            <a:ext cx="2867025" cy="534988"/>
          </a:xfrm>
          <a:prstGeom prst="roundRect">
            <a:avLst>
              <a:gd name="adj" fmla="val 22023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C00000"/>
                </a:solidFill>
              </a:rPr>
              <a:t>循环节</a:t>
            </a:r>
            <a:r>
              <a:rPr lang="zh-CN" altLang="en-US" sz="2100" b="1" dirty="0">
                <a:solidFill>
                  <a:schemeClr val="tx1"/>
                </a:solidFill>
              </a:rPr>
              <a:t>是</a:t>
            </a:r>
            <a:r>
              <a:rPr lang="en-US" altLang="zh-CN" sz="2100" b="1" dirty="0">
                <a:solidFill>
                  <a:schemeClr val="tx1"/>
                </a:solidFill>
              </a:rPr>
              <a:t>_________</a:t>
            </a:r>
            <a:endParaRPr lang="zh-CN" altLang="en-US" sz="2100" b="1" dirty="0">
              <a:solidFill>
                <a:schemeClr val="tx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81850" y="2090738"/>
            <a:ext cx="1730375" cy="452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1D1DFF"/>
                </a:solidFill>
                <a:latin typeface="+mj-ea"/>
                <a:ea typeface="+mj-ea"/>
              </a:rPr>
              <a:t>依次不断</a:t>
            </a:r>
            <a:endParaRPr lang="en-US" altLang="zh-CN" sz="2100" b="1" dirty="0">
              <a:solidFill>
                <a:srgbClr val="1D1DFF"/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289300" y="2543175"/>
            <a:ext cx="2359025" cy="512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100" b="1" dirty="0">
                <a:latin typeface="+mj-ea"/>
                <a:ea typeface="+mj-ea"/>
              </a:rPr>
              <a:t>_______________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251200" y="2486025"/>
            <a:ext cx="2360613" cy="452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1D1DFF"/>
                </a:solidFill>
                <a:latin typeface="+mj-ea"/>
                <a:ea typeface="+mj-ea"/>
              </a:rPr>
              <a:t>重复出现的数字。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650" y="2005104"/>
            <a:ext cx="1746884" cy="2884388"/>
          </a:xfrm>
          <a:prstGeom prst="rect">
            <a:avLst/>
          </a:prstGeom>
        </p:spPr>
      </p:pic>
      <p:sp>
        <p:nvSpPr>
          <p:cNvPr id="2" name="TextBox 26">
            <a:extLst>
              <a:ext uri="{FF2B5EF4-FFF2-40B4-BE49-F238E27FC236}">
                <a16:creationId xmlns:a16="http://schemas.microsoft.com/office/drawing/2014/main" id="{4B1586AA-7911-26E2-015B-FA613BBE9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516" y="210476"/>
            <a:ext cx="1466850" cy="461665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循环小数</a:t>
            </a:r>
          </a:p>
        </p:txBody>
      </p:sp>
    </p:spTree>
    <p:extLst>
      <p:ext uri="{BB962C8B-B14F-4D97-AF65-F5344CB8AC3E}">
        <p14:creationId xmlns:p14="http://schemas.microsoft.com/office/powerpoint/2010/main" val="254222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/>
      <p:bldP spid="13" grpId="0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1">
            <a:extLst>
              <a:ext uri="{FF2B5EF4-FFF2-40B4-BE49-F238E27FC236}">
                <a16:creationId xmlns:a16="http://schemas.microsoft.com/office/drawing/2014/main" id="{1FA774FC-F821-5839-8054-9BE0292AC1CF}"/>
              </a:ext>
            </a:extLst>
          </p:cNvPr>
          <p:cNvSpPr txBox="1"/>
          <p:nvPr/>
        </p:nvSpPr>
        <p:spPr>
          <a:xfrm>
            <a:off x="434448" y="742998"/>
            <a:ext cx="2047913" cy="46166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+mj-lt"/>
                <a:ea typeface="黑体" panose="02010609060101010101" pitchFamily="2" charset="-122"/>
              </a:rPr>
              <a:t>小数混合运算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B313B37-3F10-9187-E0F7-9475CE20761F}"/>
              </a:ext>
            </a:extLst>
          </p:cNvPr>
          <p:cNvGrpSpPr/>
          <p:nvPr/>
        </p:nvGrpSpPr>
        <p:grpSpPr>
          <a:xfrm>
            <a:off x="457308" y="1581176"/>
            <a:ext cx="8267528" cy="1981148"/>
            <a:chOff x="457308" y="1581176"/>
            <a:chExt cx="8267528" cy="198114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891F2A4-DFC1-5015-2E2B-81C392EFCAB3}"/>
                </a:ext>
              </a:extLst>
            </p:cNvPr>
            <p:cNvSpPr/>
            <p:nvPr/>
          </p:nvSpPr>
          <p:spPr bwMode="auto">
            <a:xfrm>
              <a:off x="457308" y="1581176"/>
              <a:ext cx="8267528" cy="1981148"/>
            </a:xfrm>
            <a:prstGeom prst="roundRect">
              <a:avLst/>
            </a:prstGeom>
            <a:grpFill/>
            <a:ln w="19050">
              <a:solidFill>
                <a:srgbClr val="00B0F0"/>
              </a:solidFill>
              <a:miter lim="800000"/>
            </a:ln>
          </p:spPr>
          <p:txBody>
            <a:bodyPr rtlCol="0" anchor="ctr"/>
            <a:lstStyle/>
            <a:p>
              <a:pPr algn="l" eaLnBrk="1" hangingPunct="1"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rgbClr val="00B0F0"/>
                </a:solidFill>
                <a:latin typeface="+mj-ea"/>
                <a:ea typeface="+mj-ea"/>
              </a:endParaRPr>
            </a:p>
          </p:txBody>
        </p:sp>
        <p:sp>
          <p:nvSpPr>
            <p:cNvPr id="4" name="Rectangle 26">
              <a:extLst>
                <a:ext uri="{FF2B5EF4-FFF2-40B4-BE49-F238E27FC236}">
                  <a16:creationId xmlns:a16="http://schemas.microsoft.com/office/drawing/2014/main" id="{6B15B10B-99E2-45BF-AE2A-D63E74C074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790" y="1725684"/>
              <a:ext cx="8000900" cy="168424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>
              <a:lvl1pPr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40487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hangingPunct="1">
                <a:lnSpc>
                  <a:spcPct val="15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0000FF"/>
                  </a:solidFill>
                  <a:latin typeface="+mn-lt"/>
                  <a:ea typeface="+mn-ea"/>
                </a:rPr>
                <a:t>        </a:t>
              </a:r>
              <a:r>
                <a:rPr lang="zh-CN" altLang="en-US" sz="2400" b="1" dirty="0">
                  <a:latin typeface="+mn-lt"/>
                  <a:ea typeface="+mn-ea"/>
                </a:rPr>
                <a:t>小数混合运算的顺序与整数混合运算相同，整数运算律和运算性质对于小数同样适用。运用运算律和运算性质，可以使计算更简便。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8572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476290" y="819196"/>
            <a:ext cx="4110038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1.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 计算下面各题。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3048040" y="971592"/>
            <a:ext cx="365750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（选自 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P112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1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题）</a:t>
            </a:r>
          </a:p>
        </p:txBody>
      </p:sp>
      <p:sp>
        <p:nvSpPr>
          <p:cNvPr id="5" name="TextBox 2"/>
          <p:cNvSpPr txBox="1"/>
          <p:nvPr/>
        </p:nvSpPr>
        <p:spPr>
          <a:xfrm>
            <a:off x="609600" y="1607493"/>
            <a:ext cx="7315200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>
                <a:latin typeface="+mj-lt"/>
                <a:ea typeface="黑体" panose="02010609060101010101" pitchFamily="2" charset="-122"/>
              </a:rPr>
              <a:t>32.5÷2.5	       1.36×0.05  	         0.06×1.7</a:t>
            </a:r>
            <a:endParaRPr lang="zh-CN" altLang="en-US" sz="27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676815" y="1598760"/>
            <a:ext cx="11604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=0.068</a:t>
            </a:r>
            <a:endParaRPr lang="zh-CN" altLang="en-US" sz="1500">
              <a:solidFill>
                <a:srgbClr val="FF0000"/>
              </a:solidFill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7373937" y="1607493"/>
            <a:ext cx="11604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=0.102</a:t>
            </a:r>
            <a:endParaRPr lang="zh-CN" altLang="en-US" sz="150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133664" y="1598334"/>
            <a:ext cx="7286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=13</a:t>
            </a:r>
            <a:endParaRPr lang="zh-CN" altLang="en-US" sz="1500">
              <a:solidFill>
                <a:srgbClr val="FF0000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71552" y="2148237"/>
            <a:ext cx="1689328" cy="2382488"/>
            <a:chOff x="571552" y="1766294"/>
            <a:chExt cx="1689328" cy="2382488"/>
          </a:xfrm>
        </p:grpSpPr>
        <p:grpSp>
          <p:nvGrpSpPr>
            <p:cNvPr id="13" name="组合 12"/>
            <p:cNvGrpSpPr/>
            <p:nvPr/>
          </p:nvGrpSpPr>
          <p:grpSpPr bwMode="auto">
            <a:xfrm>
              <a:off x="571552" y="2178913"/>
              <a:ext cx="1689328" cy="494409"/>
              <a:chOff x="1879200" y="3068096"/>
              <a:chExt cx="2252890" cy="658134"/>
            </a:xfrm>
          </p:grpSpPr>
          <p:pic>
            <p:nvPicPr>
              <p:cNvPr id="14" name="图片 48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7461" y="3068096"/>
                <a:ext cx="1624629" cy="637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Text Box 41"/>
              <p:cNvSpPr txBox="1">
                <a:spLocks noChangeArrowheads="1"/>
              </p:cNvSpPr>
              <p:nvPr/>
            </p:nvSpPr>
            <p:spPr bwMode="auto">
              <a:xfrm>
                <a:off x="2744066" y="3111683"/>
                <a:ext cx="1287125" cy="6145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>
                    <a:latin typeface="+mj-lt"/>
                  </a:rPr>
                  <a:t>3 2. 5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sp>
            <p:nvSpPr>
              <p:cNvPr id="16" name="Text Box 42"/>
              <p:cNvSpPr txBox="1">
                <a:spLocks noChangeArrowheads="1"/>
              </p:cNvSpPr>
              <p:nvPr/>
            </p:nvSpPr>
            <p:spPr bwMode="auto">
              <a:xfrm>
                <a:off x="1879200" y="3111683"/>
                <a:ext cx="759335" cy="6145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>
                    <a:latin typeface="+mj-lt"/>
                  </a:rPr>
                  <a:t>2.5</a:t>
                </a:r>
                <a:endParaRPr lang="en-US" altLang="zh-CN" sz="2400" b="1" dirty="0">
                  <a:latin typeface="+mj-lt"/>
                </a:endParaRPr>
              </a:p>
            </p:txBody>
          </p:sp>
        </p:grpSp>
        <p:cxnSp>
          <p:nvCxnSpPr>
            <p:cNvPr id="17" name="直接连接符 16"/>
            <p:cNvCxnSpPr>
              <a:cxnSpLocks noChangeShapeType="1"/>
            </p:cNvCxnSpPr>
            <p:nvPr/>
          </p:nvCxnSpPr>
          <p:spPr bwMode="auto">
            <a:xfrm>
              <a:off x="801644" y="2457876"/>
              <a:ext cx="100336" cy="13114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直接连接符 17"/>
            <p:cNvCxnSpPr>
              <a:cxnSpLocks noChangeShapeType="1"/>
            </p:cNvCxnSpPr>
            <p:nvPr/>
          </p:nvCxnSpPr>
          <p:spPr bwMode="auto">
            <a:xfrm>
              <a:off x="1675961" y="2457876"/>
              <a:ext cx="100336" cy="13114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Text Box 42"/>
            <p:cNvSpPr txBox="1">
              <a:spLocks noChangeArrowheads="1"/>
            </p:cNvSpPr>
            <p:nvPr/>
          </p:nvSpPr>
          <p:spPr bwMode="auto">
            <a:xfrm>
              <a:off x="1442763" y="1766294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1</a:t>
              </a:r>
              <a:endParaRPr lang="en-US" altLang="zh-CN" sz="2400" b="1" dirty="0">
                <a:latin typeface="+mj-lt"/>
              </a:endParaRPr>
            </a:p>
          </p:txBody>
        </p:sp>
        <p:sp>
          <p:nvSpPr>
            <p:cNvPr id="20" name="Text Box 42"/>
            <p:cNvSpPr txBox="1">
              <a:spLocks noChangeArrowheads="1"/>
            </p:cNvSpPr>
            <p:nvPr/>
          </p:nvSpPr>
          <p:spPr bwMode="auto">
            <a:xfrm>
              <a:off x="1213721" y="2571750"/>
              <a:ext cx="68499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2 5</a:t>
              </a:r>
              <a:endParaRPr lang="en-US" altLang="zh-CN" sz="2400" b="1" dirty="0">
                <a:latin typeface="+mj-lt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140939" y="3014365"/>
              <a:ext cx="111994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 Box 42"/>
            <p:cNvSpPr txBox="1">
              <a:spLocks noChangeArrowheads="1"/>
            </p:cNvSpPr>
            <p:nvPr/>
          </p:nvSpPr>
          <p:spPr bwMode="auto">
            <a:xfrm>
              <a:off x="1442763" y="2981854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7</a:t>
              </a:r>
              <a:endParaRPr lang="en-US" altLang="zh-CN" sz="2400" b="1" dirty="0">
                <a:latin typeface="+mj-lt"/>
              </a:endParaRPr>
            </a:p>
          </p:txBody>
        </p:sp>
        <p:sp>
          <p:nvSpPr>
            <p:cNvPr id="24" name="Text Box 42"/>
            <p:cNvSpPr txBox="1">
              <a:spLocks noChangeArrowheads="1"/>
            </p:cNvSpPr>
            <p:nvPr/>
          </p:nvSpPr>
          <p:spPr bwMode="auto">
            <a:xfrm>
              <a:off x="1757247" y="2981854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5</a:t>
              </a:r>
              <a:endParaRPr lang="en-US" altLang="zh-CN" sz="2400" b="1" dirty="0">
                <a:latin typeface="+mj-lt"/>
              </a:endParaRPr>
            </a:p>
          </p:txBody>
        </p:sp>
        <p:sp>
          <p:nvSpPr>
            <p:cNvPr id="25" name="Text Box 42"/>
            <p:cNvSpPr txBox="1">
              <a:spLocks noChangeArrowheads="1"/>
            </p:cNvSpPr>
            <p:nvPr/>
          </p:nvSpPr>
          <p:spPr bwMode="auto">
            <a:xfrm>
              <a:off x="1442763" y="3299317"/>
              <a:ext cx="64633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7  5</a:t>
              </a:r>
              <a:endParaRPr lang="en-US" altLang="zh-CN" sz="2400" b="1" dirty="0">
                <a:latin typeface="+mj-lt"/>
              </a:endParaRPr>
            </a:p>
          </p:txBody>
        </p:sp>
        <p:sp>
          <p:nvSpPr>
            <p:cNvPr id="26" name="Text Box 42"/>
            <p:cNvSpPr txBox="1">
              <a:spLocks noChangeArrowheads="1"/>
            </p:cNvSpPr>
            <p:nvPr/>
          </p:nvSpPr>
          <p:spPr bwMode="auto">
            <a:xfrm>
              <a:off x="1775226" y="1766294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3</a:t>
              </a:r>
              <a:endParaRPr lang="en-US" altLang="zh-CN" sz="2400" b="1" dirty="0">
                <a:latin typeface="+mj-lt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1140939" y="3714720"/>
              <a:ext cx="111994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42"/>
            <p:cNvSpPr txBox="1">
              <a:spLocks noChangeArrowheads="1"/>
            </p:cNvSpPr>
            <p:nvPr/>
          </p:nvSpPr>
          <p:spPr bwMode="auto">
            <a:xfrm>
              <a:off x="1757247" y="3687117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0</a:t>
              </a:r>
              <a:endParaRPr lang="en-US" altLang="zh-CN" sz="2400" b="1" dirty="0">
                <a:latin typeface="+mj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971842" y="2178988"/>
            <a:ext cx="2135817" cy="1282709"/>
            <a:chOff x="3276600" y="1852278"/>
            <a:chExt cx="2135817" cy="1282709"/>
          </a:xfrm>
        </p:grpSpPr>
        <p:sp>
          <p:nvSpPr>
            <p:cNvPr id="31" name="Text Box 22"/>
            <p:cNvSpPr txBox="1">
              <a:spLocks noChangeArrowheads="1"/>
            </p:cNvSpPr>
            <p:nvPr/>
          </p:nvSpPr>
          <p:spPr bwMode="auto">
            <a:xfrm>
              <a:off x="3581426" y="1852278"/>
              <a:ext cx="1830991" cy="83099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  <a:ea typeface="+mj-ea"/>
                </a:rPr>
                <a:t>     1 . 3 6</a:t>
              </a:r>
              <a:endParaRPr lang="en-US" altLang="zh-CN" sz="2400" b="1" dirty="0">
                <a:latin typeface="+mj-lt"/>
                <a:ea typeface="+mj-ea"/>
              </a:endParaRPr>
            </a:p>
            <a:p>
              <a:pPr eaLnBrk="1" hangingPunct="1">
                <a:defRPr/>
              </a:pPr>
              <a:r>
                <a:rPr lang="en-US" altLang="zh-CN" sz="2400" b="1">
                  <a:latin typeface="+mj-lt"/>
                  <a:ea typeface="+mj-ea"/>
                </a:rPr>
                <a:t>× 0 . 0 5</a:t>
              </a:r>
              <a:endParaRPr lang="en-US" altLang="zh-CN" sz="2400" b="1" dirty="0">
                <a:latin typeface="+mj-lt"/>
                <a:ea typeface="+mj-ea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3276600" y="2683275"/>
              <a:ext cx="16383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Box 42"/>
            <p:cNvSpPr txBox="1">
              <a:spLocks noChangeArrowheads="1"/>
            </p:cNvSpPr>
            <p:nvPr/>
          </p:nvSpPr>
          <p:spPr bwMode="auto">
            <a:xfrm>
              <a:off x="3366366" y="2673322"/>
              <a:ext cx="15696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0  0  6  8  0</a:t>
              </a:r>
              <a:endParaRPr lang="en-US" altLang="zh-CN" sz="2400" b="1" dirty="0">
                <a:latin typeface="+mj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563101" y="2673321"/>
              <a:ext cx="4770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宋体" panose="02010600030101010101" pitchFamily="2" charset="-122"/>
                  <a:cs typeface="+mn-cs"/>
                </a:rPr>
                <a:t>.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cxnSp>
          <p:nvCxnSpPr>
            <p:cNvPr id="39" name="直接连接符 38"/>
            <p:cNvCxnSpPr>
              <a:cxnSpLocks noChangeShapeType="1"/>
            </p:cNvCxnSpPr>
            <p:nvPr/>
          </p:nvCxnSpPr>
          <p:spPr bwMode="auto">
            <a:xfrm>
              <a:off x="4657486" y="2781300"/>
              <a:ext cx="192893" cy="25211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3" name="组合 42"/>
          <p:cNvGrpSpPr/>
          <p:nvPr/>
        </p:nvGrpSpPr>
        <p:grpSpPr>
          <a:xfrm>
            <a:off x="5943564" y="2196139"/>
            <a:ext cx="1910037" cy="2103753"/>
            <a:chOff x="3502380" y="1852278"/>
            <a:chExt cx="1910037" cy="2103753"/>
          </a:xfrm>
        </p:grpSpPr>
        <p:sp>
          <p:nvSpPr>
            <p:cNvPr id="44" name="Text Box 22"/>
            <p:cNvSpPr txBox="1">
              <a:spLocks noChangeArrowheads="1"/>
            </p:cNvSpPr>
            <p:nvPr/>
          </p:nvSpPr>
          <p:spPr bwMode="auto">
            <a:xfrm>
              <a:off x="3581426" y="1852278"/>
              <a:ext cx="1830991" cy="83099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  <a:ea typeface="+mj-ea"/>
                </a:rPr>
                <a:t>     0 . 0 6</a:t>
              </a:r>
              <a:endParaRPr lang="en-US" altLang="zh-CN" sz="2400" b="1" dirty="0">
                <a:latin typeface="+mj-lt"/>
                <a:ea typeface="+mj-ea"/>
              </a:endParaRPr>
            </a:p>
            <a:p>
              <a:pPr eaLnBrk="1" hangingPunct="1">
                <a:defRPr/>
              </a:pPr>
              <a:r>
                <a:rPr lang="en-US" altLang="zh-CN" sz="2400" b="1">
                  <a:latin typeface="+mj-lt"/>
                  <a:ea typeface="+mj-ea"/>
                </a:rPr>
                <a:t>×      1.7</a:t>
              </a:r>
              <a:endParaRPr lang="en-US" altLang="zh-CN" sz="2400" b="1" dirty="0">
                <a:latin typeface="+mj-lt"/>
                <a:ea typeface="+mj-ea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3502380" y="2683275"/>
              <a:ext cx="14125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 Box 42"/>
            <p:cNvSpPr txBox="1">
              <a:spLocks noChangeArrowheads="1"/>
            </p:cNvSpPr>
            <p:nvPr/>
          </p:nvSpPr>
          <p:spPr bwMode="auto">
            <a:xfrm>
              <a:off x="4345513" y="2673322"/>
              <a:ext cx="5693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4 2</a:t>
              </a:r>
              <a:endParaRPr lang="en-US" altLang="zh-CN" sz="2400" b="1" dirty="0">
                <a:latin typeface="+mj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033558" y="3494366"/>
              <a:ext cx="4770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宋体" panose="02010600030101010101" pitchFamily="2" charset="-122"/>
                  <a:cs typeface="+mn-cs"/>
                </a:rPr>
                <a:t>.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49" name="Text Box 42"/>
            <p:cNvSpPr txBox="1">
              <a:spLocks noChangeArrowheads="1"/>
            </p:cNvSpPr>
            <p:nvPr/>
          </p:nvSpPr>
          <p:spPr bwMode="auto">
            <a:xfrm>
              <a:off x="4345513" y="3052607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6</a:t>
              </a:r>
              <a:endParaRPr lang="en-US" altLang="zh-CN" sz="2400" b="1" dirty="0">
                <a:latin typeface="+mj-lt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3502380" y="3465162"/>
              <a:ext cx="14125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 Box 42"/>
            <p:cNvSpPr txBox="1">
              <a:spLocks noChangeArrowheads="1"/>
            </p:cNvSpPr>
            <p:nvPr/>
          </p:nvSpPr>
          <p:spPr bwMode="auto">
            <a:xfrm>
              <a:off x="3883849" y="3494366"/>
              <a:ext cx="103105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0 1 0 2</a:t>
              </a:r>
              <a:endParaRPr lang="en-US" altLang="zh-CN" sz="2400" b="1" dirty="0">
                <a:latin typeface="+mj-lt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F69D80FB-56B4-C0F7-D79F-B52D27E650EC}"/>
              </a:ext>
            </a:extLst>
          </p:cNvPr>
          <p:cNvSpPr txBox="1"/>
          <p:nvPr/>
        </p:nvSpPr>
        <p:spPr>
          <a:xfrm>
            <a:off x="421481" y="103188"/>
            <a:ext cx="3313896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四、综合应用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609600" y="1123988"/>
            <a:ext cx="7315200" cy="508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700" b="1">
                <a:latin typeface="+mj-lt"/>
                <a:ea typeface="黑体" panose="02010609060101010101" pitchFamily="2" charset="-122"/>
              </a:rPr>
              <a:t>2.08×75         	 65÷2.6           	 2.3÷0.46</a:t>
            </a:r>
            <a:endParaRPr lang="zh-CN" altLang="en-US" sz="27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008981" y="1123988"/>
            <a:ext cx="9017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=156</a:t>
            </a:r>
            <a:endParaRPr lang="zh-CN" altLang="en-US" sz="1500">
              <a:solidFill>
                <a:srgbClr val="FF0000"/>
              </a:solidFill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613275" y="1120813"/>
            <a:ext cx="7270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=25</a:t>
            </a:r>
            <a:endParaRPr lang="zh-CN" altLang="en-US" sz="1500">
              <a:solidFill>
                <a:srgbClr val="FF0000"/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639050" y="1120813"/>
            <a:ext cx="5556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=5</a:t>
            </a:r>
            <a:endParaRPr lang="zh-CN" altLang="en-US" sz="1500">
              <a:solidFill>
                <a:srgbClr val="FF0000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85902" y="1733572"/>
            <a:ext cx="1910037" cy="2103753"/>
            <a:chOff x="5943564" y="2043743"/>
            <a:chExt cx="1910037" cy="2103753"/>
          </a:xfrm>
        </p:grpSpPr>
        <p:grpSp>
          <p:nvGrpSpPr>
            <p:cNvPr id="6" name="组合 5"/>
            <p:cNvGrpSpPr/>
            <p:nvPr/>
          </p:nvGrpSpPr>
          <p:grpSpPr>
            <a:xfrm>
              <a:off x="5943564" y="2043743"/>
              <a:ext cx="1910037" cy="2103753"/>
              <a:chOff x="3502380" y="1852278"/>
              <a:chExt cx="1910037" cy="2103753"/>
            </a:xfrm>
          </p:grpSpPr>
          <p:sp>
            <p:nvSpPr>
              <p:cNvPr id="13" name="Text Box 42"/>
              <p:cNvSpPr txBox="1">
                <a:spLocks noChangeArrowheads="1"/>
              </p:cNvSpPr>
              <p:nvPr/>
            </p:nvSpPr>
            <p:spPr bwMode="auto">
              <a:xfrm>
                <a:off x="3653016" y="3494366"/>
                <a:ext cx="126188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>
                    <a:latin typeface="+mj-lt"/>
                  </a:rPr>
                  <a:t>1 5 6 0 0</a:t>
                </a:r>
                <a:endParaRPr lang="en-US" altLang="zh-CN" sz="2400" b="1" dirty="0">
                  <a:latin typeface="+mj-lt"/>
                </a:endParaRPr>
              </a:p>
            </p:txBody>
          </p:sp>
          <p:sp>
            <p:nvSpPr>
              <p:cNvPr id="7" name="Text Box 22"/>
              <p:cNvSpPr txBox="1">
                <a:spLocks noChangeArrowheads="1"/>
              </p:cNvSpPr>
              <p:nvPr/>
            </p:nvSpPr>
            <p:spPr bwMode="auto">
              <a:xfrm>
                <a:off x="3581426" y="1852278"/>
                <a:ext cx="1830991" cy="83099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>
                    <a:latin typeface="+mj-lt"/>
                    <a:ea typeface="+mj-ea"/>
                  </a:rPr>
                  <a:t>       2.0 8</a:t>
                </a:r>
                <a:endParaRPr lang="en-US" altLang="zh-CN" sz="2400" b="1" dirty="0">
                  <a:latin typeface="+mj-lt"/>
                  <a:ea typeface="+mj-ea"/>
                </a:endParaRPr>
              </a:p>
              <a:p>
                <a:pPr eaLnBrk="1" hangingPunct="1">
                  <a:defRPr/>
                </a:pPr>
                <a:r>
                  <a:rPr lang="en-US" altLang="zh-CN" sz="2400" b="1">
                    <a:latin typeface="+mj-lt"/>
                    <a:ea typeface="+mj-ea"/>
                  </a:rPr>
                  <a:t>×      7 5</a:t>
                </a:r>
                <a:endParaRPr lang="en-US" altLang="zh-CN" sz="2400" b="1" dirty="0">
                  <a:latin typeface="+mj-lt"/>
                  <a:ea typeface="+mj-ea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3502380" y="2683275"/>
                <a:ext cx="141252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 Box 42"/>
              <p:cNvSpPr txBox="1">
                <a:spLocks noChangeArrowheads="1"/>
              </p:cNvSpPr>
              <p:nvPr/>
            </p:nvSpPr>
            <p:spPr bwMode="auto">
              <a:xfrm>
                <a:off x="3883849" y="2673322"/>
                <a:ext cx="1031051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>
                    <a:latin typeface="+mj-lt"/>
                  </a:rPr>
                  <a:t>1 0 4 0</a:t>
                </a:r>
                <a:endParaRPr lang="en-US" altLang="zh-CN" sz="2400" b="1" dirty="0">
                  <a:latin typeface="+mj-lt"/>
                </a:endParaRPr>
              </a:p>
            </p:txBody>
          </p:sp>
          <p:sp>
            <p:nvSpPr>
              <p:cNvPr id="11" name="Text Box 42"/>
              <p:cNvSpPr txBox="1">
                <a:spLocks noChangeArrowheads="1"/>
              </p:cNvSpPr>
              <p:nvPr/>
            </p:nvSpPr>
            <p:spPr bwMode="auto">
              <a:xfrm>
                <a:off x="3648832" y="3052607"/>
                <a:ext cx="1031051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>
                    <a:latin typeface="+mj-lt"/>
                  </a:rPr>
                  <a:t>1 4 5 6</a:t>
                </a:r>
                <a:endParaRPr lang="en-US" altLang="zh-CN" sz="2400" b="1" dirty="0">
                  <a:latin typeface="+mj-lt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3502380" y="3465162"/>
                <a:ext cx="141252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直接连接符 14"/>
            <p:cNvCxnSpPr>
              <a:cxnSpLocks noChangeShapeType="1"/>
            </p:cNvCxnSpPr>
            <p:nvPr/>
          </p:nvCxnSpPr>
          <p:spPr bwMode="auto">
            <a:xfrm>
              <a:off x="6841658" y="3817068"/>
              <a:ext cx="192893" cy="25211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直接连接符 15"/>
            <p:cNvCxnSpPr>
              <a:cxnSpLocks noChangeShapeType="1"/>
            </p:cNvCxnSpPr>
            <p:nvPr/>
          </p:nvCxnSpPr>
          <p:spPr bwMode="auto">
            <a:xfrm>
              <a:off x="7098871" y="3817068"/>
              <a:ext cx="192893" cy="25211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组合 17"/>
          <p:cNvGrpSpPr/>
          <p:nvPr/>
        </p:nvGrpSpPr>
        <p:grpSpPr>
          <a:xfrm>
            <a:off x="3287484" y="1637024"/>
            <a:ext cx="1689328" cy="2382488"/>
            <a:chOff x="571552" y="1766294"/>
            <a:chExt cx="1689328" cy="2382488"/>
          </a:xfrm>
        </p:grpSpPr>
        <p:grpSp>
          <p:nvGrpSpPr>
            <p:cNvPr id="19" name="组合 18"/>
            <p:cNvGrpSpPr/>
            <p:nvPr/>
          </p:nvGrpSpPr>
          <p:grpSpPr bwMode="auto">
            <a:xfrm>
              <a:off x="571552" y="2178913"/>
              <a:ext cx="1689328" cy="494409"/>
              <a:chOff x="1879200" y="3068096"/>
              <a:chExt cx="2252890" cy="658134"/>
            </a:xfrm>
          </p:grpSpPr>
          <p:pic>
            <p:nvPicPr>
              <p:cNvPr id="31" name="图片 48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7461" y="3068096"/>
                <a:ext cx="1624629" cy="637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Text Box 41"/>
              <p:cNvSpPr txBox="1">
                <a:spLocks noChangeArrowheads="1"/>
              </p:cNvSpPr>
              <p:nvPr/>
            </p:nvSpPr>
            <p:spPr bwMode="auto">
              <a:xfrm>
                <a:off x="2744066" y="3111683"/>
                <a:ext cx="1287125" cy="6145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>
                    <a:latin typeface="+mj-lt"/>
                  </a:rPr>
                  <a:t>6 5  </a:t>
                </a:r>
                <a:r>
                  <a:rPr lang="en-US" altLang="zh-CN" sz="2400" b="1">
                    <a:solidFill>
                      <a:srgbClr val="FF0000"/>
                    </a:solidFill>
                    <a:latin typeface="+mj-lt"/>
                  </a:rPr>
                  <a:t>0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sp>
            <p:nvSpPr>
              <p:cNvPr id="33" name="Text Box 42"/>
              <p:cNvSpPr txBox="1">
                <a:spLocks noChangeArrowheads="1"/>
              </p:cNvSpPr>
              <p:nvPr/>
            </p:nvSpPr>
            <p:spPr bwMode="auto">
              <a:xfrm>
                <a:off x="1879200" y="3111683"/>
                <a:ext cx="759335" cy="6145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>
                    <a:latin typeface="+mj-lt"/>
                  </a:rPr>
                  <a:t>2.6</a:t>
                </a:r>
                <a:endParaRPr lang="en-US" altLang="zh-CN" sz="2400" b="1" dirty="0">
                  <a:latin typeface="+mj-lt"/>
                </a:endParaRPr>
              </a:p>
            </p:txBody>
          </p:sp>
        </p:grpSp>
        <p:cxnSp>
          <p:nvCxnSpPr>
            <p:cNvPr id="20" name="直接连接符 19"/>
            <p:cNvCxnSpPr>
              <a:cxnSpLocks noChangeShapeType="1"/>
            </p:cNvCxnSpPr>
            <p:nvPr/>
          </p:nvCxnSpPr>
          <p:spPr bwMode="auto">
            <a:xfrm>
              <a:off x="801644" y="2457876"/>
              <a:ext cx="100336" cy="13114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Text Box 42"/>
            <p:cNvSpPr txBox="1">
              <a:spLocks noChangeArrowheads="1"/>
            </p:cNvSpPr>
            <p:nvPr/>
          </p:nvSpPr>
          <p:spPr bwMode="auto">
            <a:xfrm>
              <a:off x="1442763" y="1766294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2</a:t>
              </a:r>
              <a:endParaRPr lang="en-US" altLang="zh-CN" sz="2400" b="1" dirty="0">
                <a:latin typeface="+mj-lt"/>
              </a:endParaRPr>
            </a:p>
          </p:txBody>
        </p:sp>
        <p:sp>
          <p:nvSpPr>
            <p:cNvPr id="23" name="Text Box 42"/>
            <p:cNvSpPr txBox="1">
              <a:spLocks noChangeArrowheads="1"/>
            </p:cNvSpPr>
            <p:nvPr/>
          </p:nvSpPr>
          <p:spPr bwMode="auto">
            <a:xfrm>
              <a:off x="1213721" y="2571750"/>
              <a:ext cx="68499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5 2</a:t>
              </a:r>
              <a:endParaRPr lang="en-US" altLang="zh-CN" sz="2400" b="1" dirty="0">
                <a:latin typeface="+mj-lt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1140939" y="3014365"/>
              <a:ext cx="111994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 Box 42"/>
            <p:cNvSpPr txBox="1">
              <a:spLocks noChangeArrowheads="1"/>
            </p:cNvSpPr>
            <p:nvPr/>
          </p:nvSpPr>
          <p:spPr bwMode="auto">
            <a:xfrm>
              <a:off x="1442763" y="2981854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3</a:t>
              </a:r>
              <a:endParaRPr lang="en-US" altLang="zh-CN" sz="2400" b="1" dirty="0">
                <a:latin typeface="+mj-lt"/>
              </a:endParaRPr>
            </a:p>
          </p:txBody>
        </p:sp>
        <p:sp>
          <p:nvSpPr>
            <p:cNvPr id="26" name="Text Box 42"/>
            <p:cNvSpPr txBox="1">
              <a:spLocks noChangeArrowheads="1"/>
            </p:cNvSpPr>
            <p:nvPr/>
          </p:nvSpPr>
          <p:spPr bwMode="auto">
            <a:xfrm>
              <a:off x="1757247" y="2981854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0</a:t>
              </a:r>
              <a:endParaRPr lang="en-US" altLang="zh-CN" sz="2400" b="1" dirty="0">
                <a:latin typeface="+mj-lt"/>
              </a:endParaRPr>
            </a:p>
          </p:txBody>
        </p:sp>
        <p:sp>
          <p:nvSpPr>
            <p:cNvPr id="27" name="Text Box 42"/>
            <p:cNvSpPr txBox="1">
              <a:spLocks noChangeArrowheads="1"/>
            </p:cNvSpPr>
            <p:nvPr/>
          </p:nvSpPr>
          <p:spPr bwMode="auto">
            <a:xfrm>
              <a:off x="1220071" y="3299317"/>
              <a:ext cx="87716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1 3  0</a:t>
              </a:r>
              <a:endParaRPr lang="en-US" altLang="zh-CN" sz="2400" b="1" dirty="0">
                <a:latin typeface="+mj-lt"/>
              </a:endParaRPr>
            </a:p>
          </p:txBody>
        </p:sp>
        <p:sp>
          <p:nvSpPr>
            <p:cNvPr id="28" name="Text Box 42"/>
            <p:cNvSpPr txBox="1">
              <a:spLocks noChangeArrowheads="1"/>
            </p:cNvSpPr>
            <p:nvPr/>
          </p:nvSpPr>
          <p:spPr bwMode="auto">
            <a:xfrm>
              <a:off x="1775226" y="1766294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5</a:t>
              </a:r>
              <a:endParaRPr lang="en-US" altLang="zh-CN" sz="2400" b="1" dirty="0">
                <a:latin typeface="+mj-lt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140939" y="3714720"/>
              <a:ext cx="111994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 Box 42"/>
            <p:cNvSpPr txBox="1">
              <a:spLocks noChangeArrowheads="1"/>
            </p:cNvSpPr>
            <p:nvPr/>
          </p:nvSpPr>
          <p:spPr bwMode="auto">
            <a:xfrm>
              <a:off x="1757247" y="3687117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0</a:t>
              </a:r>
              <a:endParaRPr lang="en-US" altLang="zh-CN" sz="2400" b="1" dirty="0">
                <a:latin typeface="+mj-lt"/>
              </a:endParaRPr>
            </a:p>
          </p:txBody>
        </p:sp>
        <p:sp>
          <p:nvSpPr>
            <p:cNvPr id="34" name="Text Box 42"/>
            <p:cNvSpPr txBox="1">
              <a:spLocks noChangeArrowheads="1"/>
            </p:cNvSpPr>
            <p:nvPr/>
          </p:nvSpPr>
          <p:spPr bwMode="auto">
            <a:xfrm>
              <a:off x="1213721" y="2981854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1</a:t>
              </a:r>
              <a:endParaRPr lang="en-US" altLang="zh-CN" sz="2400" b="1" dirty="0">
                <a:latin typeface="+mj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994170" y="1637024"/>
            <a:ext cx="1834616" cy="1677225"/>
            <a:chOff x="426264" y="1766294"/>
            <a:chExt cx="1834616" cy="1677225"/>
          </a:xfrm>
        </p:grpSpPr>
        <p:grpSp>
          <p:nvGrpSpPr>
            <p:cNvPr id="36" name="组合 35"/>
            <p:cNvGrpSpPr/>
            <p:nvPr/>
          </p:nvGrpSpPr>
          <p:grpSpPr bwMode="auto">
            <a:xfrm>
              <a:off x="426264" y="2178913"/>
              <a:ext cx="1834616" cy="494409"/>
              <a:chOff x="1685444" y="3068096"/>
              <a:chExt cx="2446646" cy="658134"/>
            </a:xfrm>
          </p:grpSpPr>
          <p:pic>
            <p:nvPicPr>
              <p:cNvPr id="48" name="图片 48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07461" y="3068096"/>
                <a:ext cx="1624629" cy="637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9" name="Text Box 41"/>
              <p:cNvSpPr txBox="1">
                <a:spLocks noChangeArrowheads="1"/>
              </p:cNvSpPr>
              <p:nvPr/>
            </p:nvSpPr>
            <p:spPr bwMode="auto">
              <a:xfrm>
                <a:off x="2744066" y="3111683"/>
                <a:ext cx="1287125" cy="6145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>
                    <a:latin typeface="+mj-lt"/>
                  </a:rPr>
                  <a:t>2.3  </a:t>
                </a:r>
                <a:r>
                  <a:rPr lang="en-US" altLang="zh-CN" sz="2400" b="1">
                    <a:solidFill>
                      <a:srgbClr val="FF0000"/>
                    </a:solidFill>
                    <a:latin typeface="+mj-lt"/>
                  </a:rPr>
                  <a:t>0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sp>
            <p:nvSpPr>
              <p:cNvPr id="50" name="Text Box 42"/>
              <p:cNvSpPr txBox="1">
                <a:spLocks noChangeArrowheads="1"/>
              </p:cNvSpPr>
              <p:nvPr/>
            </p:nvSpPr>
            <p:spPr bwMode="auto">
              <a:xfrm>
                <a:off x="1685444" y="3111683"/>
                <a:ext cx="964560" cy="6145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2400" b="1">
                    <a:latin typeface="+mj-lt"/>
                  </a:rPr>
                  <a:t>0.46</a:t>
                </a:r>
                <a:endParaRPr lang="en-US" altLang="zh-CN" sz="2400" b="1" dirty="0">
                  <a:latin typeface="+mj-lt"/>
                </a:endParaRPr>
              </a:p>
            </p:txBody>
          </p:sp>
        </p:grpSp>
        <p:cxnSp>
          <p:nvCxnSpPr>
            <p:cNvPr id="38" name="直接连接符 37"/>
            <p:cNvCxnSpPr>
              <a:cxnSpLocks noChangeShapeType="1"/>
            </p:cNvCxnSpPr>
            <p:nvPr/>
          </p:nvCxnSpPr>
          <p:spPr bwMode="auto">
            <a:xfrm>
              <a:off x="1450054" y="2457876"/>
              <a:ext cx="100336" cy="13114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Text Box 42"/>
            <p:cNvSpPr txBox="1">
              <a:spLocks noChangeArrowheads="1"/>
            </p:cNvSpPr>
            <p:nvPr/>
          </p:nvSpPr>
          <p:spPr bwMode="auto">
            <a:xfrm>
              <a:off x="1226780" y="2571750"/>
              <a:ext cx="971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2 3  0</a:t>
              </a:r>
              <a:endParaRPr lang="en-US" altLang="zh-CN" sz="2400" b="1" dirty="0">
                <a:latin typeface="+mj-lt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140939" y="3014365"/>
              <a:ext cx="111994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 Box 42"/>
            <p:cNvSpPr txBox="1">
              <a:spLocks noChangeArrowheads="1"/>
            </p:cNvSpPr>
            <p:nvPr/>
          </p:nvSpPr>
          <p:spPr bwMode="auto">
            <a:xfrm>
              <a:off x="1759579" y="1766294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5</a:t>
              </a:r>
              <a:endParaRPr lang="en-US" altLang="zh-CN" sz="2400" b="1" dirty="0">
                <a:latin typeface="+mj-lt"/>
              </a:endParaRPr>
            </a:p>
          </p:txBody>
        </p:sp>
        <p:sp>
          <p:nvSpPr>
            <p:cNvPr id="47" name="Text Box 42"/>
            <p:cNvSpPr txBox="1">
              <a:spLocks noChangeArrowheads="1"/>
            </p:cNvSpPr>
            <p:nvPr/>
          </p:nvSpPr>
          <p:spPr bwMode="auto">
            <a:xfrm>
              <a:off x="1775226" y="2981854"/>
              <a:ext cx="33855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>
                  <a:latin typeface="+mj-lt"/>
                </a:rPr>
                <a:t>0</a:t>
              </a:r>
              <a:endParaRPr lang="en-US" altLang="zh-CN" sz="2400" b="1" dirty="0">
                <a:latin typeface="+mj-lt"/>
              </a:endParaRPr>
            </a:p>
          </p:txBody>
        </p:sp>
        <p:cxnSp>
          <p:nvCxnSpPr>
            <p:cNvPr id="51" name="直接连接符 50"/>
            <p:cNvCxnSpPr>
              <a:cxnSpLocks noChangeShapeType="1"/>
            </p:cNvCxnSpPr>
            <p:nvPr/>
          </p:nvCxnSpPr>
          <p:spPr bwMode="auto">
            <a:xfrm>
              <a:off x="648634" y="2457876"/>
              <a:ext cx="100336" cy="13114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9D9EDE-87B4-F952-6075-3A87A2CF2541}"/>
              </a:ext>
            </a:extLst>
          </p:cNvPr>
          <p:cNvSpPr txBox="1"/>
          <p:nvPr/>
        </p:nvSpPr>
        <p:spPr>
          <a:xfrm>
            <a:off x="76318" y="1073344"/>
            <a:ext cx="861037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2.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如果 </a:t>
            </a:r>
            <a:r>
              <a:rPr lang="en-US" altLang="zh-CN" sz="2700" b="1" i="1" dirty="0" err="1">
                <a:latin typeface="+mj-lt"/>
                <a:ea typeface="黑体" panose="02010609060101010101" pitchFamily="2" charset="-122"/>
              </a:rPr>
              <a:t>xy</a:t>
            </a:r>
            <a:r>
              <a:rPr lang="en-US" altLang="zh-CN" sz="2700" b="1" i="1" dirty="0">
                <a:latin typeface="+mj-lt"/>
                <a:ea typeface="黑体" panose="02010609060101010101" pitchFamily="2" charset="-122"/>
              </a:rPr>
              <a:t> 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= </a:t>
            </a:r>
            <a:r>
              <a:rPr lang="en-US" altLang="zh-CN" sz="2700" b="1" i="1" dirty="0">
                <a:latin typeface="+mj-lt"/>
                <a:ea typeface="黑体" panose="02010609060101010101" pitchFamily="2" charset="-122"/>
              </a:rPr>
              <a:t>z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，那么 </a:t>
            </a:r>
            <a:r>
              <a:rPr lang="en-US" altLang="zh-CN" sz="2700" b="1" dirty="0">
                <a:latin typeface="+mj-lt"/>
                <a:ea typeface="黑体" panose="02010609060101010101" pitchFamily="2" charset="-122"/>
              </a:rPr>
              <a:t>(       )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中 </a:t>
            </a:r>
            <a:r>
              <a:rPr lang="en-US" altLang="zh-CN" sz="2700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z </a:t>
            </a:r>
            <a:r>
              <a:rPr lang="zh-CN" altLang="en-US" sz="2700" b="1" dirty="0">
                <a:latin typeface="+mj-lt"/>
                <a:ea typeface="黑体" panose="02010609060101010101" pitchFamily="2" charset="-122"/>
              </a:rPr>
              <a:t>的位置有可能是正确的。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21E0460-F08E-F67A-8C3F-3350D2A1F0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76" y="2114278"/>
            <a:ext cx="4027127" cy="160871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DE4617E-8435-0855-D37A-2179D2BD48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763" y="2115209"/>
            <a:ext cx="4027127" cy="160015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6DDA5E4-5FE3-4FA2-531E-55F3D047D415}"/>
              </a:ext>
            </a:extLst>
          </p:cNvPr>
          <p:cNvSpPr txBox="1"/>
          <p:nvPr/>
        </p:nvSpPr>
        <p:spPr>
          <a:xfrm>
            <a:off x="3429030" y="1085888"/>
            <a:ext cx="8496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2" charset="-122"/>
                <a:cs typeface="+mn-cs"/>
              </a:rPr>
              <a:t>C</a:t>
            </a:r>
            <a:endParaRPr lang="zh-CN" altLang="en-US" dirty="0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E65A9FFF-FD56-A355-2FEF-1A94730DE193}"/>
              </a:ext>
            </a:extLst>
          </p:cNvPr>
          <p:cNvSpPr txBox="1"/>
          <p:nvPr/>
        </p:nvSpPr>
        <p:spPr>
          <a:xfrm>
            <a:off x="3853864" y="690156"/>
            <a:ext cx="3335338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P115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17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题）</a:t>
            </a:r>
          </a:p>
        </p:txBody>
      </p:sp>
    </p:spTree>
    <p:extLst>
      <p:ext uri="{BB962C8B-B14F-4D97-AF65-F5344CB8AC3E}">
        <p14:creationId xmlns:p14="http://schemas.microsoft.com/office/powerpoint/2010/main" val="382815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79538" y="105460"/>
            <a:ext cx="47244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五、课堂小结</a:t>
            </a:r>
          </a:p>
        </p:txBody>
      </p:sp>
      <p:sp>
        <p:nvSpPr>
          <p:cNvPr id="2" name="思想气泡: 云 1">
            <a:extLst>
              <a:ext uri="{FF2B5EF4-FFF2-40B4-BE49-F238E27FC236}">
                <a16:creationId xmlns:a16="http://schemas.microsoft.com/office/drawing/2014/main" id="{7D0143E2-45AC-63A3-8AB0-1525801A7593}"/>
              </a:ext>
            </a:extLst>
          </p:cNvPr>
          <p:cNvSpPr/>
          <p:nvPr/>
        </p:nvSpPr>
        <p:spPr>
          <a:xfrm>
            <a:off x="1585913" y="1268413"/>
            <a:ext cx="6667500" cy="1552575"/>
          </a:xfrm>
          <a:prstGeom prst="cloudCallout">
            <a:avLst>
              <a:gd name="adj1" fmla="val -39929"/>
              <a:gd name="adj2" fmla="val 74449"/>
            </a:avLst>
          </a:prstGeom>
          <a:noFill/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2FFED85C-F873-5286-29CA-FF024C9D2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4610" y="1733572"/>
            <a:ext cx="595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通过这节课的学习，你有什么收获？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70028A-948B-FAA5-28C5-A76296D998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5901" y="2750886"/>
            <a:ext cx="1344088" cy="1470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43090" y="1276384"/>
            <a:ext cx="7848394" cy="862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一、计算下面各题，能简算的要简算。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[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选自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《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创优作业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100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分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》]</a:t>
            </a:r>
            <a:endParaRPr lang="zh-CN" altLang="en-US" sz="2400" b="1" dirty="0">
              <a:latin typeface="+mj-lt"/>
              <a:ea typeface="黑体" panose="02010609060101010101" pitchFamily="2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j-lt"/>
                <a:ea typeface="黑体" panose="02010609060101010101" pitchFamily="2" charset="-122"/>
              </a:rPr>
              <a:t>101×8.3-8.3         		  1.25×0.23×80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914490" y="2346359"/>
            <a:ext cx="2613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=(100+1)×8.3-8.3 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914490" y="2896031"/>
            <a:ext cx="2638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=100×8.3+8.3-8.3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914490" y="3446497"/>
            <a:ext cx="8985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=830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787884" y="2346359"/>
            <a:ext cx="2439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=1.25×80×0.23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787884" y="2896031"/>
            <a:ext cx="1746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=100×0.23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787884" y="3446497"/>
            <a:ext cx="7445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=23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79538" y="71438"/>
            <a:ext cx="288767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2"/>
          <p:cNvSpPr>
            <a:spLocks noChangeArrowheads="1"/>
          </p:cNvSpPr>
          <p:nvPr/>
        </p:nvSpPr>
        <p:spPr bwMode="auto">
          <a:xfrm>
            <a:off x="1847850" y="1555750"/>
            <a:ext cx="611505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39.6÷33×0.25                   10.5-10.5÷2.1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562100" y="2025650"/>
            <a:ext cx="1668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=1.2×0.25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562100" y="2574925"/>
            <a:ext cx="8207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=0.3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105400" y="2025650"/>
            <a:ext cx="1231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=10.5-5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105400" y="2495550"/>
            <a:ext cx="820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=5.5 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557" y="1123988"/>
            <a:ext cx="8000886" cy="1672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二、（</a:t>
            </a:r>
            <a:r>
              <a:rPr lang="en-US" altLang="zh-CN" sz="2400" b="1" dirty="0">
                <a:latin typeface="+mj-lt"/>
                <a:ea typeface="黑体" panose="02010609060101010101" pitchFamily="2" charset="-122"/>
              </a:rPr>
              <a:t>2019·</a:t>
            </a: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贵州兴义）妈妈只带了</a:t>
            </a:r>
            <a:r>
              <a:rPr lang="en-US" altLang="zh-CN" sz="2400" b="1" dirty="0">
                <a:latin typeface="+mj-lt"/>
                <a:ea typeface="黑体" panose="02010609060101010101" pitchFamily="2" charset="-122"/>
              </a:rPr>
              <a:t>35.3</a:t>
            </a: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元钱到水果店买水果，她买了</a:t>
            </a:r>
            <a:r>
              <a:rPr lang="en-US" altLang="zh-CN" sz="2400" b="1" dirty="0">
                <a:latin typeface="+mj-lt"/>
                <a:ea typeface="黑体" panose="02010609060101010101" pitchFamily="2" charset="-122"/>
              </a:rPr>
              <a:t>3kg</a:t>
            </a: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苹果。已知苹果每千克</a:t>
            </a:r>
            <a:r>
              <a:rPr lang="en-US" altLang="zh-CN" sz="2400" b="1" dirty="0">
                <a:latin typeface="+mj-lt"/>
                <a:ea typeface="黑体" panose="02010609060101010101" pitchFamily="2" charset="-122"/>
              </a:rPr>
              <a:t>5.6</a:t>
            </a: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元，剩下的钱恰好够买</a:t>
            </a:r>
            <a:r>
              <a:rPr lang="en-US" altLang="zh-CN" sz="2400" b="1" dirty="0">
                <a:latin typeface="+mj-lt"/>
                <a:ea typeface="黑体" panose="02010609060101010101" pitchFamily="2" charset="-122"/>
              </a:rPr>
              <a:t>5kg</a:t>
            </a: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葡萄，那么葡萄每千克多少元？</a:t>
            </a:r>
            <a:endParaRPr lang="en-US" altLang="zh-CN" sz="2400" b="1" dirty="0">
              <a:latin typeface="+mj-lt"/>
              <a:ea typeface="黑体" panose="02010609060101010101" pitchFamily="2" charset="-122"/>
            </a:endParaRPr>
          </a:p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[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选自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《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创优作业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100</a:t>
            </a:r>
            <a:r>
              <a:rPr lang="zh-CN" altLang="en-US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分</a:t>
            </a:r>
            <a:r>
              <a:rPr lang="en-US" altLang="zh-CN" sz="1500" dirty="0">
                <a:solidFill>
                  <a:srgbClr val="FF66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》]</a:t>
            </a:r>
            <a:endParaRPr lang="zh-CN" altLang="en-US" sz="24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133664" y="2876584"/>
            <a:ext cx="23415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(35.3-5.6×3)÷5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362514" y="2876584"/>
            <a:ext cx="12588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=3.7(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元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)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133664" y="3418696"/>
            <a:ext cx="3354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答：葡萄每千克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3.7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80K17zwcV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3M5RT5nCZ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mQ2K7hprd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80K17zwcV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3M5RT5nCZx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mQ2K7hprd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3M5RT5nCZ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mQ2K7hprd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80K17zwcV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3M5RT5nCZx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mQ2K7hprdr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00B0F0"/>
          </a:solidFill>
          <a:miter lim="800000"/>
        </a:ln>
      </a:spPr>
      <a:bodyPr/>
      <a:lstStyle>
        <a:defPPr algn="l" eaLnBrk="1" hangingPunct="1">
          <a:buFont typeface="Arial" panose="020B0604020202020204" pitchFamily="34" charset="0"/>
          <a:buNone/>
          <a:defRPr sz="2400" b="1" dirty="0" smtClean="0">
            <a:solidFill>
              <a:srgbClr val="00B0F0"/>
            </a:solidFill>
            <a:latin typeface="+mj-ea"/>
            <a:ea typeface="+mj-ea"/>
          </a:defRPr>
        </a:defPPr>
      </a:lstStyle>
    </a:sp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defRPr sz="2800" b="1" dirty="0" smtClean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979</Words>
  <Application>Microsoft Office PowerPoint</Application>
  <PresentationFormat>全屏显示(16:9)</PresentationFormat>
  <Paragraphs>193</Paragraphs>
  <Slides>19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等线 Light</vt:lpstr>
      <vt:lpstr>黑体</vt:lpstr>
      <vt:lpstr>楷体</vt:lpstr>
      <vt:lpstr>思源黑体 CN Normal</vt:lpstr>
      <vt:lpstr>Arial</vt:lpstr>
      <vt:lpstr>Times New Roman</vt:lpstr>
      <vt:lpstr>1_自定义设计方案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392</cp:revision>
  <dcterms:created xsi:type="dcterms:W3CDTF">2016-04-18T11:15:00Z</dcterms:created>
  <dcterms:modified xsi:type="dcterms:W3CDTF">2026-07-21T02:14:30Z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2052-11.8.2.8411</vt:lpwstr>
  </property>
</Properties>
</file>