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>
  <p:sldMasterIdLst>
    <p:sldMasterId id="2147483648" r:id="rId1"/>
    <p:sldMasterId id="2147483652" r:id="rId2"/>
  </p:sldMasterIdLst>
  <p:notesMasterIdLst>
    <p:notesMasterId r:id="rId21"/>
  </p:notesMasterIdLst>
  <p:sldIdLst>
    <p:sldId id="256" r:id="rId3"/>
    <p:sldId id="314" r:id="rId4"/>
    <p:sldId id="363" r:id="rId5"/>
    <p:sldId id="303" r:id="rId6"/>
    <p:sldId id="339" r:id="rId7"/>
    <p:sldId id="364" r:id="rId8"/>
    <p:sldId id="304" r:id="rId9"/>
    <p:sldId id="320" r:id="rId10"/>
    <p:sldId id="365" r:id="rId11"/>
    <p:sldId id="366" r:id="rId12"/>
    <p:sldId id="348" r:id="rId13"/>
    <p:sldId id="336" r:id="rId14"/>
    <p:sldId id="338" r:id="rId15"/>
    <p:sldId id="350" r:id="rId16"/>
    <p:sldId id="337" r:id="rId17"/>
    <p:sldId id="351" r:id="rId18"/>
  </p:sldIdLst>
  <p:sldSz cx="9144000" cy="5143500" type="screen16x9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5930" indent="-11303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3130" indent="-22733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0330" indent="-34163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7530" indent="-45593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2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2664">
          <p15:clr>
            <a:srgbClr val="A4A3A4"/>
          </p15:clr>
        </p15:guide>
        <p15:guide id="4" orient="horz" pos="16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CCFFFF"/>
    <a:srgbClr val="CFECFA"/>
    <a:srgbClr val="9EE0FF"/>
    <a:srgbClr val="E45F7F"/>
    <a:srgbClr val="FFFFFF"/>
    <a:srgbClr val="CB340B"/>
    <a:srgbClr val="8F58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34" autoAdjust="0"/>
    <p:restoredTop sz="96014" autoAdjust="0"/>
  </p:normalViewPr>
  <p:slideViewPr>
    <p:cSldViewPr>
      <p:cViewPr varScale="1">
        <p:scale>
          <a:sx n="109" d="100"/>
          <a:sy n="109" d="100"/>
        </p:scale>
        <p:origin x="744" y="62"/>
      </p:cViewPr>
      <p:guideLst>
        <p:guide orient="horz" pos="432"/>
        <p:guide pos="2880"/>
        <p:guide orient="horz" pos="2664"/>
        <p:guide orient="horz" pos="16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198" cy="7619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7C5741F6-1ED0-472C-9BE1-F3C29DCAB420}" type="datetimeFigureOut">
              <a:rPr lang="zh-CN" altLang="en-US"/>
              <a:t>2026/7/21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buFont typeface="Arial" panose="020B0604020202020204" pitchFamily="34" charset="0"/>
              <a:buNone/>
              <a:defRPr sz="1200"/>
            </a:lvl1pPr>
          </a:lstStyle>
          <a:p>
            <a:pPr>
              <a:defRPr/>
            </a:pPr>
            <a:fld id="{A54B62F2-EDED-4EA4-ACE1-D9681FD3FA2B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593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313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033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753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备注占位符 2"/>
          <p:cNvSpPr>
            <a:spLocks noGrp="1" noChangeArrowheads="1"/>
          </p:cNvSpPr>
          <p:nvPr>
            <p:ph type="body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3316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F73D05E9-28C3-42E3-A65E-D2A76FCE4010}" type="slidenum">
              <a:rPr lang="en-US" altLang="zh-CN" smtClean="0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b="1"/>
          </a:p>
        </p:txBody>
      </p:sp>
      <p:sp>
        <p:nvSpPr>
          <p:cNvPr id="3482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B87AD55A-7AB3-4C0C-8D1E-FFFFD99717EC}" type="slidenum">
              <a:rPr lang="zh-CN" altLang="zh-CN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3"/>
          <p:cNvSpPr>
            <a:spLocks noChangeArrowheads="1"/>
          </p:cNvSpPr>
          <p:nvPr userDrawn="1"/>
        </p:nvSpPr>
        <p:spPr bwMode="auto">
          <a:xfrm>
            <a:off x="4763" y="0"/>
            <a:ext cx="9139237" cy="5143500"/>
          </a:xfrm>
          <a:prstGeom prst="rect">
            <a:avLst/>
          </a:prstGeom>
          <a:solidFill>
            <a:srgbClr val="9EE0FF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eaLnBrk="1" hangingPunct="1">
              <a:buFont typeface="Arial" panose="020B0604020202020204" pitchFamily="34" charset="0"/>
              <a:buNone/>
            </a:pPr>
            <a:endParaRPr lang="zh-CN" altLang="en-US" sz="2400" b="1">
              <a:solidFill>
                <a:srgbClr val="00B0F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3" name="组合 4"/>
          <p:cNvGrpSpPr/>
          <p:nvPr userDrawn="1"/>
        </p:nvGrpSpPr>
        <p:grpSpPr bwMode="auto">
          <a:xfrm>
            <a:off x="-533400" y="0"/>
            <a:ext cx="9906000" cy="5543550"/>
            <a:chOff x="-602363" y="-7306"/>
            <a:chExt cx="9905740" cy="5542947"/>
          </a:xfrm>
        </p:grpSpPr>
        <p:pic>
          <p:nvPicPr>
            <p:cNvPr id="4" name="图片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52537" y="-7306"/>
              <a:ext cx="9555914" cy="4549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图片 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69097" y="565542"/>
              <a:ext cx="9137803" cy="45713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图片 7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602363" y="964286"/>
              <a:ext cx="9144000" cy="45713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图片 8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33" t="37329" r="71542" b="37946"/>
            <a:stretch>
              <a:fillRect/>
            </a:stretch>
          </p:blipFill>
          <p:spPr bwMode="auto">
            <a:xfrm>
              <a:off x="-67209" y="1691349"/>
              <a:ext cx="2196825" cy="11302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图片 9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367" t="75194" b="-497"/>
            <a:stretch>
              <a:fillRect/>
            </a:stretch>
          </p:blipFill>
          <p:spPr bwMode="auto">
            <a:xfrm>
              <a:off x="5904933" y="3979872"/>
              <a:ext cx="3166871" cy="11566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0" name="图片 9"/>
          <p:cNvPicPr>
            <a:picLocks noChangeAspect="1"/>
          </p:cNvPicPr>
          <p:nvPr userDrawn="1"/>
        </p:nvPicPr>
        <p:blipFill>
          <a:blip r:embed="rId6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005457" y="1370937"/>
            <a:ext cx="3133085" cy="240162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97201" y="0"/>
            <a:ext cx="567424" cy="675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40" t="15128" r="14594" b="12479"/>
          <a:stretch>
            <a:fillRect/>
          </a:stretch>
        </p:blipFill>
        <p:spPr bwMode="auto">
          <a:xfrm>
            <a:off x="0" y="-19050"/>
            <a:ext cx="9144000" cy="5162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4"/>
          <p:cNvSpPr>
            <a:spLocks noChangeArrowheads="1"/>
          </p:cNvSpPr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alpha val="4901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eaLnBrk="1" hangingPunct="1">
              <a:buFont typeface="Arial" panose="020B0604020202020204" pitchFamily="34" charset="0"/>
              <a:buNone/>
            </a:pPr>
            <a:endParaRPr lang="zh-CN" altLang="en-US" sz="2400" b="1">
              <a:solidFill>
                <a:srgbClr val="00B0F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五边形 4"/>
          <p:cNvSpPr/>
          <p:nvPr userDrawn="1"/>
        </p:nvSpPr>
        <p:spPr bwMode="auto">
          <a:xfrm>
            <a:off x="0" y="133350"/>
            <a:ext cx="3276600" cy="533400"/>
          </a:xfrm>
          <a:prstGeom prst="homePlate">
            <a:avLst/>
          </a:prstGeom>
          <a:solidFill>
            <a:srgbClr val="CFECFA"/>
          </a:solidFill>
          <a:ln w="19050">
            <a:noFill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endParaRPr lang="zh-CN" altLang="en-US" sz="2400" b="1" dirty="0">
              <a:solidFill>
                <a:srgbClr val="00B0F0"/>
              </a:solidFill>
              <a:latin typeface="+mj-ea"/>
              <a:ea typeface="+mj-ea"/>
            </a:endParaRPr>
          </a:p>
        </p:txBody>
      </p:sp>
      <p:pic>
        <p:nvPicPr>
          <p:cNvPr id="6" name="图片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5138" y="1371600"/>
            <a:ext cx="3133725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97201" y="0"/>
            <a:ext cx="567424" cy="675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40" t="15128" r="14594" b="12479"/>
          <a:stretch>
            <a:fillRect/>
          </a:stretch>
        </p:blipFill>
        <p:spPr bwMode="auto">
          <a:xfrm>
            <a:off x="0" y="-19050"/>
            <a:ext cx="9144000" cy="5162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4"/>
          <p:cNvSpPr>
            <a:spLocks noChangeArrowheads="1"/>
          </p:cNvSpPr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alpha val="4901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eaLnBrk="1" hangingPunct="1">
              <a:buFont typeface="Arial" panose="020B0604020202020204" pitchFamily="34" charset="0"/>
              <a:buNone/>
            </a:pPr>
            <a:endParaRPr lang="zh-CN" altLang="en-US" sz="2400" b="1">
              <a:solidFill>
                <a:srgbClr val="00B0F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5" name="图片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5138" y="1371600"/>
            <a:ext cx="3133725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5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97201" y="0"/>
            <a:ext cx="567424" cy="675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2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91313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91313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3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2pPr>
      <a:lvl3pPr algn="l" defTabSz="91313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3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3pPr>
      <a:lvl4pPr algn="l" defTabSz="91313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3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4pPr>
      <a:lvl5pPr algn="l" defTabSz="91313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3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5pPr>
      <a:lvl6pPr marL="342900" algn="l" defTabSz="913130" rtl="0" fontAlgn="base">
        <a:lnSpc>
          <a:spcPct val="90000"/>
        </a:lnSpc>
        <a:spcBef>
          <a:spcPct val="0"/>
        </a:spcBef>
        <a:spcAft>
          <a:spcPct val="0"/>
        </a:spcAft>
        <a:defRPr sz="4350">
          <a:solidFill>
            <a:schemeClr val="tx1"/>
          </a:solidFill>
          <a:latin typeface="等线 Light" panose="02010600030101010101" pitchFamily="2" charset="-122"/>
        </a:defRPr>
      </a:lvl6pPr>
      <a:lvl7pPr marL="685800" algn="l" defTabSz="913130" rtl="0" fontAlgn="base">
        <a:lnSpc>
          <a:spcPct val="90000"/>
        </a:lnSpc>
        <a:spcBef>
          <a:spcPct val="0"/>
        </a:spcBef>
        <a:spcAft>
          <a:spcPct val="0"/>
        </a:spcAft>
        <a:defRPr sz="4350">
          <a:solidFill>
            <a:schemeClr val="tx1"/>
          </a:solidFill>
          <a:latin typeface="等线 Light" panose="02010600030101010101" pitchFamily="2" charset="-122"/>
        </a:defRPr>
      </a:lvl7pPr>
      <a:lvl8pPr marL="1028700" algn="l" defTabSz="913130" rtl="0" fontAlgn="base">
        <a:lnSpc>
          <a:spcPct val="90000"/>
        </a:lnSpc>
        <a:spcBef>
          <a:spcPct val="0"/>
        </a:spcBef>
        <a:spcAft>
          <a:spcPct val="0"/>
        </a:spcAft>
        <a:defRPr sz="4350">
          <a:solidFill>
            <a:schemeClr val="tx1"/>
          </a:solidFill>
          <a:latin typeface="等线 Light" panose="02010600030101010101" pitchFamily="2" charset="-122"/>
        </a:defRPr>
      </a:lvl8pPr>
      <a:lvl9pPr marL="1371600" algn="l" defTabSz="913130" rtl="0" fontAlgn="base">
        <a:lnSpc>
          <a:spcPct val="90000"/>
        </a:lnSpc>
        <a:spcBef>
          <a:spcPct val="0"/>
        </a:spcBef>
        <a:spcAft>
          <a:spcPct val="0"/>
        </a:spcAft>
        <a:defRPr sz="4350">
          <a:solidFill>
            <a:schemeClr val="tx1"/>
          </a:solidFill>
          <a:latin typeface="等线 Light" panose="02010600030101010101" pitchFamily="2" charset="-122"/>
        </a:defRPr>
      </a:lvl9pPr>
    </p:titleStyle>
    <p:bodyStyle>
      <a:lvl1pPr marL="227330" indent="-227330" algn="l" defTabSz="913130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4530" indent="-227330" algn="l" defTabSz="913130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730" indent="-227330" algn="l" defTabSz="913130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930" indent="-227330" algn="l" defTabSz="913130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6130" indent="-227330" algn="l" defTabSz="913130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</a:defRPr>
      </a:lvl2pPr>
      <a:lvl3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</a:defRPr>
      </a:lvl3pPr>
      <a:lvl4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</a:defRPr>
      </a:lvl4pPr>
      <a:lvl5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</a:defRPr>
      </a:lvl9pPr>
    </p:titleStyle>
    <p:bodyStyle>
      <a:lvl1pPr marL="171450" indent="-171450" algn="l" defTabSz="685800" rtl="0" fontAlgn="base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12.png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tags" Target="../tags/tag6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矩形 2"/>
          <p:cNvSpPr>
            <a:spLocks noChangeArrowheads="1"/>
          </p:cNvSpPr>
          <p:nvPr/>
        </p:nvSpPr>
        <p:spPr bwMode="auto">
          <a:xfrm>
            <a:off x="3048040" y="1893883"/>
            <a:ext cx="32004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zh-CN" altLang="en-US" sz="4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数量关系</a:t>
            </a:r>
          </a:p>
        </p:txBody>
      </p:sp>
      <p:sp>
        <p:nvSpPr>
          <p:cNvPr id="10243" name="矩形 12"/>
          <p:cNvSpPr>
            <a:spLocks noChangeArrowheads="1"/>
          </p:cNvSpPr>
          <p:nvPr/>
        </p:nvSpPr>
        <p:spPr bwMode="auto">
          <a:xfrm>
            <a:off x="109538" y="79375"/>
            <a:ext cx="17462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20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R·</a:t>
            </a:r>
            <a:r>
              <a:rPr lang="zh-CN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五年级上册</a:t>
            </a:r>
            <a:endParaRPr lang="zh-CN" altLang="en-US" sz="1100" b="1">
              <a:solidFill>
                <a:srgbClr val="00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12725" y="82550"/>
            <a:ext cx="2759075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3200" b="1">
                <a:solidFill>
                  <a:schemeClr val="accent5">
                    <a:lumMod val="75000"/>
                  </a:schemeClr>
                </a:solidFill>
                <a:latin typeface="+mn-ea"/>
                <a:ea typeface="+mn-ea"/>
              </a:rPr>
              <a:t>一、梳理回顾</a:t>
            </a:r>
            <a:endParaRPr lang="zh-CN" altLang="en-US" sz="3200" b="1" dirty="0">
              <a:solidFill>
                <a:schemeClr val="accent5">
                  <a:lumMod val="75000"/>
                </a:schemeClr>
              </a:solidFill>
              <a:latin typeface="+mn-ea"/>
              <a:ea typeface="+mn-ea"/>
            </a:endParaRPr>
          </a:p>
        </p:txBody>
      </p: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FAE9AF75-01FF-C34F-0286-34174D16D3F6}"/>
              </a:ext>
            </a:extLst>
          </p:cNvPr>
          <p:cNvGrpSpPr/>
          <p:nvPr/>
        </p:nvGrpSpPr>
        <p:grpSpPr>
          <a:xfrm>
            <a:off x="533506" y="1581177"/>
            <a:ext cx="2253367" cy="2209741"/>
            <a:chOff x="533506" y="1581177"/>
            <a:chExt cx="2253367" cy="2209741"/>
          </a:xfrm>
        </p:grpSpPr>
        <p:sp>
          <p:nvSpPr>
            <p:cNvPr id="6" name="Text Box 33">
              <a:extLst>
                <a:ext uri="{FF2B5EF4-FFF2-40B4-BE49-F238E27FC236}">
                  <a16:creationId xmlns:a16="http://schemas.microsoft.com/office/drawing/2014/main" id="{EB9591F2-0134-93DB-9CDB-BE5D082D084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3506" y="2332104"/>
              <a:ext cx="1773546" cy="707886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>
              <a:lvl1pPr/>
              <a:lvl2pPr/>
              <a:lvl3pPr/>
              <a:lvl4pPr/>
              <a:lvl5pPr/>
              <a:lvl6pPr/>
              <a:lvl7pPr/>
              <a:lvl8pPr/>
              <a:lvl9pPr/>
            </a:lstStyle>
            <a:p>
              <a:pPr algn="ctr" eaLnBrk="1" hangingPunct="1">
                <a:buClr>
                  <a:schemeClr val="folHlink"/>
                </a:buClr>
                <a:buSzPct val="90000"/>
                <a:defRPr/>
              </a:pPr>
              <a:r>
                <a:rPr lang="zh-CN" altLang="en-US" sz="20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生活中的各种数量关系</a:t>
              </a:r>
            </a:p>
          </p:txBody>
        </p:sp>
        <p:sp>
          <p:nvSpPr>
            <p:cNvPr id="7" name="左大括号 16">
              <a:extLst>
                <a:ext uri="{FF2B5EF4-FFF2-40B4-BE49-F238E27FC236}">
                  <a16:creationId xmlns:a16="http://schemas.microsoft.com/office/drawing/2014/main" id="{7B5A47E8-99F4-944C-796E-FB937DBB1765}"/>
                </a:ext>
              </a:extLst>
            </p:cNvPr>
            <p:cNvSpPr/>
            <p:nvPr/>
          </p:nvSpPr>
          <p:spPr bwMode="auto">
            <a:xfrm>
              <a:off x="2480606" y="1581177"/>
              <a:ext cx="306267" cy="2209741"/>
            </a:xfrm>
            <a:prstGeom prst="leftBrace">
              <a:avLst>
                <a:gd name="adj1" fmla="val 42454"/>
                <a:gd name="adj2" fmla="val 50000"/>
              </a:avLst>
            </a:prstGeom>
            <a:noFill/>
            <a:ln w="19050">
              <a:solidFill>
                <a:srgbClr val="4A7EBB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240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9" name="文本框 8">
            <a:extLst>
              <a:ext uri="{FF2B5EF4-FFF2-40B4-BE49-F238E27FC236}">
                <a16:creationId xmlns:a16="http://schemas.microsoft.com/office/drawing/2014/main" id="{8CAC1208-C5B1-346B-DEE1-96CC0E607D2C}"/>
              </a:ext>
            </a:extLst>
          </p:cNvPr>
          <p:cNvSpPr txBox="1"/>
          <p:nvPr/>
        </p:nvSpPr>
        <p:spPr>
          <a:xfrm>
            <a:off x="3015123" y="1070355"/>
            <a:ext cx="18006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/>
                <a:ea typeface="楷体"/>
                <a:cs typeface="+mn-cs"/>
              </a:rPr>
              <a:t>常见数量关系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36CEA201-33AE-74C2-D44D-75205AF5FC01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30203" y="1451373"/>
            <a:ext cx="1825814" cy="544055"/>
          </a:xfrm>
          <a:prstGeom prst="rect">
            <a:avLst/>
          </a:prstGeom>
        </p:spPr>
      </p:pic>
      <p:sp>
        <p:nvSpPr>
          <p:cNvPr id="29" name="文本框 28">
            <a:extLst>
              <a:ext uri="{FF2B5EF4-FFF2-40B4-BE49-F238E27FC236}">
                <a16:creationId xmlns:a16="http://schemas.microsoft.com/office/drawing/2014/main" id="{E5DF1B8C-7510-3799-8C36-7A5B5C1AD7EA}"/>
              </a:ext>
            </a:extLst>
          </p:cNvPr>
          <p:cNvSpPr txBox="1"/>
          <p:nvPr/>
        </p:nvSpPr>
        <p:spPr>
          <a:xfrm>
            <a:off x="2909231" y="2019244"/>
            <a:ext cx="223165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eaLnBrk="1" hangingPunct="1">
              <a:defRPr/>
            </a:pPr>
            <a:r>
              <a:rPr lang="zh-CN" altLang="en-US" sz="2000" b="1" dirty="0">
                <a:solidFill>
                  <a:prstClr val="black"/>
                </a:solidFill>
                <a:latin typeface="Times New Roman" panose="02020603050405020304" pitchFamily="18" charset="0"/>
                <a:ea typeface="楷体"/>
                <a:cs typeface="Times New Roman" panose="02020603050405020304" pitchFamily="18" charset="0"/>
              </a:rPr>
              <a:t>分量</a:t>
            </a:r>
            <a:r>
              <a:rPr lang="en-US" altLang="zh-CN" sz="2000" b="1" dirty="0">
                <a:solidFill>
                  <a:prstClr val="black"/>
                </a:solidFill>
                <a:latin typeface="Times New Roman" panose="02020603050405020304" pitchFamily="18" charset="0"/>
                <a:ea typeface="楷体"/>
                <a:cs typeface="Times New Roman" panose="02020603050405020304" pitchFamily="18" charset="0"/>
              </a:rPr>
              <a:t>+</a:t>
            </a:r>
            <a:r>
              <a:rPr lang="zh-CN" altLang="en-US" sz="2000" b="1" dirty="0">
                <a:solidFill>
                  <a:prstClr val="black"/>
                </a:solidFill>
                <a:latin typeface="Times New Roman" panose="02020603050405020304" pitchFamily="18" charset="0"/>
                <a:ea typeface="楷体"/>
                <a:cs typeface="Times New Roman" panose="02020603050405020304" pitchFamily="18" charset="0"/>
              </a:rPr>
              <a:t>分量</a:t>
            </a:r>
            <a:r>
              <a:rPr lang="en-US" altLang="zh-CN" sz="2000" b="1" dirty="0">
                <a:solidFill>
                  <a:prstClr val="black"/>
                </a:solidFill>
                <a:latin typeface="Times New Roman" panose="02020603050405020304" pitchFamily="18" charset="0"/>
                <a:ea typeface="楷体"/>
                <a:cs typeface="Times New Roman" panose="02020603050405020304" pitchFamily="18" charset="0"/>
              </a:rPr>
              <a:t>=</a:t>
            </a:r>
            <a:r>
              <a:rPr lang="zh-CN" altLang="en-US" sz="2000" b="1" dirty="0">
                <a:solidFill>
                  <a:prstClr val="black"/>
                </a:solidFill>
                <a:latin typeface="Times New Roman" panose="02020603050405020304" pitchFamily="18" charset="0"/>
                <a:ea typeface="楷体"/>
                <a:cs typeface="Times New Roman" panose="02020603050405020304" pitchFamily="18" charset="0"/>
              </a:rPr>
              <a:t>总量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/>
              <a:cs typeface="Times New Roman" panose="02020603050405020304" pitchFamily="18" charset="0"/>
            </a:endParaRPr>
          </a:p>
        </p:txBody>
      </p:sp>
      <p:pic>
        <p:nvPicPr>
          <p:cNvPr id="31" name="图片 30">
            <a:extLst>
              <a:ext uri="{FF2B5EF4-FFF2-40B4-BE49-F238E27FC236}">
                <a16:creationId xmlns:a16="http://schemas.microsoft.com/office/drawing/2014/main" id="{A6DDB649-0FAE-43E2-BFDF-A8EBF11D357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0203" y="3257532"/>
            <a:ext cx="1825814" cy="520345"/>
          </a:xfrm>
          <a:prstGeom prst="rect">
            <a:avLst/>
          </a:prstGeom>
        </p:spPr>
      </p:pic>
      <p:sp>
        <p:nvSpPr>
          <p:cNvPr id="32" name="文本框 31">
            <a:extLst>
              <a:ext uri="{FF2B5EF4-FFF2-40B4-BE49-F238E27FC236}">
                <a16:creationId xmlns:a16="http://schemas.microsoft.com/office/drawing/2014/main" id="{35105CB4-E9A8-CA10-F786-F6D461215807}"/>
              </a:ext>
            </a:extLst>
          </p:cNvPr>
          <p:cNvSpPr txBox="1"/>
          <p:nvPr/>
        </p:nvSpPr>
        <p:spPr>
          <a:xfrm>
            <a:off x="2885931" y="3821914"/>
            <a:ext cx="282903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eaLnBrk="1" hangingPunct="1">
              <a:defRPr/>
            </a:pPr>
            <a:r>
              <a:rPr lang="zh-CN" altLang="en-US" sz="2000" b="1" dirty="0">
                <a:solidFill>
                  <a:prstClr val="black"/>
                </a:solidFill>
                <a:latin typeface="Times New Roman" panose="02020603050405020304" pitchFamily="18" charset="0"/>
                <a:ea typeface="楷体"/>
                <a:cs typeface="Times New Roman" panose="02020603050405020304" pitchFamily="18" charset="0"/>
              </a:rPr>
              <a:t>每份数</a:t>
            </a:r>
            <a:r>
              <a:rPr lang="en-US" altLang="zh-CN" sz="2000" b="1" dirty="0">
                <a:solidFill>
                  <a:prstClr val="black"/>
                </a:solidFill>
                <a:latin typeface="Times New Roman" panose="02020603050405020304" pitchFamily="18" charset="0"/>
                <a:ea typeface="楷体"/>
                <a:cs typeface="Times New Roman" panose="02020603050405020304" pitchFamily="18" charset="0"/>
              </a:rPr>
              <a:t>×</a:t>
            </a:r>
            <a:r>
              <a:rPr lang="zh-CN" altLang="en-US" sz="2000" b="1" dirty="0">
                <a:solidFill>
                  <a:prstClr val="black"/>
                </a:solidFill>
                <a:latin typeface="Times New Roman" panose="02020603050405020304" pitchFamily="18" charset="0"/>
                <a:ea typeface="楷体"/>
                <a:cs typeface="Times New Roman" panose="02020603050405020304" pitchFamily="18" charset="0"/>
              </a:rPr>
              <a:t>份数</a:t>
            </a:r>
            <a:r>
              <a:rPr lang="en-US" altLang="zh-CN" sz="2000" b="1" dirty="0">
                <a:solidFill>
                  <a:prstClr val="black"/>
                </a:solidFill>
                <a:latin typeface="Times New Roman" panose="02020603050405020304" pitchFamily="18" charset="0"/>
                <a:ea typeface="楷体"/>
                <a:cs typeface="Times New Roman" panose="02020603050405020304" pitchFamily="18" charset="0"/>
              </a:rPr>
              <a:t>=</a:t>
            </a:r>
            <a:r>
              <a:rPr lang="zh-CN" altLang="en-US" sz="2000" b="1" dirty="0">
                <a:solidFill>
                  <a:prstClr val="black"/>
                </a:solidFill>
                <a:latin typeface="Times New Roman" panose="02020603050405020304" pitchFamily="18" charset="0"/>
                <a:ea typeface="楷体"/>
                <a:cs typeface="Times New Roman" panose="02020603050405020304" pitchFamily="18" charset="0"/>
              </a:rPr>
              <a:t>总数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/>
              <a:cs typeface="Times New Roman" panose="02020603050405020304" pitchFamily="18" charset="0"/>
            </a:endParaRPr>
          </a:p>
        </p:txBody>
      </p: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8DC54FCF-19B3-A424-D4C9-EADF11267C68}"/>
              </a:ext>
            </a:extLst>
          </p:cNvPr>
          <p:cNvGrpSpPr/>
          <p:nvPr/>
        </p:nvGrpSpPr>
        <p:grpSpPr>
          <a:xfrm>
            <a:off x="5332505" y="1533518"/>
            <a:ext cx="3034085" cy="2209741"/>
            <a:chOff x="5332505" y="1533518"/>
            <a:chExt cx="3034085" cy="2209741"/>
          </a:xfrm>
        </p:grpSpPr>
        <p:sp>
          <p:nvSpPr>
            <p:cNvPr id="33" name="左大括号 16">
              <a:extLst>
                <a:ext uri="{FF2B5EF4-FFF2-40B4-BE49-F238E27FC236}">
                  <a16:creationId xmlns:a16="http://schemas.microsoft.com/office/drawing/2014/main" id="{F3FEBD2A-5435-E2AD-ED54-8ACC0AEB07E1}"/>
                </a:ext>
              </a:extLst>
            </p:cNvPr>
            <p:cNvSpPr/>
            <p:nvPr/>
          </p:nvSpPr>
          <p:spPr bwMode="auto">
            <a:xfrm rot="10800000">
              <a:off x="5332505" y="1533518"/>
              <a:ext cx="306267" cy="2209741"/>
            </a:xfrm>
            <a:prstGeom prst="leftBrace">
              <a:avLst>
                <a:gd name="adj1" fmla="val 42454"/>
                <a:gd name="adj2" fmla="val 50000"/>
              </a:avLst>
            </a:prstGeom>
            <a:noFill/>
            <a:ln w="19050">
              <a:solidFill>
                <a:srgbClr val="4A7EBB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240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34" name="Text Box 33">
              <a:extLst>
                <a:ext uri="{FF2B5EF4-FFF2-40B4-BE49-F238E27FC236}">
                  <a16:creationId xmlns:a16="http://schemas.microsoft.com/office/drawing/2014/main" id="{3744B012-DDAD-A877-CDBE-25CC3E5F56F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30390" y="2130557"/>
              <a:ext cx="2536200" cy="101566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>
              <a:lvl1pPr/>
              <a:lvl2pPr/>
              <a:lvl3pPr/>
              <a:lvl4pPr/>
              <a:lvl5pPr/>
              <a:lvl6pPr/>
              <a:lvl7pPr/>
              <a:lvl8pPr/>
              <a:lvl9pPr/>
            </a:lstStyle>
            <a:p>
              <a:pPr algn="ctr" eaLnBrk="1" hangingPunct="1">
                <a:buClr>
                  <a:schemeClr val="folHlink"/>
                </a:buClr>
                <a:buSzPct val="90000"/>
                <a:defRPr/>
              </a:pPr>
              <a:r>
                <a:rPr lang="zh-CN" altLang="en-US" sz="20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用字母表示数量关系</a:t>
              </a:r>
              <a:endParaRPr lang="en-US" altLang="zh-CN" sz="20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  <a:p>
              <a:pPr algn="ctr" eaLnBrk="1" hangingPunct="1">
                <a:buClr>
                  <a:schemeClr val="folHlink"/>
                </a:buClr>
                <a:buSzPct val="90000"/>
                <a:defRPr/>
              </a:pPr>
              <a:r>
                <a:rPr lang="en-US" altLang="zh-CN" sz="2000" b="1" i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a </a:t>
              </a:r>
              <a:r>
                <a:rPr lang="en-US" altLang="zh-CN" sz="20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+ </a:t>
              </a:r>
              <a:r>
                <a:rPr lang="en-US" altLang="zh-CN" sz="2000" b="1" i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b </a:t>
              </a:r>
              <a:r>
                <a:rPr lang="en-US" altLang="zh-CN" sz="20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= c</a:t>
              </a:r>
            </a:p>
            <a:p>
              <a:pPr algn="ctr" eaLnBrk="1" hangingPunct="1">
                <a:buClr>
                  <a:schemeClr val="folHlink"/>
                </a:buClr>
                <a:buSzPct val="90000"/>
                <a:defRPr/>
              </a:pPr>
              <a:r>
                <a:rPr lang="en-US" altLang="zh-CN" sz="2000" b="1" i="1" dirty="0" err="1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kn</a:t>
              </a:r>
              <a:r>
                <a:rPr lang="en-US" altLang="zh-CN" sz="2000" b="1" i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 </a:t>
              </a:r>
              <a:r>
                <a:rPr lang="en-US" altLang="zh-CN" sz="20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= </a:t>
              </a:r>
              <a:r>
                <a:rPr lang="en-US" altLang="zh-CN" sz="2000" b="1" i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S</a:t>
              </a:r>
              <a:endParaRPr lang="zh-CN" altLang="en-US" sz="20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9" grpId="0"/>
      <p:bldP spid="3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EE6FA05-2461-F57E-1D51-1C69D0D6B6A9}"/>
              </a:ext>
            </a:extLst>
          </p:cNvPr>
          <p:cNvSpPr txBox="1"/>
          <p:nvPr/>
        </p:nvSpPr>
        <p:spPr>
          <a:xfrm>
            <a:off x="304912" y="617918"/>
            <a:ext cx="5867246" cy="5762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zh-CN" altLang="en-US" sz="2400" b="1" dirty="0">
                <a:latin typeface="+mj-lt"/>
                <a:ea typeface="黑体" panose="02010609060101010101" pitchFamily="49" charset="-122"/>
              </a:rPr>
              <a:t>商不变的规律应该怎么用字母表示呢？</a:t>
            </a: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19926594-8735-3F5F-9462-D11A0678F4C3}"/>
              </a:ext>
            </a:extLst>
          </p:cNvPr>
          <p:cNvGrpSpPr/>
          <p:nvPr/>
        </p:nvGrpSpPr>
        <p:grpSpPr>
          <a:xfrm>
            <a:off x="365818" y="1577232"/>
            <a:ext cx="8267528" cy="1981148"/>
            <a:chOff x="365818" y="1577232"/>
            <a:chExt cx="8267528" cy="1981148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5" name="矩形: 圆角 4">
              <a:extLst>
                <a:ext uri="{FF2B5EF4-FFF2-40B4-BE49-F238E27FC236}">
                  <a16:creationId xmlns:a16="http://schemas.microsoft.com/office/drawing/2014/main" id="{3795443B-A8D2-7C12-C321-4EFD6CF98AAA}"/>
                </a:ext>
              </a:extLst>
            </p:cNvPr>
            <p:cNvSpPr/>
            <p:nvPr/>
          </p:nvSpPr>
          <p:spPr bwMode="auto">
            <a:xfrm>
              <a:off x="365818" y="1577232"/>
              <a:ext cx="8267528" cy="1981148"/>
            </a:xfrm>
            <a:prstGeom prst="roundRect">
              <a:avLst/>
            </a:prstGeom>
            <a:grpFill/>
            <a:ln w="19050">
              <a:solidFill>
                <a:srgbClr val="00B0F0"/>
              </a:solidFill>
              <a:miter lim="800000"/>
            </a:ln>
          </p:spPr>
          <p:txBody>
            <a:bodyPr rtlCol="0" anchor="ctr"/>
            <a:lstStyle/>
            <a:p>
              <a:pPr algn="l" eaLnBrk="1" hangingPunct="1">
                <a:buFont typeface="Arial" panose="020B0604020202020204" pitchFamily="34" charset="0"/>
                <a:buNone/>
              </a:pPr>
              <a:endParaRPr lang="zh-CN" altLang="en-US" sz="2400" b="1" dirty="0">
                <a:solidFill>
                  <a:srgbClr val="00B0F0"/>
                </a:solidFill>
                <a:latin typeface="+mj-ea"/>
                <a:ea typeface="+mj-ea"/>
              </a:endParaRPr>
            </a:p>
          </p:txBody>
        </p:sp>
        <p:sp>
          <p:nvSpPr>
            <p:cNvPr id="6" name="Rectangle 26">
              <a:extLst>
                <a:ext uri="{FF2B5EF4-FFF2-40B4-BE49-F238E27FC236}">
                  <a16:creationId xmlns:a16="http://schemas.microsoft.com/office/drawing/2014/main" id="{F871DF0B-9577-0B55-5E59-2C29154E1A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0694" y="1657374"/>
              <a:ext cx="6499744" cy="1684244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>
              <a:spAutoFit/>
            </a:bodyPr>
            <a:lstStyle>
              <a:lvl1pPr>
                <a:tabLst>
                  <a:tab pos="340487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tabLst>
                  <a:tab pos="340487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tabLst>
                  <a:tab pos="340487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tabLst>
                  <a:tab pos="340487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tabLst>
                  <a:tab pos="340487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40487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40487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40487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40487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just" hangingPunct="1">
                <a:lnSpc>
                  <a:spcPct val="150000"/>
                </a:lnSpc>
                <a:buFont typeface="Arial" panose="020B0604020202020204" pitchFamily="34" charset="0"/>
                <a:buNone/>
                <a:defRPr/>
              </a:pPr>
              <a:r>
                <a:rPr lang="zh-CN" altLang="en-US" sz="2400" b="1" dirty="0">
                  <a:solidFill>
                    <a:srgbClr val="0000FF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商不变的规律：</a:t>
              </a:r>
              <a:endParaRPr lang="en-US" altLang="zh-CN" sz="2400" b="1" dirty="0">
                <a:solidFill>
                  <a:srgbClr val="0000FF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  <a:p>
              <a:pPr algn="just" hangingPunct="1">
                <a:lnSpc>
                  <a:spcPct val="150000"/>
                </a:lnSpc>
                <a:buFont typeface="Arial" panose="020B0604020202020204" pitchFamily="34" charset="0"/>
                <a:buNone/>
                <a:defRPr/>
              </a:pPr>
              <a:r>
                <a:rPr lang="en-US" altLang="zh-CN" sz="2400" b="1" dirty="0">
                  <a:solidFill>
                    <a:srgbClr val="0000FF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                         </a:t>
              </a:r>
              <a:r>
                <a:rPr lang="en-US" altLang="zh-CN" sz="2400" b="1" i="1" dirty="0" err="1">
                  <a:solidFill>
                    <a:srgbClr val="0000FF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a</a:t>
              </a:r>
              <a:r>
                <a:rPr lang="en-US" altLang="zh-CN" sz="2400" b="1" dirty="0" err="1">
                  <a:solidFill>
                    <a:srgbClr val="0000FF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÷</a:t>
              </a:r>
              <a:r>
                <a:rPr lang="en-US" altLang="zh-CN" sz="2400" b="1" i="1" dirty="0" err="1">
                  <a:solidFill>
                    <a:srgbClr val="0000FF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b</a:t>
              </a:r>
              <a:r>
                <a:rPr lang="en-US" altLang="zh-CN" sz="2400" b="1" i="1" dirty="0">
                  <a:solidFill>
                    <a:srgbClr val="0000FF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 </a:t>
              </a:r>
              <a:r>
                <a:rPr lang="en-US" altLang="zh-CN" sz="2400" b="1" dirty="0">
                  <a:solidFill>
                    <a:srgbClr val="0000FF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= ( </a:t>
              </a:r>
              <a:r>
                <a:rPr lang="en-US" altLang="zh-CN" sz="2400" b="1" i="1" dirty="0" err="1">
                  <a:solidFill>
                    <a:srgbClr val="0000FF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a</a:t>
              </a:r>
              <a:r>
                <a:rPr lang="en-US" altLang="zh-CN" sz="2400" b="1" dirty="0" err="1">
                  <a:solidFill>
                    <a:srgbClr val="0000FF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×</a:t>
              </a:r>
              <a:r>
                <a:rPr lang="en-US" altLang="zh-CN" sz="2400" b="1" i="1" dirty="0" err="1">
                  <a:solidFill>
                    <a:srgbClr val="0000FF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c</a:t>
              </a:r>
              <a:r>
                <a:rPr lang="en-US" altLang="zh-CN" sz="2400" b="1" i="1" dirty="0">
                  <a:solidFill>
                    <a:srgbClr val="0000FF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 </a:t>
              </a:r>
              <a:r>
                <a:rPr lang="en-US" altLang="zh-CN" sz="2400" b="1" dirty="0">
                  <a:solidFill>
                    <a:srgbClr val="0000FF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)÷( </a:t>
              </a:r>
              <a:r>
                <a:rPr lang="en-US" altLang="zh-CN" sz="2400" b="1" i="1" dirty="0" err="1">
                  <a:solidFill>
                    <a:srgbClr val="0000FF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b</a:t>
              </a:r>
              <a:r>
                <a:rPr lang="en-US" altLang="zh-CN" sz="2400" b="1" dirty="0" err="1">
                  <a:solidFill>
                    <a:srgbClr val="0000FF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×</a:t>
              </a:r>
              <a:r>
                <a:rPr lang="en-US" altLang="zh-CN" sz="2400" b="1" i="1" dirty="0" err="1">
                  <a:solidFill>
                    <a:srgbClr val="0000FF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c</a:t>
              </a:r>
              <a:r>
                <a:rPr lang="en-US" altLang="zh-CN" sz="2400" b="1" i="1" dirty="0">
                  <a:solidFill>
                    <a:srgbClr val="0000FF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 </a:t>
              </a:r>
              <a:r>
                <a:rPr lang="en-US" altLang="zh-CN" sz="2400" b="1" dirty="0">
                  <a:solidFill>
                    <a:srgbClr val="0000FF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)</a:t>
              </a:r>
            </a:p>
            <a:p>
              <a:pPr algn="just" hangingPunct="1">
                <a:lnSpc>
                  <a:spcPct val="150000"/>
                </a:lnSpc>
                <a:buFont typeface="Arial" panose="020B0604020202020204" pitchFamily="34" charset="0"/>
                <a:buNone/>
                <a:defRPr/>
              </a:pPr>
              <a:r>
                <a:rPr lang="en-US" altLang="zh-CN" sz="2400" b="1" dirty="0">
                  <a:solidFill>
                    <a:srgbClr val="0000FF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                         </a:t>
              </a:r>
              <a:r>
                <a:rPr lang="en-US" altLang="zh-CN" sz="2400" b="1" i="1" dirty="0" err="1">
                  <a:solidFill>
                    <a:srgbClr val="0000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altLang="zh-CN" sz="2400" b="1" dirty="0" err="1">
                  <a:solidFill>
                    <a:srgbClr val="0000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÷</a:t>
              </a:r>
              <a:r>
                <a:rPr lang="en-US" altLang="zh-CN" sz="2400" b="1" i="1" dirty="0" err="1">
                  <a:solidFill>
                    <a:srgbClr val="0000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altLang="zh-CN" sz="2400" b="1" i="1" dirty="0">
                  <a:solidFill>
                    <a:srgbClr val="0000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zh-CN" sz="2400" b="1" dirty="0">
                  <a:solidFill>
                    <a:srgbClr val="0000FF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= ( </a:t>
              </a:r>
              <a:r>
                <a:rPr lang="en-US" altLang="zh-CN" sz="2400" b="1" i="1" dirty="0" err="1">
                  <a:solidFill>
                    <a:srgbClr val="0000FF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a</a:t>
              </a:r>
              <a:r>
                <a:rPr lang="en-US" altLang="zh-CN" sz="2400" b="1" dirty="0" err="1">
                  <a:solidFill>
                    <a:srgbClr val="0000FF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÷</a:t>
              </a:r>
              <a:r>
                <a:rPr lang="en-US" altLang="zh-CN" sz="2400" b="1" i="1" dirty="0" err="1">
                  <a:solidFill>
                    <a:srgbClr val="0000FF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c</a:t>
              </a:r>
              <a:r>
                <a:rPr lang="en-US" altLang="zh-CN" sz="2400" b="1" i="1" dirty="0">
                  <a:solidFill>
                    <a:srgbClr val="0000FF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 </a:t>
              </a:r>
              <a:r>
                <a:rPr lang="en-US" altLang="zh-CN" sz="2400" b="1" dirty="0">
                  <a:solidFill>
                    <a:srgbClr val="0000FF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)÷( </a:t>
              </a:r>
              <a:r>
                <a:rPr lang="en-US" altLang="zh-CN" sz="2400" b="1" i="1" dirty="0" err="1">
                  <a:solidFill>
                    <a:srgbClr val="0000FF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b</a:t>
              </a:r>
              <a:r>
                <a:rPr lang="en-US" altLang="zh-CN" sz="2400" b="1" dirty="0" err="1">
                  <a:solidFill>
                    <a:srgbClr val="0000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÷</a:t>
              </a:r>
              <a:r>
                <a:rPr lang="en-US" altLang="zh-CN" sz="2400" b="1" i="1" dirty="0" err="1">
                  <a:solidFill>
                    <a:srgbClr val="0000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  <a:r>
                <a:rPr lang="en-US" altLang="zh-CN" sz="2400" b="1" i="1" dirty="0">
                  <a:solidFill>
                    <a:srgbClr val="0000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zh-CN" sz="2400" b="1" dirty="0">
                  <a:solidFill>
                    <a:srgbClr val="0000FF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) ( </a:t>
              </a:r>
              <a:r>
                <a:rPr lang="en-US" altLang="zh-CN" sz="2400" b="1" i="1" dirty="0">
                  <a:solidFill>
                    <a:srgbClr val="0000FF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c </a:t>
              </a:r>
              <a:r>
                <a:rPr lang="zh-CN" altLang="en-US" sz="2400" b="1" dirty="0">
                  <a:solidFill>
                    <a:srgbClr val="0000FF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≠ </a:t>
              </a:r>
              <a:r>
                <a:rPr lang="en-US" altLang="zh-CN" sz="2400" b="1" dirty="0">
                  <a:solidFill>
                    <a:srgbClr val="0000FF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0 )</a:t>
              </a:r>
              <a:endParaRPr lang="zh-CN" altLang="en-US" sz="24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91922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07988" y="1047790"/>
            <a:ext cx="8354902" cy="33462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zh-CN" altLang="en-US" sz="2400" b="1" dirty="0"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2400" b="1" dirty="0">
                <a:latin typeface="+mj-lt"/>
                <a:ea typeface="黑体" panose="02010609060101010101" pitchFamily="49" charset="-122"/>
              </a:rPr>
              <a:t>3</a:t>
            </a:r>
            <a:r>
              <a:rPr lang="zh-CN" altLang="en-US" sz="2400" b="1" dirty="0">
                <a:latin typeface="+mj-lt"/>
                <a:ea typeface="黑体" panose="02010609060101010101" pitchFamily="49" charset="-122"/>
              </a:rPr>
              <a:t>）用含有字母的式子表示下面的数量关系并回答问题。</a:t>
            </a:r>
            <a:endParaRPr lang="en-US" altLang="zh-CN" sz="2400" b="1" dirty="0">
              <a:latin typeface="+mj-lt"/>
              <a:ea typeface="黑体" panose="02010609060101010101" pitchFamily="49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en-US" altLang="zh-CN" sz="2400" b="1" dirty="0">
                <a:latin typeface="+mj-lt"/>
                <a:ea typeface="黑体" panose="02010609060101010101" pitchFamily="49" charset="-122"/>
              </a:rPr>
              <a:t>	</a:t>
            </a:r>
            <a:r>
              <a:rPr lang="zh-CN" altLang="en-US" sz="2400" b="1" dirty="0">
                <a:latin typeface="+mj-lt"/>
                <a:ea typeface="黑体" panose="02010609060101010101" pitchFamily="49" charset="-122"/>
              </a:rPr>
              <a:t>王叔叔每小时加工 </a:t>
            </a:r>
            <a:r>
              <a:rPr lang="en-US" altLang="zh-CN" sz="2400" b="1" i="1" dirty="0">
                <a:latin typeface="+mj-lt"/>
                <a:ea typeface="黑体" panose="02010609060101010101" pitchFamily="49" charset="-122"/>
              </a:rPr>
              <a:t>a </a:t>
            </a:r>
            <a:r>
              <a:rPr lang="zh-CN" altLang="en-US" sz="2400" b="1" dirty="0">
                <a:latin typeface="+mj-lt"/>
                <a:ea typeface="黑体" panose="02010609060101010101" pitchFamily="49" charset="-122"/>
              </a:rPr>
              <a:t>个零件，</a:t>
            </a:r>
            <a:r>
              <a:rPr lang="en-US" altLang="zh-CN" sz="2400" b="1" i="1" dirty="0">
                <a:latin typeface="+mj-lt"/>
                <a:ea typeface="黑体" panose="02010609060101010101" pitchFamily="49" charset="-122"/>
              </a:rPr>
              <a:t>t </a:t>
            </a:r>
            <a:r>
              <a:rPr lang="zh-CN" altLang="en-US" sz="2400" b="1" dirty="0">
                <a:latin typeface="+mj-lt"/>
                <a:ea typeface="黑体" panose="02010609060101010101" pitchFamily="49" charset="-122"/>
              </a:rPr>
              <a:t>小时共加工 </a:t>
            </a:r>
            <a:r>
              <a:rPr lang="en-US" altLang="zh-CN" sz="2400" b="1" i="1" dirty="0">
                <a:latin typeface="+mj-lt"/>
                <a:ea typeface="黑体" panose="02010609060101010101" pitchFamily="49" charset="-122"/>
              </a:rPr>
              <a:t>c </a:t>
            </a:r>
            <a:r>
              <a:rPr lang="zh-CN" altLang="en-US" sz="2400" b="1" dirty="0">
                <a:latin typeface="+mj-lt"/>
                <a:ea typeface="黑体" panose="02010609060101010101" pitchFamily="49" charset="-122"/>
              </a:rPr>
              <a:t>个零件。</a:t>
            </a:r>
            <a:endParaRPr lang="en-US" altLang="zh-CN" sz="2400" b="1" dirty="0">
              <a:latin typeface="+mj-lt"/>
              <a:ea typeface="黑体" panose="02010609060101010101" pitchFamily="49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endParaRPr lang="en-US" altLang="zh-CN" sz="2400" b="1" dirty="0">
              <a:latin typeface="+mj-lt"/>
              <a:ea typeface="黑体" panose="02010609060101010101" pitchFamily="49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2400" b="1" dirty="0">
                <a:latin typeface="+mj-lt"/>
                <a:ea typeface="黑体" panose="02010609060101010101" pitchFamily="49" charset="-122"/>
              </a:rPr>
              <a:t>    ①如果每小时加工</a:t>
            </a:r>
            <a:r>
              <a:rPr lang="en-US" altLang="zh-CN" sz="2400" b="1" dirty="0">
                <a:latin typeface="+mj-lt"/>
                <a:ea typeface="黑体" panose="02010609060101010101" pitchFamily="49" charset="-122"/>
              </a:rPr>
              <a:t>30</a:t>
            </a:r>
            <a:r>
              <a:rPr lang="zh-CN" altLang="en-US" sz="2400" b="1" dirty="0">
                <a:latin typeface="+mj-lt"/>
                <a:ea typeface="黑体" panose="02010609060101010101" pitchFamily="49" charset="-122"/>
              </a:rPr>
              <a:t>个零件，</a:t>
            </a:r>
            <a:r>
              <a:rPr lang="en-US" altLang="zh-CN" sz="2400" b="1" i="1" dirty="0">
                <a:latin typeface="+mj-lt"/>
                <a:ea typeface="黑体" panose="02010609060101010101" pitchFamily="49" charset="-122"/>
              </a:rPr>
              <a:t>t </a:t>
            </a:r>
            <a:r>
              <a:rPr lang="zh-CN" altLang="en-US" sz="2400" b="1" dirty="0">
                <a:latin typeface="+mj-lt"/>
                <a:ea typeface="黑体" panose="02010609060101010101" pitchFamily="49" charset="-122"/>
              </a:rPr>
              <a:t>小时可以加工</a:t>
            </a:r>
            <a:r>
              <a:rPr lang="en-US" altLang="zh-CN" sz="2400" b="1" dirty="0">
                <a:latin typeface="+mj-lt"/>
                <a:ea typeface="黑体" panose="02010609060101010101" pitchFamily="49" charset="-122"/>
              </a:rPr>
              <a:t>____</a:t>
            </a:r>
            <a:r>
              <a:rPr lang="zh-CN" altLang="en-US" sz="2400" b="1" dirty="0">
                <a:latin typeface="+mj-lt"/>
                <a:ea typeface="黑体" panose="02010609060101010101" pitchFamily="49" charset="-122"/>
              </a:rPr>
              <a:t>个零件。</a:t>
            </a:r>
            <a:endParaRPr lang="en-US" altLang="zh-CN" sz="2400" b="1" dirty="0">
              <a:latin typeface="+mj-lt"/>
              <a:ea typeface="黑体" panose="02010609060101010101" pitchFamily="49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en-US" altLang="zh-CN" sz="2400" b="1" dirty="0">
                <a:latin typeface="+mj-lt"/>
                <a:ea typeface="黑体" panose="02010609060101010101" pitchFamily="49" charset="-122"/>
              </a:rPr>
              <a:t>    </a:t>
            </a:r>
            <a:r>
              <a:rPr lang="zh-CN" altLang="en-US" sz="2400" b="1" dirty="0">
                <a:latin typeface="+mj-lt"/>
                <a:ea typeface="黑体" panose="02010609060101010101" pitchFamily="49" charset="-122"/>
              </a:rPr>
              <a:t>②如果每小时加工</a:t>
            </a:r>
            <a:r>
              <a:rPr lang="en-US" altLang="zh-CN" sz="2400" b="1" dirty="0">
                <a:latin typeface="+mj-lt"/>
                <a:ea typeface="黑体" panose="02010609060101010101" pitchFamily="49" charset="-122"/>
              </a:rPr>
              <a:t>25</a:t>
            </a:r>
            <a:r>
              <a:rPr lang="zh-CN" altLang="en-US" sz="2400" b="1" dirty="0">
                <a:latin typeface="+mj-lt"/>
                <a:ea typeface="黑体" panose="02010609060101010101" pitchFamily="49" charset="-122"/>
              </a:rPr>
              <a:t>个零件，</a:t>
            </a:r>
            <a:r>
              <a:rPr lang="en-US" altLang="zh-CN" sz="2400" b="1" dirty="0">
                <a:latin typeface="+mj-lt"/>
                <a:ea typeface="黑体" panose="02010609060101010101" pitchFamily="49" charset="-122"/>
              </a:rPr>
              <a:t>______</a:t>
            </a:r>
            <a:r>
              <a:rPr lang="zh-CN" altLang="en-US" sz="2400" b="1" dirty="0">
                <a:latin typeface="+mj-lt"/>
                <a:ea typeface="黑体" panose="02010609060101010101" pitchFamily="49" charset="-122"/>
              </a:rPr>
              <a:t>小时可以加工</a:t>
            </a:r>
            <a:r>
              <a:rPr lang="en-US" altLang="zh-CN" sz="2400" b="1" dirty="0">
                <a:latin typeface="+mj-lt"/>
                <a:ea typeface="黑体" panose="02010609060101010101" pitchFamily="49" charset="-122"/>
              </a:rPr>
              <a:t>100</a:t>
            </a:r>
            <a:r>
              <a:rPr lang="zh-CN" altLang="en-US" sz="2400" b="1" dirty="0">
                <a:latin typeface="+mj-lt"/>
                <a:ea typeface="黑体" panose="02010609060101010101" pitchFamily="49" charset="-122"/>
              </a:rPr>
              <a:t>个零件。</a:t>
            </a:r>
            <a:endParaRPr lang="en-US" altLang="zh-CN" sz="2400" b="1" dirty="0">
              <a:latin typeface="+mj-lt"/>
              <a:ea typeface="黑体" panose="02010609060101010101" pitchFamily="49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1270000" y="2647948"/>
            <a:ext cx="6958013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620864" y="2139946"/>
            <a:ext cx="1960562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3200" b="1" i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at = c</a:t>
            </a:r>
            <a:endParaRPr lang="zh-CN" altLang="en-US" sz="3200" b="1" i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6813573" y="2800344"/>
            <a:ext cx="88254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30</a:t>
            </a:r>
            <a:r>
              <a:rPr lang="en-US" altLang="zh-CN" sz="2400" b="1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t</a:t>
            </a:r>
            <a:endParaRPr lang="zh-CN" altLang="en-US" sz="1600" i="1" dirty="0">
              <a:solidFill>
                <a:srgbClr val="FF0000"/>
              </a:solidFill>
            </a:endParaRP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5098742" y="3302655"/>
            <a:ext cx="4638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</a:t>
            </a:r>
            <a:endParaRPr lang="zh-CN" altLang="en-US" i="1" dirty="0">
              <a:solidFill>
                <a:srgbClr val="FF0000"/>
              </a:solidFill>
            </a:endParaRPr>
          </a:p>
        </p:txBody>
      </p:sp>
      <p:sp>
        <p:nvSpPr>
          <p:cNvPr id="12295" name="文本框 7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914400" y="168275"/>
            <a:ext cx="457200" cy="153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400">
                <a:solidFill>
                  <a:srgbClr val="AFDB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12296" name="图片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3413" y="123825"/>
            <a:ext cx="136525" cy="46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7" name="图片 1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6700" y="141288"/>
            <a:ext cx="136525" cy="46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"/>
          <p:cNvSpPr txBox="1"/>
          <p:nvPr/>
        </p:nvSpPr>
        <p:spPr>
          <a:xfrm>
            <a:off x="5810156" y="514404"/>
            <a:ext cx="2343150" cy="3238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zh-CN" altLang="en-US" sz="15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（教科书</a:t>
            </a:r>
            <a:r>
              <a:rPr lang="en-US" altLang="zh-CN" sz="15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P111</a:t>
            </a:r>
            <a:r>
              <a:rPr lang="zh-CN" altLang="en-US" sz="15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 第</a:t>
            </a:r>
            <a:r>
              <a:rPr lang="en-US" altLang="zh-CN" sz="15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2</a:t>
            </a:r>
            <a:r>
              <a:rPr lang="zh-CN" altLang="en-US" sz="15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题</a:t>
            </a:r>
            <a:r>
              <a:rPr lang="en-US" altLang="zh-CN" sz="15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(3)</a:t>
            </a:r>
            <a:r>
              <a:rPr lang="zh-CN" altLang="en-US" sz="15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）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212725" y="82550"/>
            <a:ext cx="2759075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3200" b="1" dirty="0">
                <a:solidFill>
                  <a:schemeClr val="accent5">
                    <a:lumMod val="75000"/>
                  </a:schemeClr>
                </a:solidFill>
                <a:latin typeface="+mn-ea"/>
                <a:ea typeface="+mn-ea"/>
              </a:rPr>
              <a:t>二、解决问题</a:t>
            </a:r>
          </a:p>
        </p:txBody>
      </p:sp>
      <p:sp>
        <p:nvSpPr>
          <p:cNvPr id="3" name="对话气泡: 圆角矩形 2"/>
          <p:cNvSpPr/>
          <p:nvPr/>
        </p:nvSpPr>
        <p:spPr bwMode="auto">
          <a:xfrm>
            <a:off x="2743248" y="3947195"/>
            <a:ext cx="3505108" cy="954833"/>
          </a:xfrm>
          <a:prstGeom prst="wedgeRoundRectCallout">
            <a:avLst>
              <a:gd name="adj1" fmla="val -52975"/>
              <a:gd name="adj2" fmla="val -173988"/>
              <a:gd name="adj3" fmla="val 16667"/>
            </a:avLst>
          </a:prstGeom>
          <a:solidFill>
            <a:srgbClr val="FFFFFF"/>
          </a:solidFill>
          <a:ln w="19050">
            <a:solidFill>
              <a:srgbClr val="00B0F0"/>
            </a:solidFill>
            <a:miter lim="800000"/>
          </a:ln>
        </p:spPr>
        <p:txBody>
          <a:bodyPr rtlCol="0" anchor="ctr"/>
          <a:lstStyle/>
          <a:p>
            <a:pPr algn="l" eaLnBrk="1" hangingPunct="1"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00B0F0"/>
                </a:solidFill>
                <a:latin typeface="+mj-ea"/>
                <a:ea typeface="+mj-ea"/>
              </a:rPr>
              <a:t>用字母表示数有什么作用？要注意什么？</a:t>
            </a:r>
            <a:endParaRPr lang="zh-CN" altLang="en-US" sz="2400" b="1" dirty="0">
              <a:solidFill>
                <a:srgbClr val="00B0F0"/>
              </a:solidFill>
              <a:latin typeface="+mj-ea"/>
              <a:ea typeface="+mj-ea"/>
            </a:endParaRPr>
          </a:p>
        </p:txBody>
      </p:sp>
      <p:sp>
        <p:nvSpPr>
          <p:cNvPr id="5" name="TextBox 21">
            <a:extLst>
              <a:ext uri="{FF2B5EF4-FFF2-40B4-BE49-F238E27FC236}">
                <a16:creationId xmlns:a16="http://schemas.microsoft.com/office/drawing/2014/main" id="{CEB7761D-7EF0-B8C9-4D03-A46DBC3F39E3}"/>
              </a:ext>
            </a:extLst>
          </p:cNvPr>
          <p:cNvSpPr txBox="1"/>
          <p:nvPr/>
        </p:nvSpPr>
        <p:spPr>
          <a:xfrm>
            <a:off x="228714" y="738521"/>
            <a:ext cx="3581306" cy="461665"/>
          </a:xfrm>
          <a:prstGeom prst="rect">
            <a:avLst/>
          </a:prstGeom>
          <a:solidFill>
            <a:srgbClr val="00B050"/>
          </a:solidFill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zh-CN" altLang="en-US" sz="2400" b="1" dirty="0">
                <a:solidFill>
                  <a:schemeClr val="bg1"/>
                </a:solidFill>
                <a:latin typeface="+mj-lt"/>
                <a:ea typeface="黑体" panose="02010609060101010101" pitchFamily="2" charset="-122"/>
              </a:rPr>
              <a:t>用字母表示数和数量关系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  <p:bldP spid="11" grpId="0"/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21">
            <a:extLst>
              <a:ext uri="{FF2B5EF4-FFF2-40B4-BE49-F238E27FC236}">
                <a16:creationId xmlns:a16="http://schemas.microsoft.com/office/drawing/2014/main" id="{00EAC7DF-6130-C5A3-894F-5A8AF7604ACF}"/>
              </a:ext>
            </a:extLst>
          </p:cNvPr>
          <p:cNvSpPr txBox="1"/>
          <p:nvPr/>
        </p:nvSpPr>
        <p:spPr>
          <a:xfrm>
            <a:off x="533506" y="246604"/>
            <a:ext cx="3276514" cy="461665"/>
          </a:xfrm>
          <a:prstGeom prst="rect">
            <a:avLst/>
          </a:prstGeom>
          <a:solidFill>
            <a:srgbClr val="00B050"/>
          </a:solidFill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zh-CN" altLang="en-US" sz="2400" b="1" dirty="0">
                <a:solidFill>
                  <a:schemeClr val="bg1"/>
                </a:solidFill>
                <a:latin typeface="+mj-lt"/>
                <a:ea typeface="黑体" panose="02010609060101010101" pitchFamily="2" charset="-122"/>
              </a:rPr>
              <a:t>依据数量关系解决问题</a:t>
            </a:r>
          </a:p>
        </p:txBody>
      </p:sp>
      <p:sp>
        <p:nvSpPr>
          <p:cNvPr id="13" name="TextBox 1"/>
          <p:cNvSpPr txBox="1"/>
          <p:nvPr/>
        </p:nvSpPr>
        <p:spPr>
          <a:xfrm>
            <a:off x="414423" y="867749"/>
            <a:ext cx="8315154" cy="15404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en-US" altLang="zh-CN" sz="2700" b="1" dirty="0">
                <a:latin typeface="+mj-lt"/>
                <a:ea typeface="黑体" panose="02010609060101010101" pitchFamily="2" charset="-122"/>
              </a:rPr>
              <a:t>(2)</a:t>
            </a:r>
            <a:r>
              <a:rPr lang="zh-CN" altLang="en-US" sz="2700" b="1" dirty="0">
                <a:latin typeface="+mj-lt"/>
                <a:ea typeface="黑体" panose="02010609060101010101" pitchFamily="2" charset="-122"/>
              </a:rPr>
              <a:t>小华的妈妈去市场买水果。她先花 </a:t>
            </a:r>
            <a:r>
              <a:rPr lang="en-US" altLang="zh-CN" sz="2700" b="1" dirty="0">
                <a:latin typeface="+mj-lt"/>
                <a:ea typeface="黑体" panose="02010609060101010101" pitchFamily="2" charset="-122"/>
              </a:rPr>
              <a:t>10 </a:t>
            </a:r>
            <a:r>
              <a:rPr lang="zh-CN" altLang="en-US" sz="2700" b="1" dirty="0">
                <a:latin typeface="+mj-lt"/>
                <a:ea typeface="黑体" panose="02010609060101010101" pitchFamily="2" charset="-122"/>
              </a:rPr>
              <a:t>元买了 </a:t>
            </a:r>
            <a:r>
              <a:rPr lang="en-US" altLang="zh-CN" sz="2700" b="1" dirty="0">
                <a:latin typeface="+mj-lt"/>
                <a:ea typeface="黑体" panose="02010609060101010101" pitchFamily="2" charset="-122"/>
              </a:rPr>
              <a:t>2.5 kg</a:t>
            </a:r>
            <a:r>
              <a:rPr lang="zh-CN" altLang="en-US" sz="2700" b="1" dirty="0">
                <a:latin typeface="+mj-lt"/>
                <a:ea typeface="黑体" panose="02010609060101010101" pitchFamily="2" charset="-122"/>
              </a:rPr>
              <a:t>橙子，还准备买 </a:t>
            </a:r>
            <a:r>
              <a:rPr lang="en-US" altLang="zh-CN" sz="2700" b="1" dirty="0">
                <a:latin typeface="+mj-lt"/>
                <a:ea typeface="黑体" panose="02010609060101010101" pitchFamily="2" charset="-122"/>
              </a:rPr>
              <a:t>3kg </a:t>
            </a:r>
            <a:r>
              <a:rPr lang="zh-CN" altLang="en-US" sz="2700" b="1" dirty="0">
                <a:latin typeface="+mj-lt"/>
                <a:ea typeface="黑体" panose="02010609060101010101" pitchFamily="2" charset="-122"/>
              </a:rPr>
              <a:t>苹果，苹果的单价是橙子的</a:t>
            </a:r>
            <a:r>
              <a:rPr lang="en-US" altLang="zh-CN" sz="2700" b="1" dirty="0">
                <a:latin typeface="+mj-lt"/>
                <a:ea typeface="黑体" panose="02010609060101010101" pitchFamily="2" charset="-122"/>
              </a:rPr>
              <a:t>1.6</a:t>
            </a:r>
            <a:r>
              <a:rPr lang="zh-CN" altLang="en-US" sz="2700" b="1" dirty="0">
                <a:latin typeface="+mj-lt"/>
                <a:ea typeface="黑体" panose="02010609060101010101" pitchFamily="2" charset="-122"/>
              </a:rPr>
              <a:t>倍。买苹果应付多少钱？</a:t>
            </a:r>
          </a:p>
        </p:txBody>
      </p:sp>
      <p:sp>
        <p:nvSpPr>
          <p:cNvPr id="14" name="TextBox 2"/>
          <p:cNvSpPr txBox="1"/>
          <p:nvPr/>
        </p:nvSpPr>
        <p:spPr>
          <a:xfrm>
            <a:off x="2678783" y="2571750"/>
            <a:ext cx="3264781" cy="50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altLang="zh-CN" sz="2700" b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</a:rPr>
              <a:t>10÷2.5 = 4</a:t>
            </a:r>
            <a:r>
              <a:rPr lang="zh-CN" altLang="en-US" sz="2700" b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</a:rPr>
              <a:t>（元）</a:t>
            </a:r>
          </a:p>
        </p:txBody>
      </p:sp>
      <p:sp>
        <p:nvSpPr>
          <p:cNvPr id="15" name="TextBox 3"/>
          <p:cNvSpPr txBox="1"/>
          <p:nvPr/>
        </p:nvSpPr>
        <p:spPr>
          <a:xfrm>
            <a:off x="2678782" y="4141787"/>
            <a:ext cx="4941137" cy="523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</a:rPr>
              <a:t>答：买苹果应付 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</a:rPr>
              <a:t>19.2 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</a:rPr>
              <a:t>元。</a:t>
            </a:r>
          </a:p>
        </p:txBody>
      </p:sp>
      <p:sp>
        <p:nvSpPr>
          <p:cNvPr id="16" name="TextBox 1"/>
          <p:cNvSpPr txBox="1"/>
          <p:nvPr/>
        </p:nvSpPr>
        <p:spPr>
          <a:xfrm>
            <a:off x="5886450" y="626878"/>
            <a:ext cx="3257550" cy="3222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zh-CN" altLang="en-US" sz="1500" b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</a:rPr>
              <a:t>（教科书</a:t>
            </a:r>
            <a:r>
              <a:rPr lang="en-US" altLang="zh-CN" sz="1500" b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</a:rPr>
              <a:t>P110 </a:t>
            </a:r>
            <a:r>
              <a:rPr lang="zh-CN" altLang="en-US" sz="1500" b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</a:rPr>
              <a:t>第</a:t>
            </a:r>
            <a:r>
              <a:rPr lang="en-US" altLang="zh-CN" sz="1500" b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</a:rPr>
              <a:t>1</a:t>
            </a:r>
            <a:r>
              <a:rPr lang="zh-CN" altLang="en-US" sz="1500" b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</a:rPr>
              <a:t>题</a:t>
            </a:r>
            <a:r>
              <a:rPr lang="en-US" altLang="zh-CN" sz="1500" b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</a:rPr>
              <a:t>(2)</a:t>
            </a:r>
            <a:r>
              <a:rPr lang="zh-CN" altLang="en-US" sz="1500" b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</a:rPr>
              <a:t>）</a:t>
            </a:r>
          </a:p>
        </p:txBody>
      </p:sp>
      <p:sp>
        <p:nvSpPr>
          <p:cNvPr id="17" name="TextBox 2"/>
          <p:cNvSpPr txBox="1"/>
          <p:nvPr/>
        </p:nvSpPr>
        <p:spPr>
          <a:xfrm>
            <a:off x="2678783" y="3095096"/>
            <a:ext cx="3493375" cy="50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altLang="zh-CN" sz="2700" b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</a:rPr>
              <a:t>4×1.6 = 6.4</a:t>
            </a:r>
            <a:r>
              <a:rPr lang="zh-CN" altLang="en-US" sz="2700" b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</a:rPr>
              <a:t>（元）</a:t>
            </a:r>
          </a:p>
        </p:txBody>
      </p:sp>
      <p:sp>
        <p:nvSpPr>
          <p:cNvPr id="18" name="TextBox 2"/>
          <p:cNvSpPr txBox="1"/>
          <p:nvPr/>
        </p:nvSpPr>
        <p:spPr>
          <a:xfrm>
            <a:off x="2678783" y="3618442"/>
            <a:ext cx="3569573" cy="50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altLang="zh-CN" sz="2700" b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</a:rPr>
              <a:t>6.4×3 = 19.2</a:t>
            </a:r>
            <a:r>
              <a:rPr lang="zh-CN" altLang="en-US" sz="2700" b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</a:rPr>
              <a:t>（元）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0B034C63-59D2-EE34-A03D-85F0E50954BF}"/>
              </a:ext>
            </a:extLst>
          </p:cNvPr>
          <p:cNvSpPr txBox="1"/>
          <p:nvPr/>
        </p:nvSpPr>
        <p:spPr>
          <a:xfrm>
            <a:off x="3733822" y="1962166"/>
            <a:ext cx="22783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0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总价</a:t>
            </a:r>
            <a:r>
              <a:rPr lang="en-US" altLang="zh-CN" sz="20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=</a:t>
            </a:r>
            <a:r>
              <a:rPr lang="zh-CN" altLang="en-US" sz="20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单价</a:t>
            </a:r>
            <a:r>
              <a:rPr lang="en-US" altLang="zh-CN" sz="20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×</a:t>
            </a:r>
            <a:r>
              <a:rPr lang="zh-CN" altLang="en-US" sz="20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数量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A4134509-12B5-FF74-D4EF-D7339EA9F7E4}"/>
              </a:ext>
            </a:extLst>
          </p:cNvPr>
          <p:cNvSpPr txBox="1"/>
          <p:nvPr/>
        </p:nvSpPr>
        <p:spPr>
          <a:xfrm>
            <a:off x="6332144" y="1973701"/>
            <a:ext cx="22783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b="1" i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c </a:t>
            </a:r>
            <a:r>
              <a:rPr lang="az-Cyrl-AZ" altLang="zh-CN" sz="20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</a:t>
            </a:r>
            <a:r>
              <a:rPr lang="en-US" altLang="zh-CN" sz="20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az-Cyrl-AZ" altLang="zh-CN" sz="2000" b="1" i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а</a:t>
            </a:r>
            <a:r>
              <a:rPr lang="en-US" altLang="zh-CN" sz="20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×</a:t>
            </a:r>
            <a:r>
              <a:rPr lang="en-US" altLang="zh-CN" sz="2000" b="1" i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n </a:t>
            </a:r>
            <a:r>
              <a:rPr lang="az-Cyrl-AZ" altLang="zh-CN" sz="20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</a:t>
            </a:r>
            <a:r>
              <a:rPr lang="en-US" altLang="zh-CN" sz="20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2000" b="1" i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an</a:t>
            </a:r>
            <a:endParaRPr lang="zh-CN" altLang="en-US" sz="2000" b="1" dirty="0">
              <a:solidFill>
                <a:srgbClr val="0000FF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7" grpId="0"/>
      <p:bldP spid="18" grpId="0"/>
      <p:bldP spid="20" grpId="0"/>
      <p:bldP spid="2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1">
            <a:extLst>
              <a:ext uri="{FF2B5EF4-FFF2-40B4-BE49-F238E27FC236}">
                <a16:creationId xmlns:a16="http://schemas.microsoft.com/office/drawing/2014/main" id="{8ACCC917-CFB8-F48A-8D7D-51423277090D}"/>
              </a:ext>
            </a:extLst>
          </p:cNvPr>
          <p:cNvSpPr txBox="1"/>
          <p:nvPr/>
        </p:nvSpPr>
        <p:spPr>
          <a:xfrm>
            <a:off x="533506" y="246604"/>
            <a:ext cx="3276514" cy="461665"/>
          </a:xfrm>
          <a:prstGeom prst="rect">
            <a:avLst/>
          </a:prstGeom>
          <a:solidFill>
            <a:srgbClr val="00B050"/>
          </a:solidFill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zh-CN" altLang="en-US" sz="2400" b="1" dirty="0">
                <a:solidFill>
                  <a:schemeClr val="bg1"/>
                </a:solidFill>
                <a:latin typeface="+mj-lt"/>
                <a:ea typeface="黑体" panose="02010609060101010101" pitchFamily="2" charset="-122"/>
              </a:rPr>
              <a:t>依据数量关系解决问题</a:t>
            </a:r>
          </a:p>
        </p:txBody>
      </p:sp>
      <p:sp>
        <p:nvSpPr>
          <p:cNvPr id="9" name="TextBox 1"/>
          <p:cNvSpPr txBox="1"/>
          <p:nvPr/>
        </p:nvSpPr>
        <p:spPr>
          <a:xfrm>
            <a:off x="542382" y="756847"/>
            <a:ext cx="7763320" cy="2039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zh-CN" altLang="en-US" sz="2700" b="1" dirty="0">
                <a:latin typeface="+mj-lt"/>
                <a:ea typeface="黑体" panose="02010609060101010101" pitchFamily="2" charset="-122"/>
              </a:rPr>
              <a:t>        从地球上向月球发射一个激光信号，经过约</a:t>
            </a:r>
            <a:r>
              <a:rPr lang="en-US" altLang="zh-CN" sz="2700" b="1" dirty="0">
                <a:latin typeface="+mj-lt"/>
                <a:ea typeface="黑体" panose="02010609060101010101" pitchFamily="2" charset="-122"/>
              </a:rPr>
              <a:t>2.56 </a:t>
            </a:r>
            <a:r>
              <a:rPr lang="zh-CN" altLang="en-US" sz="2700" b="1" dirty="0">
                <a:latin typeface="+mj-lt"/>
                <a:ea typeface="黑体" panose="02010609060101010101" pitchFamily="2" charset="-122"/>
              </a:rPr>
              <a:t>秒收到从月球反射回来的信号。已知光速约是</a:t>
            </a:r>
            <a:r>
              <a:rPr lang="en-US" altLang="zh-CN" sz="2700" b="1" dirty="0">
                <a:latin typeface="+mj-lt"/>
                <a:ea typeface="黑体" panose="02010609060101010101" pitchFamily="2" charset="-122"/>
              </a:rPr>
              <a:t>30 </a:t>
            </a:r>
            <a:r>
              <a:rPr lang="zh-CN" altLang="en-US" sz="2700" b="1" dirty="0">
                <a:latin typeface="+mj-lt"/>
                <a:ea typeface="黑体" panose="02010609060101010101" pitchFamily="2" charset="-122"/>
              </a:rPr>
              <a:t>万千米</a:t>
            </a:r>
            <a:r>
              <a:rPr lang="en-US" altLang="zh-CN" sz="2700" b="1" dirty="0">
                <a:latin typeface="+mj-lt"/>
                <a:ea typeface="黑体" panose="02010609060101010101" pitchFamily="2" charset="-122"/>
              </a:rPr>
              <a:t>/</a:t>
            </a:r>
            <a:r>
              <a:rPr lang="zh-CN" altLang="en-US" sz="2700" b="1" dirty="0">
                <a:latin typeface="+mj-lt"/>
                <a:ea typeface="黑体" panose="02010609060101010101" pitchFamily="2" charset="-122"/>
              </a:rPr>
              <a:t>秒，算一算这时测试点到月球表面的距离大约是多少。</a:t>
            </a:r>
          </a:p>
        </p:txBody>
      </p:sp>
      <p:sp>
        <p:nvSpPr>
          <p:cNvPr id="10" name="TextBox 1"/>
          <p:cNvSpPr txBox="1"/>
          <p:nvPr/>
        </p:nvSpPr>
        <p:spPr>
          <a:xfrm>
            <a:off x="4648198" y="452075"/>
            <a:ext cx="3336925" cy="3238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zh-CN" altLang="en-US" sz="1500" b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</a:rPr>
              <a:t>（教科书</a:t>
            </a:r>
            <a:r>
              <a:rPr lang="en-US" altLang="zh-CN" sz="1500" b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</a:rPr>
              <a:t>P115</a:t>
            </a:r>
            <a:r>
              <a:rPr lang="zh-CN" altLang="en-US" sz="1500" b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</a:rPr>
              <a:t>“练习二十一”第</a:t>
            </a:r>
            <a:r>
              <a:rPr lang="en-US" altLang="zh-CN" sz="1500" b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</a:rPr>
              <a:t>16</a:t>
            </a:r>
            <a:r>
              <a:rPr lang="zh-CN" altLang="en-US" sz="1500" b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</a:rPr>
              <a:t>题）</a:t>
            </a:r>
          </a:p>
        </p:txBody>
      </p:sp>
      <p:sp>
        <p:nvSpPr>
          <p:cNvPr id="11" name="TextBox 2"/>
          <p:cNvSpPr txBox="1"/>
          <p:nvPr/>
        </p:nvSpPr>
        <p:spPr>
          <a:xfrm>
            <a:off x="2613712" y="3028938"/>
            <a:ext cx="4244228" cy="4619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</a:rPr>
              <a:t>30×2.56 = 76.8</a:t>
            </a:r>
            <a:r>
              <a:rPr lang="zh-CN" altLang="en-US" sz="2400" b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</a:rPr>
              <a:t>（万千米）</a:t>
            </a:r>
          </a:p>
        </p:txBody>
      </p:sp>
      <p:sp>
        <p:nvSpPr>
          <p:cNvPr id="12" name="TextBox 2"/>
          <p:cNvSpPr txBox="1"/>
          <p:nvPr/>
        </p:nvSpPr>
        <p:spPr>
          <a:xfrm>
            <a:off x="2590852" y="3633748"/>
            <a:ext cx="4571880" cy="4619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</a:rPr>
              <a:t>76.8÷2 = 38.4</a:t>
            </a:r>
            <a:r>
              <a:rPr lang="zh-CN" altLang="en-US" sz="2400" b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</a:rPr>
              <a:t>（万千米）</a:t>
            </a:r>
          </a:p>
        </p:txBody>
      </p:sp>
      <p:sp>
        <p:nvSpPr>
          <p:cNvPr id="13" name="矩形 12"/>
          <p:cNvSpPr>
            <a:spLocks noChangeArrowheads="1"/>
          </p:cNvSpPr>
          <p:nvPr/>
        </p:nvSpPr>
        <p:spPr bwMode="auto">
          <a:xfrm>
            <a:off x="533422" y="4248106"/>
            <a:ext cx="792467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答：</a:t>
            </a:r>
            <a:r>
              <a:rPr lang="zh-CN" altLang="en-US" sz="2400" b="1" dirty="0">
                <a:solidFill>
                  <a:srgbClr val="FF0000"/>
                </a:solidFill>
                <a:ea typeface="黑体" panose="02010609060101010101" pitchFamily="2" charset="-122"/>
              </a:rPr>
              <a:t>这时测试点到月球表面的距离大约是 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38.4 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万千米。</a:t>
            </a:r>
            <a:endParaRPr lang="zh-CN" altLang="en-US" sz="2400" dirty="0">
              <a:solidFill>
                <a:srgbClr val="FF0000"/>
              </a:solidFill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B138A258-A7F4-6666-AE77-17E3E68C2EC6}"/>
              </a:ext>
            </a:extLst>
          </p:cNvPr>
          <p:cNvSpPr txBox="1"/>
          <p:nvPr/>
        </p:nvSpPr>
        <p:spPr>
          <a:xfrm>
            <a:off x="3051793" y="2373811"/>
            <a:ext cx="22783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0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路程</a:t>
            </a:r>
            <a:r>
              <a:rPr lang="en-US" altLang="zh-CN" sz="20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=</a:t>
            </a:r>
            <a:r>
              <a:rPr lang="zh-CN" altLang="en-US" sz="20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速度</a:t>
            </a:r>
            <a:r>
              <a:rPr lang="en-US" altLang="zh-CN" sz="20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×</a:t>
            </a:r>
            <a:r>
              <a:rPr lang="zh-CN" altLang="en-US" sz="20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时间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7A5748E2-9434-B1C2-418B-85880D846CDE}"/>
              </a:ext>
            </a:extLst>
          </p:cNvPr>
          <p:cNvSpPr txBox="1"/>
          <p:nvPr/>
        </p:nvSpPr>
        <p:spPr>
          <a:xfrm>
            <a:off x="5570164" y="2386563"/>
            <a:ext cx="22783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b="1" i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s = </a:t>
            </a:r>
            <a:r>
              <a:rPr lang="en-US" altLang="zh-CN" sz="2000" b="1" i="1" dirty="0" err="1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v</a:t>
            </a:r>
            <a:r>
              <a:rPr lang="en-US" altLang="zh-CN" sz="2000" b="1" dirty="0" err="1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×</a:t>
            </a:r>
            <a:r>
              <a:rPr lang="en-US" altLang="zh-CN" sz="2000" b="1" i="1" dirty="0" err="1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t</a:t>
            </a:r>
            <a:r>
              <a:rPr lang="en-US" altLang="zh-CN" sz="2000" b="1" i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= </a:t>
            </a:r>
            <a:r>
              <a:rPr lang="en-US" altLang="zh-CN" sz="2000" b="1" i="1" dirty="0" err="1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vt</a:t>
            </a:r>
            <a:endParaRPr lang="zh-CN" altLang="en-US" sz="2000" b="1" dirty="0">
              <a:solidFill>
                <a:srgbClr val="0000FF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38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8" name="文本框 7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914400" y="168275"/>
            <a:ext cx="457200" cy="153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400">
                <a:solidFill>
                  <a:srgbClr val="AFDB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15369" name="图片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3413" y="123825"/>
            <a:ext cx="136525" cy="46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0" name="图片 9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6700" y="141288"/>
            <a:ext cx="136525" cy="46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EA6E4E29-D498-3527-DD9B-9994B783550A}"/>
              </a:ext>
            </a:extLst>
          </p:cNvPr>
          <p:cNvSpPr txBox="1"/>
          <p:nvPr/>
        </p:nvSpPr>
        <p:spPr>
          <a:xfrm>
            <a:off x="212725" y="82550"/>
            <a:ext cx="2759075" cy="584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3200" b="1" dirty="0">
                <a:solidFill>
                  <a:schemeClr val="accent5">
                    <a:lumMod val="75000"/>
                  </a:schemeClr>
                </a:solidFill>
                <a:latin typeface="+mn-ea"/>
                <a:ea typeface="+mn-ea"/>
              </a:rPr>
              <a:t>三、实践应用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5DA9909A-8B19-7B58-6B38-2B3E7C798DEE}"/>
              </a:ext>
            </a:extLst>
          </p:cNvPr>
          <p:cNvSpPr/>
          <p:nvPr/>
        </p:nvSpPr>
        <p:spPr>
          <a:xfrm>
            <a:off x="1079109" y="874339"/>
            <a:ext cx="7565424" cy="38309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700" b="1" dirty="0">
                <a:latin typeface="+mn-lt"/>
                <a:ea typeface="+mn-ea"/>
              </a:rPr>
              <a:t>在     里填上“</a:t>
            </a:r>
            <a:r>
              <a:rPr lang="en-US" altLang="zh-CN" sz="2700" b="1" dirty="0">
                <a:latin typeface="+mn-lt"/>
                <a:ea typeface="+mn-ea"/>
              </a:rPr>
              <a:t>&gt;</a:t>
            </a:r>
            <a:r>
              <a:rPr lang="zh-CN" altLang="en-US" sz="2700" b="1" dirty="0">
                <a:latin typeface="+mn-lt"/>
                <a:ea typeface="+mn-ea"/>
              </a:rPr>
              <a:t>”“</a:t>
            </a:r>
            <a:r>
              <a:rPr lang="en-US" altLang="zh-CN" sz="2700" b="1" dirty="0">
                <a:latin typeface="+mn-lt"/>
                <a:ea typeface="+mn-ea"/>
              </a:rPr>
              <a:t>&lt;</a:t>
            </a:r>
            <a:r>
              <a:rPr lang="zh-CN" altLang="en-US" sz="2700" b="1" dirty="0">
                <a:latin typeface="+mn-lt"/>
                <a:ea typeface="+mn-ea"/>
              </a:rPr>
              <a:t>”或“</a:t>
            </a:r>
            <a:r>
              <a:rPr lang="en-US" altLang="zh-CN" sz="2700" b="1" dirty="0">
                <a:latin typeface="+mn-lt"/>
                <a:ea typeface="+mn-ea"/>
              </a:rPr>
              <a:t>=</a:t>
            </a:r>
            <a:r>
              <a:rPr lang="zh-CN" altLang="en-US" sz="2700" b="1" dirty="0">
                <a:latin typeface="+mn-lt"/>
                <a:ea typeface="+mn-ea"/>
              </a:rPr>
              <a:t>”。</a:t>
            </a:r>
            <a:br>
              <a:rPr lang="en-US" altLang="zh-CN" sz="2700" b="1" dirty="0">
                <a:latin typeface="+mn-lt"/>
                <a:ea typeface="+mn-ea"/>
              </a:rPr>
            </a:br>
            <a:r>
              <a:rPr lang="zh-CN" altLang="en-US" sz="2700" b="1" dirty="0">
                <a:latin typeface="+mn-lt"/>
                <a:ea typeface="+mn-ea"/>
              </a:rPr>
              <a:t>（</a:t>
            </a:r>
            <a:r>
              <a:rPr lang="en-US" altLang="zh-CN" sz="2700" b="1" dirty="0">
                <a:latin typeface="+mn-lt"/>
                <a:ea typeface="+mn-ea"/>
              </a:rPr>
              <a:t>1</a:t>
            </a:r>
            <a:r>
              <a:rPr lang="zh-CN" altLang="en-US" sz="2700" b="1" dirty="0">
                <a:latin typeface="+mn-lt"/>
                <a:ea typeface="+mn-ea"/>
              </a:rPr>
              <a:t>）当</a:t>
            </a:r>
            <a:r>
              <a:rPr lang="en-US" altLang="zh-CN" sz="2700" b="1" i="1" dirty="0">
                <a:latin typeface="+mn-lt"/>
                <a:ea typeface="+mn-ea"/>
              </a:rPr>
              <a:t>x</a:t>
            </a:r>
            <a:r>
              <a:rPr lang="en-US" altLang="zh-CN" sz="2700" b="1" dirty="0">
                <a:latin typeface="+mn-lt"/>
                <a:ea typeface="+mn-ea"/>
              </a:rPr>
              <a:t>=50</a:t>
            </a:r>
            <a:r>
              <a:rPr lang="zh-CN" altLang="en-US" sz="2700" b="1" dirty="0">
                <a:latin typeface="+mn-lt"/>
                <a:ea typeface="+mn-ea"/>
              </a:rPr>
              <a:t>时</a:t>
            </a:r>
            <a:r>
              <a:rPr lang="en-US" altLang="zh-CN" sz="2700" b="1" dirty="0">
                <a:latin typeface="+mn-lt"/>
                <a:ea typeface="+mn-ea"/>
              </a:rPr>
              <a:t>, 2</a:t>
            </a:r>
            <a:r>
              <a:rPr lang="en-US" altLang="zh-CN" sz="2700" b="1" i="1" dirty="0">
                <a:latin typeface="+mn-lt"/>
                <a:ea typeface="+mn-ea"/>
              </a:rPr>
              <a:t>x</a:t>
            </a:r>
            <a:r>
              <a:rPr lang="en-US" altLang="zh-CN" sz="2700" b="1" dirty="0">
                <a:latin typeface="+mn-lt"/>
                <a:ea typeface="+mn-ea"/>
              </a:rPr>
              <a:t>- 16</a:t>
            </a:r>
            <a:r>
              <a:rPr lang="zh-CN" altLang="en-US" sz="2700" b="1" dirty="0">
                <a:latin typeface="+mn-lt"/>
                <a:ea typeface="+mn-ea"/>
              </a:rPr>
              <a:t>     </a:t>
            </a:r>
            <a:r>
              <a:rPr lang="en-US" altLang="zh-CN" sz="2700" b="1" dirty="0">
                <a:latin typeface="+mn-lt"/>
                <a:ea typeface="+mn-ea"/>
              </a:rPr>
              <a:t>68</a:t>
            </a:r>
            <a:r>
              <a:rPr lang="zh-CN" altLang="en-US" sz="2700" b="1" dirty="0">
                <a:latin typeface="+mn-lt"/>
                <a:ea typeface="+mn-ea"/>
              </a:rPr>
              <a:t>，</a:t>
            </a:r>
            <a:r>
              <a:rPr lang="en-US" altLang="zh-CN" sz="2700" b="1" dirty="0">
                <a:latin typeface="+mn-lt"/>
                <a:ea typeface="+mn-ea"/>
              </a:rPr>
              <a:t>2</a:t>
            </a:r>
            <a:r>
              <a:rPr lang="en-US" altLang="zh-CN" sz="2700" b="1" i="1" dirty="0">
                <a:latin typeface="+mn-lt"/>
                <a:ea typeface="+mn-ea"/>
              </a:rPr>
              <a:t>x</a:t>
            </a:r>
            <a:r>
              <a:rPr lang="en-US" altLang="zh-CN" sz="2700" b="1" dirty="0">
                <a:latin typeface="+mn-lt"/>
                <a:ea typeface="+mn-ea"/>
              </a:rPr>
              <a:t>+16 </a:t>
            </a:r>
            <a:r>
              <a:rPr lang="zh-CN" altLang="en-US" sz="2700" b="1" dirty="0">
                <a:latin typeface="+mn-lt"/>
                <a:ea typeface="+mn-ea"/>
              </a:rPr>
              <a:t>    </a:t>
            </a:r>
            <a:r>
              <a:rPr lang="en-US" altLang="zh-CN" sz="2700" b="1" dirty="0">
                <a:latin typeface="+mn-lt"/>
                <a:ea typeface="+mn-ea"/>
              </a:rPr>
              <a:t>68</a:t>
            </a:r>
            <a:r>
              <a:rPr lang="zh-CN" altLang="en-US" sz="2700" b="1" dirty="0">
                <a:latin typeface="+mn-lt"/>
                <a:ea typeface="+mn-ea"/>
              </a:rPr>
              <a:t>。</a:t>
            </a:r>
            <a:br>
              <a:rPr lang="en-US" altLang="zh-CN" sz="2700" b="1" dirty="0">
                <a:latin typeface="+mn-lt"/>
                <a:ea typeface="+mn-ea"/>
              </a:rPr>
            </a:br>
            <a:r>
              <a:rPr lang="zh-CN" altLang="en-US" sz="2700" b="1" dirty="0">
                <a:latin typeface="+mn-lt"/>
                <a:ea typeface="+mn-ea"/>
              </a:rPr>
              <a:t>（</a:t>
            </a:r>
            <a:r>
              <a:rPr lang="en-US" altLang="zh-CN" sz="2700" b="1" dirty="0">
                <a:latin typeface="+mn-lt"/>
                <a:ea typeface="+mn-ea"/>
              </a:rPr>
              <a:t>2</a:t>
            </a:r>
            <a:r>
              <a:rPr lang="zh-CN" altLang="en-US" sz="2700" b="1" dirty="0">
                <a:latin typeface="+mn-lt"/>
                <a:ea typeface="+mn-ea"/>
              </a:rPr>
              <a:t>）当</a:t>
            </a:r>
            <a:r>
              <a:rPr lang="en-US" altLang="zh-CN" sz="2700" b="1" i="1" dirty="0">
                <a:latin typeface="+mn-lt"/>
                <a:ea typeface="+mn-ea"/>
              </a:rPr>
              <a:t>x</a:t>
            </a:r>
            <a:r>
              <a:rPr lang="en-US" altLang="zh-CN" sz="2700" b="1" dirty="0">
                <a:latin typeface="+mn-lt"/>
                <a:ea typeface="+mn-ea"/>
              </a:rPr>
              <a:t>=5</a:t>
            </a:r>
            <a:r>
              <a:rPr lang="zh-CN" altLang="en-US" sz="2700" b="1" dirty="0">
                <a:latin typeface="+mn-lt"/>
                <a:ea typeface="+mn-ea"/>
              </a:rPr>
              <a:t>时</a:t>
            </a:r>
            <a:r>
              <a:rPr lang="en-US" altLang="zh-CN" sz="2700" b="1" dirty="0">
                <a:latin typeface="+mn-lt"/>
                <a:ea typeface="+mn-ea"/>
              </a:rPr>
              <a:t>, 4</a:t>
            </a:r>
            <a:r>
              <a:rPr lang="en-US" altLang="zh-CN" sz="2700" b="1" i="1" dirty="0">
                <a:latin typeface="+mn-lt"/>
                <a:ea typeface="+mn-ea"/>
              </a:rPr>
              <a:t>x</a:t>
            </a:r>
            <a:r>
              <a:rPr lang="en-US" altLang="zh-CN" sz="2700" b="1" dirty="0">
                <a:latin typeface="+mn-lt"/>
                <a:ea typeface="+mn-ea"/>
              </a:rPr>
              <a:t>+3</a:t>
            </a:r>
            <a:r>
              <a:rPr lang="en-US" altLang="zh-CN" sz="2700" b="1" i="1" dirty="0">
                <a:latin typeface="+mn-lt"/>
                <a:ea typeface="+mn-ea"/>
              </a:rPr>
              <a:t>x </a:t>
            </a:r>
            <a:r>
              <a:rPr lang="zh-CN" altLang="en-US" sz="2700" b="1" dirty="0">
                <a:latin typeface="+mn-lt"/>
                <a:ea typeface="+mn-ea"/>
              </a:rPr>
              <a:t>   </a:t>
            </a:r>
            <a:r>
              <a:rPr lang="en-US" altLang="zh-CN" sz="2700" b="1" dirty="0">
                <a:latin typeface="+mn-lt"/>
                <a:ea typeface="+mn-ea"/>
              </a:rPr>
              <a:t> 35</a:t>
            </a:r>
            <a:r>
              <a:rPr lang="zh-CN" altLang="en-US" sz="2700" b="1" dirty="0">
                <a:latin typeface="+mn-lt"/>
                <a:ea typeface="+mn-ea"/>
              </a:rPr>
              <a:t>，</a:t>
            </a:r>
            <a:r>
              <a:rPr lang="en-US" altLang="zh-CN" sz="2700" b="1" dirty="0">
                <a:latin typeface="+mn-lt"/>
                <a:ea typeface="+mn-ea"/>
              </a:rPr>
              <a:t>4+3</a:t>
            </a:r>
            <a:r>
              <a:rPr lang="en-US" altLang="zh-CN" sz="2700" b="1" i="1" dirty="0">
                <a:latin typeface="+mn-lt"/>
                <a:ea typeface="+mn-ea"/>
              </a:rPr>
              <a:t>x</a:t>
            </a:r>
            <a:r>
              <a:rPr lang="zh-CN" altLang="en-US" sz="2700" b="1" dirty="0">
                <a:latin typeface="+mn-lt"/>
                <a:ea typeface="+mn-ea"/>
              </a:rPr>
              <a:t>     </a:t>
            </a:r>
            <a:r>
              <a:rPr lang="en-US" altLang="zh-CN" sz="2700" b="1" dirty="0">
                <a:latin typeface="+mn-lt"/>
                <a:ea typeface="+mn-ea"/>
              </a:rPr>
              <a:t>35</a:t>
            </a:r>
            <a:r>
              <a:rPr lang="zh-CN" altLang="en-US" sz="2700" b="1" dirty="0">
                <a:latin typeface="+mn-lt"/>
                <a:ea typeface="+mn-ea"/>
              </a:rPr>
              <a:t>。</a:t>
            </a:r>
            <a:br>
              <a:rPr lang="en-US" altLang="zh-CN" sz="2700" b="1" dirty="0">
                <a:latin typeface="+mn-lt"/>
                <a:ea typeface="+mn-ea"/>
              </a:rPr>
            </a:br>
            <a:r>
              <a:rPr lang="zh-CN" altLang="en-US" sz="2700" b="1" dirty="0">
                <a:latin typeface="+mn-lt"/>
                <a:ea typeface="+mn-ea"/>
              </a:rPr>
              <a:t>（</a:t>
            </a:r>
            <a:r>
              <a:rPr lang="en-US" altLang="zh-CN" sz="2700" b="1" dirty="0">
                <a:latin typeface="+mn-lt"/>
                <a:ea typeface="+mn-ea"/>
              </a:rPr>
              <a:t>3</a:t>
            </a:r>
            <a:r>
              <a:rPr lang="zh-CN" altLang="en-US" sz="2700" b="1" dirty="0">
                <a:latin typeface="+mn-lt"/>
                <a:ea typeface="+mn-ea"/>
              </a:rPr>
              <a:t>）当</a:t>
            </a:r>
            <a:r>
              <a:rPr lang="en-US" altLang="zh-CN" sz="2700" b="1" i="1" dirty="0">
                <a:latin typeface="+mn-lt"/>
                <a:ea typeface="+mn-ea"/>
              </a:rPr>
              <a:t>x</a:t>
            </a:r>
            <a:r>
              <a:rPr lang="en-US" altLang="zh-CN" sz="2700" b="1" dirty="0">
                <a:latin typeface="+mn-lt"/>
                <a:ea typeface="+mn-ea"/>
              </a:rPr>
              <a:t>=2.5</a:t>
            </a:r>
            <a:r>
              <a:rPr lang="zh-CN" altLang="en-US" sz="2700" b="1" dirty="0">
                <a:latin typeface="+mn-lt"/>
                <a:ea typeface="+mn-ea"/>
              </a:rPr>
              <a:t>时</a:t>
            </a:r>
            <a:r>
              <a:rPr lang="en-US" altLang="zh-CN" sz="2700" b="1" dirty="0">
                <a:latin typeface="+mn-lt"/>
                <a:ea typeface="+mn-ea"/>
              </a:rPr>
              <a:t>, 7</a:t>
            </a:r>
            <a:r>
              <a:rPr lang="en-US" altLang="zh-CN" sz="2700" b="1" i="1" dirty="0">
                <a:latin typeface="+mn-lt"/>
                <a:ea typeface="+mn-ea"/>
              </a:rPr>
              <a:t>x</a:t>
            </a:r>
            <a:r>
              <a:rPr lang="en-US" altLang="zh-CN" sz="2700" b="1" dirty="0">
                <a:latin typeface="+mn-lt"/>
                <a:ea typeface="+mn-ea"/>
              </a:rPr>
              <a:t>-3</a:t>
            </a:r>
            <a:r>
              <a:rPr lang="en-US" altLang="zh-CN" sz="2700" b="1" i="1" dirty="0">
                <a:latin typeface="+mn-lt"/>
                <a:ea typeface="+mn-ea"/>
              </a:rPr>
              <a:t>x</a:t>
            </a:r>
            <a:r>
              <a:rPr lang="zh-CN" altLang="en-US" sz="2700" b="1" dirty="0">
                <a:latin typeface="+mn-lt"/>
                <a:ea typeface="+mn-ea"/>
              </a:rPr>
              <a:t>     </a:t>
            </a:r>
            <a:r>
              <a:rPr lang="en-US" altLang="zh-CN" sz="2700" b="1" dirty="0">
                <a:latin typeface="+mn-lt"/>
                <a:ea typeface="+mn-ea"/>
              </a:rPr>
              <a:t>10</a:t>
            </a:r>
            <a:r>
              <a:rPr lang="zh-CN" altLang="en-US" sz="2700" b="1" dirty="0">
                <a:latin typeface="+mn-lt"/>
                <a:ea typeface="+mn-ea"/>
              </a:rPr>
              <a:t>，</a:t>
            </a:r>
            <a:r>
              <a:rPr lang="en-US" altLang="zh-CN" sz="2700" b="1" dirty="0">
                <a:latin typeface="+mn-lt"/>
                <a:ea typeface="+mn-ea"/>
              </a:rPr>
              <a:t>7</a:t>
            </a:r>
            <a:r>
              <a:rPr lang="en-US" altLang="zh-CN" sz="2700" b="1" i="1" dirty="0">
                <a:latin typeface="+mn-lt"/>
                <a:ea typeface="+mn-ea"/>
              </a:rPr>
              <a:t>x</a:t>
            </a:r>
            <a:r>
              <a:rPr lang="en-US" altLang="zh-CN" sz="2700" b="1" dirty="0">
                <a:latin typeface="+mn-lt"/>
                <a:ea typeface="+mn-ea"/>
              </a:rPr>
              <a:t>+3</a:t>
            </a:r>
            <a:r>
              <a:rPr lang="en-US" altLang="zh-CN" sz="2700" b="1" i="1" dirty="0">
                <a:latin typeface="+mn-lt"/>
                <a:ea typeface="+mn-ea"/>
              </a:rPr>
              <a:t>x</a:t>
            </a:r>
            <a:r>
              <a:rPr lang="zh-CN" altLang="en-US" sz="2700" b="1" dirty="0">
                <a:latin typeface="+mn-lt"/>
                <a:ea typeface="+mn-ea"/>
              </a:rPr>
              <a:t>     </a:t>
            </a:r>
            <a:r>
              <a:rPr lang="en-US" altLang="zh-CN" sz="2700" b="1" dirty="0">
                <a:latin typeface="+mn-lt"/>
                <a:ea typeface="+mn-ea"/>
              </a:rPr>
              <a:t>10</a:t>
            </a:r>
            <a:r>
              <a:rPr lang="zh-CN" altLang="en-US" sz="2700" b="1" dirty="0">
                <a:latin typeface="+mn-lt"/>
                <a:ea typeface="+mn-ea"/>
              </a:rPr>
              <a:t>。</a:t>
            </a:r>
            <a:br>
              <a:rPr lang="en-US" altLang="zh-CN" sz="2700" b="1" dirty="0">
                <a:latin typeface="+mn-lt"/>
                <a:ea typeface="+mn-ea"/>
              </a:rPr>
            </a:br>
            <a:r>
              <a:rPr lang="zh-CN" altLang="en-US" sz="2700" b="1" dirty="0">
                <a:latin typeface="+mn-lt"/>
                <a:ea typeface="+mn-ea"/>
              </a:rPr>
              <a:t>（</a:t>
            </a:r>
            <a:r>
              <a:rPr lang="en-US" altLang="zh-CN" sz="2700" b="1" dirty="0">
                <a:latin typeface="+mn-lt"/>
                <a:ea typeface="+mn-ea"/>
              </a:rPr>
              <a:t>4</a:t>
            </a:r>
            <a:r>
              <a:rPr lang="zh-CN" altLang="en-US" sz="2700" b="1" dirty="0">
                <a:latin typeface="+mn-lt"/>
                <a:ea typeface="+mn-ea"/>
              </a:rPr>
              <a:t>）当</a:t>
            </a:r>
            <a:r>
              <a:rPr lang="en-US" altLang="zh-CN" sz="2700" b="1" i="1" dirty="0">
                <a:latin typeface="+mn-lt"/>
                <a:ea typeface="+mn-ea"/>
              </a:rPr>
              <a:t>x</a:t>
            </a:r>
            <a:r>
              <a:rPr lang="en-US" altLang="zh-CN" sz="2700" b="1" dirty="0">
                <a:latin typeface="+mn-lt"/>
                <a:ea typeface="+mn-ea"/>
              </a:rPr>
              <a:t>=15</a:t>
            </a:r>
            <a:r>
              <a:rPr lang="zh-CN" altLang="en-US" sz="2700" b="1" dirty="0">
                <a:latin typeface="+mn-lt"/>
                <a:ea typeface="+mn-ea"/>
              </a:rPr>
              <a:t>时</a:t>
            </a:r>
            <a:r>
              <a:rPr lang="en-US" altLang="zh-CN" sz="2700" b="1" dirty="0">
                <a:latin typeface="+mn-lt"/>
                <a:ea typeface="+mn-ea"/>
              </a:rPr>
              <a:t>, ( 5</a:t>
            </a:r>
            <a:r>
              <a:rPr lang="en-US" altLang="zh-CN" sz="2700" b="1" i="1" dirty="0">
                <a:latin typeface="+mn-lt"/>
                <a:ea typeface="+mn-ea"/>
              </a:rPr>
              <a:t>x</a:t>
            </a:r>
            <a:r>
              <a:rPr lang="en-US" altLang="zh-CN" sz="2700" b="1" dirty="0">
                <a:latin typeface="+mn-lt"/>
                <a:ea typeface="+mn-ea"/>
              </a:rPr>
              <a:t>-12 )÷3</a:t>
            </a:r>
            <a:r>
              <a:rPr lang="zh-CN" altLang="en-US" sz="2700" b="1" dirty="0"/>
              <a:t>     </a:t>
            </a:r>
            <a:r>
              <a:rPr lang="en-US" altLang="zh-CN" sz="2700" b="1" dirty="0">
                <a:latin typeface="+mn-lt"/>
                <a:ea typeface="+mn-ea"/>
              </a:rPr>
              <a:t>25</a:t>
            </a:r>
            <a:r>
              <a:rPr lang="zh-CN" altLang="en-US" sz="2700" b="1" dirty="0">
                <a:latin typeface="+mn-lt"/>
                <a:ea typeface="+mn-ea"/>
              </a:rPr>
              <a:t>，</a:t>
            </a:r>
            <a:endParaRPr lang="en-US" altLang="zh-CN" sz="2700" b="1" dirty="0">
              <a:latin typeface="+mn-lt"/>
              <a:ea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 sz="2700" b="1" dirty="0">
                <a:latin typeface="+mn-lt"/>
                <a:ea typeface="+mn-ea"/>
              </a:rPr>
              <a:t>         </a:t>
            </a:r>
            <a:r>
              <a:rPr lang="zh-CN" altLang="en-US" sz="2700" b="1" dirty="0">
                <a:latin typeface="+mn-lt"/>
                <a:ea typeface="+mn-ea"/>
              </a:rPr>
              <a:t>（</a:t>
            </a:r>
            <a:r>
              <a:rPr lang="en-US" altLang="zh-CN" sz="2700" b="1" dirty="0">
                <a:latin typeface="+mn-lt"/>
                <a:ea typeface="+mn-ea"/>
              </a:rPr>
              <a:t>5</a:t>
            </a:r>
            <a:r>
              <a:rPr lang="en-US" altLang="zh-CN" sz="2700" b="1" i="1" dirty="0">
                <a:latin typeface="+mn-lt"/>
                <a:ea typeface="+mn-ea"/>
              </a:rPr>
              <a:t>x</a:t>
            </a:r>
            <a:r>
              <a:rPr lang="en-US" altLang="zh-CN" sz="2700" b="1" dirty="0">
                <a:latin typeface="+mn-lt"/>
                <a:ea typeface="+mn-ea"/>
              </a:rPr>
              <a:t>+12</a:t>
            </a:r>
            <a:r>
              <a:rPr lang="zh-CN" altLang="en-US" sz="2700" b="1" dirty="0">
                <a:latin typeface="+mn-lt"/>
                <a:ea typeface="+mn-ea"/>
              </a:rPr>
              <a:t>）</a:t>
            </a:r>
            <a:r>
              <a:rPr lang="en-US" altLang="zh-CN" sz="2700" b="1" dirty="0">
                <a:latin typeface="+mn-lt"/>
                <a:ea typeface="+mn-ea"/>
              </a:rPr>
              <a:t>÷3</a:t>
            </a:r>
            <a:r>
              <a:rPr lang="zh-CN" altLang="en-US" sz="2700" b="1" dirty="0"/>
              <a:t>     </a:t>
            </a:r>
            <a:r>
              <a:rPr lang="en-US" altLang="zh-CN" sz="2700" b="1" dirty="0">
                <a:latin typeface="+mn-lt"/>
                <a:ea typeface="+mn-ea"/>
              </a:rPr>
              <a:t>25</a:t>
            </a:r>
            <a:r>
              <a:rPr lang="zh-CN" altLang="en-US" sz="2700" b="1" dirty="0">
                <a:latin typeface="+mn-lt"/>
                <a:ea typeface="+mn-ea"/>
              </a:rPr>
              <a:t>。</a:t>
            </a:r>
          </a:p>
        </p:txBody>
      </p:sp>
      <p:sp>
        <p:nvSpPr>
          <p:cNvPr id="9" name="TextBox 1">
            <a:extLst>
              <a:ext uri="{FF2B5EF4-FFF2-40B4-BE49-F238E27FC236}">
                <a16:creationId xmlns:a16="http://schemas.microsoft.com/office/drawing/2014/main" id="{4FD2BC5B-2BB6-F417-363D-4A7EAE4C3252}"/>
              </a:ext>
            </a:extLst>
          </p:cNvPr>
          <p:cNvSpPr txBox="1"/>
          <p:nvPr/>
        </p:nvSpPr>
        <p:spPr>
          <a:xfrm>
            <a:off x="685902" y="988945"/>
            <a:ext cx="762000" cy="5474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en-US" altLang="zh-CN" sz="2700" b="1" dirty="0">
                <a:latin typeface="+mj-lt"/>
                <a:ea typeface="黑体" panose="02010609060101010101" pitchFamily="49" charset="-122"/>
              </a:rPr>
              <a:t>1.</a:t>
            </a:r>
            <a:endParaRPr lang="zh-CN" altLang="en-US" sz="27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10" name="TextBox 1">
            <a:extLst>
              <a:ext uri="{FF2B5EF4-FFF2-40B4-BE49-F238E27FC236}">
                <a16:creationId xmlns:a16="http://schemas.microsoft.com/office/drawing/2014/main" id="{53F31AAA-5C50-BDFA-DAD3-2D6571FC992D}"/>
              </a:ext>
            </a:extLst>
          </p:cNvPr>
          <p:cNvSpPr txBox="1"/>
          <p:nvPr/>
        </p:nvSpPr>
        <p:spPr>
          <a:xfrm>
            <a:off x="4365956" y="590602"/>
            <a:ext cx="3336925" cy="3238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zh-CN" altLang="en-US" sz="15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（教科书</a:t>
            </a:r>
            <a:r>
              <a:rPr lang="en-US" altLang="zh-CN" sz="15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P112</a:t>
            </a:r>
            <a:r>
              <a:rPr lang="zh-CN" altLang="en-US" sz="15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“练习二十一”第</a:t>
            </a:r>
            <a:r>
              <a:rPr lang="en-US" altLang="zh-CN" sz="15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2</a:t>
            </a:r>
            <a:r>
              <a:rPr lang="zh-CN" altLang="en-US" sz="15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题）</a:t>
            </a:r>
          </a:p>
        </p:txBody>
      </p:sp>
      <p:sp>
        <p:nvSpPr>
          <p:cNvPr id="11" name="TextBox 2">
            <a:extLst>
              <a:ext uri="{FF2B5EF4-FFF2-40B4-BE49-F238E27FC236}">
                <a16:creationId xmlns:a16="http://schemas.microsoft.com/office/drawing/2014/main" id="{A9ED7E81-43DA-2BEF-1DD2-E84E3FF35F6B}"/>
              </a:ext>
            </a:extLst>
          </p:cNvPr>
          <p:cNvSpPr txBox="1"/>
          <p:nvPr/>
        </p:nvSpPr>
        <p:spPr>
          <a:xfrm>
            <a:off x="4493881" y="1685797"/>
            <a:ext cx="609600" cy="4619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＞</a:t>
            </a:r>
          </a:p>
        </p:txBody>
      </p:sp>
      <p:sp>
        <p:nvSpPr>
          <p:cNvPr id="12" name="TextBox 2">
            <a:extLst>
              <a:ext uri="{FF2B5EF4-FFF2-40B4-BE49-F238E27FC236}">
                <a16:creationId xmlns:a16="http://schemas.microsoft.com/office/drawing/2014/main" id="{E4ABC02D-B450-58C3-D97A-46E92F11D2D5}"/>
              </a:ext>
            </a:extLst>
          </p:cNvPr>
          <p:cNvSpPr txBox="1"/>
          <p:nvPr/>
        </p:nvSpPr>
        <p:spPr>
          <a:xfrm>
            <a:off x="6469394" y="1685796"/>
            <a:ext cx="609600" cy="4619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＞</a:t>
            </a:r>
          </a:p>
        </p:txBody>
      </p:sp>
      <p:sp>
        <p:nvSpPr>
          <p:cNvPr id="13" name="TextBox 2">
            <a:extLst>
              <a:ext uri="{FF2B5EF4-FFF2-40B4-BE49-F238E27FC236}">
                <a16:creationId xmlns:a16="http://schemas.microsoft.com/office/drawing/2014/main" id="{81063248-D68F-204F-442D-5DBE1BD33FCC}"/>
              </a:ext>
            </a:extLst>
          </p:cNvPr>
          <p:cNvSpPr txBox="1"/>
          <p:nvPr/>
        </p:nvSpPr>
        <p:spPr>
          <a:xfrm>
            <a:off x="4283966" y="2277732"/>
            <a:ext cx="609600" cy="4619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＝</a:t>
            </a:r>
          </a:p>
        </p:txBody>
      </p:sp>
      <p:sp>
        <p:nvSpPr>
          <p:cNvPr id="14" name="TextBox 2">
            <a:extLst>
              <a:ext uri="{FF2B5EF4-FFF2-40B4-BE49-F238E27FC236}">
                <a16:creationId xmlns:a16="http://schemas.microsoft.com/office/drawing/2014/main" id="{08D1E69A-44FD-1A1F-88D8-AB6DD7D39BD4}"/>
              </a:ext>
            </a:extLst>
          </p:cNvPr>
          <p:cNvSpPr txBox="1"/>
          <p:nvPr/>
        </p:nvSpPr>
        <p:spPr>
          <a:xfrm>
            <a:off x="6094744" y="2315638"/>
            <a:ext cx="609600" cy="4619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＜</a:t>
            </a:r>
          </a:p>
        </p:txBody>
      </p:sp>
      <p:sp>
        <p:nvSpPr>
          <p:cNvPr id="15" name="TextBox 2">
            <a:extLst>
              <a:ext uri="{FF2B5EF4-FFF2-40B4-BE49-F238E27FC236}">
                <a16:creationId xmlns:a16="http://schemas.microsoft.com/office/drawing/2014/main" id="{395F530D-66FA-61C6-B616-4C250B39251F}"/>
              </a:ext>
            </a:extLst>
          </p:cNvPr>
          <p:cNvSpPr txBox="1"/>
          <p:nvPr/>
        </p:nvSpPr>
        <p:spPr>
          <a:xfrm>
            <a:off x="4493909" y="2938873"/>
            <a:ext cx="609600" cy="4619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＝</a:t>
            </a:r>
          </a:p>
        </p:txBody>
      </p:sp>
      <p:sp>
        <p:nvSpPr>
          <p:cNvPr id="16" name="TextBox 2">
            <a:extLst>
              <a:ext uri="{FF2B5EF4-FFF2-40B4-BE49-F238E27FC236}">
                <a16:creationId xmlns:a16="http://schemas.microsoft.com/office/drawing/2014/main" id="{AB7A0897-7634-D6FA-50A9-C8B2F43AD092}"/>
              </a:ext>
            </a:extLst>
          </p:cNvPr>
          <p:cNvSpPr txBox="1"/>
          <p:nvPr/>
        </p:nvSpPr>
        <p:spPr>
          <a:xfrm>
            <a:off x="6469232" y="2938873"/>
            <a:ext cx="609600" cy="4619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＞</a:t>
            </a:r>
          </a:p>
        </p:txBody>
      </p:sp>
      <p:sp>
        <p:nvSpPr>
          <p:cNvPr id="17" name="TextBox 2">
            <a:extLst>
              <a:ext uri="{FF2B5EF4-FFF2-40B4-BE49-F238E27FC236}">
                <a16:creationId xmlns:a16="http://schemas.microsoft.com/office/drawing/2014/main" id="{529E654E-68CB-682A-572C-954DDDAF50D4}"/>
              </a:ext>
            </a:extLst>
          </p:cNvPr>
          <p:cNvSpPr txBox="1"/>
          <p:nvPr/>
        </p:nvSpPr>
        <p:spPr>
          <a:xfrm>
            <a:off x="5332744" y="3545612"/>
            <a:ext cx="609600" cy="4619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＜</a:t>
            </a:r>
          </a:p>
        </p:txBody>
      </p:sp>
      <p:sp>
        <p:nvSpPr>
          <p:cNvPr id="18" name="TextBox 2">
            <a:extLst>
              <a:ext uri="{FF2B5EF4-FFF2-40B4-BE49-F238E27FC236}">
                <a16:creationId xmlns:a16="http://schemas.microsoft.com/office/drawing/2014/main" id="{42EC8B5E-CDAC-A8F1-3024-E44D7FE3C994}"/>
              </a:ext>
            </a:extLst>
          </p:cNvPr>
          <p:cNvSpPr txBox="1"/>
          <p:nvPr/>
        </p:nvSpPr>
        <p:spPr>
          <a:xfrm>
            <a:off x="4049016" y="4167133"/>
            <a:ext cx="609600" cy="4619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＞</a:t>
            </a:r>
          </a:p>
        </p:txBody>
      </p:sp>
      <p:pic>
        <p:nvPicPr>
          <p:cNvPr id="19" name="图片 18" descr="图片7">
            <a:extLst>
              <a:ext uri="{FF2B5EF4-FFF2-40B4-BE49-F238E27FC236}">
                <a16:creationId xmlns:a16="http://schemas.microsoft.com/office/drawing/2014/main" id="{D337A3D0-29E0-1344-B2BF-27F7AF294833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9343" t="18628" r="71483" b="25138"/>
          <a:stretch>
            <a:fillRect/>
          </a:stretch>
        </p:blipFill>
        <p:spPr>
          <a:xfrm>
            <a:off x="1538619" y="1055777"/>
            <a:ext cx="398145" cy="401955"/>
          </a:xfrm>
          <a:prstGeom prst="rect">
            <a:avLst/>
          </a:prstGeom>
        </p:spPr>
      </p:pic>
      <p:pic>
        <p:nvPicPr>
          <p:cNvPr id="20" name="图片 19" descr="图片7">
            <a:extLst>
              <a:ext uri="{FF2B5EF4-FFF2-40B4-BE49-F238E27FC236}">
                <a16:creationId xmlns:a16="http://schemas.microsoft.com/office/drawing/2014/main" id="{3EE49DDC-58A5-8862-EC6A-CD0F7D086CA8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9343" t="18628" r="71483" b="25138"/>
          <a:stretch>
            <a:fillRect/>
          </a:stretch>
        </p:blipFill>
        <p:spPr>
          <a:xfrm>
            <a:off x="4493909" y="1685697"/>
            <a:ext cx="398145" cy="401955"/>
          </a:xfrm>
          <a:prstGeom prst="rect">
            <a:avLst/>
          </a:prstGeom>
        </p:spPr>
      </p:pic>
      <p:pic>
        <p:nvPicPr>
          <p:cNvPr id="21" name="图片 20" descr="图片7">
            <a:extLst>
              <a:ext uri="{FF2B5EF4-FFF2-40B4-BE49-F238E27FC236}">
                <a16:creationId xmlns:a16="http://schemas.microsoft.com/office/drawing/2014/main" id="{ADBC13B8-16F1-7D17-C14A-2D46C85A898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9343" t="18628" r="71483" b="25138"/>
          <a:stretch>
            <a:fillRect/>
          </a:stretch>
        </p:blipFill>
        <p:spPr>
          <a:xfrm>
            <a:off x="6469394" y="1685697"/>
            <a:ext cx="398145" cy="401955"/>
          </a:xfrm>
          <a:prstGeom prst="rect">
            <a:avLst/>
          </a:prstGeom>
        </p:spPr>
      </p:pic>
      <p:pic>
        <p:nvPicPr>
          <p:cNvPr id="22" name="图片 21" descr="图片7">
            <a:extLst>
              <a:ext uri="{FF2B5EF4-FFF2-40B4-BE49-F238E27FC236}">
                <a16:creationId xmlns:a16="http://schemas.microsoft.com/office/drawing/2014/main" id="{22992C1B-5843-71A9-D749-A102C56F59A6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9343" t="18628" r="71483" b="25138"/>
          <a:stretch>
            <a:fillRect/>
          </a:stretch>
        </p:blipFill>
        <p:spPr>
          <a:xfrm>
            <a:off x="4328174" y="2307362"/>
            <a:ext cx="398145" cy="401955"/>
          </a:xfrm>
          <a:prstGeom prst="rect">
            <a:avLst/>
          </a:prstGeom>
        </p:spPr>
      </p:pic>
      <p:pic>
        <p:nvPicPr>
          <p:cNvPr id="23" name="图片 22" descr="图片7">
            <a:extLst>
              <a:ext uri="{FF2B5EF4-FFF2-40B4-BE49-F238E27FC236}">
                <a16:creationId xmlns:a16="http://schemas.microsoft.com/office/drawing/2014/main" id="{DEBD72BC-B344-249B-1608-7836BB5C4122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9343" t="18628" r="71483" b="25138"/>
          <a:stretch>
            <a:fillRect/>
          </a:stretch>
        </p:blipFill>
        <p:spPr>
          <a:xfrm>
            <a:off x="6144274" y="2337842"/>
            <a:ext cx="398145" cy="401955"/>
          </a:xfrm>
          <a:prstGeom prst="rect">
            <a:avLst/>
          </a:prstGeom>
        </p:spPr>
      </p:pic>
      <p:pic>
        <p:nvPicPr>
          <p:cNvPr id="24" name="图片 23" descr="图片7">
            <a:extLst>
              <a:ext uri="{FF2B5EF4-FFF2-40B4-BE49-F238E27FC236}">
                <a16:creationId xmlns:a16="http://schemas.microsoft.com/office/drawing/2014/main" id="{3CF992F5-3A9B-7AF6-F477-9ABEA3E07974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9343" t="18628" r="71483" b="25138"/>
          <a:stretch>
            <a:fillRect/>
          </a:stretch>
        </p:blipFill>
        <p:spPr>
          <a:xfrm>
            <a:off x="4544074" y="2969032"/>
            <a:ext cx="398145" cy="401955"/>
          </a:xfrm>
          <a:prstGeom prst="rect">
            <a:avLst/>
          </a:prstGeom>
        </p:spPr>
      </p:pic>
      <p:pic>
        <p:nvPicPr>
          <p:cNvPr id="25" name="图片 24" descr="图片7">
            <a:extLst>
              <a:ext uri="{FF2B5EF4-FFF2-40B4-BE49-F238E27FC236}">
                <a16:creationId xmlns:a16="http://schemas.microsoft.com/office/drawing/2014/main" id="{6A7EAD41-23C5-61E0-CAF1-8060EB9BC24A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9343" t="18628" r="71483" b="25138"/>
          <a:stretch>
            <a:fillRect/>
          </a:stretch>
        </p:blipFill>
        <p:spPr>
          <a:xfrm>
            <a:off x="6469394" y="2939187"/>
            <a:ext cx="398145" cy="401955"/>
          </a:xfrm>
          <a:prstGeom prst="rect">
            <a:avLst/>
          </a:prstGeom>
        </p:spPr>
      </p:pic>
      <p:pic>
        <p:nvPicPr>
          <p:cNvPr id="26" name="图片 25" descr="图片7">
            <a:extLst>
              <a:ext uri="{FF2B5EF4-FFF2-40B4-BE49-F238E27FC236}">
                <a16:creationId xmlns:a16="http://schemas.microsoft.com/office/drawing/2014/main" id="{33C66406-8049-D6D4-27AA-4EDB2824837A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9343" t="18628" r="71483" b="25138"/>
          <a:stretch>
            <a:fillRect/>
          </a:stretch>
        </p:blipFill>
        <p:spPr>
          <a:xfrm>
            <a:off x="5377194" y="3575457"/>
            <a:ext cx="398145" cy="401955"/>
          </a:xfrm>
          <a:prstGeom prst="rect">
            <a:avLst/>
          </a:prstGeom>
        </p:spPr>
      </p:pic>
      <p:pic>
        <p:nvPicPr>
          <p:cNvPr id="27" name="图片 26" descr="图片7">
            <a:extLst>
              <a:ext uri="{FF2B5EF4-FFF2-40B4-BE49-F238E27FC236}">
                <a16:creationId xmlns:a16="http://schemas.microsoft.com/office/drawing/2014/main" id="{4305131B-3B95-2AC7-ECD5-88783E534589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9343" t="18628" r="71483" b="25138"/>
          <a:stretch>
            <a:fillRect/>
          </a:stretch>
        </p:blipFill>
        <p:spPr>
          <a:xfrm>
            <a:off x="4048774" y="4167409"/>
            <a:ext cx="398145" cy="4019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04703" y="676389"/>
            <a:ext cx="8358187" cy="125996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en-US" altLang="zh-CN" sz="2700" b="1" dirty="0">
                <a:latin typeface="+mj-lt"/>
                <a:ea typeface="黑体" panose="02010609060101010101" pitchFamily="2" charset="-122"/>
              </a:rPr>
              <a:t>2. </a:t>
            </a:r>
            <a:r>
              <a:rPr lang="zh-CN" altLang="en-US" sz="2700" b="1" dirty="0">
                <a:latin typeface="+mj-lt"/>
                <a:ea typeface="黑体" panose="02010609060101010101" pitchFamily="2" charset="-122"/>
              </a:rPr>
              <a:t>四川省峨眉山的年平均降水量为 </a:t>
            </a:r>
            <a:r>
              <a:rPr lang="en-US" altLang="zh-CN" sz="2700" b="1" dirty="0">
                <a:latin typeface="+mj-lt"/>
                <a:ea typeface="黑体" panose="02010609060101010101" pitchFamily="2" charset="-122"/>
              </a:rPr>
              <a:t>1763.8 mm</a:t>
            </a:r>
            <a:r>
              <a:rPr lang="zh-CN" altLang="en-US" sz="2700" b="1" dirty="0">
                <a:latin typeface="+mj-lt"/>
                <a:ea typeface="黑体" panose="02010609060101010101" pitchFamily="2" charset="-122"/>
              </a:rPr>
              <a:t>，平均 </a:t>
            </a:r>
            <a:endParaRPr lang="en-US" altLang="zh-CN" sz="2700" b="1" dirty="0">
              <a:latin typeface="+mj-lt"/>
              <a:ea typeface="黑体" panose="02010609060101010101" pitchFamily="2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en-US" altLang="zh-CN" sz="2700" b="1" dirty="0">
                <a:latin typeface="+mj-lt"/>
                <a:ea typeface="黑体" panose="02010609060101010101" pitchFamily="2" charset="-122"/>
              </a:rPr>
              <a:t>    </a:t>
            </a:r>
            <a:r>
              <a:rPr lang="zh-CN" altLang="en-US" sz="2700" b="1" dirty="0">
                <a:latin typeface="+mj-lt"/>
                <a:ea typeface="黑体" panose="02010609060101010101" pitchFamily="2" charset="-122"/>
              </a:rPr>
              <a:t>每月降水量大约有多少毫米？（得数保留一位小数）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40668" y="2581339"/>
            <a:ext cx="5486255" cy="584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</a:rPr>
              <a:t>1763.8÷12 ≈ 147.0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</a:rPr>
              <a:t>mm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</a:rPr>
              <a:t>）</a:t>
            </a: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1143090" y="3429028"/>
            <a:ext cx="68198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答：平均每月降水量大约有 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147.0 mm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。</a:t>
            </a:r>
            <a:endParaRPr lang="zh-CN" altLang="en-US" sz="1600" dirty="0">
              <a:solidFill>
                <a:srgbClr val="FF0000"/>
              </a:solidFill>
            </a:endParaRPr>
          </a:p>
        </p:txBody>
      </p:sp>
      <p:sp>
        <p:nvSpPr>
          <p:cNvPr id="9" name="TextBox 1"/>
          <p:cNvSpPr txBox="1"/>
          <p:nvPr/>
        </p:nvSpPr>
        <p:spPr>
          <a:xfrm>
            <a:off x="5066397" y="2069687"/>
            <a:ext cx="3335338" cy="3238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zh-CN" altLang="en-US" sz="1500" b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</a:rPr>
              <a:t>（教科书</a:t>
            </a:r>
            <a:r>
              <a:rPr lang="en-US" altLang="zh-CN" sz="1500" b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</a:rPr>
              <a:t>P112</a:t>
            </a:r>
            <a:r>
              <a:rPr lang="zh-CN" altLang="en-US" sz="1500" b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</a:rPr>
              <a:t>“练习二十一”第</a:t>
            </a:r>
            <a:r>
              <a:rPr lang="en-US" altLang="zh-CN" sz="1500" b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</a:rPr>
              <a:t>3</a:t>
            </a:r>
            <a:r>
              <a:rPr lang="zh-CN" altLang="en-US" sz="1500" b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</a:rPr>
              <a:t>题）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7A5B02B-133C-B5D9-2DCE-D931AA8CD751}"/>
              </a:ext>
            </a:extLst>
          </p:cNvPr>
          <p:cNvSpPr txBox="1"/>
          <p:nvPr/>
        </p:nvSpPr>
        <p:spPr>
          <a:xfrm>
            <a:off x="539404" y="78958"/>
            <a:ext cx="8065192" cy="18832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eaLnBrk="1" hangingPunct="1">
              <a:lnSpc>
                <a:spcPct val="150000"/>
              </a:lnSpc>
              <a:defRPr/>
            </a:pPr>
            <a:r>
              <a:rPr lang="en-US" altLang="zh-CN" sz="2600" b="1" dirty="0">
                <a:latin typeface="+mj-lt"/>
                <a:ea typeface="黑体" panose="02010609060101010101" pitchFamily="2" charset="-122"/>
              </a:rPr>
              <a:t>3. </a:t>
            </a:r>
            <a:r>
              <a:rPr lang="zh-CN" altLang="en-US" sz="2600" b="1" dirty="0">
                <a:latin typeface="+mj-lt"/>
                <a:ea typeface="黑体" panose="02010609060101010101" pitchFamily="2" charset="-122"/>
              </a:rPr>
              <a:t>暑假期间，丽丽一家从济南出发开车去青岛旅游，高速公路每千米收费</a:t>
            </a:r>
            <a:r>
              <a:rPr lang="en-US" altLang="zh-CN" sz="2600" b="1" dirty="0">
                <a:latin typeface="+mj-lt"/>
                <a:ea typeface="黑体" panose="02010609060101010101" pitchFamily="2" charset="-122"/>
              </a:rPr>
              <a:t>0.4</a:t>
            </a:r>
            <a:r>
              <a:rPr lang="zh-CN" altLang="en-US" sz="2600" b="1" dirty="0">
                <a:latin typeface="+mj-lt"/>
                <a:ea typeface="黑体" panose="02010609060101010101" pitchFamily="2" charset="-122"/>
              </a:rPr>
              <a:t>元。他们还要通过胶州湾跨海大桥，需要支付</a:t>
            </a:r>
            <a:r>
              <a:rPr lang="en-US" altLang="zh-CN" sz="2600" b="1" dirty="0">
                <a:latin typeface="+mj-lt"/>
                <a:ea typeface="黑体" panose="02010609060101010101" pitchFamily="2" charset="-122"/>
              </a:rPr>
              <a:t>30</a:t>
            </a:r>
            <a:r>
              <a:rPr lang="zh-CN" altLang="en-US" sz="2600" b="1" dirty="0">
                <a:latin typeface="+mj-lt"/>
                <a:ea typeface="黑体" panose="02010609060101010101" pitchFamily="2" charset="-122"/>
              </a:rPr>
              <a:t>元。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2B7438B0-C6EA-4A34-AA64-2999D2B9B185}"/>
              </a:ext>
            </a:extLst>
          </p:cNvPr>
          <p:cNvSpPr txBox="1"/>
          <p:nvPr/>
        </p:nvSpPr>
        <p:spPr>
          <a:xfrm>
            <a:off x="464928" y="1958815"/>
            <a:ext cx="977026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eaLnBrk="1" hangingPunct="1">
              <a:defRPr/>
            </a:pPr>
            <a:r>
              <a:rPr kumimoji="0" lang="en-US" altLang="zh-CN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/>
                <a:ea typeface="楷体"/>
                <a:cs typeface="+mn-cs"/>
              </a:rPr>
              <a:t>(1)</a:t>
            </a:r>
            <a:endParaRPr kumimoji="0" lang="zh-CN" altLang="en-US" sz="2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/>
              <a:ea typeface="楷体"/>
              <a:cs typeface="+mn-cs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6952B4EE-F7EA-BE1A-C2A7-0326BE113F8B}"/>
              </a:ext>
            </a:extLst>
          </p:cNvPr>
          <p:cNvSpPr txBox="1"/>
          <p:nvPr/>
        </p:nvSpPr>
        <p:spPr>
          <a:xfrm>
            <a:off x="953440" y="1885968"/>
            <a:ext cx="7725632" cy="15968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kumimoji="0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/>
                <a:cs typeface="Times New Roman" panose="02020603050405020304" pitchFamily="18" charset="0"/>
              </a:rPr>
              <a:t>如果济南到青岛的高速公路全长 </a:t>
            </a:r>
            <a:r>
              <a:rPr kumimoji="0" lang="en-US" altLang="zh-CN" sz="2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/>
                <a:cs typeface="Times New Roman" panose="02020603050405020304" pitchFamily="18" charset="0"/>
              </a:rPr>
              <a:t>x </a:t>
            </a:r>
            <a:r>
              <a:rPr kumimoji="0" lang="en-US" altLang="zh-CN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/>
                <a:cs typeface="Times New Roman" panose="02020603050405020304" pitchFamily="18" charset="0"/>
              </a:rPr>
              <a:t>km</a:t>
            </a:r>
            <a:r>
              <a:rPr kumimoji="0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/>
                <a:cs typeface="Times New Roman" panose="02020603050405020304" pitchFamily="18" charset="0"/>
              </a:rPr>
              <a:t>，丽丽一家去青岛一共需要支付通行费用 </a:t>
            </a:r>
            <a:r>
              <a:rPr kumimoji="0" lang="en-US" altLang="zh-CN" sz="2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/>
                <a:cs typeface="Times New Roman" panose="02020603050405020304" pitchFamily="18" charset="0"/>
              </a:rPr>
              <a:t>y </a:t>
            </a:r>
            <a:r>
              <a:rPr kumimoji="0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/>
                <a:cs typeface="Times New Roman" panose="02020603050405020304" pitchFamily="18" charset="0"/>
              </a:rPr>
              <a:t>元，怎样表示 </a:t>
            </a:r>
            <a:r>
              <a:rPr kumimoji="0" lang="en-US" altLang="zh-CN" sz="2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/>
                <a:cs typeface="Times New Roman" panose="02020603050405020304" pitchFamily="18" charset="0"/>
              </a:rPr>
              <a:t>y </a:t>
            </a:r>
            <a:r>
              <a:rPr kumimoji="0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/>
                <a:cs typeface="Times New Roman" panose="02020603050405020304" pitchFamily="18" charset="0"/>
              </a:rPr>
              <a:t>和</a:t>
            </a:r>
            <a:r>
              <a:rPr kumimoji="0" lang="en-US" altLang="zh-CN" sz="2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/>
                <a:cs typeface="Times New Roman" panose="02020603050405020304" pitchFamily="18" charset="0"/>
              </a:rPr>
              <a:t>x </a:t>
            </a:r>
            <a:r>
              <a:rPr kumimoji="0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/>
                <a:cs typeface="Times New Roman" panose="02020603050405020304" pitchFamily="18" charset="0"/>
              </a:rPr>
              <a:t>之间的关系？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3C365A4A-0AE8-40BB-27E7-DCB50A94FDA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D9D9DD"/>
              </a:clrFrom>
              <a:clrTo>
                <a:srgbClr val="D9D9D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7206" y="3147009"/>
            <a:ext cx="3230166" cy="1809770"/>
          </a:xfrm>
          <a:prstGeom prst="rect">
            <a:avLst/>
          </a:prstGeom>
        </p:spPr>
      </p:pic>
      <p:sp>
        <p:nvSpPr>
          <p:cNvPr id="8" name="TextBox 2">
            <a:extLst>
              <a:ext uri="{FF2B5EF4-FFF2-40B4-BE49-F238E27FC236}">
                <a16:creationId xmlns:a16="http://schemas.microsoft.com/office/drawing/2014/main" id="{149E1F62-A7BE-B8CB-6878-377C1B5822B1}"/>
              </a:ext>
            </a:extLst>
          </p:cNvPr>
          <p:cNvSpPr txBox="1"/>
          <p:nvPr/>
        </p:nvSpPr>
        <p:spPr>
          <a:xfrm>
            <a:off x="1007531" y="3562324"/>
            <a:ext cx="3869972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altLang="zh-CN" sz="2600" b="1" i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</a:rPr>
              <a:t>y</a:t>
            </a:r>
            <a:r>
              <a:rPr lang="en-US" altLang="zh-CN" sz="2600" b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</a:rPr>
              <a:t> = 0.4</a:t>
            </a:r>
            <a:r>
              <a:rPr lang="en-US" altLang="zh-CN" sz="2600" b="1" i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</a:rPr>
              <a:t>x</a:t>
            </a:r>
            <a:r>
              <a:rPr lang="en-US" altLang="zh-CN" sz="2600" b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</a:rPr>
              <a:t> + 30</a:t>
            </a:r>
            <a:endParaRPr lang="zh-CN" altLang="en-US" sz="2600" b="1" dirty="0">
              <a:solidFill>
                <a:srgbClr val="FF0000"/>
              </a:solidFill>
              <a:latin typeface="+mj-lt"/>
              <a:ea typeface="黑体" panose="02010609060101010101" pitchFamily="2" charset="-122"/>
            </a:endParaRPr>
          </a:p>
        </p:txBody>
      </p:sp>
      <p:sp>
        <p:nvSpPr>
          <p:cNvPr id="10" name="TextBox 1">
            <a:extLst>
              <a:ext uri="{FF2B5EF4-FFF2-40B4-BE49-F238E27FC236}">
                <a16:creationId xmlns:a16="http://schemas.microsoft.com/office/drawing/2014/main" id="{68EE8375-E658-A988-9B6B-52314895D8C5}"/>
              </a:ext>
            </a:extLst>
          </p:cNvPr>
          <p:cNvSpPr txBox="1"/>
          <p:nvPr/>
        </p:nvSpPr>
        <p:spPr>
          <a:xfrm>
            <a:off x="5253950" y="1428780"/>
            <a:ext cx="3335338" cy="3238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zh-CN" altLang="en-US" sz="1500" b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</a:rPr>
              <a:t>（教科书</a:t>
            </a:r>
            <a:r>
              <a:rPr lang="en-US" altLang="zh-CN" sz="1500" b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</a:rPr>
              <a:t>P114</a:t>
            </a:r>
            <a:r>
              <a:rPr lang="zh-CN" altLang="en-US" sz="1500" b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</a:rPr>
              <a:t>“练习二十一”第</a:t>
            </a:r>
            <a:r>
              <a:rPr lang="en-US" altLang="zh-CN" sz="1500" b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</a:rPr>
              <a:t>14</a:t>
            </a:r>
            <a:r>
              <a:rPr lang="zh-CN" altLang="en-US" sz="1500" b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</a:rPr>
              <a:t>题）</a:t>
            </a:r>
          </a:p>
        </p:txBody>
      </p:sp>
    </p:spTree>
    <p:extLst>
      <p:ext uri="{BB962C8B-B14F-4D97-AF65-F5344CB8AC3E}">
        <p14:creationId xmlns:p14="http://schemas.microsoft.com/office/powerpoint/2010/main" val="2928056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6D24CD-DC82-8201-A4CF-47410115EA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4467E70C-F8A5-1752-AA0D-F189D1DD4623}"/>
              </a:ext>
            </a:extLst>
          </p:cNvPr>
          <p:cNvSpPr txBox="1"/>
          <p:nvPr/>
        </p:nvSpPr>
        <p:spPr>
          <a:xfrm>
            <a:off x="464928" y="1958815"/>
            <a:ext cx="977026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eaLnBrk="1" hangingPunct="1">
              <a:defRPr/>
            </a:pPr>
            <a:r>
              <a:rPr kumimoji="0" lang="en-US" altLang="zh-CN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/>
                <a:ea typeface="楷体"/>
                <a:cs typeface="+mn-cs"/>
              </a:rPr>
              <a:t>(2)</a:t>
            </a:r>
            <a:endParaRPr kumimoji="0" lang="zh-CN" altLang="en-US" sz="2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/>
              <a:ea typeface="楷体"/>
              <a:cs typeface="+mn-cs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7E9114F1-B9B1-968A-248A-9D2B1261A6E9}"/>
              </a:ext>
            </a:extLst>
          </p:cNvPr>
          <p:cNvSpPr txBox="1"/>
          <p:nvPr/>
        </p:nvSpPr>
        <p:spPr>
          <a:xfrm>
            <a:off x="953440" y="1885968"/>
            <a:ext cx="7885648" cy="10767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600" b="1" dirty="0">
                <a:solidFill>
                  <a:prstClr val="black"/>
                </a:solidFill>
                <a:latin typeface="Times New Roman" panose="02020603050405020304" pitchFamily="18" charset="0"/>
                <a:ea typeface="楷体"/>
                <a:cs typeface="Times New Roman" panose="02020603050405020304" pitchFamily="18" charset="0"/>
              </a:rPr>
              <a:t>丽丽一家在游览后原路返回了济南。如果 </a:t>
            </a:r>
            <a:r>
              <a:rPr lang="en-US" altLang="zh-CN" sz="2600" b="1" i="1" dirty="0">
                <a:solidFill>
                  <a:prstClr val="black"/>
                </a:solidFill>
                <a:latin typeface="Times New Roman" panose="02020603050405020304" pitchFamily="18" charset="0"/>
                <a:ea typeface="楷体"/>
                <a:cs typeface="Times New Roman" panose="02020603050405020304" pitchFamily="18" charset="0"/>
              </a:rPr>
              <a:t>x </a:t>
            </a:r>
            <a:r>
              <a:rPr lang="en-US" altLang="zh-CN" sz="2600" b="1" dirty="0">
                <a:solidFill>
                  <a:prstClr val="black"/>
                </a:solidFill>
                <a:latin typeface="Times New Roman" panose="02020603050405020304" pitchFamily="18" charset="0"/>
                <a:ea typeface="楷体"/>
                <a:cs typeface="Times New Roman" panose="02020603050405020304" pitchFamily="18" charset="0"/>
              </a:rPr>
              <a:t>= 327</a:t>
            </a:r>
            <a:r>
              <a:rPr lang="zh-CN" altLang="en-US" sz="2600" b="1" dirty="0">
                <a:solidFill>
                  <a:prstClr val="black"/>
                </a:solidFill>
                <a:latin typeface="Times New Roman" panose="02020603050405020304" pitchFamily="18" charset="0"/>
                <a:ea typeface="楷体"/>
                <a:cs typeface="Times New Roman" panose="02020603050405020304" pitchFamily="18" charset="0"/>
              </a:rPr>
              <a:t>，丽丽一家往返一共需要支付多少通行费用？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12C997B7-E37A-EE7A-3163-3C34E10311A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D9D9DD"/>
              </a:clrFrom>
              <a:clrTo>
                <a:srgbClr val="D9D9D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7206" y="3147009"/>
            <a:ext cx="3230166" cy="1809770"/>
          </a:xfrm>
          <a:prstGeom prst="rect">
            <a:avLst/>
          </a:prstGeom>
        </p:spPr>
      </p:pic>
      <p:sp>
        <p:nvSpPr>
          <p:cNvPr id="9" name="TextBox 1">
            <a:extLst>
              <a:ext uri="{FF2B5EF4-FFF2-40B4-BE49-F238E27FC236}">
                <a16:creationId xmlns:a16="http://schemas.microsoft.com/office/drawing/2014/main" id="{210C7421-DA84-E776-4A4C-103026685A9E}"/>
              </a:ext>
            </a:extLst>
          </p:cNvPr>
          <p:cNvSpPr txBox="1"/>
          <p:nvPr/>
        </p:nvSpPr>
        <p:spPr>
          <a:xfrm>
            <a:off x="5253950" y="1428780"/>
            <a:ext cx="3335338" cy="3238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zh-CN" altLang="en-US" sz="1500" b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</a:rPr>
              <a:t>（教科书</a:t>
            </a:r>
            <a:r>
              <a:rPr lang="en-US" altLang="zh-CN" sz="1500" b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</a:rPr>
              <a:t>P114</a:t>
            </a:r>
            <a:r>
              <a:rPr lang="zh-CN" altLang="en-US" sz="1500" b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</a:rPr>
              <a:t>“练习二十一”第</a:t>
            </a:r>
            <a:r>
              <a:rPr lang="en-US" altLang="zh-CN" sz="1500" b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</a:rPr>
              <a:t>14</a:t>
            </a:r>
            <a:r>
              <a:rPr lang="zh-CN" altLang="en-US" sz="1500" b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</a:rPr>
              <a:t>题）</a:t>
            </a:r>
          </a:p>
        </p:txBody>
      </p:sp>
      <p:sp>
        <p:nvSpPr>
          <p:cNvPr id="10" name="TextBox 1">
            <a:extLst>
              <a:ext uri="{FF2B5EF4-FFF2-40B4-BE49-F238E27FC236}">
                <a16:creationId xmlns:a16="http://schemas.microsoft.com/office/drawing/2014/main" id="{A842724B-7873-3585-4B90-2926A9065038}"/>
              </a:ext>
            </a:extLst>
          </p:cNvPr>
          <p:cNvSpPr txBox="1"/>
          <p:nvPr/>
        </p:nvSpPr>
        <p:spPr>
          <a:xfrm>
            <a:off x="539404" y="78958"/>
            <a:ext cx="8065192" cy="18832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eaLnBrk="1" hangingPunct="1">
              <a:lnSpc>
                <a:spcPct val="150000"/>
              </a:lnSpc>
              <a:defRPr/>
            </a:pPr>
            <a:r>
              <a:rPr lang="en-US" altLang="zh-CN" sz="2600" b="1" dirty="0">
                <a:latin typeface="+mj-lt"/>
                <a:ea typeface="黑体" panose="02010609060101010101" pitchFamily="2" charset="-122"/>
              </a:rPr>
              <a:t>3. </a:t>
            </a:r>
            <a:r>
              <a:rPr lang="zh-CN" altLang="en-US" sz="2600" b="1" dirty="0">
                <a:latin typeface="+mj-lt"/>
                <a:ea typeface="黑体" panose="02010609060101010101" pitchFamily="2" charset="-122"/>
              </a:rPr>
              <a:t>暑假期间，丽丽一家从济南出发开车去青岛旅游，高速公路每千米收费</a:t>
            </a:r>
            <a:r>
              <a:rPr lang="en-US" altLang="zh-CN" sz="2600" b="1" dirty="0">
                <a:latin typeface="+mj-lt"/>
                <a:ea typeface="黑体" panose="02010609060101010101" pitchFamily="2" charset="-122"/>
              </a:rPr>
              <a:t>0.4</a:t>
            </a:r>
            <a:r>
              <a:rPr lang="zh-CN" altLang="en-US" sz="2600" b="1" dirty="0">
                <a:latin typeface="+mj-lt"/>
                <a:ea typeface="黑体" panose="02010609060101010101" pitchFamily="2" charset="-122"/>
              </a:rPr>
              <a:t>元。他们还要通过胶州湾跨海大桥，需要支付</a:t>
            </a:r>
            <a:r>
              <a:rPr lang="en-US" altLang="zh-CN" sz="2600" b="1" dirty="0">
                <a:latin typeface="+mj-lt"/>
                <a:ea typeface="黑体" panose="02010609060101010101" pitchFamily="2" charset="-122"/>
              </a:rPr>
              <a:t>30</a:t>
            </a:r>
            <a:r>
              <a:rPr lang="zh-CN" altLang="en-US" sz="2600" b="1" dirty="0">
                <a:latin typeface="+mj-lt"/>
                <a:ea typeface="黑体" panose="02010609060101010101" pitchFamily="2" charset="-122"/>
              </a:rPr>
              <a:t>元。</a:t>
            </a:r>
          </a:p>
        </p:txBody>
      </p:sp>
      <p:sp>
        <p:nvSpPr>
          <p:cNvPr id="11" name="TextBox 2">
            <a:extLst>
              <a:ext uri="{FF2B5EF4-FFF2-40B4-BE49-F238E27FC236}">
                <a16:creationId xmlns:a16="http://schemas.microsoft.com/office/drawing/2014/main" id="{5CEE89FC-FECA-270B-DE61-1E265358A0CC}"/>
              </a:ext>
            </a:extLst>
          </p:cNvPr>
          <p:cNvSpPr txBox="1"/>
          <p:nvPr/>
        </p:nvSpPr>
        <p:spPr>
          <a:xfrm>
            <a:off x="950094" y="3105136"/>
            <a:ext cx="4917272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altLang="zh-CN" sz="2600" b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</a:rPr>
              <a:t>(0.4×327+30)×2 = 321.6 (</a:t>
            </a:r>
            <a:r>
              <a:rPr lang="zh-CN" altLang="en-US" sz="2600" b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</a:rPr>
              <a:t>元</a:t>
            </a:r>
            <a:r>
              <a:rPr lang="en-US" altLang="zh-CN" sz="2600" b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</a:rPr>
              <a:t>)</a:t>
            </a:r>
            <a:endParaRPr lang="zh-CN" altLang="en-US" sz="2600" b="1" dirty="0">
              <a:solidFill>
                <a:srgbClr val="FF0000"/>
              </a:solidFill>
              <a:latin typeface="+mj-lt"/>
              <a:ea typeface="黑体" panose="02010609060101010101" pitchFamily="2" charset="-122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9878F527-43BC-1740-328F-892CA8B21FAD}"/>
              </a:ext>
            </a:extLst>
          </p:cNvPr>
          <p:cNvSpPr txBox="1"/>
          <p:nvPr/>
        </p:nvSpPr>
        <p:spPr>
          <a:xfrm>
            <a:off x="927282" y="3638522"/>
            <a:ext cx="4572000" cy="10749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楷体"/>
                <a:cs typeface="Times New Roman" panose="02020603050405020304" pitchFamily="18" charset="0"/>
              </a:rPr>
              <a:t>答：</a:t>
            </a:r>
            <a:r>
              <a:rPr kumimoji="0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/>
                <a:cs typeface="Times New Roman" panose="02020603050405020304" pitchFamily="18" charset="0"/>
              </a:rPr>
              <a:t>丽丽一家往返一共需要通行费用 </a:t>
            </a:r>
            <a:r>
              <a:rPr kumimoji="0" lang="en-US" altLang="zh-CN" sz="2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/>
                <a:cs typeface="Times New Roman" panose="02020603050405020304" pitchFamily="18" charset="0"/>
              </a:rPr>
              <a:t>321.6 </a:t>
            </a:r>
            <a:r>
              <a:rPr kumimoji="0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/>
                <a:cs typeface="Times New Roman" panose="02020603050405020304" pitchFamily="18" charset="0"/>
              </a:rPr>
              <a:t>元。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9076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/>
          <p:cNvSpPr txBox="1"/>
          <p:nvPr/>
        </p:nvSpPr>
        <p:spPr>
          <a:xfrm>
            <a:off x="212725" y="82550"/>
            <a:ext cx="2759075" cy="584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3200" b="1" dirty="0">
                <a:solidFill>
                  <a:schemeClr val="accent5">
                    <a:lumMod val="75000"/>
                  </a:schemeClr>
                </a:solidFill>
                <a:latin typeface="+mn-ea"/>
                <a:ea typeface="+mn-ea"/>
              </a:rPr>
              <a:t>四、课堂小结</a:t>
            </a:r>
          </a:p>
        </p:txBody>
      </p:sp>
      <p:sp>
        <p:nvSpPr>
          <p:cNvPr id="8" name="思想气泡: 云 7">
            <a:extLst>
              <a:ext uri="{FF2B5EF4-FFF2-40B4-BE49-F238E27FC236}">
                <a16:creationId xmlns:a16="http://schemas.microsoft.com/office/drawing/2014/main" id="{E5831F86-45A4-86F8-7B0D-5D6E0FC97050}"/>
              </a:ext>
            </a:extLst>
          </p:cNvPr>
          <p:cNvSpPr/>
          <p:nvPr/>
        </p:nvSpPr>
        <p:spPr>
          <a:xfrm>
            <a:off x="1585913" y="1268413"/>
            <a:ext cx="6667500" cy="1552575"/>
          </a:xfrm>
          <a:prstGeom prst="cloudCallout">
            <a:avLst>
              <a:gd name="adj1" fmla="val -39929"/>
              <a:gd name="adj2" fmla="val 74449"/>
            </a:avLst>
          </a:prstGeom>
          <a:noFill/>
          <a:ln w="28575">
            <a:solidFill>
              <a:srgbClr val="FF877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9" name="文本框 4">
            <a:extLst>
              <a:ext uri="{FF2B5EF4-FFF2-40B4-BE49-F238E27FC236}">
                <a16:creationId xmlns:a16="http://schemas.microsoft.com/office/drawing/2014/main" id="{DF8F5C79-0D85-C1EF-DEA7-4589EC830E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44610" y="1733572"/>
            <a:ext cx="59563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通过这节课的学习，你有什么收获？</a:t>
            </a: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4A2239E9-A7F1-659D-4962-148C73BA559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5901" y="2750886"/>
            <a:ext cx="1344088" cy="147083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81110" y="1200186"/>
            <a:ext cx="8686800" cy="258449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2400" b="1" dirty="0">
                <a:latin typeface="+mj-lt"/>
                <a:ea typeface="黑体" panose="02010609060101010101" pitchFamily="49" charset="-122"/>
              </a:rPr>
              <a:t>一、判一判。</a:t>
            </a:r>
            <a:r>
              <a:rPr lang="en-US" altLang="zh-CN" sz="2400" b="1" dirty="0">
                <a:latin typeface="+mj-lt"/>
                <a:ea typeface="黑体" panose="02010609060101010101" pitchFamily="49" charset="-122"/>
              </a:rPr>
              <a:t>(</a:t>
            </a:r>
            <a:r>
              <a:rPr lang="zh-CN" altLang="en-US" sz="2400" b="1" dirty="0">
                <a:latin typeface="+mj-lt"/>
                <a:ea typeface="黑体" panose="02010609060101010101" pitchFamily="49" charset="-122"/>
              </a:rPr>
              <a:t>对的画“√”，错的画“</a:t>
            </a:r>
            <a:r>
              <a:rPr lang="en-US" altLang="zh-CN" sz="2400" b="1" dirty="0">
                <a:latin typeface="+mj-lt"/>
                <a:ea typeface="黑体" panose="02010609060101010101" pitchFamily="49" charset="-122"/>
              </a:rPr>
              <a:t>×</a:t>
            </a:r>
            <a:r>
              <a:rPr lang="zh-CN" altLang="en-US" sz="2400" b="1" dirty="0">
                <a:latin typeface="+mj-lt"/>
                <a:ea typeface="黑体" panose="02010609060101010101" pitchFamily="49" charset="-122"/>
              </a:rPr>
              <a:t>”</a:t>
            </a:r>
            <a:r>
              <a:rPr lang="en-US" altLang="zh-CN" sz="2400" b="1" dirty="0">
                <a:latin typeface="+mj-lt"/>
                <a:ea typeface="黑体" panose="02010609060101010101" pitchFamily="49" charset="-122"/>
              </a:rPr>
              <a:t>)</a:t>
            </a:r>
          </a:p>
          <a:p>
            <a:pPr>
              <a:lnSpc>
                <a:spcPct val="150000"/>
              </a:lnSpc>
              <a:defRPr/>
            </a:pPr>
            <a:r>
              <a:rPr lang="en-US" altLang="zh-CN" sz="1500" dirty="0">
                <a:solidFill>
                  <a:srgbClr val="FF66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[</a:t>
            </a:r>
            <a:r>
              <a:rPr lang="zh-CN" altLang="en-US" sz="1500" dirty="0">
                <a:solidFill>
                  <a:srgbClr val="FF66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选自</a:t>
            </a:r>
            <a:r>
              <a:rPr lang="en-US" altLang="zh-CN" sz="1500" dirty="0">
                <a:solidFill>
                  <a:srgbClr val="FF66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《</a:t>
            </a:r>
            <a:r>
              <a:rPr lang="zh-CN" altLang="en-US" sz="1500" dirty="0">
                <a:solidFill>
                  <a:srgbClr val="FF66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创优作业</a:t>
            </a:r>
            <a:r>
              <a:rPr lang="en-US" altLang="zh-CN" sz="1500" dirty="0">
                <a:solidFill>
                  <a:srgbClr val="FF66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100</a:t>
            </a:r>
            <a:r>
              <a:rPr lang="zh-CN" altLang="en-US" sz="1500" dirty="0">
                <a:solidFill>
                  <a:srgbClr val="FF66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分</a:t>
            </a:r>
            <a:r>
              <a:rPr lang="en-US" altLang="zh-CN" sz="1500" dirty="0">
                <a:solidFill>
                  <a:srgbClr val="FF66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》]</a:t>
            </a:r>
            <a:endParaRPr lang="en-US" altLang="zh-CN" sz="2400" b="1" dirty="0">
              <a:latin typeface="+mj-lt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2400" b="1" dirty="0">
                <a:latin typeface="+mj-lt"/>
                <a:ea typeface="黑体" panose="02010609060101010101" pitchFamily="49" charset="-122"/>
              </a:rPr>
              <a:t>1.</a:t>
            </a:r>
            <a:r>
              <a:rPr lang="zh-CN" altLang="en-US" sz="2400" b="1" dirty="0">
                <a:latin typeface="+mj-lt"/>
                <a:ea typeface="黑体" panose="02010609060101010101" pitchFamily="49" charset="-122"/>
              </a:rPr>
              <a:t>所有的等式都是方程。                           </a:t>
            </a:r>
            <a:r>
              <a:rPr lang="en-US" altLang="zh-CN" sz="2400" b="1" dirty="0">
                <a:latin typeface="+mj-lt"/>
                <a:ea typeface="黑体" panose="02010609060101010101" pitchFamily="49" charset="-122"/>
              </a:rPr>
              <a:t>		           </a:t>
            </a:r>
            <a:r>
              <a:rPr lang="zh-CN" altLang="en-US" sz="2400" b="1" dirty="0"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2400" b="1" dirty="0">
                <a:latin typeface="+mj-lt"/>
                <a:ea typeface="黑体" panose="02010609060101010101" pitchFamily="49" charset="-122"/>
              </a:rPr>
              <a:t>      </a:t>
            </a:r>
            <a:r>
              <a:rPr lang="zh-CN" altLang="en-US" sz="2400" b="1" dirty="0">
                <a:latin typeface="+mj-lt"/>
                <a:ea typeface="黑体" panose="02010609060101010101" pitchFamily="49" charset="-122"/>
              </a:rPr>
              <a:t>）</a:t>
            </a:r>
            <a:endParaRPr lang="en-US" altLang="zh-CN" sz="2400" b="1" dirty="0">
              <a:latin typeface="+mj-lt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2400" b="1" dirty="0">
                <a:latin typeface="+mj-lt"/>
                <a:ea typeface="黑体" panose="02010609060101010101" pitchFamily="49" charset="-122"/>
              </a:rPr>
              <a:t>2.</a:t>
            </a:r>
            <a:r>
              <a:rPr lang="zh-CN" altLang="en-US" sz="2400" b="1" dirty="0"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2400" b="1" dirty="0">
                <a:latin typeface="+mj-lt"/>
                <a:ea typeface="黑体" panose="02010609060101010101" pitchFamily="49" charset="-122"/>
              </a:rPr>
              <a:t>2019·</a:t>
            </a:r>
            <a:r>
              <a:rPr lang="zh-CN" altLang="en-US" sz="2400" b="1" dirty="0">
                <a:latin typeface="+mj-lt"/>
                <a:ea typeface="黑体" panose="02010609060101010101" pitchFamily="49" charset="-122"/>
              </a:rPr>
              <a:t>湖北武汉）</a:t>
            </a:r>
            <a:r>
              <a:rPr lang="en-US" altLang="zh-CN" sz="2400" b="1" i="1" dirty="0" err="1">
                <a:latin typeface="+mj-lt"/>
                <a:ea typeface="黑体" panose="02010609060101010101" pitchFamily="49" charset="-122"/>
              </a:rPr>
              <a:t>x</a:t>
            </a:r>
            <a:r>
              <a:rPr lang="en-US" altLang="zh-CN" sz="2400" b="1" dirty="0" err="1">
                <a:latin typeface="+mj-lt"/>
                <a:ea typeface="黑体" panose="02010609060101010101" pitchFamily="49" charset="-122"/>
              </a:rPr>
              <a:t>×</a:t>
            </a:r>
            <a:r>
              <a:rPr lang="en-US" altLang="zh-CN" sz="2400" b="1" i="1" dirty="0" err="1">
                <a:latin typeface="+mj-lt"/>
                <a:ea typeface="黑体" panose="02010609060101010101" pitchFamily="49" charset="-122"/>
              </a:rPr>
              <a:t>x</a:t>
            </a:r>
            <a:r>
              <a:rPr lang="zh-CN" altLang="en-US" sz="2400" b="1" dirty="0">
                <a:latin typeface="+mj-lt"/>
                <a:ea typeface="黑体" panose="02010609060101010101" pitchFamily="49" charset="-122"/>
              </a:rPr>
              <a:t>可以简写成</a:t>
            </a:r>
            <a:r>
              <a:rPr lang="en-US" altLang="zh-CN" sz="2400" b="1" i="1" dirty="0">
                <a:latin typeface="+mj-lt"/>
                <a:ea typeface="黑体" panose="02010609060101010101" pitchFamily="49" charset="-122"/>
              </a:rPr>
              <a:t>x</a:t>
            </a:r>
            <a:r>
              <a:rPr lang="en-US" altLang="zh-CN" sz="2400" b="1" baseline="30000" dirty="0">
                <a:latin typeface="+mj-lt"/>
                <a:ea typeface="黑体" panose="02010609060101010101" pitchFamily="49" charset="-122"/>
              </a:rPr>
              <a:t>2</a:t>
            </a:r>
            <a:r>
              <a:rPr lang="zh-CN" altLang="en-US" sz="2400" b="1" dirty="0">
                <a:latin typeface="+mj-lt"/>
                <a:ea typeface="黑体" panose="02010609060101010101" pitchFamily="49" charset="-122"/>
              </a:rPr>
              <a:t>，</a:t>
            </a:r>
            <a:r>
              <a:rPr lang="en-US" altLang="zh-CN" sz="2400" b="1" i="1" dirty="0">
                <a:latin typeface="+mj-lt"/>
                <a:ea typeface="黑体" panose="02010609060101010101" pitchFamily="49" charset="-122"/>
              </a:rPr>
              <a:t>x</a:t>
            </a:r>
            <a:r>
              <a:rPr lang="en-US" altLang="zh-CN" sz="2400" b="1" baseline="30000" dirty="0">
                <a:latin typeface="+mj-lt"/>
                <a:ea typeface="黑体" panose="02010609060101010101" pitchFamily="49" charset="-122"/>
              </a:rPr>
              <a:t>2</a:t>
            </a:r>
            <a:r>
              <a:rPr lang="zh-CN" altLang="en-US" sz="2400" b="1" dirty="0">
                <a:latin typeface="+mj-lt"/>
                <a:ea typeface="黑体" panose="02010609060101010101" pitchFamily="49" charset="-122"/>
              </a:rPr>
              <a:t>比</a:t>
            </a:r>
            <a:r>
              <a:rPr lang="en-US" altLang="zh-CN" sz="2400" b="1" dirty="0">
                <a:latin typeface="+mj-lt"/>
                <a:ea typeface="黑体" panose="02010609060101010101" pitchFamily="49" charset="-122"/>
              </a:rPr>
              <a:t>2</a:t>
            </a:r>
            <a:r>
              <a:rPr lang="en-US" altLang="zh-CN" sz="2400" b="1" i="1" dirty="0">
                <a:latin typeface="+mj-lt"/>
                <a:ea typeface="黑体" panose="02010609060101010101" pitchFamily="49" charset="-122"/>
              </a:rPr>
              <a:t>x</a:t>
            </a:r>
            <a:r>
              <a:rPr lang="zh-CN" altLang="en-US" sz="2400" b="1" dirty="0">
                <a:latin typeface="+mj-lt"/>
                <a:ea typeface="黑体" panose="02010609060101010101" pitchFamily="49" charset="-122"/>
              </a:rPr>
              <a:t>小。    （</a:t>
            </a:r>
            <a:r>
              <a:rPr lang="en-US" altLang="zh-CN" sz="2400" b="1" dirty="0">
                <a:latin typeface="+mj-lt"/>
                <a:ea typeface="黑体" panose="02010609060101010101" pitchFamily="49" charset="-122"/>
              </a:rPr>
              <a:t>      </a:t>
            </a:r>
            <a:r>
              <a:rPr lang="zh-CN" altLang="en-US" sz="2400" b="1" dirty="0">
                <a:latin typeface="+mj-lt"/>
                <a:ea typeface="黑体" panose="02010609060101010101" pitchFamily="49" charset="-122"/>
              </a:rPr>
              <a:t>）</a:t>
            </a:r>
            <a:r>
              <a:rPr lang="en-US" altLang="zh-CN" sz="2400" b="1" dirty="0">
                <a:latin typeface="+mj-lt"/>
                <a:ea typeface="黑体" panose="02010609060101010101" pitchFamily="49" charset="-122"/>
              </a:rPr>
              <a:t>3.</a:t>
            </a:r>
            <a:r>
              <a:rPr lang="zh-CN" altLang="en-US" sz="2400" b="1" dirty="0">
                <a:latin typeface="+mj-lt"/>
                <a:ea typeface="黑体" panose="02010609060101010101" pitchFamily="49" charset="-122"/>
              </a:rPr>
              <a:t>甲数是</a:t>
            </a:r>
            <a:r>
              <a:rPr lang="en-US" altLang="zh-CN" sz="2400" b="1" i="1" dirty="0">
                <a:latin typeface="+mj-lt"/>
                <a:ea typeface="黑体" panose="02010609060101010101" pitchFamily="49" charset="-122"/>
              </a:rPr>
              <a:t>a</a:t>
            </a:r>
            <a:r>
              <a:rPr lang="zh-CN" altLang="en-US" sz="2400" b="1" dirty="0">
                <a:latin typeface="+mj-lt"/>
                <a:ea typeface="黑体" panose="02010609060101010101" pitchFamily="49" charset="-122"/>
              </a:rPr>
              <a:t>，乙数是甲数的</a:t>
            </a:r>
            <a:r>
              <a:rPr lang="en-US" altLang="zh-CN" sz="2400" b="1" dirty="0">
                <a:latin typeface="+mj-lt"/>
                <a:ea typeface="黑体" panose="02010609060101010101" pitchFamily="49" charset="-122"/>
              </a:rPr>
              <a:t>2</a:t>
            </a:r>
            <a:r>
              <a:rPr lang="zh-CN" altLang="en-US" sz="2400" b="1" dirty="0">
                <a:latin typeface="+mj-lt"/>
                <a:ea typeface="黑体" panose="02010609060101010101" pitchFamily="49" charset="-122"/>
              </a:rPr>
              <a:t>倍，甲、乙两数的和是</a:t>
            </a:r>
            <a:r>
              <a:rPr lang="en-US" altLang="zh-CN" sz="2400" b="1" dirty="0">
                <a:latin typeface="+mj-lt"/>
                <a:ea typeface="黑体" panose="02010609060101010101" pitchFamily="49" charset="-122"/>
              </a:rPr>
              <a:t>3</a:t>
            </a:r>
            <a:r>
              <a:rPr lang="en-US" altLang="zh-CN" sz="2400" b="1" i="1" dirty="0">
                <a:latin typeface="+mj-lt"/>
                <a:ea typeface="黑体" panose="02010609060101010101" pitchFamily="49" charset="-122"/>
              </a:rPr>
              <a:t>a</a:t>
            </a:r>
            <a:r>
              <a:rPr lang="zh-CN" altLang="en-US" sz="2400" b="1" dirty="0">
                <a:latin typeface="+mj-lt"/>
                <a:ea typeface="黑体" panose="02010609060101010101" pitchFamily="49" charset="-122"/>
              </a:rPr>
              <a:t>。（</a:t>
            </a:r>
            <a:r>
              <a:rPr lang="en-US" altLang="zh-CN" sz="2400" b="1" dirty="0">
                <a:latin typeface="+mj-lt"/>
                <a:ea typeface="黑体" panose="02010609060101010101" pitchFamily="49" charset="-122"/>
              </a:rPr>
              <a:t>      </a:t>
            </a:r>
            <a:r>
              <a:rPr lang="zh-CN" altLang="en-US" sz="2400" b="1" dirty="0">
                <a:latin typeface="+mj-lt"/>
                <a:ea typeface="黑体" panose="02010609060101010101" pitchFamily="49" charset="-122"/>
              </a:rPr>
              <a:t>）</a:t>
            </a:r>
            <a:endParaRPr lang="en-US" altLang="zh-CN" sz="24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8001018" y="2262224"/>
            <a:ext cx="493713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×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8046263" y="2825786"/>
            <a:ext cx="4937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×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3" name="矩形 12"/>
          <p:cNvSpPr>
            <a:spLocks noChangeArrowheads="1"/>
          </p:cNvSpPr>
          <p:nvPr/>
        </p:nvSpPr>
        <p:spPr bwMode="auto">
          <a:xfrm>
            <a:off x="8071663" y="3346486"/>
            <a:ext cx="3524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√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85902" y="82550"/>
            <a:ext cx="298771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3200" b="1" dirty="0">
                <a:solidFill>
                  <a:schemeClr val="accent5">
                    <a:lumMod val="75000"/>
                  </a:schemeClr>
                </a:solidFill>
                <a:latin typeface="+mn-ea"/>
                <a:ea typeface="+mn-ea"/>
              </a:rPr>
              <a:t>备选练习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609704" y="438206"/>
            <a:ext cx="8381780" cy="41818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2400" b="1" dirty="0">
                <a:latin typeface="+mj-lt"/>
                <a:ea typeface="黑体" panose="02010609060101010101" pitchFamily="49" charset="-122"/>
              </a:rPr>
              <a:t>二、选一选。（将正确答案的序号填在括号里）</a:t>
            </a:r>
            <a:r>
              <a:rPr lang="en-US" altLang="zh-CN" sz="1500" dirty="0">
                <a:solidFill>
                  <a:srgbClr val="FF66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</a:p>
          <a:p>
            <a:pPr>
              <a:lnSpc>
                <a:spcPct val="130000"/>
              </a:lnSpc>
              <a:defRPr/>
            </a:pPr>
            <a:r>
              <a:rPr lang="en-US" altLang="zh-CN" sz="1500" dirty="0">
                <a:solidFill>
                  <a:srgbClr val="FF66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[</a:t>
            </a:r>
            <a:r>
              <a:rPr lang="zh-CN" altLang="en-US" sz="1500" dirty="0">
                <a:solidFill>
                  <a:srgbClr val="FF66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选自</a:t>
            </a:r>
            <a:r>
              <a:rPr lang="en-US" altLang="zh-CN" sz="1500" dirty="0">
                <a:solidFill>
                  <a:srgbClr val="FF66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《</a:t>
            </a:r>
            <a:r>
              <a:rPr lang="zh-CN" altLang="en-US" sz="1500" dirty="0">
                <a:solidFill>
                  <a:srgbClr val="FF66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创优作业</a:t>
            </a:r>
            <a:r>
              <a:rPr lang="en-US" altLang="zh-CN" sz="1500" dirty="0">
                <a:solidFill>
                  <a:srgbClr val="FF66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100</a:t>
            </a:r>
            <a:r>
              <a:rPr lang="zh-CN" altLang="en-US" sz="1500" dirty="0">
                <a:solidFill>
                  <a:srgbClr val="FF66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分</a:t>
            </a:r>
            <a:r>
              <a:rPr lang="en-US" altLang="zh-CN" sz="1500" dirty="0">
                <a:solidFill>
                  <a:srgbClr val="FF66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》]</a:t>
            </a:r>
            <a:endParaRPr lang="en-US" altLang="zh-CN" sz="2400" b="1" dirty="0">
              <a:latin typeface="+mj-lt"/>
              <a:ea typeface="黑体" panose="02010609060101010101" pitchFamily="49" charset="-122"/>
            </a:endParaRPr>
          </a:p>
          <a:p>
            <a:pPr>
              <a:lnSpc>
                <a:spcPct val="130000"/>
              </a:lnSpc>
              <a:defRPr/>
            </a:pPr>
            <a:r>
              <a:rPr lang="en-US" altLang="zh-CN" sz="2400" b="1" dirty="0">
                <a:latin typeface="+mj-lt"/>
                <a:ea typeface="黑体" panose="02010609060101010101" pitchFamily="49" charset="-122"/>
              </a:rPr>
              <a:t>1. </a:t>
            </a:r>
            <a:r>
              <a:rPr lang="zh-CN" altLang="en-US" sz="2400" b="1" dirty="0">
                <a:latin typeface="+mj-lt"/>
                <a:ea typeface="黑体" panose="02010609060101010101" pitchFamily="49" charset="-122"/>
              </a:rPr>
              <a:t>下面两个式子相等的是（</a:t>
            </a:r>
            <a:r>
              <a:rPr lang="en-US" altLang="zh-CN" sz="2400" b="1" dirty="0">
                <a:latin typeface="+mj-lt"/>
                <a:ea typeface="黑体" panose="02010609060101010101" pitchFamily="49" charset="-122"/>
              </a:rPr>
              <a:t>      </a:t>
            </a:r>
            <a:r>
              <a:rPr lang="zh-CN" altLang="en-US" sz="2400" b="1" dirty="0">
                <a:latin typeface="+mj-lt"/>
                <a:ea typeface="黑体" panose="02010609060101010101" pitchFamily="49" charset="-122"/>
              </a:rPr>
              <a:t>）。</a:t>
            </a:r>
          </a:p>
          <a:p>
            <a:pPr>
              <a:lnSpc>
                <a:spcPct val="130000"/>
              </a:lnSpc>
              <a:defRPr/>
            </a:pPr>
            <a:r>
              <a:rPr lang="en-US" altLang="zh-CN" sz="2400" b="1" dirty="0">
                <a:latin typeface="+mj-lt"/>
                <a:ea typeface="黑体" panose="02010609060101010101" pitchFamily="49" charset="-122"/>
              </a:rPr>
              <a:t>A. </a:t>
            </a:r>
            <a:r>
              <a:rPr lang="en-US" altLang="zh-CN" sz="2400" b="1" i="1" dirty="0" err="1">
                <a:latin typeface="+mj-lt"/>
                <a:ea typeface="黑体" panose="02010609060101010101" pitchFamily="49" charset="-122"/>
              </a:rPr>
              <a:t>a</a:t>
            </a:r>
            <a:r>
              <a:rPr lang="en-US" altLang="zh-CN" sz="2400" b="1" dirty="0" err="1">
                <a:latin typeface="+mj-lt"/>
                <a:ea typeface="黑体" panose="02010609060101010101" pitchFamily="49" charset="-122"/>
              </a:rPr>
              <a:t>×</a:t>
            </a:r>
            <a:r>
              <a:rPr lang="en-US" altLang="zh-CN" sz="2400" b="1" i="1" dirty="0" err="1">
                <a:latin typeface="+mj-lt"/>
                <a:ea typeface="黑体" panose="02010609060101010101" pitchFamily="49" charset="-122"/>
              </a:rPr>
              <a:t>a</a:t>
            </a:r>
            <a:r>
              <a:rPr lang="zh-CN" altLang="en-US" sz="2400" b="1" dirty="0">
                <a:latin typeface="+mj-lt"/>
                <a:ea typeface="黑体" panose="02010609060101010101" pitchFamily="49" charset="-122"/>
              </a:rPr>
              <a:t>与</a:t>
            </a:r>
            <a:r>
              <a:rPr lang="en-US" altLang="zh-CN" sz="2400" b="1" dirty="0">
                <a:latin typeface="+mj-lt"/>
                <a:ea typeface="黑体" panose="02010609060101010101" pitchFamily="49" charset="-122"/>
              </a:rPr>
              <a:t>2</a:t>
            </a:r>
            <a:r>
              <a:rPr lang="en-US" altLang="zh-CN" sz="2400" b="1" i="1" dirty="0">
                <a:latin typeface="+mj-lt"/>
                <a:ea typeface="黑体" panose="02010609060101010101" pitchFamily="49" charset="-122"/>
              </a:rPr>
              <a:t>a</a:t>
            </a:r>
            <a:r>
              <a:rPr lang="en-US" altLang="zh-CN" sz="2400" b="1" dirty="0">
                <a:latin typeface="+mj-lt"/>
                <a:ea typeface="黑体" panose="02010609060101010101" pitchFamily="49" charset="-122"/>
              </a:rPr>
              <a:t>         B. </a:t>
            </a:r>
            <a:r>
              <a:rPr lang="en-US" altLang="zh-CN" sz="2400" b="1" i="1" dirty="0" err="1">
                <a:latin typeface="+mj-lt"/>
                <a:ea typeface="黑体" panose="02010609060101010101" pitchFamily="49" charset="-122"/>
              </a:rPr>
              <a:t>a</a:t>
            </a:r>
            <a:r>
              <a:rPr lang="en-US" altLang="zh-CN" sz="2400" b="1" dirty="0" err="1">
                <a:latin typeface="+mj-lt"/>
                <a:ea typeface="黑体" panose="02010609060101010101" pitchFamily="49" charset="-122"/>
              </a:rPr>
              <a:t>+</a:t>
            </a:r>
            <a:r>
              <a:rPr lang="en-US" altLang="zh-CN" sz="2400" b="1" i="1" dirty="0" err="1">
                <a:latin typeface="+mj-lt"/>
                <a:ea typeface="黑体" panose="02010609060101010101" pitchFamily="49" charset="-122"/>
              </a:rPr>
              <a:t>a</a:t>
            </a:r>
            <a:r>
              <a:rPr lang="zh-CN" altLang="en-US" sz="2400" b="1" dirty="0">
                <a:latin typeface="+mj-lt"/>
                <a:ea typeface="黑体" panose="02010609060101010101" pitchFamily="49" charset="-122"/>
              </a:rPr>
              <a:t>与</a:t>
            </a:r>
            <a:r>
              <a:rPr lang="en-US" altLang="zh-CN" sz="2400" b="1" i="1" dirty="0" err="1">
                <a:latin typeface="+mj-lt"/>
                <a:ea typeface="黑体" panose="02010609060101010101" pitchFamily="49" charset="-122"/>
              </a:rPr>
              <a:t>a</a:t>
            </a:r>
            <a:r>
              <a:rPr lang="en-US" altLang="zh-CN" sz="2400" b="1" dirty="0" err="1">
                <a:latin typeface="+mj-lt"/>
                <a:ea typeface="黑体" panose="02010609060101010101" pitchFamily="49" charset="-122"/>
              </a:rPr>
              <a:t>×</a:t>
            </a:r>
            <a:r>
              <a:rPr lang="en-US" altLang="zh-CN" sz="2400" b="1" i="1" dirty="0" err="1">
                <a:latin typeface="+mj-lt"/>
                <a:ea typeface="黑体" panose="02010609060101010101" pitchFamily="49" charset="-122"/>
              </a:rPr>
              <a:t>a</a:t>
            </a:r>
            <a:r>
              <a:rPr lang="en-US" altLang="zh-CN" sz="2400" b="1" dirty="0">
                <a:latin typeface="+mj-lt"/>
                <a:ea typeface="黑体" panose="02010609060101010101" pitchFamily="49" charset="-122"/>
              </a:rPr>
              <a:t>            C. </a:t>
            </a:r>
            <a:r>
              <a:rPr lang="en-US" altLang="zh-CN" sz="2400" b="1" i="1" dirty="0">
                <a:latin typeface="+mj-lt"/>
                <a:ea typeface="黑体" panose="02010609060101010101" pitchFamily="49" charset="-122"/>
              </a:rPr>
              <a:t>a</a:t>
            </a:r>
            <a:r>
              <a:rPr lang="en-US" altLang="zh-CN" sz="2400" b="1" dirty="0">
                <a:latin typeface="+mj-lt"/>
                <a:ea typeface="黑体" panose="02010609060101010101" pitchFamily="49" charset="-122"/>
              </a:rPr>
              <a:t>×2</a:t>
            </a:r>
            <a:r>
              <a:rPr lang="zh-CN" altLang="en-US" sz="2400" b="1" dirty="0">
                <a:latin typeface="+mj-lt"/>
                <a:ea typeface="黑体" panose="02010609060101010101" pitchFamily="49" charset="-122"/>
              </a:rPr>
              <a:t>与</a:t>
            </a:r>
            <a:r>
              <a:rPr lang="en-US" altLang="zh-CN" sz="2400" b="1" dirty="0">
                <a:latin typeface="+mj-lt"/>
                <a:ea typeface="黑体" panose="02010609060101010101" pitchFamily="49" charset="-122"/>
              </a:rPr>
              <a:t>2</a:t>
            </a:r>
            <a:r>
              <a:rPr lang="en-US" altLang="zh-CN" sz="2400" b="1" i="1" dirty="0">
                <a:latin typeface="+mj-lt"/>
                <a:ea typeface="黑体" panose="02010609060101010101" pitchFamily="49" charset="-122"/>
              </a:rPr>
              <a:t>a</a:t>
            </a:r>
          </a:p>
          <a:p>
            <a:pPr>
              <a:lnSpc>
                <a:spcPct val="130000"/>
              </a:lnSpc>
              <a:defRPr/>
            </a:pPr>
            <a:r>
              <a:rPr lang="en-US" altLang="zh-CN" sz="2400" b="1" dirty="0">
                <a:latin typeface="+mj-lt"/>
                <a:ea typeface="黑体" panose="02010609060101010101" pitchFamily="49" charset="-122"/>
              </a:rPr>
              <a:t>2.</a:t>
            </a:r>
            <a:r>
              <a:rPr lang="zh-CN" altLang="en-US" sz="2400" b="1" dirty="0">
                <a:latin typeface="+mj-lt"/>
                <a:ea typeface="黑体" panose="02010609060101010101" pitchFamily="49" charset="-122"/>
              </a:rPr>
              <a:t>下面方程的解是</a:t>
            </a:r>
            <a:r>
              <a:rPr lang="en-US" altLang="zh-CN" sz="2400" b="1" i="1" dirty="0">
                <a:latin typeface="+mj-lt"/>
                <a:ea typeface="黑体" panose="02010609060101010101" pitchFamily="49" charset="-122"/>
              </a:rPr>
              <a:t>x</a:t>
            </a:r>
            <a:r>
              <a:rPr lang="en-US" altLang="zh-CN" sz="2400" b="1" dirty="0">
                <a:latin typeface="+mj-lt"/>
                <a:ea typeface="黑体" panose="02010609060101010101" pitchFamily="49" charset="-122"/>
              </a:rPr>
              <a:t>=30</a:t>
            </a:r>
            <a:r>
              <a:rPr lang="zh-CN" altLang="en-US" sz="2400" b="1" dirty="0">
                <a:latin typeface="+mj-lt"/>
                <a:ea typeface="黑体" panose="02010609060101010101" pitchFamily="49" charset="-122"/>
              </a:rPr>
              <a:t>的是（</a:t>
            </a:r>
            <a:r>
              <a:rPr lang="en-US" altLang="zh-CN" sz="2400" b="1" dirty="0">
                <a:latin typeface="+mj-lt"/>
                <a:ea typeface="黑体" panose="02010609060101010101" pitchFamily="49" charset="-122"/>
              </a:rPr>
              <a:t>       </a:t>
            </a:r>
            <a:r>
              <a:rPr lang="zh-CN" altLang="en-US" sz="2400" b="1" dirty="0">
                <a:latin typeface="+mj-lt"/>
                <a:ea typeface="黑体" panose="02010609060101010101" pitchFamily="49" charset="-122"/>
              </a:rPr>
              <a:t>）。</a:t>
            </a:r>
          </a:p>
          <a:p>
            <a:pPr>
              <a:lnSpc>
                <a:spcPct val="130000"/>
              </a:lnSpc>
              <a:defRPr/>
            </a:pPr>
            <a:r>
              <a:rPr lang="en-US" altLang="zh-CN" sz="2400" b="1" dirty="0">
                <a:latin typeface="+mj-lt"/>
                <a:ea typeface="黑体" panose="02010609060101010101" pitchFamily="49" charset="-122"/>
              </a:rPr>
              <a:t>A. </a:t>
            </a:r>
            <a:r>
              <a:rPr lang="en-US" altLang="zh-CN" sz="2400" b="1" i="1" dirty="0">
                <a:latin typeface="+mj-lt"/>
                <a:ea typeface="黑体" panose="02010609060101010101" pitchFamily="49" charset="-122"/>
              </a:rPr>
              <a:t>x</a:t>
            </a:r>
            <a:r>
              <a:rPr lang="en-US" altLang="zh-CN" sz="2400" b="1" dirty="0">
                <a:latin typeface="+mj-lt"/>
                <a:ea typeface="黑体" panose="02010609060101010101" pitchFamily="49" charset="-122"/>
              </a:rPr>
              <a:t>÷150=5          B. 270+</a:t>
            </a:r>
            <a:r>
              <a:rPr lang="en-US" altLang="zh-CN" sz="2400" b="1" i="1" dirty="0">
                <a:latin typeface="+mj-lt"/>
                <a:ea typeface="黑体" panose="02010609060101010101" pitchFamily="49" charset="-122"/>
              </a:rPr>
              <a:t>x</a:t>
            </a:r>
            <a:r>
              <a:rPr lang="en-US" altLang="zh-CN" sz="2400" b="1" dirty="0">
                <a:latin typeface="+mj-lt"/>
                <a:ea typeface="黑体" panose="02010609060101010101" pitchFamily="49" charset="-122"/>
              </a:rPr>
              <a:t>=300            C. 90</a:t>
            </a:r>
            <a:r>
              <a:rPr lang="en-US" altLang="zh-CN" sz="2400" b="1" i="1" dirty="0">
                <a:latin typeface="+mj-lt"/>
                <a:ea typeface="黑体" panose="02010609060101010101" pitchFamily="49" charset="-122"/>
              </a:rPr>
              <a:t>x</a:t>
            </a:r>
            <a:r>
              <a:rPr lang="en-US" altLang="zh-CN" sz="2400" b="1" dirty="0">
                <a:latin typeface="+mj-lt"/>
                <a:ea typeface="黑体" panose="02010609060101010101" pitchFamily="49" charset="-122"/>
              </a:rPr>
              <a:t>=3</a:t>
            </a:r>
          </a:p>
          <a:p>
            <a:pPr>
              <a:lnSpc>
                <a:spcPct val="130000"/>
              </a:lnSpc>
              <a:defRPr/>
            </a:pPr>
            <a:r>
              <a:rPr lang="en-US" altLang="zh-CN" sz="2400" b="1" dirty="0">
                <a:latin typeface="+mj-lt"/>
                <a:ea typeface="黑体" panose="02010609060101010101" pitchFamily="49" charset="-122"/>
              </a:rPr>
              <a:t>3.</a:t>
            </a:r>
            <a:r>
              <a:rPr lang="zh-CN" altLang="en-US" sz="2400" b="1" dirty="0">
                <a:latin typeface="+mj-lt"/>
                <a:ea typeface="黑体" panose="02010609060101010101" pitchFamily="49" charset="-122"/>
              </a:rPr>
              <a:t>某工厂有煤 </a:t>
            </a:r>
            <a:r>
              <a:rPr lang="en-US" altLang="zh-CN" sz="2400" b="1" dirty="0">
                <a:latin typeface="+mj-lt"/>
                <a:ea typeface="黑体" panose="02010609060101010101" pitchFamily="49" charset="-122"/>
              </a:rPr>
              <a:t>380t</a:t>
            </a:r>
            <a:r>
              <a:rPr lang="zh-CN" altLang="en-US" sz="2400" b="1" dirty="0">
                <a:latin typeface="+mj-lt"/>
                <a:ea typeface="黑体" panose="02010609060101010101" pitchFamily="49" charset="-122"/>
              </a:rPr>
              <a:t>，平均每月用 </a:t>
            </a:r>
            <a:r>
              <a:rPr lang="en-US" altLang="zh-CN" sz="2400" b="1" i="1" dirty="0" err="1">
                <a:latin typeface="+mj-lt"/>
                <a:ea typeface="黑体" panose="02010609060101010101" pitchFamily="49" charset="-122"/>
              </a:rPr>
              <a:t>x</a:t>
            </a:r>
            <a:r>
              <a:rPr lang="en-US" altLang="zh-CN" sz="2400" b="1" dirty="0" err="1">
                <a:latin typeface="+mj-lt"/>
                <a:ea typeface="黑体" panose="02010609060101010101" pitchFamily="49" charset="-122"/>
              </a:rPr>
              <a:t>t</a:t>
            </a:r>
            <a:r>
              <a:rPr lang="zh-CN" altLang="en-US" sz="2400" b="1" dirty="0">
                <a:latin typeface="+mj-lt"/>
                <a:ea typeface="黑体" panose="02010609060101010101" pitchFamily="49" charset="-122"/>
              </a:rPr>
              <a:t>，用了 </a:t>
            </a:r>
            <a:r>
              <a:rPr lang="en-US" altLang="zh-CN" sz="2400" b="1" dirty="0">
                <a:latin typeface="+mj-lt"/>
                <a:ea typeface="黑体" panose="02010609060101010101" pitchFamily="49" charset="-122"/>
              </a:rPr>
              <a:t>5 </a:t>
            </a:r>
            <a:r>
              <a:rPr lang="zh-CN" altLang="en-US" sz="2400" b="1" dirty="0">
                <a:latin typeface="+mj-lt"/>
                <a:ea typeface="黑体" panose="02010609060101010101" pitchFamily="49" charset="-122"/>
              </a:rPr>
              <a:t>个月后还剩 </a:t>
            </a:r>
            <a:r>
              <a:rPr lang="en-US" altLang="zh-CN" sz="2400" b="1" dirty="0">
                <a:latin typeface="+mj-lt"/>
                <a:ea typeface="黑体" panose="02010609060101010101" pitchFamily="49" charset="-122"/>
              </a:rPr>
              <a:t>30t</a:t>
            </a:r>
            <a:r>
              <a:rPr lang="zh-CN" altLang="en-US" sz="2400" b="1" dirty="0">
                <a:latin typeface="+mj-lt"/>
                <a:ea typeface="黑体" panose="02010609060101010101" pitchFamily="49" charset="-122"/>
              </a:rPr>
              <a:t>，可列方程为（</a:t>
            </a:r>
            <a:r>
              <a:rPr lang="en-US" altLang="zh-CN" sz="2400" b="1" dirty="0">
                <a:latin typeface="+mj-lt"/>
                <a:ea typeface="黑体" panose="02010609060101010101" pitchFamily="49" charset="-122"/>
              </a:rPr>
              <a:t>       </a:t>
            </a:r>
            <a:r>
              <a:rPr lang="zh-CN" altLang="en-US" sz="2400" b="1" dirty="0">
                <a:latin typeface="+mj-lt"/>
                <a:ea typeface="黑体" panose="02010609060101010101" pitchFamily="49" charset="-122"/>
              </a:rPr>
              <a:t>）。</a:t>
            </a:r>
          </a:p>
          <a:p>
            <a:pPr>
              <a:lnSpc>
                <a:spcPct val="130000"/>
              </a:lnSpc>
              <a:defRPr/>
            </a:pPr>
            <a:r>
              <a:rPr lang="en-US" altLang="zh-CN" sz="2400" b="1" dirty="0">
                <a:latin typeface="+mj-lt"/>
                <a:ea typeface="黑体" panose="02010609060101010101" pitchFamily="49" charset="-122"/>
              </a:rPr>
              <a:t>A.5</a:t>
            </a:r>
            <a:r>
              <a:rPr lang="en-US" altLang="zh-CN" sz="2400" b="1" i="1" dirty="0">
                <a:latin typeface="+mj-lt"/>
                <a:ea typeface="黑体" panose="02010609060101010101" pitchFamily="49" charset="-122"/>
              </a:rPr>
              <a:t>x</a:t>
            </a:r>
            <a:r>
              <a:rPr lang="en-US" altLang="zh-CN" sz="2400" b="1" dirty="0">
                <a:latin typeface="+mj-lt"/>
                <a:ea typeface="黑体" panose="02010609060101010101" pitchFamily="49" charset="-122"/>
              </a:rPr>
              <a:t>+30=380         B.5</a:t>
            </a:r>
            <a:r>
              <a:rPr lang="en-US" altLang="zh-CN" sz="2400" b="1" i="1" dirty="0">
                <a:latin typeface="+mj-lt"/>
                <a:ea typeface="黑体" panose="02010609060101010101" pitchFamily="49" charset="-122"/>
              </a:rPr>
              <a:t>x</a:t>
            </a:r>
            <a:r>
              <a:rPr lang="en-US" altLang="zh-CN" sz="2400" b="1" dirty="0">
                <a:latin typeface="+mj-lt"/>
                <a:ea typeface="黑体" panose="02010609060101010101" pitchFamily="49" charset="-122"/>
              </a:rPr>
              <a:t>-30=380             C.</a:t>
            </a:r>
            <a:r>
              <a:rPr lang="en-US" altLang="zh-CN" sz="2400" b="1" i="1" dirty="0">
                <a:latin typeface="+mj-lt"/>
                <a:ea typeface="黑体" panose="02010609060101010101" pitchFamily="49" charset="-122"/>
              </a:rPr>
              <a:t>x</a:t>
            </a:r>
            <a:r>
              <a:rPr lang="en-US" altLang="zh-CN" sz="2400" b="1" dirty="0">
                <a:latin typeface="+mj-lt"/>
                <a:ea typeface="黑体" panose="02010609060101010101" pitchFamily="49" charset="-122"/>
              </a:rPr>
              <a:t>+5×30=380</a:t>
            </a:r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4391531" y="1200186"/>
            <a:ext cx="4079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C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4721895" y="2193147"/>
            <a:ext cx="3905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B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2590852" y="3638522"/>
            <a:ext cx="4079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A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1342187" y="362008"/>
            <a:ext cx="6638827" cy="8302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400" b="1" dirty="0">
                <a:latin typeface="+mj-lt"/>
                <a:ea typeface="黑体" panose="02010609060101010101" pitchFamily="49" charset="-122"/>
              </a:rPr>
              <a:t>三、解方程。</a:t>
            </a:r>
            <a:r>
              <a:rPr lang="en-US" altLang="zh-CN" sz="1500" dirty="0">
                <a:solidFill>
                  <a:srgbClr val="FF66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[</a:t>
            </a:r>
            <a:r>
              <a:rPr lang="zh-CN" altLang="en-US" sz="1500" dirty="0">
                <a:solidFill>
                  <a:srgbClr val="FF66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选自</a:t>
            </a:r>
            <a:r>
              <a:rPr lang="en-US" altLang="zh-CN" sz="1500" dirty="0">
                <a:solidFill>
                  <a:srgbClr val="FF66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《</a:t>
            </a:r>
            <a:r>
              <a:rPr lang="zh-CN" altLang="en-US" sz="1500" dirty="0">
                <a:solidFill>
                  <a:srgbClr val="FF66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创优作业</a:t>
            </a:r>
            <a:r>
              <a:rPr lang="en-US" altLang="zh-CN" sz="1500" dirty="0">
                <a:solidFill>
                  <a:srgbClr val="FF66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100</a:t>
            </a:r>
            <a:r>
              <a:rPr lang="zh-CN" altLang="en-US" sz="1500" dirty="0">
                <a:solidFill>
                  <a:srgbClr val="FF66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分</a:t>
            </a:r>
            <a:r>
              <a:rPr lang="en-US" altLang="zh-CN" sz="1500" dirty="0">
                <a:solidFill>
                  <a:srgbClr val="FF66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》]</a:t>
            </a:r>
            <a:endParaRPr lang="zh-CN" altLang="en-US" sz="2400" b="1" dirty="0">
              <a:latin typeface="+mj-lt"/>
              <a:ea typeface="黑体" panose="02010609060101010101" pitchFamily="49" charset="-122"/>
            </a:endParaRPr>
          </a:p>
          <a:p>
            <a:pPr>
              <a:defRPr/>
            </a:pPr>
            <a:r>
              <a:rPr lang="en-US" altLang="zh-CN" sz="2400" b="1" dirty="0">
                <a:latin typeface="+mj-lt"/>
                <a:ea typeface="黑体" panose="02010609060101010101" pitchFamily="49" charset="-122"/>
              </a:rPr>
              <a:t>1.5</a:t>
            </a:r>
            <a:r>
              <a:rPr lang="en-US" altLang="zh-CN" sz="2400" b="1" i="1" dirty="0">
                <a:latin typeface="+mj-lt"/>
                <a:ea typeface="黑体" panose="02010609060101010101" pitchFamily="49" charset="-122"/>
              </a:rPr>
              <a:t>x</a:t>
            </a:r>
            <a:r>
              <a:rPr lang="en-US" altLang="zh-CN" sz="2400" b="1" dirty="0">
                <a:latin typeface="+mj-lt"/>
                <a:ea typeface="黑体" panose="02010609060101010101" pitchFamily="49" charset="-122"/>
              </a:rPr>
              <a:t>+16=20.5               4(</a:t>
            </a:r>
            <a:r>
              <a:rPr lang="en-US" altLang="zh-CN" sz="2400" b="1" i="1" dirty="0">
                <a:latin typeface="+mj-lt"/>
                <a:ea typeface="黑体" panose="02010609060101010101" pitchFamily="49" charset="-122"/>
              </a:rPr>
              <a:t>x</a:t>
            </a:r>
            <a:r>
              <a:rPr lang="en-US" altLang="zh-CN" sz="2400" b="1" dirty="0">
                <a:latin typeface="+mj-lt"/>
                <a:ea typeface="黑体" panose="02010609060101010101" pitchFamily="49" charset="-122"/>
              </a:rPr>
              <a:t>-16)=36.8</a:t>
            </a:r>
          </a:p>
        </p:txBody>
      </p:sp>
      <p:sp>
        <p:nvSpPr>
          <p:cNvPr id="27651" name="矩形 1"/>
          <p:cNvSpPr>
            <a:spLocks noChangeArrowheads="1"/>
          </p:cNvSpPr>
          <p:nvPr/>
        </p:nvSpPr>
        <p:spPr bwMode="auto">
          <a:xfrm>
            <a:off x="1372641" y="2724146"/>
            <a:ext cx="56308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67.8-2</a:t>
            </a:r>
            <a:r>
              <a:rPr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x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=34.8               9.5</a:t>
            </a:r>
            <a:r>
              <a:rPr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x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+2.5</a:t>
            </a:r>
            <a:r>
              <a:rPr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x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=6.6</a:t>
            </a:r>
          </a:p>
        </p:txBody>
      </p:sp>
      <p:sp>
        <p:nvSpPr>
          <p:cNvPr id="7" name="TextBox 4"/>
          <p:cNvSpPr txBox="1"/>
          <p:nvPr/>
        </p:nvSpPr>
        <p:spPr>
          <a:xfrm>
            <a:off x="1826085" y="1181156"/>
            <a:ext cx="194310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2400" b="1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1.5</a:t>
            </a:r>
            <a:r>
              <a:rPr lang="en-US" altLang="zh-CN" sz="2400" b="1" i="1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x</a:t>
            </a:r>
            <a:r>
              <a:rPr lang="en-US" altLang="zh-CN" sz="2400" b="1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=20.5-16</a:t>
            </a:r>
            <a:endParaRPr lang="zh-CN" altLang="en-US" sz="24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9" name="TextBox 4"/>
          <p:cNvSpPr txBox="1"/>
          <p:nvPr/>
        </p:nvSpPr>
        <p:spPr>
          <a:xfrm>
            <a:off x="1826085" y="1552631"/>
            <a:ext cx="194310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1.5</a:t>
            </a:r>
            <a:r>
              <a:rPr lang="en-US" altLang="zh-CN" sz="2400" b="1" i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x</a:t>
            </a: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=4.5</a:t>
            </a:r>
            <a:endParaRPr lang="zh-CN" altLang="en-US" sz="24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13" name="TextBox 4"/>
          <p:cNvSpPr txBox="1"/>
          <p:nvPr/>
        </p:nvSpPr>
        <p:spPr>
          <a:xfrm>
            <a:off x="2226135" y="1925694"/>
            <a:ext cx="1885950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2400" b="1" i="1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x</a:t>
            </a:r>
            <a:r>
              <a:rPr lang="en-US" altLang="zh-CN" sz="2400" b="1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=3</a:t>
            </a:r>
            <a:endParaRPr lang="zh-CN" altLang="en-US" sz="24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14" name="TextBox 4"/>
          <p:cNvSpPr txBox="1"/>
          <p:nvPr/>
        </p:nvSpPr>
        <p:spPr>
          <a:xfrm>
            <a:off x="4573041" y="1181156"/>
            <a:ext cx="257175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2400" b="1" i="1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x</a:t>
            </a:r>
            <a:r>
              <a:rPr lang="en-US" altLang="zh-CN" sz="2400" b="1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-16=36.8÷4</a:t>
            </a:r>
            <a:endParaRPr lang="zh-CN" altLang="en-US" sz="24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17" name="TextBox 4"/>
          <p:cNvSpPr txBox="1"/>
          <p:nvPr/>
        </p:nvSpPr>
        <p:spPr>
          <a:xfrm>
            <a:off x="4573041" y="1524056"/>
            <a:ext cx="257175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2400" b="1" i="1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x</a:t>
            </a:r>
            <a:r>
              <a:rPr lang="en-US" altLang="zh-CN" sz="2400" b="1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-16=9.2</a:t>
            </a:r>
            <a:endParaRPr lang="zh-CN" altLang="en-US" sz="24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18" name="TextBox 4"/>
          <p:cNvSpPr txBox="1"/>
          <p:nvPr/>
        </p:nvSpPr>
        <p:spPr>
          <a:xfrm>
            <a:off x="4973091" y="1838381"/>
            <a:ext cx="257175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2400" b="1" i="1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x</a:t>
            </a:r>
            <a:r>
              <a:rPr lang="en-US" altLang="zh-CN" sz="2400" b="1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=9.2+16</a:t>
            </a:r>
            <a:endParaRPr lang="zh-CN" altLang="en-US" sz="24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19" name="TextBox 4"/>
          <p:cNvSpPr txBox="1"/>
          <p:nvPr/>
        </p:nvSpPr>
        <p:spPr>
          <a:xfrm>
            <a:off x="4973091" y="2154294"/>
            <a:ext cx="2571750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2400" b="1" i="1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x</a:t>
            </a:r>
            <a:r>
              <a:rPr lang="en-US" altLang="zh-CN" sz="2400" b="1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=25.2</a:t>
            </a:r>
            <a:endParaRPr lang="zh-CN" altLang="en-US" sz="24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20" name="TextBox 4"/>
          <p:cNvSpPr txBox="1"/>
          <p:nvPr/>
        </p:nvSpPr>
        <p:spPr>
          <a:xfrm>
            <a:off x="2001291" y="3074984"/>
            <a:ext cx="1943100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2400" b="1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2</a:t>
            </a:r>
            <a:r>
              <a:rPr lang="en-US" altLang="zh-CN" sz="2400" b="1" i="1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x</a:t>
            </a:r>
            <a:r>
              <a:rPr lang="en-US" altLang="zh-CN" sz="2400" b="1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=67.8-34.8</a:t>
            </a:r>
            <a:endParaRPr lang="zh-CN" altLang="en-US" sz="24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21" name="TextBox 4"/>
          <p:cNvSpPr txBox="1"/>
          <p:nvPr/>
        </p:nvSpPr>
        <p:spPr>
          <a:xfrm>
            <a:off x="2001291" y="3476621"/>
            <a:ext cx="194310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2400" b="1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2</a:t>
            </a:r>
            <a:r>
              <a:rPr lang="en-US" altLang="zh-CN" sz="2400" b="1" i="1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x</a:t>
            </a:r>
            <a:r>
              <a:rPr lang="en-US" altLang="zh-CN" sz="2400" b="1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=33</a:t>
            </a:r>
            <a:endParaRPr lang="zh-CN" altLang="en-US" sz="24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22" name="TextBox 4"/>
          <p:cNvSpPr txBox="1"/>
          <p:nvPr/>
        </p:nvSpPr>
        <p:spPr>
          <a:xfrm>
            <a:off x="2144166" y="3868734"/>
            <a:ext cx="1943100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2400" b="1" i="1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x</a:t>
            </a:r>
            <a:r>
              <a:rPr lang="en-US" altLang="zh-CN" sz="2400" b="1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=16.5</a:t>
            </a:r>
            <a:endParaRPr lang="zh-CN" altLang="en-US" sz="24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23" name="TextBox 4"/>
          <p:cNvSpPr txBox="1"/>
          <p:nvPr/>
        </p:nvSpPr>
        <p:spPr>
          <a:xfrm>
            <a:off x="4958804" y="3074984"/>
            <a:ext cx="1943100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2400" b="1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12</a:t>
            </a:r>
            <a:r>
              <a:rPr lang="en-US" altLang="zh-CN" sz="2400" b="1" i="1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x</a:t>
            </a:r>
            <a:r>
              <a:rPr lang="en-US" altLang="zh-CN" sz="2400" b="1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=6.6</a:t>
            </a:r>
            <a:endParaRPr lang="zh-CN" altLang="en-US" sz="24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24" name="TextBox 4"/>
          <p:cNvSpPr txBox="1"/>
          <p:nvPr/>
        </p:nvSpPr>
        <p:spPr>
          <a:xfrm>
            <a:off x="5287416" y="3424234"/>
            <a:ext cx="1943100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2400" b="1" i="1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x</a:t>
            </a:r>
            <a:r>
              <a:rPr lang="en-US" altLang="zh-CN" sz="2400" b="1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=6.6÷12</a:t>
            </a:r>
            <a:endParaRPr lang="zh-CN" altLang="en-US" sz="24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25" name="TextBox 4"/>
          <p:cNvSpPr txBox="1"/>
          <p:nvPr/>
        </p:nvSpPr>
        <p:spPr>
          <a:xfrm>
            <a:off x="5287416" y="3819521"/>
            <a:ext cx="194310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2400" b="1" i="1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x</a:t>
            </a:r>
            <a:r>
              <a:rPr lang="en-US" altLang="zh-CN" sz="2400" b="1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=0.55</a:t>
            </a:r>
            <a:endParaRPr lang="zh-CN" altLang="en-US" sz="24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2" name="TextBox 4"/>
          <p:cNvSpPr txBox="1"/>
          <p:nvPr/>
        </p:nvSpPr>
        <p:spPr>
          <a:xfrm>
            <a:off x="1296441" y="1176543"/>
            <a:ext cx="83915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解：</a:t>
            </a:r>
          </a:p>
        </p:txBody>
      </p:sp>
      <p:sp>
        <p:nvSpPr>
          <p:cNvPr id="3" name="TextBox 4"/>
          <p:cNvSpPr txBox="1"/>
          <p:nvPr/>
        </p:nvSpPr>
        <p:spPr>
          <a:xfrm>
            <a:off x="3944391" y="1182164"/>
            <a:ext cx="83915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解：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95486" y="3080783"/>
            <a:ext cx="83915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解：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283956" y="3074339"/>
            <a:ext cx="83915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解：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"/>
                            </p:stCondLst>
                            <p:childTnLst>
                              <p:par>
                                <p:cTn id="7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104942" y="701884"/>
            <a:ext cx="6495966" cy="12292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400" b="1" dirty="0">
                <a:latin typeface="+mj-lt"/>
                <a:ea typeface="黑体" panose="02010609060101010101" pitchFamily="49" charset="-122"/>
              </a:rPr>
              <a:t>四、买</a:t>
            </a:r>
            <a:r>
              <a:rPr lang="en-US" altLang="zh-CN" sz="2400" b="1" dirty="0">
                <a:latin typeface="+mj-lt"/>
                <a:ea typeface="黑体" panose="02010609060101010101" pitchFamily="49" charset="-122"/>
              </a:rPr>
              <a:t>3</a:t>
            </a:r>
            <a:r>
              <a:rPr lang="zh-CN" altLang="en-US" sz="2400" b="1" dirty="0">
                <a:latin typeface="+mj-lt"/>
                <a:ea typeface="黑体" panose="02010609060101010101" pitchFamily="49" charset="-122"/>
              </a:rPr>
              <a:t>张桌子和</a:t>
            </a:r>
            <a:r>
              <a:rPr lang="en-US" altLang="zh-CN" sz="2400" b="1" dirty="0">
                <a:latin typeface="+mj-lt"/>
                <a:ea typeface="黑体" panose="02010609060101010101" pitchFamily="49" charset="-122"/>
              </a:rPr>
              <a:t>4</a:t>
            </a:r>
            <a:r>
              <a:rPr lang="zh-CN" altLang="en-US" sz="2400" b="1" dirty="0">
                <a:latin typeface="+mj-lt"/>
                <a:ea typeface="黑体" panose="02010609060101010101" pitchFamily="49" charset="-122"/>
              </a:rPr>
              <a:t>把椅子一共用了</a:t>
            </a:r>
            <a:r>
              <a:rPr lang="en-US" altLang="zh-CN" sz="2400" b="1" dirty="0">
                <a:latin typeface="+mj-lt"/>
                <a:ea typeface="黑体" panose="02010609060101010101" pitchFamily="49" charset="-122"/>
              </a:rPr>
              <a:t>308</a:t>
            </a:r>
            <a:r>
              <a:rPr lang="zh-CN" altLang="en-US" sz="2400" b="1" dirty="0">
                <a:latin typeface="+mj-lt"/>
                <a:ea typeface="黑体" panose="02010609060101010101" pitchFamily="49" charset="-122"/>
              </a:rPr>
              <a:t>元，每把椅子</a:t>
            </a:r>
            <a:r>
              <a:rPr lang="en-US" altLang="zh-CN" sz="2400" b="1" dirty="0">
                <a:latin typeface="+mj-lt"/>
                <a:ea typeface="黑体" panose="02010609060101010101" pitchFamily="49" charset="-122"/>
              </a:rPr>
              <a:t>32</a:t>
            </a:r>
            <a:r>
              <a:rPr lang="zh-CN" altLang="en-US" sz="2400" b="1" dirty="0">
                <a:latin typeface="+mj-lt"/>
                <a:ea typeface="黑体" panose="02010609060101010101" pitchFamily="49" charset="-122"/>
              </a:rPr>
              <a:t>元，每张桌子多少钱？（列方程解答）</a:t>
            </a:r>
            <a:endParaRPr lang="en-US" altLang="zh-CN" sz="2400" b="1" dirty="0">
              <a:latin typeface="+mj-lt"/>
              <a:ea typeface="黑体" panose="02010609060101010101" pitchFamily="49" charset="-122"/>
            </a:endParaRPr>
          </a:p>
          <a:p>
            <a:pPr>
              <a:lnSpc>
                <a:spcPct val="120000"/>
              </a:lnSpc>
              <a:defRPr/>
            </a:pPr>
            <a:r>
              <a:rPr lang="en-US" altLang="zh-CN" sz="1500" dirty="0">
                <a:solidFill>
                  <a:srgbClr val="FF66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[</a:t>
            </a:r>
            <a:r>
              <a:rPr lang="zh-CN" altLang="en-US" sz="1500" dirty="0">
                <a:solidFill>
                  <a:srgbClr val="FF66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选自</a:t>
            </a:r>
            <a:r>
              <a:rPr lang="en-US" altLang="zh-CN" sz="1500" dirty="0">
                <a:solidFill>
                  <a:srgbClr val="FF66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《</a:t>
            </a:r>
            <a:r>
              <a:rPr lang="zh-CN" altLang="en-US" sz="1500" dirty="0">
                <a:solidFill>
                  <a:srgbClr val="FF66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创优作业</a:t>
            </a:r>
            <a:r>
              <a:rPr lang="en-US" altLang="zh-CN" sz="1500" dirty="0">
                <a:solidFill>
                  <a:srgbClr val="FF66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100</a:t>
            </a:r>
            <a:r>
              <a:rPr lang="zh-CN" altLang="en-US" sz="1500" dirty="0">
                <a:solidFill>
                  <a:srgbClr val="FF66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分</a:t>
            </a:r>
            <a:r>
              <a:rPr lang="en-US" altLang="zh-CN" sz="1500" dirty="0">
                <a:solidFill>
                  <a:srgbClr val="FF66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》]</a:t>
            </a:r>
            <a:endParaRPr lang="zh-CN" altLang="en-US" sz="24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8" name="TextBox 4"/>
          <p:cNvSpPr txBox="1"/>
          <p:nvPr/>
        </p:nvSpPr>
        <p:spPr>
          <a:xfrm>
            <a:off x="2266950" y="1957388"/>
            <a:ext cx="3429000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zh-CN" altLang="en-US" sz="2400" b="1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解：设每张桌子</a:t>
            </a:r>
            <a:r>
              <a:rPr lang="en-US" altLang="zh-CN" sz="2400" b="1" i="1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x</a:t>
            </a:r>
            <a:r>
              <a:rPr lang="zh-CN" altLang="en-US" sz="2400" b="1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元。</a:t>
            </a:r>
            <a:endParaRPr lang="zh-CN" altLang="en-US" sz="24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9" name="TextBox 4"/>
          <p:cNvSpPr txBox="1"/>
          <p:nvPr/>
        </p:nvSpPr>
        <p:spPr>
          <a:xfrm>
            <a:off x="3009900" y="2393950"/>
            <a:ext cx="268605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2400" b="1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3</a:t>
            </a:r>
            <a:r>
              <a:rPr lang="en-US" altLang="zh-CN" sz="2400" b="1" i="1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x+</a:t>
            </a:r>
            <a:r>
              <a:rPr lang="en-US" altLang="zh-CN" sz="2400" b="1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4×32=308</a:t>
            </a:r>
            <a:endParaRPr lang="zh-CN" altLang="en-US" sz="24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10" name="TextBox 4"/>
          <p:cNvSpPr txBox="1"/>
          <p:nvPr/>
        </p:nvSpPr>
        <p:spPr>
          <a:xfrm>
            <a:off x="3987800" y="2781300"/>
            <a:ext cx="268605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2400" b="1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3</a:t>
            </a:r>
            <a:r>
              <a:rPr lang="en-US" altLang="zh-CN" sz="2400" b="1" i="1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x</a:t>
            </a:r>
            <a:r>
              <a:rPr lang="en-US" altLang="zh-CN" sz="2400" b="1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=308-4×32</a:t>
            </a:r>
            <a:endParaRPr lang="zh-CN" altLang="en-US" sz="24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11" name="TextBox 4"/>
          <p:cNvSpPr txBox="1"/>
          <p:nvPr/>
        </p:nvSpPr>
        <p:spPr>
          <a:xfrm>
            <a:off x="3987800" y="3167063"/>
            <a:ext cx="2686050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2400" b="1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3</a:t>
            </a:r>
            <a:r>
              <a:rPr lang="en-US" altLang="zh-CN" sz="2400" b="1" i="1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x</a:t>
            </a:r>
            <a:r>
              <a:rPr lang="en-US" altLang="zh-CN" sz="2400" b="1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=180</a:t>
            </a:r>
            <a:endParaRPr lang="zh-CN" altLang="en-US" sz="24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12" name="TextBox 4"/>
          <p:cNvSpPr txBox="1"/>
          <p:nvPr/>
        </p:nvSpPr>
        <p:spPr>
          <a:xfrm>
            <a:off x="4134834" y="3552825"/>
            <a:ext cx="1523960" cy="4619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altLang="zh-CN" sz="2400" b="1" i="1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x</a:t>
            </a:r>
            <a:r>
              <a:rPr lang="en-US" altLang="zh-CN" sz="2400" b="1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=60</a:t>
            </a:r>
            <a:endParaRPr lang="zh-CN" altLang="en-US" sz="24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13" name="TextBox 4"/>
          <p:cNvSpPr txBox="1"/>
          <p:nvPr/>
        </p:nvSpPr>
        <p:spPr>
          <a:xfrm>
            <a:off x="2781300" y="4013200"/>
            <a:ext cx="3429000" cy="4603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zh-CN" altLang="en-US" sz="2400" b="1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答：每张桌子</a:t>
            </a:r>
            <a:r>
              <a:rPr lang="en-US" altLang="zh-CN" sz="2400" b="1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60</a:t>
            </a:r>
            <a:r>
              <a:rPr lang="zh-CN" altLang="en-US" sz="2400" b="1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元。</a:t>
            </a:r>
            <a:endParaRPr lang="zh-CN" altLang="en-US" sz="24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103972" y="539736"/>
            <a:ext cx="6610262" cy="16724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400" b="1" dirty="0">
                <a:latin typeface="+mj-lt"/>
                <a:ea typeface="黑体" panose="02010609060101010101" pitchFamily="49" charset="-122"/>
              </a:rPr>
              <a:t>五、（</a:t>
            </a:r>
            <a:r>
              <a:rPr lang="en-US" altLang="zh-CN" sz="2400" b="1" dirty="0">
                <a:latin typeface="+mj-lt"/>
                <a:ea typeface="黑体" panose="02010609060101010101" pitchFamily="49" charset="-122"/>
              </a:rPr>
              <a:t>2019·</a:t>
            </a:r>
            <a:r>
              <a:rPr lang="zh-CN" altLang="en-US" sz="2400" b="1" dirty="0">
                <a:latin typeface="+mj-lt"/>
                <a:ea typeface="黑体" panose="02010609060101010101" pitchFamily="49" charset="-122"/>
              </a:rPr>
              <a:t>贵州遵义）南京长江大桥的铁路桥长</a:t>
            </a:r>
            <a:r>
              <a:rPr lang="en-US" altLang="zh-CN" sz="2400" b="1" dirty="0">
                <a:latin typeface="+mj-lt"/>
                <a:ea typeface="黑体" panose="02010609060101010101" pitchFamily="49" charset="-122"/>
              </a:rPr>
              <a:t>6772m</a:t>
            </a:r>
            <a:r>
              <a:rPr lang="zh-CN" altLang="en-US" sz="2400" b="1" dirty="0">
                <a:latin typeface="+mj-lt"/>
                <a:ea typeface="黑体" panose="02010609060101010101" pitchFamily="49" charset="-122"/>
              </a:rPr>
              <a:t>，比武汉长江大桥的铁路桥长的</a:t>
            </a:r>
            <a:r>
              <a:rPr lang="en-US" altLang="zh-CN" sz="2400" b="1" dirty="0">
                <a:latin typeface="+mj-lt"/>
                <a:ea typeface="黑体" panose="02010609060101010101" pitchFamily="49" charset="-122"/>
              </a:rPr>
              <a:t>5</a:t>
            </a:r>
            <a:r>
              <a:rPr lang="zh-CN" altLang="en-US" sz="2400" b="1" dirty="0">
                <a:latin typeface="+mj-lt"/>
                <a:ea typeface="黑体" panose="02010609060101010101" pitchFamily="49" charset="-122"/>
              </a:rPr>
              <a:t>倍还多</a:t>
            </a:r>
            <a:r>
              <a:rPr lang="en-US" altLang="zh-CN" sz="2400" b="1" dirty="0">
                <a:latin typeface="+mj-lt"/>
                <a:ea typeface="黑体" panose="02010609060101010101" pitchFamily="49" charset="-122"/>
              </a:rPr>
              <a:t>197m</a:t>
            </a:r>
            <a:r>
              <a:rPr lang="zh-CN" altLang="en-US" sz="2400" b="1" dirty="0">
                <a:latin typeface="+mj-lt"/>
                <a:ea typeface="黑体" panose="02010609060101010101" pitchFamily="49" charset="-122"/>
              </a:rPr>
              <a:t>。武汉长江大桥的铁路桥长多少米？</a:t>
            </a:r>
            <a:endParaRPr lang="en-US" altLang="zh-CN" sz="2400" b="1" dirty="0">
              <a:latin typeface="+mj-lt"/>
              <a:ea typeface="黑体" panose="02010609060101010101" pitchFamily="49" charset="-122"/>
            </a:endParaRPr>
          </a:p>
          <a:p>
            <a:pPr>
              <a:lnSpc>
                <a:spcPct val="120000"/>
              </a:lnSpc>
              <a:defRPr/>
            </a:pPr>
            <a:r>
              <a:rPr lang="en-US" altLang="zh-CN" sz="1500" dirty="0">
                <a:solidFill>
                  <a:srgbClr val="FF66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[</a:t>
            </a:r>
            <a:r>
              <a:rPr lang="zh-CN" altLang="en-US" sz="1500" dirty="0">
                <a:solidFill>
                  <a:srgbClr val="FF66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选自</a:t>
            </a:r>
            <a:r>
              <a:rPr lang="en-US" altLang="zh-CN" sz="1500" dirty="0">
                <a:solidFill>
                  <a:srgbClr val="FF66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《</a:t>
            </a:r>
            <a:r>
              <a:rPr lang="zh-CN" altLang="en-US" sz="1500" dirty="0">
                <a:solidFill>
                  <a:srgbClr val="FF66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创优作业</a:t>
            </a:r>
            <a:r>
              <a:rPr lang="en-US" altLang="zh-CN" sz="1500" dirty="0">
                <a:solidFill>
                  <a:srgbClr val="FF66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100</a:t>
            </a:r>
            <a:r>
              <a:rPr lang="zh-CN" altLang="en-US" sz="1500" dirty="0">
                <a:solidFill>
                  <a:srgbClr val="FF66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分</a:t>
            </a:r>
            <a:r>
              <a:rPr lang="en-US" altLang="zh-CN" sz="1500" dirty="0">
                <a:solidFill>
                  <a:srgbClr val="FF66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》]</a:t>
            </a:r>
            <a:endParaRPr lang="zh-CN" altLang="en-US" sz="24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528763" y="2306638"/>
            <a:ext cx="5543550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解：设武汉长江大桥的铁路桥长</a:t>
            </a:r>
            <a:r>
              <a:rPr lang="en-US" altLang="zh-CN" sz="2400" b="1" i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x </a:t>
            </a: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m</a:t>
            </a:r>
            <a:r>
              <a:rPr lang="zh-CN" altLang="en-US" sz="24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686050" y="2705100"/>
            <a:ext cx="268605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2400" b="1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5</a:t>
            </a:r>
            <a:r>
              <a:rPr lang="en-US" altLang="zh-CN" sz="2400" b="1" i="1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x+</a:t>
            </a:r>
            <a:r>
              <a:rPr lang="en-US" altLang="zh-CN" sz="2400" b="1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197=6772</a:t>
            </a:r>
            <a:endParaRPr lang="zh-CN" altLang="en-US" sz="24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6" name="TextBox 4"/>
          <p:cNvSpPr txBox="1"/>
          <p:nvPr/>
        </p:nvSpPr>
        <p:spPr>
          <a:xfrm>
            <a:off x="1528763" y="4048920"/>
            <a:ext cx="542925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答：武汉长江大桥的铁路桥长</a:t>
            </a: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1315 m</a:t>
            </a:r>
            <a:r>
              <a:rPr lang="zh-CN" altLang="en-US" sz="24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。</a:t>
            </a:r>
          </a:p>
        </p:txBody>
      </p:sp>
      <p:sp>
        <p:nvSpPr>
          <p:cNvPr id="7" name="TextBox 4"/>
          <p:cNvSpPr txBox="1"/>
          <p:nvPr/>
        </p:nvSpPr>
        <p:spPr>
          <a:xfrm>
            <a:off x="3314700" y="3098801"/>
            <a:ext cx="2686050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2400" b="1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5</a:t>
            </a:r>
            <a:r>
              <a:rPr lang="en-US" altLang="zh-CN" sz="2400" b="1" i="1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x</a:t>
            </a:r>
            <a:r>
              <a:rPr lang="en-US" altLang="zh-CN" sz="2400" b="1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=6575</a:t>
            </a:r>
            <a:endParaRPr lang="zh-CN" altLang="en-US" sz="24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8" name="TextBox 4"/>
          <p:cNvSpPr txBox="1"/>
          <p:nvPr/>
        </p:nvSpPr>
        <p:spPr>
          <a:xfrm>
            <a:off x="3466128" y="3492501"/>
            <a:ext cx="188595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2400" b="1" i="1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x</a:t>
            </a:r>
            <a:r>
              <a:rPr lang="en-US" altLang="zh-CN" sz="2400" b="1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=1315</a:t>
            </a:r>
            <a:endParaRPr lang="zh-CN" altLang="en-US" sz="24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FgVRA2mLYI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j4mlOQ8cdB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qV6x6C8czo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FgVRA2mLYI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j4mlOQ8cdB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qV6x6C8czo"/>
</p:tagLst>
</file>

<file path=ppt/theme/theme1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11.25 微课">
      <a:majorFont>
        <a:latin typeface="Times New Roman"/>
        <a:ea typeface="楷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solidFill>
          <a:srgbClr val="FFFFFF"/>
        </a:solidFill>
        <a:ln w="19050">
          <a:solidFill>
            <a:srgbClr val="00B0F0"/>
          </a:solidFill>
          <a:miter lim="800000"/>
        </a:ln>
      </a:spPr>
      <a:bodyPr/>
      <a:lstStyle>
        <a:defPPr algn="l" eaLnBrk="1" hangingPunct="1">
          <a:buFont typeface="Arial" panose="020B0604020202020204" pitchFamily="34" charset="0"/>
          <a:buNone/>
          <a:defRPr sz="2400" b="1" dirty="0" smtClean="0">
            <a:solidFill>
              <a:srgbClr val="00B0F0"/>
            </a:solidFill>
            <a:latin typeface="+mj-ea"/>
            <a:ea typeface="+mj-ea"/>
          </a:defRPr>
        </a:defPPr>
      </a:lstStyle>
    </a:spDef>
    <a:txDef>
      <a:spPr>
        <a:noFill/>
      </a:spPr>
      <a:bodyPr wrap="square" rtlCol="0">
        <a:spAutoFit/>
      </a:bodyPr>
      <a:lstStyle>
        <a:defPPr algn="just">
          <a:lnSpc>
            <a:spcPct val="130000"/>
          </a:lnSpc>
          <a:defRPr sz="2800" b="1" dirty="0" smtClean="0">
            <a:latin typeface="+mn-lt"/>
            <a:ea typeface="+mn-e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196</TotalTime>
  <Words>1239</Words>
  <Application>Microsoft Office PowerPoint</Application>
  <PresentationFormat>全屏显示(16:9)</PresentationFormat>
  <Paragraphs>132</Paragraphs>
  <Slides>18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18</vt:i4>
      </vt:variant>
    </vt:vector>
  </HeadingPairs>
  <TitlesOfParts>
    <vt:vector size="25" baseType="lpstr">
      <vt:lpstr>等线 Light</vt:lpstr>
      <vt:lpstr>黑体</vt:lpstr>
      <vt:lpstr>楷体</vt:lpstr>
      <vt:lpstr>Arial</vt:lpstr>
      <vt:lpstr>Times New Roman</vt:lpstr>
      <vt:lpstr>1_自定义设计方案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状元成才路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状元成才路; 吾课网</dc:creator>
  <cp:keywords>状元成才路</cp:keywords>
  <dc:description>状元成才路</dc:description>
  <cp:lastModifiedBy>盛 叶</cp:lastModifiedBy>
  <cp:revision>392</cp:revision>
  <dcterms:created xsi:type="dcterms:W3CDTF">2016-04-18T11:15:00Z</dcterms:created>
  <dcterms:modified xsi:type="dcterms:W3CDTF">2026-07-21T08:15:44Z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r8>1</vt:r8>
  </property>
  <property fmtid="{D5CDD505-2E9C-101B-9397-08002B2CF9AE}" pid="3" name="KSOProductBuildVer">
    <vt:lpwstr>2052-11.8.2.8411</vt:lpwstr>
  </property>
</Properties>
</file>