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86" r:id="rId1"/>
    <p:sldMasterId id="2147484022" r:id="rId2"/>
  </p:sldMasterIdLst>
  <p:notesMasterIdLst>
    <p:notesMasterId r:id="rId31"/>
  </p:notesMasterIdLst>
  <p:sldIdLst>
    <p:sldId id="256" r:id="rId3"/>
    <p:sldId id="314" r:id="rId4"/>
    <p:sldId id="352" r:id="rId5"/>
    <p:sldId id="364" r:id="rId6"/>
    <p:sldId id="366" r:id="rId7"/>
    <p:sldId id="365" r:id="rId8"/>
    <p:sldId id="303" r:id="rId9"/>
    <p:sldId id="367" r:id="rId10"/>
    <p:sldId id="368" r:id="rId11"/>
    <p:sldId id="369" r:id="rId12"/>
    <p:sldId id="370" r:id="rId13"/>
    <p:sldId id="371" r:id="rId14"/>
    <p:sldId id="372" r:id="rId15"/>
    <p:sldId id="373" r:id="rId16"/>
    <p:sldId id="374" r:id="rId17"/>
    <p:sldId id="375" r:id="rId18"/>
    <p:sldId id="376" r:id="rId19"/>
    <p:sldId id="379" r:id="rId20"/>
    <p:sldId id="377" r:id="rId21"/>
    <p:sldId id="378" r:id="rId22"/>
    <p:sldId id="380" r:id="rId23"/>
    <p:sldId id="381" r:id="rId24"/>
    <p:sldId id="382" r:id="rId25"/>
    <p:sldId id="383" r:id="rId26"/>
    <p:sldId id="362" r:id="rId27"/>
    <p:sldId id="336" r:id="rId28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613" indent="-1127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2813" indent="-227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013" indent="-3413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664">
          <p15:clr>
            <a:srgbClr val="A4A3A4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E1F8"/>
    <a:srgbClr val="FFFFFF"/>
    <a:srgbClr val="D5EAD7"/>
    <a:srgbClr val="FFFFCC"/>
    <a:srgbClr val="FCF9F3"/>
    <a:srgbClr val="FCEADD"/>
    <a:srgbClr val="7AC7DC"/>
    <a:srgbClr val="E45F7F"/>
    <a:srgbClr val="CB340B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71" autoAdjust="0"/>
    <p:restoredTop sz="92725" autoAdjust="0"/>
  </p:normalViewPr>
  <p:slideViewPr>
    <p:cSldViewPr>
      <p:cViewPr varScale="1">
        <p:scale>
          <a:sx n="109" d="100"/>
          <a:sy n="109" d="100"/>
        </p:scale>
        <p:origin x="686" y="82"/>
      </p:cViewPr>
      <p:guideLst>
        <p:guide orient="horz" pos="432"/>
        <p:guide pos="2880"/>
        <p:guide orient="horz" pos="2664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20605BD-6BE9-4062-A99F-07CF03F19D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3F71561-158E-4101-AC54-53E82BAD919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5012A303-6419-4A7B-B0A7-F3B8A5524689}" type="datetimeFigureOut">
              <a:rPr lang="zh-CN" altLang="en-US"/>
              <a:pPr>
                <a:defRPr/>
              </a:pPr>
              <a:t>2026/7/21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0449BCD8-61C3-454A-84A4-5E2474EF98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BBA13288-74D4-4AE4-A7F9-01EFFCA62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DE68BEE-8060-4D19-89DA-54D6930D575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225373-E1EE-49C0-A944-83B90BA707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101A7D5F-C261-46FC-879D-26A504A36D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87156EAB-BB81-450B-B80B-E17EDA44874B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F108412E-2080-4A2C-AD96-F4307C7704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BB5AF2D-6C53-421E-A56E-860CFACB12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5D554C-8D45-41BE-AB47-047B32B921DB}" type="slidenum">
              <a:rPr lang="en-US" altLang="zh-CN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>
            <a:extLst>
              <a:ext uri="{FF2B5EF4-FFF2-40B4-BE49-F238E27FC236}">
                <a16:creationId xmlns:a16="http://schemas.microsoft.com/office/drawing/2014/main" id="{B73FFE3E-61E9-47E6-B947-A50899FA7B2E}"/>
              </a:ext>
            </a:extLst>
          </p:cNvPr>
          <p:cNvGrpSpPr>
            <a:grpSpLocks/>
          </p:cNvGrpSpPr>
          <p:nvPr userDrawn="1"/>
        </p:nvGrpSpPr>
        <p:grpSpPr bwMode="auto">
          <a:xfrm rot="-5400000">
            <a:off x="2001838" y="-2000250"/>
            <a:ext cx="5143500" cy="9144000"/>
            <a:chOff x="0" y="0"/>
            <a:chExt cx="9144000" cy="519459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E580E7F-5780-4DEF-AFE8-8250D27CADA7}"/>
                </a:ext>
              </a:extLst>
            </p:cNvPr>
            <p:cNvSpPr/>
            <p:nvPr/>
          </p:nvSpPr>
          <p:spPr>
            <a:xfrm>
              <a:off x="0" y="0"/>
              <a:ext cx="9144000" cy="5143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3ECCF872-FE6E-4A1D-891B-C2F4FDE08F67}"/>
                </a:ext>
              </a:extLst>
            </p:cNvPr>
            <p:cNvSpPr/>
            <p:nvPr/>
          </p:nvSpPr>
          <p:spPr>
            <a:xfrm>
              <a:off x="14109" y="4509"/>
              <a:ext cx="9144002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DCDEA76-93B7-4FBC-B3B5-37BFE64EA904}"/>
                </a:ext>
              </a:extLst>
            </p:cNvPr>
            <p:cNvSpPr/>
            <p:nvPr/>
          </p:nvSpPr>
          <p:spPr>
            <a:xfrm>
              <a:off x="14110" y="303018"/>
              <a:ext cx="9144002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B30D295-120B-49F2-AD56-4FA77D5A62E6}"/>
                </a:ext>
              </a:extLst>
            </p:cNvPr>
            <p:cNvSpPr/>
            <p:nvPr/>
          </p:nvSpPr>
          <p:spPr>
            <a:xfrm>
              <a:off x="14109" y="601526"/>
              <a:ext cx="9144002" cy="122650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1F38602-54D3-4E30-A94A-813A78437EFF}"/>
                </a:ext>
              </a:extLst>
            </p:cNvPr>
            <p:cNvSpPr/>
            <p:nvPr/>
          </p:nvSpPr>
          <p:spPr>
            <a:xfrm>
              <a:off x="14109" y="899133"/>
              <a:ext cx="9144002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14750C7-919B-4497-AC49-C8758AD8BFEF}"/>
                </a:ext>
              </a:extLst>
            </p:cNvPr>
            <p:cNvSpPr/>
            <p:nvPr/>
          </p:nvSpPr>
          <p:spPr>
            <a:xfrm>
              <a:off x="0" y="1193133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DC8DE5F-DFB2-45C0-8B4E-4FC9DD11E2E1}"/>
                </a:ext>
              </a:extLst>
            </p:cNvPr>
            <p:cNvSpPr/>
            <p:nvPr/>
          </p:nvSpPr>
          <p:spPr>
            <a:xfrm>
              <a:off x="1" y="1491643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F772A89-3A14-4C9F-8859-039A89565221}"/>
                </a:ext>
              </a:extLst>
            </p:cNvPr>
            <p:cNvSpPr/>
            <p:nvPr/>
          </p:nvSpPr>
          <p:spPr>
            <a:xfrm>
              <a:off x="0" y="1790151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8BE12AE-BF83-48CC-B2B7-847B7F5253CF}"/>
                </a:ext>
              </a:extLst>
            </p:cNvPr>
            <p:cNvSpPr/>
            <p:nvPr/>
          </p:nvSpPr>
          <p:spPr>
            <a:xfrm>
              <a:off x="0" y="2087758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953DAEC-BB88-4A28-8DB8-B784A50766F9}"/>
                </a:ext>
              </a:extLst>
            </p:cNvPr>
            <p:cNvSpPr/>
            <p:nvPr/>
          </p:nvSpPr>
          <p:spPr>
            <a:xfrm>
              <a:off x="1" y="2386267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696E42E-F26F-4FB0-AC15-7F52BF36FD71}"/>
                </a:ext>
              </a:extLst>
            </p:cNvPr>
            <p:cNvSpPr/>
            <p:nvPr/>
          </p:nvSpPr>
          <p:spPr>
            <a:xfrm>
              <a:off x="0" y="2684776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4ABB7B2-4632-477A-917C-6AA9A3BC7280}"/>
                </a:ext>
              </a:extLst>
            </p:cNvPr>
            <p:cNvSpPr/>
            <p:nvPr/>
          </p:nvSpPr>
          <p:spPr>
            <a:xfrm>
              <a:off x="1" y="2983285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05F4036-60CA-416D-9E06-0FD00788A268}"/>
                </a:ext>
              </a:extLst>
            </p:cNvPr>
            <p:cNvSpPr/>
            <p:nvPr/>
          </p:nvSpPr>
          <p:spPr>
            <a:xfrm>
              <a:off x="1" y="3280892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185FD5A-7A2A-4708-A86E-EC0EAF212CB0}"/>
                </a:ext>
              </a:extLst>
            </p:cNvPr>
            <p:cNvSpPr/>
            <p:nvPr/>
          </p:nvSpPr>
          <p:spPr>
            <a:xfrm>
              <a:off x="0" y="3579400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E860A9F9-4DFE-4ABE-B2B7-F64197E00247}"/>
                </a:ext>
              </a:extLst>
            </p:cNvPr>
            <p:cNvSpPr/>
            <p:nvPr/>
          </p:nvSpPr>
          <p:spPr>
            <a:xfrm>
              <a:off x="1" y="3877910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2647520-2255-45C8-ADF4-64CF152C9E1E}"/>
                </a:ext>
              </a:extLst>
            </p:cNvPr>
            <p:cNvSpPr/>
            <p:nvPr/>
          </p:nvSpPr>
          <p:spPr>
            <a:xfrm>
              <a:off x="0" y="4176418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DF3639A-9C2B-4199-9245-B7CDBEA89A0C}"/>
                </a:ext>
              </a:extLst>
            </p:cNvPr>
            <p:cNvSpPr/>
            <p:nvPr/>
          </p:nvSpPr>
          <p:spPr>
            <a:xfrm>
              <a:off x="0" y="4474927"/>
              <a:ext cx="9144000" cy="122650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CAA5760-B8E2-406F-8D54-E33747FAB91D}"/>
                </a:ext>
              </a:extLst>
            </p:cNvPr>
            <p:cNvSpPr/>
            <p:nvPr/>
          </p:nvSpPr>
          <p:spPr>
            <a:xfrm>
              <a:off x="1" y="4772534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4729359-A448-4573-8ACE-62906C4F0993}"/>
                </a:ext>
              </a:extLst>
            </p:cNvPr>
            <p:cNvSpPr/>
            <p:nvPr/>
          </p:nvSpPr>
          <p:spPr>
            <a:xfrm>
              <a:off x="0" y="5071043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2" name="图片 23">
            <a:extLst>
              <a:ext uri="{FF2B5EF4-FFF2-40B4-BE49-F238E27FC236}">
                <a16:creationId xmlns:a16="http://schemas.microsoft.com/office/drawing/2014/main" id="{75B2132A-A4AF-4BAB-8BA9-784EF71EAB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/>
          <a:stretch>
            <a:fillRect/>
          </a:stretch>
        </p:blipFill>
        <p:spPr bwMode="auto">
          <a:xfrm>
            <a:off x="1050925" y="-19050"/>
            <a:ext cx="7051675" cy="448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5">
            <a:extLst>
              <a:ext uri="{FF2B5EF4-FFF2-40B4-BE49-F238E27FC236}">
                <a16:creationId xmlns:a16="http://schemas.microsoft.com/office/drawing/2014/main" id="{0F2417FE-F2DC-4D5E-84EA-9FC5EB532A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9784D4BE-F2E1-463F-A749-A8DE8C0C69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180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>
            <a:extLst>
              <a:ext uri="{FF2B5EF4-FFF2-40B4-BE49-F238E27FC236}">
                <a16:creationId xmlns:a16="http://schemas.microsoft.com/office/drawing/2014/main" id="{4C46B00F-2E4E-4869-A8A1-A32DE424917D}"/>
              </a:ext>
            </a:extLst>
          </p:cNvPr>
          <p:cNvGrpSpPr>
            <a:grpSpLocks/>
          </p:cNvGrpSpPr>
          <p:nvPr userDrawn="1"/>
        </p:nvGrpSpPr>
        <p:grpSpPr bwMode="auto">
          <a:xfrm rot="-5400000">
            <a:off x="2000250" y="-2000250"/>
            <a:ext cx="5143500" cy="9144000"/>
            <a:chOff x="0" y="0"/>
            <a:chExt cx="9144000" cy="519459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D030C5A-4F69-40C2-97CB-F861E755CB1D}"/>
                </a:ext>
              </a:extLst>
            </p:cNvPr>
            <p:cNvSpPr/>
            <p:nvPr/>
          </p:nvSpPr>
          <p:spPr>
            <a:xfrm>
              <a:off x="1" y="0"/>
              <a:ext cx="9144000" cy="5143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9C7AEDD-0B98-4A7B-BA76-1426C3B8713F}"/>
                </a:ext>
              </a:extLst>
            </p:cNvPr>
            <p:cNvSpPr/>
            <p:nvPr/>
          </p:nvSpPr>
          <p:spPr>
            <a:xfrm>
              <a:off x="14110" y="4509"/>
              <a:ext cx="9144002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2E05119-0303-43CE-902E-EEBAD56B7131}"/>
                </a:ext>
              </a:extLst>
            </p:cNvPr>
            <p:cNvSpPr/>
            <p:nvPr/>
          </p:nvSpPr>
          <p:spPr>
            <a:xfrm>
              <a:off x="14109" y="303018"/>
              <a:ext cx="9144002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246A1C5-00F9-4ECE-9B7F-05392B11F86D}"/>
                </a:ext>
              </a:extLst>
            </p:cNvPr>
            <p:cNvSpPr/>
            <p:nvPr/>
          </p:nvSpPr>
          <p:spPr>
            <a:xfrm>
              <a:off x="14109" y="601527"/>
              <a:ext cx="9144002" cy="122650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49EDA94-0FF2-42A6-9F08-68C3CC113A4A}"/>
                </a:ext>
              </a:extLst>
            </p:cNvPr>
            <p:cNvSpPr/>
            <p:nvPr/>
          </p:nvSpPr>
          <p:spPr>
            <a:xfrm>
              <a:off x="14110" y="899134"/>
              <a:ext cx="9144002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F084091-DA1C-4595-A709-ABC24A93E284}"/>
                </a:ext>
              </a:extLst>
            </p:cNvPr>
            <p:cNvSpPr/>
            <p:nvPr/>
          </p:nvSpPr>
          <p:spPr>
            <a:xfrm>
              <a:off x="1" y="1193134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C0C3207-7F50-4400-92E3-459F82F5362F}"/>
                </a:ext>
              </a:extLst>
            </p:cNvPr>
            <p:cNvSpPr/>
            <p:nvPr/>
          </p:nvSpPr>
          <p:spPr>
            <a:xfrm>
              <a:off x="0" y="1491642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1A9136A-B597-4D7D-AB7F-A76CE7CD8F30}"/>
                </a:ext>
              </a:extLst>
            </p:cNvPr>
            <p:cNvSpPr/>
            <p:nvPr/>
          </p:nvSpPr>
          <p:spPr>
            <a:xfrm>
              <a:off x="1" y="1790152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D2DE3F72-9FEC-431B-A6D4-1F1995BE7474}"/>
                </a:ext>
              </a:extLst>
            </p:cNvPr>
            <p:cNvSpPr/>
            <p:nvPr/>
          </p:nvSpPr>
          <p:spPr>
            <a:xfrm>
              <a:off x="1" y="2087759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A54D72E-4A56-43B8-8F0B-17C797E33A9E}"/>
                </a:ext>
              </a:extLst>
            </p:cNvPr>
            <p:cNvSpPr/>
            <p:nvPr/>
          </p:nvSpPr>
          <p:spPr>
            <a:xfrm>
              <a:off x="0" y="2386267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377BCC6-FD75-4DB6-A11E-B17216DF6EE0}"/>
                </a:ext>
              </a:extLst>
            </p:cNvPr>
            <p:cNvSpPr/>
            <p:nvPr/>
          </p:nvSpPr>
          <p:spPr>
            <a:xfrm>
              <a:off x="1" y="2684776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0C03987-F478-412E-BA36-D4D9A7677BD6}"/>
                </a:ext>
              </a:extLst>
            </p:cNvPr>
            <p:cNvSpPr/>
            <p:nvPr/>
          </p:nvSpPr>
          <p:spPr>
            <a:xfrm>
              <a:off x="0" y="2983285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12378D2-1492-4C9B-A157-449079BC4CA3}"/>
                </a:ext>
              </a:extLst>
            </p:cNvPr>
            <p:cNvSpPr/>
            <p:nvPr/>
          </p:nvSpPr>
          <p:spPr>
            <a:xfrm>
              <a:off x="0" y="3280892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F3A3F4E-D15D-45C9-AB8D-95ADBC2B0839}"/>
                </a:ext>
              </a:extLst>
            </p:cNvPr>
            <p:cNvSpPr/>
            <p:nvPr/>
          </p:nvSpPr>
          <p:spPr>
            <a:xfrm>
              <a:off x="1" y="3579401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314D2F9-A7EB-422E-B078-340EABC1F64C}"/>
                </a:ext>
              </a:extLst>
            </p:cNvPr>
            <p:cNvSpPr/>
            <p:nvPr/>
          </p:nvSpPr>
          <p:spPr>
            <a:xfrm>
              <a:off x="0" y="3877909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7BAFB5F-71B9-49C7-8645-D0B907DBFD3E}"/>
                </a:ext>
              </a:extLst>
            </p:cNvPr>
            <p:cNvSpPr/>
            <p:nvPr/>
          </p:nvSpPr>
          <p:spPr>
            <a:xfrm>
              <a:off x="1" y="4176419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32743E2-FE6D-4F09-ACB2-08E4D3F536E2}"/>
                </a:ext>
              </a:extLst>
            </p:cNvPr>
            <p:cNvSpPr/>
            <p:nvPr/>
          </p:nvSpPr>
          <p:spPr>
            <a:xfrm>
              <a:off x="0" y="4474927"/>
              <a:ext cx="9144000" cy="122650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9507476D-EADD-42A6-8838-6F139A10D2FD}"/>
                </a:ext>
              </a:extLst>
            </p:cNvPr>
            <p:cNvSpPr/>
            <p:nvPr/>
          </p:nvSpPr>
          <p:spPr>
            <a:xfrm>
              <a:off x="0" y="4772534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95E8BAA-E135-4C44-97F9-81CF8A3441CE}"/>
                </a:ext>
              </a:extLst>
            </p:cNvPr>
            <p:cNvSpPr/>
            <p:nvPr/>
          </p:nvSpPr>
          <p:spPr>
            <a:xfrm>
              <a:off x="1" y="5071044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CF4D9B3A-DF5B-4BEC-99D5-94EE63A58B0D}"/>
              </a:ext>
            </a:extLst>
          </p:cNvPr>
          <p:cNvSpPr/>
          <p:nvPr userDrawn="1"/>
        </p:nvSpPr>
        <p:spPr>
          <a:xfrm>
            <a:off x="0" y="133350"/>
            <a:ext cx="9144000" cy="487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pic>
        <p:nvPicPr>
          <p:cNvPr id="23" name="图片 24">
            <a:extLst>
              <a:ext uri="{FF2B5EF4-FFF2-40B4-BE49-F238E27FC236}">
                <a16:creationId xmlns:a16="http://schemas.microsoft.com/office/drawing/2014/main" id="{97E10CC6-651C-457C-93D7-9C9F88878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50" y="4171950"/>
            <a:ext cx="1074738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燕尾形 26">
            <a:extLst>
              <a:ext uri="{FF2B5EF4-FFF2-40B4-BE49-F238E27FC236}">
                <a16:creationId xmlns:a16="http://schemas.microsoft.com/office/drawing/2014/main" id="{0EAB3FC0-D32A-4476-BFEA-51C3585F600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31763"/>
            <a:ext cx="5251450" cy="457200"/>
          </a:xfrm>
          <a:prstGeom prst="chevron">
            <a:avLst>
              <a:gd name="adj" fmla="val 49986"/>
            </a:avLst>
          </a:prstGeom>
          <a:solidFill>
            <a:srgbClr val="7AC7DC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6" name="图片 27">
            <a:extLst>
              <a:ext uri="{FF2B5EF4-FFF2-40B4-BE49-F238E27FC236}">
                <a16:creationId xmlns:a16="http://schemas.microsoft.com/office/drawing/2014/main" id="{49538F07-4F29-4512-90B1-D6429F1802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7695861-3C90-4DE4-B456-026D8629EF2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47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>
            <a:extLst>
              <a:ext uri="{FF2B5EF4-FFF2-40B4-BE49-F238E27FC236}">
                <a16:creationId xmlns:a16="http://schemas.microsoft.com/office/drawing/2014/main" id="{4C46B00F-2E4E-4869-A8A1-A32DE424917D}"/>
              </a:ext>
            </a:extLst>
          </p:cNvPr>
          <p:cNvGrpSpPr>
            <a:grpSpLocks/>
          </p:cNvGrpSpPr>
          <p:nvPr userDrawn="1"/>
        </p:nvGrpSpPr>
        <p:grpSpPr bwMode="auto">
          <a:xfrm rot="-5400000">
            <a:off x="2000250" y="-2000250"/>
            <a:ext cx="5143500" cy="9144000"/>
            <a:chOff x="0" y="0"/>
            <a:chExt cx="9144000" cy="519459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D030C5A-4F69-40C2-97CB-F861E755CB1D}"/>
                </a:ext>
              </a:extLst>
            </p:cNvPr>
            <p:cNvSpPr/>
            <p:nvPr/>
          </p:nvSpPr>
          <p:spPr>
            <a:xfrm>
              <a:off x="1" y="0"/>
              <a:ext cx="9144000" cy="5143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9C7AEDD-0B98-4A7B-BA76-1426C3B8713F}"/>
                </a:ext>
              </a:extLst>
            </p:cNvPr>
            <p:cNvSpPr/>
            <p:nvPr/>
          </p:nvSpPr>
          <p:spPr>
            <a:xfrm>
              <a:off x="14110" y="4509"/>
              <a:ext cx="9144002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2E05119-0303-43CE-902E-EEBAD56B7131}"/>
                </a:ext>
              </a:extLst>
            </p:cNvPr>
            <p:cNvSpPr/>
            <p:nvPr/>
          </p:nvSpPr>
          <p:spPr>
            <a:xfrm>
              <a:off x="14109" y="303018"/>
              <a:ext cx="9144002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246A1C5-00F9-4ECE-9B7F-05392B11F86D}"/>
                </a:ext>
              </a:extLst>
            </p:cNvPr>
            <p:cNvSpPr/>
            <p:nvPr/>
          </p:nvSpPr>
          <p:spPr>
            <a:xfrm>
              <a:off x="14109" y="601527"/>
              <a:ext cx="9144002" cy="122650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49EDA94-0FF2-42A6-9F08-68C3CC113A4A}"/>
                </a:ext>
              </a:extLst>
            </p:cNvPr>
            <p:cNvSpPr/>
            <p:nvPr/>
          </p:nvSpPr>
          <p:spPr>
            <a:xfrm>
              <a:off x="14110" y="899134"/>
              <a:ext cx="9144002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F084091-DA1C-4595-A709-ABC24A93E284}"/>
                </a:ext>
              </a:extLst>
            </p:cNvPr>
            <p:cNvSpPr/>
            <p:nvPr/>
          </p:nvSpPr>
          <p:spPr>
            <a:xfrm>
              <a:off x="1" y="1193134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C0C3207-7F50-4400-92E3-459F82F5362F}"/>
                </a:ext>
              </a:extLst>
            </p:cNvPr>
            <p:cNvSpPr/>
            <p:nvPr/>
          </p:nvSpPr>
          <p:spPr>
            <a:xfrm>
              <a:off x="0" y="1491642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1A9136A-B597-4D7D-AB7F-A76CE7CD8F30}"/>
                </a:ext>
              </a:extLst>
            </p:cNvPr>
            <p:cNvSpPr/>
            <p:nvPr/>
          </p:nvSpPr>
          <p:spPr>
            <a:xfrm>
              <a:off x="1" y="1790152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D2DE3F72-9FEC-431B-A6D4-1F1995BE7474}"/>
                </a:ext>
              </a:extLst>
            </p:cNvPr>
            <p:cNvSpPr/>
            <p:nvPr/>
          </p:nvSpPr>
          <p:spPr>
            <a:xfrm>
              <a:off x="1" y="2087759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A54D72E-4A56-43B8-8F0B-17C797E33A9E}"/>
                </a:ext>
              </a:extLst>
            </p:cNvPr>
            <p:cNvSpPr/>
            <p:nvPr/>
          </p:nvSpPr>
          <p:spPr>
            <a:xfrm>
              <a:off x="0" y="2386267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377BCC6-FD75-4DB6-A11E-B17216DF6EE0}"/>
                </a:ext>
              </a:extLst>
            </p:cNvPr>
            <p:cNvSpPr/>
            <p:nvPr/>
          </p:nvSpPr>
          <p:spPr>
            <a:xfrm>
              <a:off x="1" y="2684776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0C03987-F478-412E-BA36-D4D9A7677BD6}"/>
                </a:ext>
              </a:extLst>
            </p:cNvPr>
            <p:cNvSpPr/>
            <p:nvPr/>
          </p:nvSpPr>
          <p:spPr>
            <a:xfrm>
              <a:off x="0" y="2983285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12378D2-1492-4C9B-A157-449079BC4CA3}"/>
                </a:ext>
              </a:extLst>
            </p:cNvPr>
            <p:cNvSpPr/>
            <p:nvPr/>
          </p:nvSpPr>
          <p:spPr>
            <a:xfrm>
              <a:off x="0" y="3280892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F3A3F4E-D15D-45C9-AB8D-95ADBC2B0839}"/>
                </a:ext>
              </a:extLst>
            </p:cNvPr>
            <p:cNvSpPr/>
            <p:nvPr/>
          </p:nvSpPr>
          <p:spPr>
            <a:xfrm>
              <a:off x="1" y="3579401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314D2F9-A7EB-422E-B078-340EABC1F64C}"/>
                </a:ext>
              </a:extLst>
            </p:cNvPr>
            <p:cNvSpPr/>
            <p:nvPr/>
          </p:nvSpPr>
          <p:spPr>
            <a:xfrm>
              <a:off x="0" y="3877909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7BAFB5F-71B9-49C7-8645-D0B907DBFD3E}"/>
                </a:ext>
              </a:extLst>
            </p:cNvPr>
            <p:cNvSpPr/>
            <p:nvPr/>
          </p:nvSpPr>
          <p:spPr>
            <a:xfrm>
              <a:off x="1" y="4176419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32743E2-FE6D-4F09-ACB2-08E4D3F536E2}"/>
                </a:ext>
              </a:extLst>
            </p:cNvPr>
            <p:cNvSpPr/>
            <p:nvPr/>
          </p:nvSpPr>
          <p:spPr>
            <a:xfrm>
              <a:off x="0" y="4474927"/>
              <a:ext cx="9144000" cy="122650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9507476D-EADD-42A6-8838-6F139A10D2FD}"/>
                </a:ext>
              </a:extLst>
            </p:cNvPr>
            <p:cNvSpPr/>
            <p:nvPr/>
          </p:nvSpPr>
          <p:spPr>
            <a:xfrm>
              <a:off x="0" y="4772534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95E8BAA-E135-4C44-97F9-81CF8A3441CE}"/>
                </a:ext>
              </a:extLst>
            </p:cNvPr>
            <p:cNvSpPr/>
            <p:nvPr/>
          </p:nvSpPr>
          <p:spPr>
            <a:xfrm>
              <a:off x="1" y="5071044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CF4D9B3A-DF5B-4BEC-99D5-94EE63A58B0D}"/>
              </a:ext>
            </a:extLst>
          </p:cNvPr>
          <p:cNvSpPr/>
          <p:nvPr userDrawn="1"/>
        </p:nvSpPr>
        <p:spPr>
          <a:xfrm>
            <a:off x="0" y="133350"/>
            <a:ext cx="9144000" cy="487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pic>
        <p:nvPicPr>
          <p:cNvPr id="23" name="图片 24">
            <a:extLst>
              <a:ext uri="{FF2B5EF4-FFF2-40B4-BE49-F238E27FC236}">
                <a16:creationId xmlns:a16="http://schemas.microsoft.com/office/drawing/2014/main" id="{97E10CC6-651C-457C-93D7-9C9F88878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50" y="4171950"/>
            <a:ext cx="1074738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燕尾形 26">
            <a:extLst>
              <a:ext uri="{FF2B5EF4-FFF2-40B4-BE49-F238E27FC236}">
                <a16:creationId xmlns:a16="http://schemas.microsoft.com/office/drawing/2014/main" id="{0EAB3FC0-D32A-4476-BFEA-51C3585F600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31763"/>
            <a:ext cx="3276634" cy="457200"/>
          </a:xfrm>
          <a:prstGeom prst="chevron">
            <a:avLst>
              <a:gd name="adj" fmla="val 49986"/>
            </a:avLst>
          </a:prstGeom>
          <a:solidFill>
            <a:srgbClr val="7AC7DC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6" name="图片 27">
            <a:extLst>
              <a:ext uri="{FF2B5EF4-FFF2-40B4-BE49-F238E27FC236}">
                <a16:creationId xmlns:a16="http://schemas.microsoft.com/office/drawing/2014/main" id="{49538F07-4F29-4512-90B1-D6429F1802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7695861-3C90-4DE4-B456-026D8629EF2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547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>
            <a:extLst>
              <a:ext uri="{FF2B5EF4-FFF2-40B4-BE49-F238E27FC236}">
                <a16:creationId xmlns:a16="http://schemas.microsoft.com/office/drawing/2014/main" id="{983B1D91-B9D9-4E59-A6DC-B13926CB8E33}"/>
              </a:ext>
            </a:extLst>
          </p:cNvPr>
          <p:cNvGrpSpPr>
            <a:grpSpLocks/>
          </p:cNvGrpSpPr>
          <p:nvPr userDrawn="1"/>
        </p:nvGrpSpPr>
        <p:grpSpPr bwMode="auto">
          <a:xfrm rot="-5400000">
            <a:off x="2000250" y="-2000250"/>
            <a:ext cx="5143500" cy="9144000"/>
            <a:chOff x="0" y="0"/>
            <a:chExt cx="9144000" cy="519459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4B0C33D4-D02C-44CE-8808-3196ADA53A30}"/>
                </a:ext>
              </a:extLst>
            </p:cNvPr>
            <p:cNvSpPr/>
            <p:nvPr/>
          </p:nvSpPr>
          <p:spPr>
            <a:xfrm>
              <a:off x="1" y="0"/>
              <a:ext cx="9144000" cy="5143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66551E1-34DF-436B-957C-BB9EF7886C56}"/>
                </a:ext>
              </a:extLst>
            </p:cNvPr>
            <p:cNvSpPr/>
            <p:nvPr/>
          </p:nvSpPr>
          <p:spPr>
            <a:xfrm>
              <a:off x="14110" y="4509"/>
              <a:ext cx="9144002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72AD69D-C662-412D-8E03-D4ED95B67704}"/>
                </a:ext>
              </a:extLst>
            </p:cNvPr>
            <p:cNvSpPr/>
            <p:nvPr/>
          </p:nvSpPr>
          <p:spPr>
            <a:xfrm>
              <a:off x="14109" y="303018"/>
              <a:ext cx="9144002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B80FE7-E9D2-4184-812A-FEF59F4E9EAA}"/>
                </a:ext>
              </a:extLst>
            </p:cNvPr>
            <p:cNvSpPr/>
            <p:nvPr/>
          </p:nvSpPr>
          <p:spPr>
            <a:xfrm>
              <a:off x="14109" y="601527"/>
              <a:ext cx="9144002" cy="122650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1C56421-E5C5-43C9-AA11-E1B8152F9E07}"/>
                </a:ext>
              </a:extLst>
            </p:cNvPr>
            <p:cNvSpPr/>
            <p:nvPr/>
          </p:nvSpPr>
          <p:spPr>
            <a:xfrm>
              <a:off x="14110" y="899134"/>
              <a:ext cx="9144002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E03530F-2826-4596-9110-DF31BBC75F86}"/>
                </a:ext>
              </a:extLst>
            </p:cNvPr>
            <p:cNvSpPr/>
            <p:nvPr/>
          </p:nvSpPr>
          <p:spPr>
            <a:xfrm>
              <a:off x="1" y="1193134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4EAAE35-D4C0-4FAA-BA34-3D7E699AAD2C}"/>
                </a:ext>
              </a:extLst>
            </p:cNvPr>
            <p:cNvSpPr/>
            <p:nvPr/>
          </p:nvSpPr>
          <p:spPr>
            <a:xfrm>
              <a:off x="0" y="1491642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C76BBF8-6E0D-4CBD-A519-E7050778BE47}"/>
                </a:ext>
              </a:extLst>
            </p:cNvPr>
            <p:cNvSpPr/>
            <p:nvPr/>
          </p:nvSpPr>
          <p:spPr>
            <a:xfrm>
              <a:off x="1" y="1790152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2150373-97C2-4096-AF6F-BFD32046B011}"/>
                </a:ext>
              </a:extLst>
            </p:cNvPr>
            <p:cNvSpPr/>
            <p:nvPr/>
          </p:nvSpPr>
          <p:spPr>
            <a:xfrm>
              <a:off x="1" y="2087759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0F97392-7587-4770-B352-7DA0126DF2A9}"/>
                </a:ext>
              </a:extLst>
            </p:cNvPr>
            <p:cNvSpPr/>
            <p:nvPr/>
          </p:nvSpPr>
          <p:spPr>
            <a:xfrm>
              <a:off x="0" y="2386267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7969D73-F8FC-4772-A2FB-070C5DCDAB26}"/>
                </a:ext>
              </a:extLst>
            </p:cNvPr>
            <p:cNvSpPr/>
            <p:nvPr/>
          </p:nvSpPr>
          <p:spPr>
            <a:xfrm>
              <a:off x="1" y="2684776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7AFFC06-B55F-4E0C-8866-B66E1E69E06A}"/>
                </a:ext>
              </a:extLst>
            </p:cNvPr>
            <p:cNvSpPr/>
            <p:nvPr/>
          </p:nvSpPr>
          <p:spPr>
            <a:xfrm>
              <a:off x="0" y="2983285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5F92CF9-1301-4659-8B26-B51EB3F5F15C}"/>
                </a:ext>
              </a:extLst>
            </p:cNvPr>
            <p:cNvSpPr/>
            <p:nvPr/>
          </p:nvSpPr>
          <p:spPr>
            <a:xfrm>
              <a:off x="0" y="3280892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07C24D4-243B-42FC-83BA-A1BAECDD5DF3}"/>
                </a:ext>
              </a:extLst>
            </p:cNvPr>
            <p:cNvSpPr/>
            <p:nvPr/>
          </p:nvSpPr>
          <p:spPr>
            <a:xfrm>
              <a:off x="1" y="3579401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4F057C4A-6C64-4D59-BFAE-210FBA95968B}"/>
                </a:ext>
              </a:extLst>
            </p:cNvPr>
            <p:cNvSpPr/>
            <p:nvPr/>
          </p:nvSpPr>
          <p:spPr>
            <a:xfrm>
              <a:off x="0" y="3877909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75B71A4-AE7C-421D-A2EE-04C0165FE85A}"/>
                </a:ext>
              </a:extLst>
            </p:cNvPr>
            <p:cNvSpPr/>
            <p:nvPr/>
          </p:nvSpPr>
          <p:spPr>
            <a:xfrm>
              <a:off x="1" y="4176419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20377B3-AB0A-42B3-A599-59A7483A127E}"/>
                </a:ext>
              </a:extLst>
            </p:cNvPr>
            <p:cNvSpPr/>
            <p:nvPr/>
          </p:nvSpPr>
          <p:spPr>
            <a:xfrm>
              <a:off x="0" y="4474927"/>
              <a:ext cx="9144000" cy="122650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CBFE32F-81F0-44B8-B056-0E56ABEC605F}"/>
                </a:ext>
              </a:extLst>
            </p:cNvPr>
            <p:cNvSpPr/>
            <p:nvPr/>
          </p:nvSpPr>
          <p:spPr>
            <a:xfrm>
              <a:off x="0" y="4772534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05AC36C-8A01-4BD6-9EC3-05BADEE44A65}"/>
                </a:ext>
              </a:extLst>
            </p:cNvPr>
            <p:cNvSpPr/>
            <p:nvPr/>
          </p:nvSpPr>
          <p:spPr>
            <a:xfrm>
              <a:off x="1" y="5071044"/>
              <a:ext cx="9144000" cy="123552"/>
            </a:xfrm>
            <a:prstGeom prst="rect">
              <a:avLst/>
            </a:prstGeom>
            <a:solidFill>
              <a:srgbClr val="7AC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8787C214-43C4-426F-AC13-EF62567F076B}"/>
              </a:ext>
            </a:extLst>
          </p:cNvPr>
          <p:cNvSpPr/>
          <p:nvPr userDrawn="1"/>
        </p:nvSpPr>
        <p:spPr>
          <a:xfrm>
            <a:off x="0" y="133350"/>
            <a:ext cx="9144000" cy="487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pic>
        <p:nvPicPr>
          <p:cNvPr id="23" name="图片 24">
            <a:extLst>
              <a:ext uri="{FF2B5EF4-FFF2-40B4-BE49-F238E27FC236}">
                <a16:creationId xmlns:a16="http://schemas.microsoft.com/office/drawing/2014/main" id="{F59E34A9-5659-4659-832C-FE56F77A96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50" y="4171950"/>
            <a:ext cx="1074738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22A658D8-2E11-42F8-BC4E-10EDFFE202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4E521DC-FE6E-403F-922E-3CAF00DB42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25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4913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>
            <a:extLst>
              <a:ext uri="{FF2B5EF4-FFF2-40B4-BE49-F238E27FC236}">
                <a16:creationId xmlns:a16="http://schemas.microsoft.com/office/drawing/2014/main" id="{6A957895-517E-47BA-AAC2-A585B6E622B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3" r:id="rId3"/>
    <p:sldLayoutId id="2147484032" r:id="rId4"/>
  </p:sldLayoutIdLst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342900" algn="l" defTabSz="91321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6pPr>
      <a:lvl7pPr marL="685800" algn="l" defTabSz="91321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7pPr>
      <a:lvl8pPr marL="1028700" algn="l" defTabSz="91321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8pPr>
      <a:lvl9pPr marL="1371600" algn="l" defTabSz="91321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3.xml"/><Relationship Id="rId7" Type="http://schemas.openxmlformats.org/officeDocument/2006/relationships/image" Target="../media/image10.w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1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9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9.png"/><Relationship Id="rId5" Type="http://schemas.openxmlformats.org/officeDocument/2006/relationships/image" Target="../media/image26.png"/><Relationship Id="rId4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2">
            <a:extLst>
              <a:ext uri="{FF2B5EF4-FFF2-40B4-BE49-F238E27FC236}">
                <a16:creationId xmlns:a16="http://schemas.microsoft.com/office/drawing/2014/main" id="{E962017A-B6A2-43CB-8605-7E398CB33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904" y="2190760"/>
            <a:ext cx="724240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图形的认识、测量与运动</a:t>
            </a:r>
          </a:p>
        </p:txBody>
      </p:sp>
      <p:sp>
        <p:nvSpPr>
          <p:cNvPr id="10243" name="矩形 12">
            <a:extLst>
              <a:ext uri="{FF2B5EF4-FFF2-40B4-BE49-F238E27FC236}">
                <a16:creationId xmlns:a16="http://schemas.microsoft.com/office/drawing/2014/main" id="{A6CBFB9C-AEE8-4A6B-BD62-B754EF83D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立方体 25">
            <a:extLst>
              <a:ext uri="{FF2B5EF4-FFF2-40B4-BE49-F238E27FC236}">
                <a16:creationId xmlns:a16="http://schemas.microsoft.com/office/drawing/2014/main" id="{27D3E695-4137-EBE3-6176-EDA701A852D9}"/>
              </a:ext>
            </a:extLst>
          </p:cNvPr>
          <p:cNvSpPr/>
          <p:nvPr/>
        </p:nvSpPr>
        <p:spPr>
          <a:xfrm>
            <a:off x="971736" y="3799921"/>
            <a:ext cx="428004" cy="428004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2056AF2-4D54-443B-8FEC-0D73494C5820}"/>
              </a:ext>
            </a:extLst>
          </p:cNvPr>
          <p:cNvSpPr txBox="1"/>
          <p:nvPr/>
        </p:nvSpPr>
        <p:spPr>
          <a:xfrm>
            <a:off x="266700" y="53975"/>
            <a:ext cx="2933736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一、谈话导入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A7911FA-1F63-4790-AB7D-D38AF9D9684A}"/>
              </a:ext>
            </a:extLst>
          </p:cNvPr>
          <p:cNvSpPr txBox="1"/>
          <p:nvPr/>
        </p:nvSpPr>
        <p:spPr>
          <a:xfrm>
            <a:off x="533506" y="611802"/>
            <a:ext cx="8076988" cy="1578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    这学期，我们从不同方向观察了简单组合体，研究了图形的运动和多边形面积的计算方法，你有哪些收获？这些知识有什么联系？</a:t>
            </a:r>
            <a:endParaRPr lang="en-US" altLang="zh-CN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 Box 33">
            <a:extLst>
              <a:ext uri="{FF2B5EF4-FFF2-40B4-BE49-F238E27FC236}">
                <a16:creationId xmlns:a16="http://schemas.microsoft.com/office/drawing/2014/main" id="{5FA0E90D-9719-ADDB-A061-18CD7C31D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480" y="3087891"/>
            <a:ext cx="1527350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简单组合体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08BB6CDA-C86D-FCD6-A01A-5F2BD0C8F4FC}"/>
              </a:ext>
            </a:extLst>
          </p:cNvPr>
          <p:cNvGrpSpPr/>
          <p:nvPr/>
        </p:nvGrpSpPr>
        <p:grpSpPr>
          <a:xfrm>
            <a:off x="2292383" y="2350776"/>
            <a:ext cx="2282608" cy="1904950"/>
            <a:chOff x="2220814" y="2266958"/>
            <a:chExt cx="2282608" cy="1904950"/>
          </a:xfrm>
        </p:grpSpPr>
        <p:sp>
          <p:nvSpPr>
            <p:cNvPr id="4" name="Text Box 13">
              <a:extLst>
                <a:ext uri="{FF2B5EF4-FFF2-40B4-BE49-F238E27FC236}">
                  <a16:creationId xmlns:a16="http://schemas.microsoft.com/office/drawing/2014/main" id="{D6400AC4-46FA-CAF9-8964-A0B400E85B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0868" y="2266958"/>
              <a:ext cx="1752554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从前面看</a:t>
              </a:r>
            </a:p>
          </p:txBody>
        </p:sp>
        <p:sp>
          <p:nvSpPr>
            <p:cNvPr id="6" name="Text Box 16">
              <a:extLst>
                <a:ext uri="{FF2B5EF4-FFF2-40B4-BE49-F238E27FC236}">
                  <a16:creationId xmlns:a16="http://schemas.microsoft.com/office/drawing/2014/main" id="{CC8DD33E-F6EF-BF46-FEC8-225E456141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0868" y="3771798"/>
              <a:ext cx="1676356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eaLnBrk="1" hangingPunct="1">
                <a:buClr>
                  <a:schemeClr val="folHlink"/>
                </a:buClr>
                <a:buSzPct val="90000"/>
                <a:defRPr/>
              </a:pP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从左面看</a:t>
              </a:r>
            </a:p>
          </p:txBody>
        </p:sp>
        <p:sp>
          <p:nvSpPr>
            <p:cNvPr id="7" name="Text Box 30">
              <a:hlinkHover r:id="" action="ppaction://noaction" highlightClick="1"/>
              <a:extLst>
                <a:ext uri="{FF2B5EF4-FFF2-40B4-BE49-F238E27FC236}">
                  <a16:creationId xmlns:a16="http://schemas.microsoft.com/office/drawing/2014/main" id="{90386B4D-8F94-31D1-6A16-29EDFFBB82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0868" y="3009818"/>
              <a:ext cx="1447762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eaLnBrk="1" hangingPunct="1">
                <a:defRPr/>
              </a:pP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从上面看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A6C5998C-8C44-D73E-A0D5-D307FE95A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0814" y="2419354"/>
              <a:ext cx="598632" cy="1578957"/>
            </a:xfrm>
            <a:prstGeom prst="rect">
              <a:avLst/>
            </a:prstGeom>
          </p:spPr>
        </p:pic>
      </p:grpSp>
      <p:sp>
        <p:nvSpPr>
          <p:cNvPr id="23" name="立方体 22">
            <a:extLst>
              <a:ext uri="{FF2B5EF4-FFF2-40B4-BE49-F238E27FC236}">
                <a16:creationId xmlns:a16="http://schemas.microsoft.com/office/drawing/2014/main" id="{176CECF4-E124-E2A7-504A-2E262236FD4C}"/>
              </a:ext>
            </a:extLst>
          </p:cNvPr>
          <p:cNvSpPr/>
          <p:nvPr/>
        </p:nvSpPr>
        <p:spPr>
          <a:xfrm>
            <a:off x="868549" y="3903205"/>
            <a:ext cx="428004" cy="428004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4" name="立方体 23">
            <a:extLst>
              <a:ext uri="{FF2B5EF4-FFF2-40B4-BE49-F238E27FC236}">
                <a16:creationId xmlns:a16="http://schemas.microsoft.com/office/drawing/2014/main" id="{3D52F9FB-4809-D7E2-E6F8-E0C70A0B3E2E}"/>
              </a:ext>
            </a:extLst>
          </p:cNvPr>
          <p:cNvSpPr/>
          <p:nvPr/>
        </p:nvSpPr>
        <p:spPr>
          <a:xfrm>
            <a:off x="1191799" y="3903576"/>
            <a:ext cx="428004" cy="428004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5" name="立方体 24">
            <a:extLst>
              <a:ext uri="{FF2B5EF4-FFF2-40B4-BE49-F238E27FC236}">
                <a16:creationId xmlns:a16="http://schemas.microsoft.com/office/drawing/2014/main" id="{421AEC63-49A0-D5C3-B15A-2C889DD8E289}"/>
              </a:ext>
            </a:extLst>
          </p:cNvPr>
          <p:cNvSpPr/>
          <p:nvPr/>
        </p:nvSpPr>
        <p:spPr>
          <a:xfrm>
            <a:off x="1510535" y="3903920"/>
            <a:ext cx="428004" cy="428004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190F8E5A-9B46-0CC7-BB99-6B79BF82138E}"/>
              </a:ext>
            </a:extLst>
          </p:cNvPr>
          <p:cNvGrpSpPr/>
          <p:nvPr/>
        </p:nvGrpSpPr>
        <p:grpSpPr>
          <a:xfrm>
            <a:off x="3942547" y="2320296"/>
            <a:ext cx="1988768" cy="2057346"/>
            <a:chOff x="3870978" y="2236478"/>
            <a:chExt cx="1988768" cy="2057346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90FAFFA1-DFF5-0B6A-8E80-8558B702C739}"/>
                </a:ext>
              </a:extLst>
            </p:cNvPr>
            <p:cNvSpPr/>
            <p:nvPr/>
          </p:nvSpPr>
          <p:spPr bwMode="auto">
            <a:xfrm>
              <a:off x="4183390" y="2236478"/>
              <a:ext cx="1676356" cy="2057346"/>
            </a:xfrm>
            <a:prstGeom prst="roundRect">
              <a:avLst/>
            </a:prstGeom>
            <a:solidFill>
              <a:srgbClr val="FFFFFF"/>
            </a:solidFill>
            <a:ln w="19050">
              <a:solidFill>
                <a:srgbClr val="00B0F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l" eaLnBrk="1" hangingPunct="1"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rgbClr val="00B0F0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40D7E90-73A4-A473-6A4D-CD8BB74C5E6E}"/>
                </a:ext>
              </a:extLst>
            </p:cNvPr>
            <p:cNvSpPr/>
            <p:nvPr/>
          </p:nvSpPr>
          <p:spPr bwMode="auto">
            <a:xfrm>
              <a:off x="4525435" y="2343155"/>
              <a:ext cx="329364" cy="329505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234E621-6093-8437-7D90-91EA9A1E5067}"/>
                </a:ext>
              </a:extLst>
            </p:cNvPr>
            <p:cNvSpPr/>
            <p:nvPr/>
          </p:nvSpPr>
          <p:spPr bwMode="auto">
            <a:xfrm>
              <a:off x="4853932" y="2343155"/>
              <a:ext cx="329364" cy="329505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2FF27B3-4416-74B1-4DE8-556AACB793D6}"/>
                </a:ext>
              </a:extLst>
            </p:cNvPr>
            <p:cNvSpPr/>
            <p:nvPr/>
          </p:nvSpPr>
          <p:spPr bwMode="auto">
            <a:xfrm>
              <a:off x="5179870" y="2343155"/>
              <a:ext cx="329364" cy="329505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35ADAF2-EAD3-1D17-BF21-B8276D44F54F}"/>
                </a:ext>
              </a:extLst>
            </p:cNvPr>
            <p:cNvSpPr/>
            <p:nvPr/>
          </p:nvSpPr>
          <p:spPr bwMode="auto">
            <a:xfrm>
              <a:off x="4520527" y="2876542"/>
              <a:ext cx="329293" cy="329487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DD9975B-0C38-9BAC-6B36-E3D7800F33F1}"/>
                </a:ext>
              </a:extLst>
            </p:cNvPr>
            <p:cNvSpPr/>
            <p:nvPr/>
          </p:nvSpPr>
          <p:spPr bwMode="auto">
            <a:xfrm>
              <a:off x="4520527" y="3201841"/>
              <a:ext cx="329293" cy="329487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7435D15C-94D3-9B9D-AE5C-8BDBF44556BA}"/>
                </a:ext>
              </a:extLst>
            </p:cNvPr>
            <p:cNvSpPr/>
            <p:nvPr/>
          </p:nvSpPr>
          <p:spPr bwMode="auto">
            <a:xfrm>
              <a:off x="4846312" y="3201841"/>
              <a:ext cx="329293" cy="329487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54A41D4-6364-1246-48F9-2501388629EB}"/>
                </a:ext>
              </a:extLst>
            </p:cNvPr>
            <p:cNvSpPr/>
            <p:nvPr/>
          </p:nvSpPr>
          <p:spPr bwMode="auto">
            <a:xfrm>
              <a:off x="5173964" y="3201841"/>
              <a:ext cx="329293" cy="329487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01DD91E-026A-9465-7101-9728FF10F68E}"/>
                </a:ext>
              </a:extLst>
            </p:cNvPr>
            <p:cNvSpPr/>
            <p:nvPr/>
          </p:nvSpPr>
          <p:spPr bwMode="auto">
            <a:xfrm>
              <a:off x="4703186" y="3867116"/>
              <a:ext cx="329364" cy="329505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67FD237-2ECC-4695-B916-6A7F5A2FCD41}"/>
                </a:ext>
              </a:extLst>
            </p:cNvPr>
            <p:cNvSpPr/>
            <p:nvPr/>
          </p:nvSpPr>
          <p:spPr bwMode="auto">
            <a:xfrm>
              <a:off x="5029188" y="3867116"/>
              <a:ext cx="329364" cy="329505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3A8BC000-3B61-4A61-5735-2734B510DF5B}"/>
                </a:ext>
              </a:extLst>
            </p:cNvPr>
            <p:cNvCxnSpPr/>
            <p:nvPr/>
          </p:nvCxnSpPr>
          <p:spPr>
            <a:xfrm>
              <a:off x="3870978" y="2465072"/>
              <a:ext cx="312412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A133625B-9DD1-C5B7-40D4-FB525B0F24C8}"/>
                </a:ext>
              </a:extLst>
            </p:cNvPr>
            <p:cNvCxnSpPr/>
            <p:nvPr/>
          </p:nvCxnSpPr>
          <p:spPr>
            <a:xfrm>
              <a:off x="3870978" y="3217081"/>
              <a:ext cx="312412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6AC25168-61C4-75C2-34C0-22FC889FD54E}"/>
                </a:ext>
              </a:extLst>
            </p:cNvPr>
            <p:cNvCxnSpPr/>
            <p:nvPr/>
          </p:nvCxnSpPr>
          <p:spPr>
            <a:xfrm>
              <a:off x="3870978" y="3986881"/>
              <a:ext cx="312412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7423672B-2A29-0BFF-B1AE-0490E7CB65A9}"/>
              </a:ext>
            </a:extLst>
          </p:cNvPr>
          <p:cNvCxnSpPr>
            <a:cxnSpLocks/>
          </p:cNvCxnSpPr>
          <p:nvPr/>
        </p:nvCxnSpPr>
        <p:spPr>
          <a:xfrm>
            <a:off x="5931315" y="3300899"/>
            <a:ext cx="99057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 Box 33">
            <a:extLst>
              <a:ext uri="{FF2B5EF4-FFF2-40B4-BE49-F238E27FC236}">
                <a16:creationId xmlns:a16="http://schemas.microsoft.com/office/drawing/2014/main" id="{B9BF1707-2805-F2CB-80FA-BCFC61426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1889" y="3081070"/>
            <a:ext cx="1527350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简单组合体</a:t>
            </a:r>
          </a:p>
        </p:txBody>
      </p:sp>
      <p:sp>
        <p:nvSpPr>
          <p:cNvPr id="39" name="Text Box 13">
            <a:extLst>
              <a:ext uri="{FF2B5EF4-FFF2-40B4-BE49-F238E27FC236}">
                <a16:creationId xmlns:a16="http://schemas.microsoft.com/office/drawing/2014/main" id="{10C76D2D-5170-E767-EFEA-D3E56C758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991" y="4389002"/>
            <a:ext cx="1341084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立体图形</a:t>
            </a:r>
          </a:p>
        </p:txBody>
      </p:sp>
      <p:sp>
        <p:nvSpPr>
          <p:cNvPr id="40" name="Text Box 13">
            <a:extLst>
              <a:ext uri="{FF2B5EF4-FFF2-40B4-BE49-F238E27FC236}">
                <a16:creationId xmlns:a16="http://schemas.microsoft.com/office/drawing/2014/main" id="{497B4BEA-B26A-E2FC-79A3-12E22B229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215" y="4419492"/>
            <a:ext cx="1341084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平面图形</a:t>
            </a:r>
          </a:p>
        </p:txBody>
      </p:sp>
      <p:sp>
        <p:nvSpPr>
          <p:cNvPr id="41" name="Text Box 13">
            <a:extLst>
              <a:ext uri="{FF2B5EF4-FFF2-40B4-BE49-F238E27FC236}">
                <a16:creationId xmlns:a16="http://schemas.microsoft.com/office/drawing/2014/main" id="{AB0606A9-FAA0-0EB8-1253-6DF3570E9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5022" y="3493746"/>
            <a:ext cx="1341084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立体图形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F6463E2-E65C-0091-F693-9B9921113778}"/>
              </a:ext>
            </a:extLst>
          </p:cNvPr>
          <p:cNvSpPr txBox="1"/>
          <p:nvPr/>
        </p:nvSpPr>
        <p:spPr>
          <a:xfrm>
            <a:off x="6101880" y="2933620"/>
            <a:ext cx="8352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还原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0" grpId="0" animBg="1"/>
      <p:bldP spid="23" grpId="0" animBg="1"/>
      <p:bldP spid="24" grpId="0" animBg="1"/>
      <p:bldP spid="25" grpId="0" animBg="1"/>
      <p:bldP spid="38" grpId="0" animBg="1"/>
      <p:bldP spid="39" grpId="0"/>
      <p:bldP spid="40" grpId="0"/>
      <p:bldP spid="41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立方体 1">
            <a:extLst>
              <a:ext uri="{FF2B5EF4-FFF2-40B4-BE49-F238E27FC236}">
                <a16:creationId xmlns:a16="http://schemas.microsoft.com/office/drawing/2014/main" id="{D533BA8C-C1E3-2228-28A4-E0E8A360BF3D}"/>
              </a:ext>
            </a:extLst>
          </p:cNvPr>
          <p:cNvSpPr/>
          <p:nvPr/>
        </p:nvSpPr>
        <p:spPr>
          <a:xfrm>
            <a:off x="980595" y="1841633"/>
            <a:ext cx="428004" cy="428004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6" name="Text Box 33">
            <a:extLst>
              <a:ext uri="{FF2B5EF4-FFF2-40B4-BE49-F238E27FC236}">
                <a16:creationId xmlns:a16="http://schemas.microsoft.com/office/drawing/2014/main" id="{4C84E4BA-B79C-29FC-F1D3-166A0C545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339" y="1129603"/>
            <a:ext cx="1527350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简单组合体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7CC796F-33AD-4F6E-4266-24628125EDF2}"/>
              </a:ext>
            </a:extLst>
          </p:cNvPr>
          <p:cNvGrpSpPr/>
          <p:nvPr/>
        </p:nvGrpSpPr>
        <p:grpSpPr>
          <a:xfrm>
            <a:off x="2301242" y="392488"/>
            <a:ext cx="2282608" cy="1904950"/>
            <a:chOff x="2220814" y="2266958"/>
            <a:chExt cx="2282608" cy="1904950"/>
          </a:xfrm>
        </p:grpSpPr>
        <p:sp>
          <p:nvSpPr>
            <p:cNvPr id="11" name="Text Box 13">
              <a:extLst>
                <a:ext uri="{FF2B5EF4-FFF2-40B4-BE49-F238E27FC236}">
                  <a16:creationId xmlns:a16="http://schemas.microsoft.com/office/drawing/2014/main" id="{52E3F705-35B0-ABB7-88FA-46E3F41511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0868" y="2266958"/>
              <a:ext cx="1752554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从前面看</a:t>
              </a:r>
            </a:p>
          </p:txBody>
        </p:sp>
        <p:sp>
          <p:nvSpPr>
            <p:cNvPr id="12" name="Text Box 16">
              <a:extLst>
                <a:ext uri="{FF2B5EF4-FFF2-40B4-BE49-F238E27FC236}">
                  <a16:creationId xmlns:a16="http://schemas.microsoft.com/office/drawing/2014/main" id="{5F6B7DE9-DC90-20B8-B15E-C8D0DAB3DD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0868" y="3771798"/>
              <a:ext cx="1676356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eaLnBrk="1" hangingPunct="1">
                <a:buClr>
                  <a:schemeClr val="folHlink"/>
                </a:buClr>
                <a:buSzPct val="90000"/>
                <a:defRPr/>
              </a:pP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从左面看</a:t>
              </a:r>
            </a:p>
          </p:txBody>
        </p:sp>
        <p:sp>
          <p:nvSpPr>
            <p:cNvPr id="14" name="Text Box 30">
              <a:hlinkHover r:id="" action="ppaction://noaction" highlightClick="1"/>
              <a:extLst>
                <a:ext uri="{FF2B5EF4-FFF2-40B4-BE49-F238E27FC236}">
                  <a16:creationId xmlns:a16="http://schemas.microsoft.com/office/drawing/2014/main" id="{46DBC3D0-DC42-09E7-D7DC-86EBD235C6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0868" y="3009818"/>
              <a:ext cx="1447762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eaLnBrk="1" hangingPunct="1">
                <a:defRPr/>
              </a:pP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从上面看</a:t>
              </a:r>
            </a:p>
          </p:txBody>
        </p: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5E759C78-C3E1-9BA5-17BB-8F87A50FC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0814" y="2419354"/>
              <a:ext cx="598632" cy="1578957"/>
            </a:xfrm>
            <a:prstGeom prst="rect">
              <a:avLst/>
            </a:prstGeom>
          </p:spPr>
        </p:pic>
      </p:grpSp>
      <p:sp>
        <p:nvSpPr>
          <p:cNvPr id="19" name="立方体 18">
            <a:extLst>
              <a:ext uri="{FF2B5EF4-FFF2-40B4-BE49-F238E27FC236}">
                <a16:creationId xmlns:a16="http://schemas.microsoft.com/office/drawing/2014/main" id="{FC8BC0E2-252D-CAEC-EC28-A8CBB092B6D6}"/>
              </a:ext>
            </a:extLst>
          </p:cNvPr>
          <p:cNvSpPr/>
          <p:nvPr/>
        </p:nvSpPr>
        <p:spPr>
          <a:xfrm>
            <a:off x="877408" y="1944917"/>
            <a:ext cx="428004" cy="428004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0" name="立方体 19">
            <a:extLst>
              <a:ext uri="{FF2B5EF4-FFF2-40B4-BE49-F238E27FC236}">
                <a16:creationId xmlns:a16="http://schemas.microsoft.com/office/drawing/2014/main" id="{49846EBC-9E2F-9067-2C36-5B09EE721716}"/>
              </a:ext>
            </a:extLst>
          </p:cNvPr>
          <p:cNvSpPr/>
          <p:nvPr/>
        </p:nvSpPr>
        <p:spPr>
          <a:xfrm>
            <a:off x="1200658" y="1945288"/>
            <a:ext cx="428004" cy="428004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1" name="立方体 20">
            <a:extLst>
              <a:ext uri="{FF2B5EF4-FFF2-40B4-BE49-F238E27FC236}">
                <a16:creationId xmlns:a16="http://schemas.microsoft.com/office/drawing/2014/main" id="{A9C9D55B-E2CE-EED8-C646-BEDF585AC2C9}"/>
              </a:ext>
            </a:extLst>
          </p:cNvPr>
          <p:cNvSpPr/>
          <p:nvPr/>
        </p:nvSpPr>
        <p:spPr>
          <a:xfrm>
            <a:off x="1519394" y="1945632"/>
            <a:ext cx="428004" cy="428004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242F268-13B3-FF8C-544F-5920F7E909AF}"/>
              </a:ext>
            </a:extLst>
          </p:cNvPr>
          <p:cNvGrpSpPr/>
          <p:nvPr/>
        </p:nvGrpSpPr>
        <p:grpSpPr>
          <a:xfrm>
            <a:off x="3951406" y="362008"/>
            <a:ext cx="1988768" cy="2057346"/>
            <a:chOff x="3870978" y="2236478"/>
            <a:chExt cx="1988768" cy="2057346"/>
          </a:xfrm>
        </p:grpSpPr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9A7987A6-A7B6-26B0-B3C9-30EE44D430B5}"/>
                </a:ext>
              </a:extLst>
            </p:cNvPr>
            <p:cNvSpPr/>
            <p:nvPr/>
          </p:nvSpPr>
          <p:spPr bwMode="auto">
            <a:xfrm>
              <a:off x="4183390" y="2236478"/>
              <a:ext cx="1676356" cy="2057346"/>
            </a:xfrm>
            <a:prstGeom prst="roundRect">
              <a:avLst/>
            </a:prstGeom>
            <a:solidFill>
              <a:srgbClr val="FFFFFF"/>
            </a:solidFill>
            <a:ln w="19050">
              <a:solidFill>
                <a:srgbClr val="00B0F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l" eaLnBrk="1" hangingPunct="1"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rgbClr val="00B0F0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736AB237-770D-AA87-221B-940F8474DCC7}"/>
                </a:ext>
              </a:extLst>
            </p:cNvPr>
            <p:cNvSpPr/>
            <p:nvPr/>
          </p:nvSpPr>
          <p:spPr bwMode="auto">
            <a:xfrm>
              <a:off x="4525435" y="2343155"/>
              <a:ext cx="329364" cy="329505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9254C13-660A-2E48-4BB5-3C9B05D0CEA6}"/>
                </a:ext>
              </a:extLst>
            </p:cNvPr>
            <p:cNvSpPr/>
            <p:nvPr/>
          </p:nvSpPr>
          <p:spPr bwMode="auto">
            <a:xfrm>
              <a:off x="4853932" y="2343155"/>
              <a:ext cx="329364" cy="329505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3BC3652-327E-4F61-9160-B98E2D02395E}"/>
                </a:ext>
              </a:extLst>
            </p:cNvPr>
            <p:cNvSpPr/>
            <p:nvPr/>
          </p:nvSpPr>
          <p:spPr bwMode="auto">
            <a:xfrm>
              <a:off x="5179870" y="2343155"/>
              <a:ext cx="329364" cy="329505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1DD2F903-D826-FA0B-68D2-B046A974B4E7}"/>
                </a:ext>
              </a:extLst>
            </p:cNvPr>
            <p:cNvSpPr/>
            <p:nvPr/>
          </p:nvSpPr>
          <p:spPr bwMode="auto">
            <a:xfrm>
              <a:off x="4520527" y="2876542"/>
              <a:ext cx="329293" cy="329487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8810A59-467A-90BB-2CCB-088D91FBFA36}"/>
                </a:ext>
              </a:extLst>
            </p:cNvPr>
            <p:cNvSpPr/>
            <p:nvPr/>
          </p:nvSpPr>
          <p:spPr bwMode="auto">
            <a:xfrm>
              <a:off x="4520527" y="3201841"/>
              <a:ext cx="329293" cy="329487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DC902AEA-076B-004B-2CFD-B411253838C5}"/>
                </a:ext>
              </a:extLst>
            </p:cNvPr>
            <p:cNvSpPr/>
            <p:nvPr/>
          </p:nvSpPr>
          <p:spPr bwMode="auto">
            <a:xfrm>
              <a:off x="4846312" y="3201841"/>
              <a:ext cx="329293" cy="329487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ADBCDC7E-45BB-3788-975F-F9D74B87C0A8}"/>
                </a:ext>
              </a:extLst>
            </p:cNvPr>
            <p:cNvSpPr/>
            <p:nvPr/>
          </p:nvSpPr>
          <p:spPr bwMode="auto">
            <a:xfrm>
              <a:off x="5173964" y="3201841"/>
              <a:ext cx="329293" cy="329487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9CBCD025-0510-2720-3CA4-2AAFA724D0FE}"/>
                </a:ext>
              </a:extLst>
            </p:cNvPr>
            <p:cNvSpPr/>
            <p:nvPr/>
          </p:nvSpPr>
          <p:spPr bwMode="auto">
            <a:xfrm>
              <a:off x="4703186" y="3867116"/>
              <a:ext cx="329364" cy="329505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27FEED65-7B82-8394-1B8C-EE5277822FBF}"/>
                </a:ext>
              </a:extLst>
            </p:cNvPr>
            <p:cNvSpPr/>
            <p:nvPr/>
          </p:nvSpPr>
          <p:spPr bwMode="auto">
            <a:xfrm>
              <a:off x="5029188" y="3867116"/>
              <a:ext cx="329364" cy="329505"/>
            </a:xfrm>
            <a:prstGeom prst="rect">
              <a:avLst/>
            </a:prstGeom>
            <a:solidFill>
              <a:srgbClr val="B6E1F8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noProof="1">
                <a:latin typeface="+mn-ea"/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7EB8B9F9-469B-6B27-247C-656BA1359FDA}"/>
                </a:ext>
              </a:extLst>
            </p:cNvPr>
            <p:cNvCxnSpPr/>
            <p:nvPr/>
          </p:nvCxnSpPr>
          <p:spPr>
            <a:xfrm>
              <a:off x="3870978" y="2465072"/>
              <a:ext cx="312412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E88A8797-6FBD-9C37-6855-B63D55454CB4}"/>
                </a:ext>
              </a:extLst>
            </p:cNvPr>
            <p:cNvCxnSpPr/>
            <p:nvPr/>
          </p:nvCxnSpPr>
          <p:spPr>
            <a:xfrm>
              <a:off x="3870978" y="3217081"/>
              <a:ext cx="312412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4E906EA4-0199-A15F-C46E-F7F7717344A8}"/>
                </a:ext>
              </a:extLst>
            </p:cNvPr>
            <p:cNvCxnSpPr/>
            <p:nvPr/>
          </p:nvCxnSpPr>
          <p:spPr>
            <a:xfrm>
              <a:off x="3870978" y="3986881"/>
              <a:ext cx="312412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CA31D5B4-9FA7-255E-FFDB-8F95FF7E7F27}"/>
              </a:ext>
            </a:extLst>
          </p:cNvPr>
          <p:cNvCxnSpPr>
            <a:cxnSpLocks/>
          </p:cNvCxnSpPr>
          <p:nvPr/>
        </p:nvCxnSpPr>
        <p:spPr>
          <a:xfrm>
            <a:off x="5940174" y="1342611"/>
            <a:ext cx="99057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 Box 33">
            <a:extLst>
              <a:ext uri="{FF2B5EF4-FFF2-40B4-BE49-F238E27FC236}">
                <a16:creationId xmlns:a16="http://schemas.microsoft.com/office/drawing/2014/main" id="{F6176C34-FC34-8E75-3A37-917C16D5A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748" y="1122782"/>
            <a:ext cx="1527350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简单组合体</a:t>
            </a:r>
          </a:p>
        </p:txBody>
      </p:sp>
      <p:sp>
        <p:nvSpPr>
          <p:cNvPr id="39" name="Text Box 13">
            <a:extLst>
              <a:ext uri="{FF2B5EF4-FFF2-40B4-BE49-F238E27FC236}">
                <a16:creationId xmlns:a16="http://schemas.microsoft.com/office/drawing/2014/main" id="{D6ABD7F4-4D54-7759-CB17-2B0BAB976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850" y="2430714"/>
            <a:ext cx="1341084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立体图形</a:t>
            </a:r>
          </a:p>
        </p:txBody>
      </p:sp>
      <p:sp>
        <p:nvSpPr>
          <p:cNvPr id="40" name="Text Box 13">
            <a:extLst>
              <a:ext uri="{FF2B5EF4-FFF2-40B4-BE49-F238E27FC236}">
                <a16:creationId xmlns:a16="http://schemas.microsoft.com/office/drawing/2014/main" id="{C64D95DC-7E06-280A-00FA-C7926782F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074" y="2461204"/>
            <a:ext cx="1341084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平面图形</a:t>
            </a:r>
          </a:p>
        </p:txBody>
      </p:sp>
      <p:sp>
        <p:nvSpPr>
          <p:cNvPr id="41" name="Text Box 13">
            <a:extLst>
              <a:ext uri="{FF2B5EF4-FFF2-40B4-BE49-F238E27FC236}">
                <a16:creationId xmlns:a16="http://schemas.microsoft.com/office/drawing/2014/main" id="{D1833F04-1297-7828-9D06-029803924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3881" y="1535458"/>
            <a:ext cx="1341084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立体图形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B763362-D4BF-520A-3CA6-C709D8BB5E34}"/>
              </a:ext>
            </a:extLst>
          </p:cNvPr>
          <p:cNvSpPr txBox="1"/>
          <p:nvPr/>
        </p:nvSpPr>
        <p:spPr>
          <a:xfrm>
            <a:off x="6110739" y="975332"/>
            <a:ext cx="8352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还原</a:t>
            </a:r>
            <a:endParaRPr lang="zh-CN" altLang="en-US" dirty="0"/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E2B5B22B-03AB-2B67-DF2C-EC0FD8FBF3C2}"/>
              </a:ext>
            </a:extLst>
          </p:cNvPr>
          <p:cNvGrpSpPr/>
          <p:nvPr/>
        </p:nvGrpSpPr>
        <p:grpSpPr>
          <a:xfrm>
            <a:off x="609704" y="3181334"/>
            <a:ext cx="7924592" cy="1149155"/>
            <a:chOff x="609704" y="3175149"/>
            <a:chExt cx="7924592" cy="1149155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2BD207B7-CA58-6E18-DC36-F39EEFDE5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704" y="3274525"/>
              <a:ext cx="897899" cy="891198"/>
            </a:xfrm>
            <a:prstGeom prst="rect">
              <a:avLst/>
            </a:prstGeom>
          </p:spPr>
        </p:pic>
        <p:sp>
          <p:nvSpPr>
            <p:cNvPr id="44" name="对话气泡: 圆角矩形 43">
              <a:extLst>
                <a:ext uri="{FF2B5EF4-FFF2-40B4-BE49-F238E27FC236}">
                  <a16:creationId xmlns:a16="http://schemas.microsoft.com/office/drawing/2014/main" id="{66A292AC-C97D-3DB9-50A6-CE03465A0F1B}"/>
                </a:ext>
              </a:extLst>
            </p:cNvPr>
            <p:cNvSpPr/>
            <p:nvPr/>
          </p:nvSpPr>
          <p:spPr bwMode="auto">
            <a:xfrm>
              <a:off x="1772142" y="3175149"/>
              <a:ext cx="6762154" cy="1149155"/>
            </a:xfrm>
            <a:prstGeom prst="wedgeRoundRectCallout">
              <a:avLst>
                <a:gd name="adj1" fmla="val -53690"/>
                <a:gd name="adj2" fmla="val 5621"/>
                <a:gd name="adj3" fmla="val 16667"/>
              </a:avLst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根据从不同角度观察的结果，可以还原简单组合体，但还原的结果可能不唯一。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8C93F60-90E9-3DE4-9F97-11D83B08DA46}"/>
              </a:ext>
            </a:extLst>
          </p:cNvPr>
          <p:cNvSpPr txBox="1"/>
          <p:nvPr/>
        </p:nvSpPr>
        <p:spPr>
          <a:xfrm>
            <a:off x="457308" y="1352582"/>
            <a:ext cx="8534176" cy="1623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700" b="1" dirty="0">
                <a:latin typeface="+mj-lt"/>
                <a:ea typeface="黑体" pitchFamily="2" charset="-122"/>
              </a:rPr>
              <a:t>        本学期我们探究过哪些平面图形的面积计算方式？我们是怎样推导出它们的面积计算公式？</a:t>
            </a:r>
          </a:p>
        </p:txBody>
      </p:sp>
    </p:spTree>
    <p:extLst>
      <p:ext uri="{BB962C8B-B14F-4D97-AF65-F5344CB8AC3E}">
        <p14:creationId xmlns:p14="http://schemas.microsoft.com/office/powerpoint/2010/main" val="327572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A139F-BA6F-0244-046C-1F71BE6D4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平行四边形 72">
            <a:extLst>
              <a:ext uri="{FF2B5EF4-FFF2-40B4-BE49-F238E27FC236}">
                <a16:creationId xmlns:a16="http://schemas.microsoft.com/office/drawing/2014/main" id="{E594FB0E-E480-7C33-BD52-683E16AD5BAE}"/>
              </a:ext>
            </a:extLst>
          </p:cNvPr>
          <p:cNvSpPr/>
          <p:nvPr/>
        </p:nvSpPr>
        <p:spPr bwMode="auto">
          <a:xfrm>
            <a:off x="4800594" y="1962166"/>
            <a:ext cx="1447762" cy="870626"/>
          </a:xfrm>
          <a:prstGeom prst="parallelogram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l" eaLnBrk="1" hangingPunct="1">
              <a:buFont typeface="Arial" panose="020B0604020202020204" pitchFamily="34" charset="0"/>
              <a:buNone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7BE5B4-9923-18B5-5DCC-1215E7C92A19}"/>
              </a:ext>
            </a:extLst>
          </p:cNvPr>
          <p:cNvSpPr txBox="1"/>
          <p:nvPr/>
        </p:nvSpPr>
        <p:spPr>
          <a:xfrm>
            <a:off x="487363" y="209612"/>
            <a:ext cx="7643812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700" b="1" dirty="0">
                <a:latin typeface="+mj-lt"/>
                <a:ea typeface="黑体" pitchFamily="2" charset="-122"/>
              </a:rPr>
              <a:t>这些多边形面积公式的推导有怎样的联系呢？</a:t>
            </a:r>
          </a:p>
        </p:txBody>
      </p:sp>
      <p:grpSp>
        <p:nvGrpSpPr>
          <p:cNvPr id="16" name="组合 33">
            <a:extLst>
              <a:ext uri="{FF2B5EF4-FFF2-40B4-BE49-F238E27FC236}">
                <a16:creationId xmlns:a16="http://schemas.microsoft.com/office/drawing/2014/main" id="{0A621930-295D-C482-DDB7-43858B9D59F1}"/>
              </a:ext>
            </a:extLst>
          </p:cNvPr>
          <p:cNvGrpSpPr>
            <a:grpSpLocks/>
          </p:cNvGrpSpPr>
          <p:nvPr/>
        </p:nvGrpSpPr>
        <p:grpSpPr bwMode="auto">
          <a:xfrm>
            <a:off x="914207" y="809995"/>
            <a:ext cx="1219457" cy="1042910"/>
            <a:chOff x="6318250" y="2636838"/>
            <a:chExt cx="1655763" cy="1417878"/>
          </a:xfrm>
        </p:grpSpPr>
        <p:sp>
          <p:nvSpPr>
            <p:cNvPr id="15413" name="等腰三角形 19">
              <a:extLst>
                <a:ext uri="{FF2B5EF4-FFF2-40B4-BE49-F238E27FC236}">
                  <a16:creationId xmlns:a16="http://schemas.microsoft.com/office/drawing/2014/main" id="{098F3D5C-E507-6BC9-212E-EE7D69E5F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8250" y="2636838"/>
              <a:ext cx="1655763" cy="1079964"/>
            </a:xfrm>
            <a:prstGeom prst="triangle">
              <a:avLst>
                <a:gd name="adj" fmla="val 15546"/>
              </a:avLst>
            </a:prstGeom>
            <a:solidFill>
              <a:srgbClr val="FFFFCC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/>
            </a:p>
          </p:txBody>
        </p:sp>
        <p:grpSp>
          <p:nvGrpSpPr>
            <p:cNvPr id="15414" name="组合 27">
              <a:extLst>
                <a:ext uri="{FF2B5EF4-FFF2-40B4-BE49-F238E27FC236}">
                  <a16:creationId xmlns:a16="http://schemas.microsoft.com/office/drawing/2014/main" id="{A06EBAF5-DC06-1E04-F87B-C1C83D215F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8125" y="2636838"/>
              <a:ext cx="144463" cy="1079500"/>
              <a:chOff x="2987824" y="4005064"/>
              <a:chExt cx="144016" cy="1080120"/>
            </a:xfrm>
          </p:grpSpPr>
          <p:cxnSp>
            <p:nvCxnSpPr>
              <p:cNvPr id="15417" name="直接连接符 28">
                <a:extLst>
                  <a:ext uri="{FF2B5EF4-FFF2-40B4-BE49-F238E27FC236}">
                    <a16:creationId xmlns:a16="http://schemas.microsoft.com/office/drawing/2014/main" id="{69688A59-62BF-8557-64F4-8990B7B1242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418" name="直接连接符 29">
                <a:extLst>
                  <a:ext uri="{FF2B5EF4-FFF2-40B4-BE49-F238E27FC236}">
                    <a16:creationId xmlns:a16="http://schemas.microsoft.com/office/drawing/2014/main" id="{D5EBE41B-005D-A471-0B59-9DB70103FD7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419" name="直接连接符 30">
                <a:extLst>
                  <a:ext uri="{FF2B5EF4-FFF2-40B4-BE49-F238E27FC236}">
                    <a16:creationId xmlns:a16="http://schemas.microsoft.com/office/drawing/2014/main" id="{EFF66BF1-58A9-E75C-C338-A5A8E169E62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5415" name="TextBox 39">
              <a:extLst>
                <a:ext uri="{FF2B5EF4-FFF2-40B4-BE49-F238E27FC236}">
                  <a16:creationId xmlns:a16="http://schemas.microsoft.com/office/drawing/2014/main" id="{3A0E28DC-1C11-3A9C-F438-716D7B273C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7375" y="3592513"/>
              <a:ext cx="338473" cy="462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 dirty="0">
                  <a:latin typeface="Times New Roman" panose="02020603050405020304" pitchFamily="18" charset="0"/>
                </a:rPr>
                <a:t>a</a:t>
              </a:r>
              <a:endParaRPr lang="zh-CN" altLang="en-US" sz="2400" b="1" i="1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5416" name="TextBox 40">
              <a:extLst>
                <a:ext uri="{FF2B5EF4-FFF2-40B4-BE49-F238E27FC236}">
                  <a16:creationId xmlns:a16="http://schemas.microsoft.com/office/drawing/2014/main" id="{785DDCA1-0C1F-D2BE-96AC-DC4BABEDEA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7013" y="2924176"/>
              <a:ext cx="356103" cy="462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sz="2400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sp>
        <p:nvSpPr>
          <p:cNvPr id="15380" name="文本框 59">
            <a:extLst>
              <a:ext uri="{FF2B5EF4-FFF2-40B4-BE49-F238E27FC236}">
                <a16:creationId xmlns:a16="http://schemas.microsoft.com/office/drawing/2014/main" id="{BEE809E2-320C-0F5A-B908-5988390F3973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5381" name="图片 61">
            <a:extLst>
              <a:ext uri="{FF2B5EF4-FFF2-40B4-BE49-F238E27FC236}">
                <a16:creationId xmlns:a16="http://schemas.microsoft.com/office/drawing/2014/main" id="{37FCE837-F17E-BF58-CCEB-4C6A6CB0958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2" name="图片 62">
            <a:extLst>
              <a:ext uri="{FF2B5EF4-FFF2-40B4-BE49-F238E27FC236}">
                <a16:creationId xmlns:a16="http://schemas.microsoft.com/office/drawing/2014/main" id="{18E0C278-BBEF-0BE7-A0BD-71C5C6A4C8A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33">
            <a:extLst>
              <a:ext uri="{FF2B5EF4-FFF2-40B4-BE49-F238E27FC236}">
                <a16:creationId xmlns:a16="http://schemas.microsoft.com/office/drawing/2014/main" id="{32995B36-2414-960E-2F16-429CB14C8222}"/>
              </a:ext>
            </a:extLst>
          </p:cNvPr>
          <p:cNvGrpSpPr>
            <a:grpSpLocks/>
          </p:cNvGrpSpPr>
          <p:nvPr/>
        </p:nvGrpSpPr>
        <p:grpSpPr bwMode="auto">
          <a:xfrm>
            <a:off x="2971842" y="833857"/>
            <a:ext cx="1219457" cy="1042910"/>
            <a:chOff x="6318250" y="2636838"/>
            <a:chExt cx="1655763" cy="1417878"/>
          </a:xfrm>
        </p:grpSpPr>
        <p:sp>
          <p:nvSpPr>
            <p:cNvPr id="5" name="等腰三角形 19">
              <a:extLst>
                <a:ext uri="{FF2B5EF4-FFF2-40B4-BE49-F238E27FC236}">
                  <a16:creationId xmlns:a16="http://schemas.microsoft.com/office/drawing/2014/main" id="{AB6C8794-DD1D-E41B-E455-654C78C88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8250" y="2636838"/>
              <a:ext cx="1655763" cy="1079964"/>
            </a:xfrm>
            <a:prstGeom prst="triangle">
              <a:avLst>
                <a:gd name="adj" fmla="val 15546"/>
              </a:avLst>
            </a:prstGeom>
            <a:solidFill>
              <a:srgbClr val="FFFFCC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/>
            </a:p>
          </p:txBody>
        </p:sp>
        <p:grpSp>
          <p:nvGrpSpPr>
            <p:cNvPr id="6" name="组合 27">
              <a:extLst>
                <a:ext uri="{FF2B5EF4-FFF2-40B4-BE49-F238E27FC236}">
                  <a16:creationId xmlns:a16="http://schemas.microsoft.com/office/drawing/2014/main" id="{59E2506E-4740-26E6-E0F7-9829CA9096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8125" y="2636838"/>
              <a:ext cx="144463" cy="1079500"/>
              <a:chOff x="2987824" y="4005064"/>
              <a:chExt cx="144016" cy="1080120"/>
            </a:xfrm>
          </p:grpSpPr>
          <p:cxnSp>
            <p:nvCxnSpPr>
              <p:cNvPr id="9" name="直接连接符 28">
                <a:extLst>
                  <a:ext uri="{FF2B5EF4-FFF2-40B4-BE49-F238E27FC236}">
                    <a16:creationId xmlns:a16="http://schemas.microsoft.com/office/drawing/2014/main" id="{71637946-10FF-FA0D-6BBC-481E3AEC8C4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" name="直接连接符 29">
                <a:extLst>
                  <a:ext uri="{FF2B5EF4-FFF2-40B4-BE49-F238E27FC236}">
                    <a16:creationId xmlns:a16="http://schemas.microsoft.com/office/drawing/2014/main" id="{E5FFF1CD-233F-00F0-1B7F-91AF0B54983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直接连接符 30">
                <a:extLst>
                  <a:ext uri="{FF2B5EF4-FFF2-40B4-BE49-F238E27FC236}">
                    <a16:creationId xmlns:a16="http://schemas.microsoft.com/office/drawing/2014/main" id="{1F4E23AF-4B2B-9A88-9381-AF2A04404BB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" name="TextBox 39">
              <a:extLst>
                <a:ext uri="{FF2B5EF4-FFF2-40B4-BE49-F238E27FC236}">
                  <a16:creationId xmlns:a16="http://schemas.microsoft.com/office/drawing/2014/main" id="{27ABB201-4113-BCD3-80E7-51D28715E4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7375" y="3592513"/>
              <a:ext cx="338473" cy="462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 dirty="0">
                  <a:latin typeface="Times New Roman" panose="02020603050405020304" pitchFamily="18" charset="0"/>
                </a:rPr>
                <a:t>a</a:t>
              </a:r>
              <a:endParaRPr lang="zh-CN" altLang="en-US" sz="2400" b="1" i="1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8" name="TextBox 40">
              <a:extLst>
                <a:ext uri="{FF2B5EF4-FFF2-40B4-BE49-F238E27FC236}">
                  <a16:creationId xmlns:a16="http://schemas.microsoft.com/office/drawing/2014/main" id="{9A457D7F-8C44-10D5-1E80-948B1EA90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5281" y="2913816"/>
              <a:ext cx="439400" cy="62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sz="2400" b="1" i="1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BBEF4EEA-F90D-B4B7-1C97-62D6B3A30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6859" y="1803590"/>
            <a:ext cx="856325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S=ah</a:t>
            </a:r>
          </a:p>
        </p:txBody>
      </p:sp>
      <p:grpSp>
        <p:nvGrpSpPr>
          <p:cNvPr id="13" name="组合 33">
            <a:extLst>
              <a:ext uri="{FF2B5EF4-FFF2-40B4-BE49-F238E27FC236}">
                <a16:creationId xmlns:a16="http://schemas.microsoft.com/office/drawing/2014/main" id="{A32E69D9-7DC2-703B-4A8F-E676FA28A0E4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3161427" y="430586"/>
            <a:ext cx="1219456" cy="1196308"/>
            <a:chOff x="6321821" y="2636838"/>
            <a:chExt cx="1655764" cy="1626017"/>
          </a:xfrm>
        </p:grpSpPr>
        <p:sp>
          <p:nvSpPr>
            <p:cNvPr id="14" name="等腰三角形 19">
              <a:extLst>
                <a:ext uri="{FF2B5EF4-FFF2-40B4-BE49-F238E27FC236}">
                  <a16:creationId xmlns:a16="http://schemas.microsoft.com/office/drawing/2014/main" id="{B84AD300-053D-2264-8BD5-754ED5143E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1821" y="2636838"/>
              <a:ext cx="1655764" cy="1079521"/>
            </a:xfrm>
            <a:prstGeom prst="triangle">
              <a:avLst>
                <a:gd name="adj" fmla="val 15546"/>
              </a:avLst>
            </a:prstGeom>
            <a:solidFill>
              <a:srgbClr val="FFFFCC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/>
            </a:p>
          </p:txBody>
        </p:sp>
        <p:grpSp>
          <p:nvGrpSpPr>
            <p:cNvPr id="15" name="组合 27">
              <a:extLst>
                <a:ext uri="{FF2B5EF4-FFF2-40B4-BE49-F238E27FC236}">
                  <a16:creationId xmlns:a16="http://schemas.microsoft.com/office/drawing/2014/main" id="{67F82256-4C29-5167-175E-D7DF349858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8125" y="2636838"/>
              <a:ext cx="144463" cy="1079500"/>
              <a:chOff x="2987824" y="4005064"/>
              <a:chExt cx="144016" cy="1080120"/>
            </a:xfrm>
          </p:grpSpPr>
          <p:cxnSp>
            <p:nvCxnSpPr>
              <p:cNvPr id="19" name="直接连接符 28">
                <a:extLst>
                  <a:ext uri="{FF2B5EF4-FFF2-40B4-BE49-F238E27FC236}">
                    <a16:creationId xmlns:a16="http://schemas.microsoft.com/office/drawing/2014/main" id="{17CF809D-37D3-058D-633F-42C46D7EC9E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直接连接符 29">
                <a:extLst>
                  <a:ext uri="{FF2B5EF4-FFF2-40B4-BE49-F238E27FC236}">
                    <a16:creationId xmlns:a16="http://schemas.microsoft.com/office/drawing/2014/main" id="{9A1B275F-3008-0D76-7322-A8FC774A993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直接连接符 30">
                <a:extLst>
                  <a:ext uri="{FF2B5EF4-FFF2-40B4-BE49-F238E27FC236}">
                    <a16:creationId xmlns:a16="http://schemas.microsoft.com/office/drawing/2014/main" id="{32A01332-0D79-60D8-7566-F13B4702623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7" name="TextBox 39">
              <a:extLst>
                <a:ext uri="{FF2B5EF4-FFF2-40B4-BE49-F238E27FC236}">
                  <a16:creationId xmlns:a16="http://schemas.microsoft.com/office/drawing/2014/main" id="{FE5C2ABE-57CC-EEFA-7A9E-AD05019E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6870552" y="3635362"/>
              <a:ext cx="524773" cy="627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 dirty="0">
                  <a:latin typeface="Times New Roman" panose="02020603050405020304" pitchFamily="18" charset="0"/>
                </a:rPr>
                <a:t>a</a:t>
              </a:r>
              <a:endParaRPr lang="zh-CN" altLang="en-US" sz="2400" b="1" i="1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8" name="TextBox 40">
              <a:extLst>
                <a:ext uri="{FF2B5EF4-FFF2-40B4-BE49-F238E27FC236}">
                  <a16:creationId xmlns:a16="http://schemas.microsoft.com/office/drawing/2014/main" id="{33C2AB77-CB2B-A699-BCD8-647C1C80E4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513180">
              <a:off x="6661286" y="3009899"/>
              <a:ext cx="356187" cy="462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sz="2400" b="1" i="1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54FA412-32F5-EA56-348A-E9328684AAE4}"/>
              </a:ext>
            </a:extLst>
          </p:cNvPr>
          <p:cNvGrpSpPr/>
          <p:nvPr/>
        </p:nvGrpSpPr>
        <p:grpSpPr>
          <a:xfrm>
            <a:off x="762100" y="1800569"/>
            <a:ext cx="1241045" cy="618784"/>
            <a:chOff x="1066892" y="2114562"/>
            <a:chExt cx="1241045" cy="618784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AAC220E5-7B5E-110C-6637-02313B437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892" y="2157262"/>
              <a:ext cx="1241045" cy="496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S=    ah </a:t>
              </a:r>
            </a:p>
          </p:txBody>
        </p:sp>
        <p:graphicFrame>
          <p:nvGraphicFramePr>
            <p:cNvPr id="22" name="对象 21">
              <a:extLst>
                <a:ext uri="{FF2B5EF4-FFF2-40B4-BE49-F238E27FC236}">
                  <a16:creationId xmlns:a16="http://schemas.microsoft.com/office/drawing/2014/main" id="{20BED49A-EC31-141C-61D9-454E34F446E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4815206"/>
                </p:ext>
              </p:extLst>
            </p:nvPr>
          </p:nvGraphicFramePr>
          <p:xfrm>
            <a:off x="1535042" y="2114562"/>
            <a:ext cx="289504" cy="6187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52280" imgH="406080" progId="Equation.DSMT4">
                    <p:embed/>
                  </p:oleObj>
                </mc:Choice>
                <mc:Fallback>
                  <p:oleObj name="Equation" r:id="rId6" imgW="152280" imgH="4060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535042" y="2114562"/>
                          <a:ext cx="289504" cy="61878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7C2B4689-CCE8-4A04-1F95-2D27054CC7BB}"/>
              </a:ext>
            </a:extLst>
          </p:cNvPr>
          <p:cNvSpPr/>
          <p:nvPr/>
        </p:nvSpPr>
        <p:spPr bwMode="auto">
          <a:xfrm rot="2836425" flipV="1">
            <a:off x="3586847" y="999491"/>
            <a:ext cx="188856" cy="417898"/>
          </a:xfrm>
          <a:custGeom>
            <a:avLst/>
            <a:gdLst>
              <a:gd name="csX0" fmla="*/ 236220 w 1244153"/>
              <a:gd name="csY0" fmla="*/ 0 h 2202180"/>
              <a:gd name="csX1" fmla="*/ 1242060 w 1244153"/>
              <a:gd name="csY1" fmla="*/ 1242060 h 2202180"/>
              <a:gd name="csX2" fmla="*/ 0 w 1244153"/>
              <a:gd name="csY2" fmla="*/ 2202180 h 2202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244153" h="2202180">
                <a:moveTo>
                  <a:pt x="236220" y="0"/>
                </a:moveTo>
                <a:cubicBezTo>
                  <a:pt x="758825" y="437515"/>
                  <a:pt x="1281430" y="875030"/>
                  <a:pt x="1242060" y="1242060"/>
                </a:cubicBezTo>
                <a:cubicBezTo>
                  <a:pt x="1202690" y="1609090"/>
                  <a:pt x="601345" y="1905635"/>
                  <a:pt x="0" y="2202180"/>
                </a:cubicBezTo>
              </a:path>
            </a:pathLst>
          </a:custGeom>
          <a:noFill/>
          <a:ln w="19050">
            <a:solidFill>
              <a:srgbClr val="FF0000"/>
            </a:solidFill>
            <a:miter lim="800000"/>
            <a:headEnd type="non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E6FA03CD-584D-F9A3-1D5E-55C344347CE6}"/>
              </a:ext>
            </a:extLst>
          </p:cNvPr>
          <p:cNvGrpSpPr/>
          <p:nvPr/>
        </p:nvGrpSpPr>
        <p:grpSpPr>
          <a:xfrm>
            <a:off x="1828872" y="775338"/>
            <a:ext cx="1309670" cy="430887"/>
            <a:chOff x="2362258" y="1089331"/>
            <a:chExt cx="1309670" cy="430887"/>
          </a:xfrm>
        </p:grpSpPr>
        <p:cxnSp>
          <p:nvCxnSpPr>
            <p:cNvPr id="42" name="直接箭头连接符 41">
              <a:extLst>
                <a:ext uri="{FF2B5EF4-FFF2-40B4-BE49-F238E27FC236}">
                  <a16:creationId xmlns:a16="http://schemas.microsoft.com/office/drawing/2014/main" id="{EAE12EA8-02A4-E64E-983A-3A8AFA6F17EB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58" y="1504978"/>
              <a:ext cx="114297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A115AC0C-2F27-13C0-473D-42258972DFF3}"/>
                </a:ext>
              </a:extLst>
            </p:cNvPr>
            <p:cNvSpPr txBox="1"/>
            <p:nvPr/>
          </p:nvSpPr>
          <p:spPr>
            <a:xfrm>
              <a:off x="2529894" y="1089331"/>
              <a:ext cx="114203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旋转</a:t>
              </a:r>
              <a:endParaRPr lang="zh-CN" altLang="en-US" sz="2200" dirty="0"/>
            </a:p>
          </p:txBody>
        </p:sp>
      </p:grpSp>
      <p:grpSp>
        <p:nvGrpSpPr>
          <p:cNvPr id="47" name="组合 34">
            <a:extLst>
              <a:ext uri="{FF2B5EF4-FFF2-40B4-BE49-F238E27FC236}">
                <a16:creationId xmlns:a16="http://schemas.microsoft.com/office/drawing/2014/main" id="{EC1C4E4A-A77A-0572-4899-9B6C6F2EF434}"/>
              </a:ext>
            </a:extLst>
          </p:cNvPr>
          <p:cNvGrpSpPr>
            <a:grpSpLocks/>
          </p:cNvGrpSpPr>
          <p:nvPr/>
        </p:nvGrpSpPr>
        <p:grpSpPr bwMode="auto">
          <a:xfrm>
            <a:off x="817667" y="2800344"/>
            <a:ext cx="862407" cy="1556053"/>
            <a:chOff x="6300788" y="3948553"/>
            <a:chExt cx="1084262" cy="1958751"/>
          </a:xfrm>
        </p:grpSpPr>
        <p:sp>
          <p:nvSpPr>
            <p:cNvPr id="48" name="梯形 47">
              <a:extLst>
                <a:ext uri="{FF2B5EF4-FFF2-40B4-BE49-F238E27FC236}">
                  <a16:creationId xmlns:a16="http://schemas.microsoft.com/office/drawing/2014/main" id="{59C7F606-52DC-ED35-ED55-F39B599F2528}"/>
                </a:ext>
              </a:extLst>
            </p:cNvPr>
            <p:cNvSpPr/>
            <p:nvPr/>
          </p:nvSpPr>
          <p:spPr bwMode="auto">
            <a:xfrm>
              <a:off x="6300788" y="4437064"/>
              <a:ext cx="1084262" cy="1079236"/>
            </a:xfrm>
            <a:prstGeom prst="trapezoid">
              <a:avLst/>
            </a:prstGeom>
            <a:solidFill>
              <a:srgbClr val="FFFFCC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000" b="1">
                <a:latin typeface="楷体_GB2312" charset="-122"/>
                <a:ea typeface="楷体_GB2312" charset="-122"/>
              </a:endParaRPr>
            </a:p>
          </p:txBody>
        </p:sp>
        <p:grpSp>
          <p:nvGrpSpPr>
            <p:cNvPr id="53" name="组合 31">
              <a:extLst>
                <a:ext uri="{FF2B5EF4-FFF2-40B4-BE49-F238E27FC236}">
                  <a16:creationId xmlns:a16="http://schemas.microsoft.com/office/drawing/2014/main" id="{D944AFF0-E917-204C-91AC-253E477EF5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8125" y="4437063"/>
              <a:ext cx="144463" cy="1079500"/>
              <a:chOff x="2987824" y="4005064"/>
              <a:chExt cx="144016" cy="1080120"/>
            </a:xfrm>
          </p:grpSpPr>
          <p:cxnSp>
            <p:nvCxnSpPr>
              <p:cNvPr id="57" name="直接连接符 32">
                <a:extLst>
                  <a:ext uri="{FF2B5EF4-FFF2-40B4-BE49-F238E27FC236}">
                    <a16:creationId xmlns:a16="http://schemas.microsoft.com/office/drawing/2014/main" id="{F77CAC50-B894-D5C8-F289-B930D69CA7E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" name="直接连接符 33">
                <a:extLst>
                  <a:ext uri="{FF2B5EF4-FFF2-40B4-BE49-F238E27FC236}">
                    <a16:creationId xmlns:a16="http://schemas.microsoft.com/office/drawing/2014/main" id="{A425FCD2-DF3B-1F08-4344-5E2C49FD8B5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9" name="直接连接符 34">
                <a:extLst>
                  <a:ext uri="{FF2B5EF4-FFF2-40B4-BE49-F238E27FC236}">
                    <a16:creationId xmlns:a16="http://schemas.microsoft.com/office/drawing/2014/main" id="{4CFB61E9-E086-D7FB-23C7-AFD9109263D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4" name="TextBox 42">
              <a:extLst>
                <a:ext uri="{FF2B5EF4-FFF2-40B4-BE49-F238E27FC236}">
                  <a16:creationId xmlns:a16="http://schemas.microsoft.com/office/drawing/2014/main" id="{7A263CB6-AB6D-DE74-953E-43868FCE40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59563" y="5445125"/>
              <a:ext cx="338802" cy="462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b</a:t>
              </a:r>
              <a:endParaRPr lang="zh-CN" altLang="en-US" sz="2400" b="1" i="1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55" name="TextBox 43">
              <a:extLst>
                <a:ext uri="{FF2B5EF4-FFF2-40B4-BE49-F238E27FC236}">
                  <a16:creationId xmlns:a16="http://schemas.microsoft.com/office/drawing/2014/main" id="{B46222CD-D792-5923-0501-6C1418A126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8125" y="4797426"/>
              <a:ext cx="356449" cy="462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sz="2400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56" name="TextBox 42">
              <a:extLst>
                <a:ext uri="{FF2B5EF4-FFF2-40B4-BE49-F238E27FC236}">
                  <a16:creationId xmlns:a16="http://schemas.microsoft.com/office/drawing/2014/main" id="{385386F2-E135-340E-3B3F-5C222BC312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50629" y="3948553"/>
              <a:ext cx="517433" cy="581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a</a:t>
              </a:r>
            </a:p>
          </p:txBody>
        </p:sp>
      </p:grpSp>
      <p:grpSp>
        <p:nvGrpSpPr>
          <p:cNvPr id="14345" name="组合 34">
            <a:extLst>
              <a:ext uri="{FF2B5EF4-FFF2-40B4-BE49-F238E27FC236}">
                <a16:creationId xmlns:a16="http://schemas.microsoft.com/office/drawing/2014/main" id="{B2B10907-82C5-FB98-289A-7E8DFEC1DF4E}"/>
              </a:ext>
            </a:extLst>
          </p:cNvPr>
          <p:cNvGrpSpPr>
            <a:grpSpLocks/>
          </p:cNvGrpSpPr>
          <p:nvPr/>
        </p:nvGrpSpPr>
        <p:grpSpPr bwMode="auto">
          <a:xfrm>
            <a:off x="2883682" y="2800343"/>
            <a:ext cx="862407" cy="1556052"/>
            <a:chOff x="6300788" y="3948554"/>
            <a:chExt cx="1084262" cy="1958750"/>
          </a:xfrm>
        </p:grpSpPr>
        <p:sp>
          <p:nvSpPr>
            <p:cNvPr id="14346" name="梯形 14345">
              <a:extLst>
                <a:ext uri="{FF2B5EF4-FFF2-40B4-BE49-F238E27FC236}">
                  <a16:creationId xmlns:a16="http://schemas.microsoft.com/office/drawing/2014/main" id="{3FF5F9C4-019F-A4C5-A11B-DF54129AE04E}"/>
                </a:ext>
              </a:extLst>
            </p:cNvPr>
            <p:cNvSpPr/>
            <p:nvPr/>
          </p:nvSpPr>
          <p:spPr bwMode="auto">
            <a:xfrm>
              <a:off x="6300788" y="4437063"/>
              <a:ext cx="1084262" cy="1079236"/>
            </a:xfrm>
            <a:prstGeom prst="trapezoid">
              <a:avLst/>
            </a:prstGeom>
            <a:solidFill>
              <a:srgbClr val="FFFFCC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000" b="1">
                <a:latin typeface="楷体_GB2312" charset="-122"/>
                <a:ea typeface="楷体_GB2312" charset="-122"/>
              </a:endParaRPr>
            </a:p>
          </p:txBody>
        </p:sp>
        <p:grpSp>
          <p:nvGrpSpPr>
            <p:cNvPr id="14347" name="组合 31">
              <a:extLst>
                <a:ext uri="{FF2B5EF4-FFF2-40B4-BE49-F238E27FC236}">
                  <a16:creationId xmlns:a16="http://schemas.microsoft.com/office/drawing/2014/main" id="{D094E9E2-FC89-9852-1DC6-D06AD0C43A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8125" y="4437063"/>
              <a:ext cx="144463" cy="1079500"/>
              <a:chOff x="2987824" y="4005064"/>
              <a:chExt cx="144016" cy="1080120"/>
            </a:xfrm>
          </p:grpSpPr>
          <p:cxnSp>
            <p:nvCxnSpPr>
              <p:cNvPr id="14351" name="直接连接符 32">
                <a:extLst>
                  <a:ext uri="{FF2B5EF4-FFF2-40B4-BE49-F238E27FC236}">
                    <a16:creationId xmlns:a16="http://schemas.microsoft.com/office/drawing/2014/main" id="{C96025B6-A400-02AD-E451-29A38732BFE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2" name="直接连接符 33">
                <a:extLst>
                  <a:ext uri="{FF2B5EF4-FFF2-40B4-BE49-F238E27FC236}">
                    <a16:creationId xmlns:a16="http://schemas.microsoft.com/office/drawing/2014/main" id="{595D6B95-A8FC-89FE-41A4-7E94E97F3F0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3" name="直接连接符 34">
                <a:extLst>
                  <a:ext uri="{FF2B5EF4-FFF2-40B4-BE49-F238E27FC236}">
                    <a16:creationId xmlns:a16="http://schemas.microsoft.com/office/drawing/2014/main" id="{9876B1AD-F245-4EEB-86AC-384A1DDFA46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4348" name="TextBox 42">
              <a:extLst>
                <a:ext uri="{FF2B5EF4-FFF2-40B4-BE49-F238E27FC236}">
                  <a16:creationId xmlns:a16="http://schemas.microsoft.com/office/drawing/2014/main" id="{17768BA7-DEBA-5F1C-4677-1918B6B7F7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59563" y="5445125"/>
              <a:ext cx="338802" cy="462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b</a:t>
              </a:r>
              <a:endParaRPr lang="zh-CN" altLang="en-US" sz="2400" b="1" i="1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4349" name="TextBox 43">
              <a:extLst>
                <a:ext uri="{FF2B5EF4-FFF2-40B4-BE49-F238E27FC236}">
                  <a16:creationId xmlns:a16="http://schemas.microsoft.com/office/drawing/2014/main" id="{39BC7EC2-5ACF-879B-040B-D6F7E5ADF2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8125" y="4797426"/>
              <a:ext cx="356449" cy="462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sz="2400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4350" name="TextBox 42">
              <a:extLst>
                <a:ext uri="{FF2B5EF4-FFF2-40B4-BE49-F238E27FC236}">
                  <a16:creationId xmlns:a16="http://schemas.microsoft.com/office/drawing/2014/main" id="{80FBCC47-782F-BF1A-6B31-9BF1F24E97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50629" y="3948554"/>
              <a:ext cx="338554" cy="462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a</a:t>
              </a:r>
            </a:p>
          </p:txBody>
        </p:sp>
      </p:grpSp>
      <p:grpSp>
        <p:nvGrpSpPr>
          <p:cNvPr id="14354" name="组合 34">
            <a:extLst>
              <a:ext uri="{FF2B5EF4-FFF2-40B4-BE49-F238E27FC236}">
                <a16:creationId xmlns:a16="http://schemas.microsoft.com/office/drawing/2014/main" id="{E8A0C702-891A-AF75-429B-A4104DD43DF6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3528528" y="2800345"/>
            <a:ext cx="862408" cy="1635117"/>
            <a:chOff x="6300788" y="3945059"/>
            <a:chExt cx="1084262" cy="2057790"/>
          </a:xfrm>
        </p:grpSpPr>
        <p:sp>
          <p:nvSpPr>
            <p:cNvPr id="14355" name="梯形 14354">
              <a:extLst>
                <a:ext uri="{FF2B5EF4-FFF2-40B4-BE49-F238E27FC236}">
                  <a16:creationId xmlns:a16="http://schemas.microsoft.com/office/drawing/2014/main" id="{C366835E-D46E-DB2F-7F94-CEEB68A54BA5}"/>
                </a:ext>
              </a:extLst>
            </p:cNvPr>
            <p:cNvSpPr/>
            <p:nvPr/>
          </p:nvSpPr>
          <p:spPr bwMode="auto">
            <a:xfrm>
              <a:off x="6300788" y="4440241"/>
              <a:ext cx="1084262" cy="1078981"/>
            </a:xfrm>
            <a:prstGeom prst="trapezoid">
              <a:avLst/>
            </a:prstGeom>
            <a:solidFill>
              <a:srgbClr val="FFFFCC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000" b="1">
                <a:latin typeface="楷体_GB2312" charset="-122"/>
                <a:ea typeface="楷体_GB2312" charset="-122"/>
              </a:endParaRPr>
            </a:p>
          </p:txBody>
        </p:sp>
        <p:grpSp>
          <p:nvGrpSpPr>
            <p:cNvPr id="14356" name="组合 31">
              <a:extLst>
                <a:ext uri="{FF2B5EF4-FFF2-40B4-BE49-F238E27FC236}">
                  <a16:creationId xmlns:a16="http://schemas.microsoft.com/office/drawing/2014/main" id="{1AC27E8F-8C0C-98F1-B0D3-F0E4560312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8125" y="4437063"/>
              <a:ext cx="144463" cy="1079500"/>
              <a:chOff x="2987824" y="4005064"/>
              <a:chExt cx="144016" cy="1080120"/>
            </a:xfrm>
          </p:grpSpPr>
          <p:cxnSp>
            <p:nvCxnSpPr>
              <p:cNvPr id="14360" name="直接连接符 32">
                <a:extLst>
                  <a:ext uri="{FF2B5EF4-FFF2-40B4-BE49-F238E27FC236}">
                    <a16:creationId xmlns:a16="http://schemas.microsoft.com/office/drawing/2014/main" id="{38EA2386-EED5-C0B5-8521-8B63E94CE75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61" name="直接连接符 33">
                <a:extLst>
                  <a:ext uri="{FF2B5EF4-FFF2-40B4-BE49-F238E27FC236}">
                    <a16:creationId xmlns:a16="http://schemas.microsoft.com/office/drawing/2014/main" id="{8190C191-D72B-1A11-F99F-C2BC7424D06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62" name="直接连接符 34">
                <a:extLst>
                  <a:ext uri="{FF2B5EF4-FFF2-40B4-BE49-F238E27FC236}">
                    <a16:creationId xmlns:a16="http://schemas.microsoft.com/office/drawing/2014/main" id="{C0E58A12-F885-F1A7-40A0-7F99DCFAC71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4357" name="TextBox 42">
              <a:extLst>
                <a:ext uri="{FF2B5EF4-FFF2-40B4-BE49-F238E27FC236}">
                  <a16:creationId xmlns:a16="http://schemas.microsoft.com/office/drawing/2014/main" id="{94FC82CF-1C2E-4B40-06FB-1EAF0A6DB9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6588126" y="5421845"/>
              <a:ext cx="410117" cy="581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b</a:t>
              </a:r>
              <a:endParaRPr lang="zh-CN" altLang="en-US" sz="2400" b="1" i="1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4358" name="TextBox 43">
              <a:extLst>
                <a:ext uri="{FF2B5EF4-FFF2-40B4-BE49-F238E27FC236}">
                  <a16:creationId xmlns:a16="http://schemas.microsoft.com/office/drawing/2014/main" id="{EC294171-B589-9D22-CE7E-29B6B6D765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6587997" y="4797260"/>
              <a:ext cx="356449" cy="461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sz="2400" b="1" i="1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4359" name="TextBox 42">
              <a:extLst>
                <a:ext uri="{FF2B5EF4-FFF2-40B4-BE49-F238E27FC236}">
                  <a16:creationId xmlns:a16="http://schemas.microsoft.com/office/drawing/2014/main" id="{7C3B4B94-197D-5E3F-7D82-B22442FB54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6705968" y="3945059"/>
              <a:ext cx="370799" cy="581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a</a:t>
              </a:r>
              <a:endParaRPr lang="zh-CN" altLang="en-US" sz="2400" b="1" i="1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sp>
        <p:nvSpPr>
          <p:cNvPr id="14363" name="矩形 14362">
            <a:extLst>
              <a:ext uri="{FF2B5EF4-FFF2-40B4-BE49-F238E27FC236}">
                <a16:creationId xmlns:a16="http://schemas.microsoft.com/office/drawing/2014/main" id="{906D6C7F-67D4-F568-98DC-546C47D4B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234" y="4319530"/>
            <a:ext cx="1390124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S=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a+b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endParaRPr lang="zh-CN" altLang="en-US" sz="1050" dirty="0">
              <a:solidFill>
                <a:srgbClr val="FF0000"/>
              </a:solidFill>
            </a:endParaRPr>
          </a:p>
        </p:txBody>
      </p:sp>
      <p:grpSp>
        <p:nvGrpSpPr>
          <p:cNvPr id="14365" name="组合 14364">
            <a:extLst>
              <a:ext uri="{FF2B5EF4-FFF2-40B4-BE49-F238E27FC236}">
                <a16:creationId xmlns:a16="http://schemas.microsoft.com/office/drawing/2014/main" id="{1CF60F76-7EE5-3B01-42D1-7660F95B070E}"/>
              </a:ext>
            </a:extLst>
          </p:cNvPr>
          <p:cNvGrpSpPr/>
          <p:nvPr/>
        </p:nvGrpSpPr>
        <p:grpSpPr>
          <a:xfrm>
            <a:off x="609704" y="4313175"/>
            <a:ext cx="1774845" cy="620713"/>
            <a:chOff x="774062" y="4465571"/>
            <a:chExt cx="1774845" cy="620713"/>
          </a:xfrm>
        </p:grpSpPr>
        <p:sp>
          <p:nvSpPr>
            <p:cNvPr id="14344" name="矩形 14343">
              <a:extLst>
                <a:ext uri="{FF2B5EF4-FFF2-40B4-BE49-F238E27FC236}">
                  <a16:creationId xmlns:a16="http://schemas.microsoft.com/office/drawing/2014/main" id="{C88ED543-9595-DEE5-96B6-1B06D70B35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062" y="4474528"/>
              <a:ext cx="177484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S=     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(</a:t>
              </a:r>
              <a:r>
                <a:rPr lang="en-US" altLang="zh-CN" sz="2400" b="1" i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a+b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)</a:t>
              </a:r>
              <a:r>
                <a:rPr lang="en-US" altLang="zh-CN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h</a:t>
              </a:r>
              <a:endParaRPr lang="zh-CN" altLang="en-US" sz="1050" dirty="0">
                <a:solidFill>
                  <a:srgbClr val="FF0000"/>
                </a:solidFill>
              </a:endParaRPr>
            </a:p>
          </p:txBody>
        </p:sp>
        <p:graphicFrame>
          <p:nvGraphicFramePr>
            <p:cNvPr id="14364" name="对象 14363">
              <a:extLst>
                <a:ext uri="{FF2B5EF4-FFF2-40B4-BE49-F238E27FC236}">
                  <a16:creationId xmlns:a16="http://schemas.microsoft.com/office/drawing/2014/main" id="{05C77BE8-CADF-6DE2-C6F0-AEDDFA8CB3A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8990784"/>
                </p:ext>
              </p:extLst>
            </p:nvPr>
          </p:nvGraphicFramePr>
          <p:xfrm>
            <a:off x="1320806" y="4465571"/>
            <a:ext cx="290513" cy="620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89822" imgH="620302" progId="Equation.DSMT4">
                    <p:embed/>
                  </p:oleObj>
                </mc:Choice>
                <mc:Fallback>
                  <p:oleObj name="Equation" r:id="rId8" imgW="289822" imgH="620302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320806" y="4465571"/>
                          <a:ext cx="290513" cy="6207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374" name="任意多边形: 形状 14373">
            <a:extLst>
              <a:ext uri="{FF2B5EF4-FFF2-40B4-BE49-F238E27FC236}">
                <a16:creationId xmlns:a16="http://schemas.microsoft.com/office/drawing/2014/main" id="{5F53EB80-63EE-B6FB-D3EB-4142E68D1615}"/>
              </a:ext>
            </a:extLst>
          </p:cNvPr>
          <p:cNvSpPr/>
          <p:nvPr/>
        </p:nvSpPr>
        <p:spPr bwMode="auto">
          <a:xfrm rot="2836425" flipV="1">
            <a:off x="3539116" y="3350563"/>
            <a:ext cx="188856" cy="417898"/>
          </a:xfrm>
          <a:custGeom>
            <a:avLst/>
            <a:gdLst>
              <a:gd name="csX0" fmla="*/ 236220 w 1244153"/>
              <a:gd name="csY0" fmla="*/ 0 h 2202180"/>
              <a:gd name="csX1" fmla="*/ 1242060 w 1244153"/>
              <a:gd name="csY1" fmla="*/ 1242060 h 2202180"/>
              <a:gd name="csX2" fmla="*/ 0 w 1244153"/>
              <a:gd name="csY2" fmla="*/ 2202180 h 2202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244153" h="2202180">
                <a:moveTo>
                  <a:pt x="236220" y="0"/>
                </a:moveTo>
                <a:cubicBezTo>
                  <a:pt x="758825" y="437515"/>
                  <a:pt x="1281430" y="875030"/>
                  <a:pt x="1242060" y="1242060"/>
                </a:cubicBezTo>
                <a:cubicBezTo>
                  <a:pt x="1202690" y="1609090"/>
                  <a:pt x="601345" y="1905635"/>
                  <a:pt x="0" y="2202180"/>
                </a:cubicBezTo>
              </a:path>
            </a:pathLst>
          </a:custGeom>
          <a:noFill/>
          <a:ln w="19050">
            <a:solidFill>
              <a:srgbClr val="FF0000"/>
            </a:solidFill>
            <a:miter lim="800000"/>
            <a:headEnd type="non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375" name="组合 14374">
            <a:extLst>
              <a:ext uri="{FF2B5EF4-FFF2-40B4-BE49-F238E27FC236}">
                <a16:creationId xmlns:a16="http://schemas.microsoft.com/office/drawing/2014/main" id="{AC7BE8B3-4652-B892-8330-05794A28E74D}"/>
              </a:ext>
            </a:extLst>
          </p:cNvPr>
          <p:cNvGrpSpPr/>
          <p:nvPr/>
        </p:nvGrpSpPr>
        <p:grpSpPr>
          <a:xfrm>
            <a:off x="1711168" y="3166093"/>
            <a:ext cx="1309670" cy="430887"/>
            <a:chOff x="2362258" y="1089331"/>
            <a:chExt cx="1309670" cy="430887"/>
          </a:xfrm>
        </p:grpSpPr>
        <p:cxnSp>
          <p:nvCxnSpPr>
            <p:cNvPr id="14376" name="直接箭头连接符 14375">
              <a:extLst>
                <a:ext uri="{FF2B5EF4-FFF2-40B4-BE49-F238E27FC236}">
                  <a16:creationId xmlns:a16="http://schemas.microsoft.com/office/drawing/2014/main" id="{B598868F-A816-BB59-37A4-9F51AF044358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58" y="1504978"/>
              <a:ext cx="114297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77" name="文本框 14376">
              <a:extLst>
                <a:ext uri="{FF2B5EF4-FFF2-40B4-BE49-F238E27FC236}">
                  <a16:creationId xmlns:a16="http://schemas.microsoft.com/office/drawing/2014/main" id="{F45D50D5-E71B-5F4B-5E49-D518EEE710BF}"/>
                </a:ext>
              </a:extLst>
            </p:cNvPr>
            <p:cNvSpPr txBox="1"/>
            <p:nvPr/>
          </p:nvSpPr>
          <p:spPr>
            <a:xfrm>
              <a:off x="2529894" y="1089331"/>
              <a:ext cx="114203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旋转</a:t>
              </a:r>
              <a:endParaRPr lang="zh-CN" altLang="en-US" sz="2200" dirty="0"/>
            </a:p>
          </p:txBody>
        </p:sp>
      </p:grpSp>
      <p:cxnSp>
        <p:nvCxnSpPr>
          <p:cNvPr id="14380" name="直接箭头连接符 14379">
            <a:extLst>
              <a:ext uri="{FF2B5EF4-FFF2-40B4-BE49-F238E27FC236}">
                <a16:creationId xmlns:a16="http://schemas.microsoft.com/office/drawing/2014/main" id="{73D0F543-66E9-76B3-9831-CE60FE44E894}"/>
              </a:ext>
            </a:extLst>
          </p:cNvPr>
          <p:cNvCxnSpPr>
            <a:cxnSpLocks/>
          </p:cNvCxnSpPr>
          <p:nvPr/>
        </p:nvCxnSpPr>
        <p:spPr>
          <a:xfrm>
            <a:off x="4343406" y="1291078"/>
            <a:ext cx="380683" cy="7619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83" name="直接箭头连接符 14382">
            <a:extLst>
              <a:ext uri="{FF2B5EF4-FFF2-40B4-BE49-F238E27FC236}">
                <a16:creationId xmlns:a16="http://schemas.microsoft.com/office/drawing/2014/main" id="{39012DB6-A65B-53E8-BACA-E9E5DD0EFE46}"/>
              </a:ext>
            </a:extLst>
          </p:cNvPr>
          <p:cNvCxnSpPr>
            <a:cxnSpLocks/>
          </p:cNvCxnSpPr>
          <p:nvPr/>
        </p:nvCxnSpPr>
        <p:spPr>
          <a:xfrm flipV="1">
            <a:off x="4374051" y="2621803"/>
            <a:ext cx="350345" cy="78812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390" name="组合 33">
            <a:extLst>
              <a:ext uri="{FF2B5EF4-FFF2-40B4-BE49-F238E27FC236}">
                <a16:creationId xmlns:a16="http://schemas.microsoft.com/office/drawing/2014/main" id="{1656D2BE-CE26-99B7-6DFC-CEE6FE4C25B2}"/>
              </a:ext>
            </a:extLst>
          </p:cNvPr>
          <p:cNvGrpSpPr>
            <a:grpSpLocks/>
          </p:cNvGrpSpPr>
          <p:nvPr/>
        </p:nvGrpSpPr>
        <p:grpSpPr bwMode="auto">
          <a:xfrm>
            <a:off x="5029474" y="1974775"/>
            <a:ext cx="286984" cy="868851"/>
            <a:chOff x="6577013" y="2636838"/>
            <a:chExt cx="356103" cy="1079500"/>
          </a:xfrm>
        </p:grpSpPr>
        <p:grpSp>
          <p:nvGrpSpPr>
            <p:cNvPr id="14392" name="组合 27">
              <a:extLst>
                <a:ext uri="{FF2B5EF4-FFF2-40B4-BE49-F238E27FC236}">
                  <a16:creationId xmlns:a16="http://schemas.microsoft.com/office/drawing/2014/main" id="{9CDCE356-D812-06BA-35EB-C7B1D593BD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8125" y="2636838"/>
              <a:ext cx="144463" cy="1079500"/>
              <a:chOff x="2987824" y="4005064"/>
              <a:chExt cx="144016" cy="1080120"/>
            </a:xfrm>
          </p:grpSpPr>
          <p:cxnSp>
            <p:nvCxnSpPr>
              <p:cNvPr id="14395" name="直接连接符 28">
                <a:extLst>
                  <a:ext uri="{FF2B5EF4-FFF2-40B4-BE49-F238E27FC236}">
                    <a16:creationId xmlns:a16="http://schemas.microsoft.com/office/drawing/2014/main" id="{CAA1CA67-7359-E43C-6526-17D5FE27A0D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96" name="直接连接符 29">
                <a:extLst>
                  <a:ext uri="{FF2B5EF4-FFF2-40B4-BE49-F238E27FC236}">
                    <a16:creationId xmlns:a16="http://schemas.microsoft.com/office/drawing/2014/main" id="{0F89A020-1AED-0BCF-0D87-CBF2439223B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97" name="直接连接符 30">
                <a:extLst>
                  <a:ext uri="{FF2B5EF4-FFF2-40B4-BE49-F238E27FC236}">
                    <a16:creationId xmlns:a16="http://schemas.microsoft.com/office/drawing/2014/main" id="{B2868182-EB5C-ED75-A8AA-412405788A4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4394" name="TextBox 40">
              <a:extLst>
                <a:ext uri="{FF2B5EF4-FFF2-40B4-BE49-F238E27FC236}">
                  <a16:creationId xmlns:a16="http://schemas.microsoft.com/office/drawing/2014/main" id="{B0C9B3D1-BE14-4777-2EB5-6D28BD9635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7013" y="2924176"/>
              <a:ext cx="356103" cy="462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sz="2400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7B1A50C0-7E03-3E6A-4E7E-1053C40FD6A7}"/>
              </a:ext>
            </a:extLst>
          </p:cNvPr>
          <p:cNvGrpSpPr/>
          <p:nvPr/>
        </p:nvGrpSpPr>
        <p:grpSpPr>
          <a:xfrm>
            <a:off x="6248413" y="1974775"/>
            <a:ext cx="1150932" cy="430887"/>
            <a:chOff x="2362258" y="1102945"/>
            <a:chExt cx="1150932" cy="430887"/>
          </a:xfrm>
        </p:grpSpPr>
        <p:cxnSp>
          <p:nvCxnSpPr>
            <p:cNvPr id="78" name="直接箭头连接符 77">
              <a:extLst>
                <a:ext uri="{FF2B5EF4-FFF2-40B4-BE49-F238E27FC236}">
                  <a16:creationId xmlns:a16="http://schemas.microsoft.com/office/drawing/2014/main" id="{0E519B28-C4FF-49C5-1656-01801B3BF5BC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58" y="1504978"/>
              <a:ext cx="8381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DDA108B3-9D46-30E1-0198-F16833303E95}"/>
                </a:ext>
              </a:extLst>
            </p:cNvPr>
            <p:cNvSpPr txBox="1"/>
            <p:nvPr/>
          </p:nvSpPr>
          <p:spPr>
            <a:xfrm>
              <a:off x="2371156" y="1102945"/>
              <a:ext cx="114203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平移</a:t>
              </a:r>
              <a:endParaRPr lang="zh-CN" altLang="en-US" sz="2200" dirty="0"/>
            </a:p>
          </p:txBody>
        </p:sp>
      </p:grpSp>
      <p:sp>
        <p:nvSpPr>
          <p:cNvPr id="82" name="矩形 81">
            <a:extLst>
              <a:ext uri="{FF2B5EF4-FFF2-40B4-BE49-F238E27FC236}">
                <a16:creationId xmlns:a16="http://schemas.microsoft.com/office/drawing/2014/main" id="{D997285F-CAC8-BFF3-2B4E-C47D5E336BAE}"/>
              </a:ext>
            </a:extLst>
          </p:cNvPr>
          <p:cNvSpPr/>
          <p:nvPr/>
        </p:nvSpPr>
        <p:spPr bwMode="auto">
          <a:xfrm>
            <a:off x="7323147" y="2005916"/>
            <a:ext cx="1220047" cy="870626"/>
          </a:xfrm>
          <a:prstGeom prst="rect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l" eaLnBrk="1" hangingPunct="1">
              <a:buFont typeface="Arial" panose="020B0604020202020204" pitchFamily="34" charset="0"/>
              <a:buNone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84" name="直角三角形 83">
            <a:extLst>
              <a:ext uri="{FF2B5EF4-FFF2-40B4-BE49-F238E27FC236}">
                <a16:creationId xmlns:a16="http://schemas.microsoft.com/office/drawing/2014/main" id="{D24EABAF-CD9A-26A3-E147-8830058FD860}"/>
              </a:ext>
            </a:extLst>
          </p:cNvPr>
          <p:cNvSpPr/>
          <p:nvPr/>
        </p:nvSpPr>
        <p:spPr bwMode="auto">
          <a:xfrm flipH="1">
            <a:off x="8323695" y="1986264"/>
            <a:ext cx="228017" cy="891011"/>
          </a:xfrm>
          <a:prstGeom prst="rtTriangle">
            <a:avLst/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l" eaLnBrk="1" hangingPunct="1">
              <a:buFont typeface="Arial" panose="020B0604020202020204" pitchFamily="34" charset="0"/>
              <a:buNone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BA5679C7-DED7-9975-17E7-9A36EB85B81E}"/>
              </a:ext>
            </a:extLst>
          </p:cNvPr>
          <p:cNvCxnSpPr>
            <a:cxnSpLocks/>
          </p:cNvCxnSpPr>
          <p:nvPr/>
        </p:nvCxnSpPr>
        <p:spPr>
          <a:xfrm flipH="1">
            <a:off x="8316075" y="1993884"/>
            <a:ext cx="228017" cy="891011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直角三角形 82">
            <a:extLst>
              <a:ext uri="{FF2B5EF4-FFF2-40B4-BE49-F238E27FC236}">
                <a16:creationId xmlns:a16="http://schemas.microsoft.com/office/drawing/2014/main" id="{EBD87D6D-E62C-5E66-9BC3-8DD007711607}"/>
              </a:ext>
            </a:extLst>
          </p:cNvPr>
          <p:cNvSpPr/>
          <p:nvPr/>
        </p:nvSpPr>
        <p:spPr bwMode="auto">
          <a:xfrm flipH="1">
            <a:off x="7094154" y="2037818"/>
            <a:ext cx="228988" cy="838724"/>
          </a:xfrm>
          <a:prstGeom prst="rtTriangle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l" eaLnBrk="1" hangingPunct="1">
              <a:buFont typeface="Arial" panose="020B0604020202020204" pitchFamily="34" charset="0"/>
              <a:buNone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B8C4240C-F451-186A-2141-55AB9494C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3560" y="2819206"/>
            <a:ext cx="856325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S=ah</a:t>
            </a:r>
          </a:p>
        </p:txBody>
      </p:sp>
    </p:spTree>
    <p:extLst>
      <p:ext uri="{BB962C8B-B14F-4D97-AF65-F5344CB8AC3E}">
        <p14:creationId xmlns:p14="http://schemas.microsoft.com/office/powerpoint/2010/main" val="58230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4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94444E-6 2.22222E-6 L 0.13437 2.22222E-6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12" grpId="0"/>
      <p:bldP spid="35" grpId="0" animBg="1"/>
      <p:bldP spid="14363" grpId="0"/>
      <p:bldP spid="14374" grpId="0" animBg="1"/>
      <p:bldP spid="82" grpId="0" animBg="1"/>
      <p:bldP spid="84" grpId="0" animBg="1"/>
      <p:bldP spid="83" grpId="0" animBg="1"/>
      <p:bldP spid="83" grpId="1" animBg="1"/>
      <p:bldP spid="8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B28FFCC-B8F7-1EF4-9B90-86818B5B3AD2}"/>
              </a:ext>
            </a:extLst>
          </p:cNvPr>
          <p:cNvSpPr txBox="1"/>
          <p:nvPr/>
        </p:nvSpPr>
        <p:spPr>
          <a:xfrm>
            <a:off x="609704" y="285810"/>
            <a:ext cx="7924592" cy="125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700" b="1" dirty="0">
                <a:latin typeface="+mj-lt"/>
                <a:ea typeface="黑体" pitchFamily="2" charset="-122"/>
              </a:rPr>
              <a:t>        我们还学习了哪两个较大的面积单位？它们与平方米之间的进率是多少？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BF81978-1DFB-BB69-6105-D000EDE67504}"/>
              </a:ext>
            </a:extLst>
          </p:cNvPr>
          <p:cNvSpPr txBox="1"/>
          <p:nvPr/>
        </p:nvSpPr>
        <p:spPr bwMode="auto">
          <a:xfrm>
            <a:off x="1841658" y="2850170"/>
            <a:ext cx="5519262" cy="461665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平方千米 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1000000 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平方米 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100 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公顷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F9CA3E0-0255-E78F-8969-CE332FD0FBA0}"/>
              </a:ext>
            </a:extLst>
          </p:cNvPr>
          <p:cNvSpPr txBox="1"/>
          <p:nvPr/>
        </p:nvSpPr>
        <p:spPr bwMode="auto">
          <a:xfrm>
            <a:off x="3044190" y="2089428"/>
            <a:ext cx="14097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公顷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1BD2F58-AACA-367B-23CF-71168B5EBBC2}"/>
              </a:ext>
            </a:extLst>
          </p:cNvPr>
          <p:cNvSpPr txBox="1"/>
          <p:nvPr/>
        </p:nvSpPr>
        <p:spPr bwMode="auto">
          <a:xfrm>
            <a:off x="4596394" y="2089429"/>
            <a:ext cx="14097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平方千米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E486576-1CE7-315F-402D-1E4E53A278BD}"/>
              </a:ext>
            </a:extLst>
          </p:cNvPr>
          <p:cNvSpPr txBox="1"/>
          <p:nvPr/>
        </p:nvSpPr>
        <p:spPr bwMode="auto">
          <a:xfrm>
            <a:off x="3023525" y="3710243"/>
            <a:ext cx="3034376" cy="461665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公顷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10000 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平方米</a:t>
            </a:r>
          </a:p>
        </p:txBody>
      </p:sp>
    </p:spTree>
    <p:extLst>
      <p:ext uri="{BB962C8B-B14F-4D97-AF65-F5344CB8AC3E}">
        <p14:creationId xmlns:p14="http://schemas.microsoft.com/office/powerpoint/2010/main" val="314467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立方体 16">
            <a:extLst>
              <a:ext uri="{FF2B5EF4-FFF2-40B4-BE49-F238E27FC236}">
                <a16:creationId xmlns:a16="http://schemas.microsoft.com/office/drawing/2014/main" id="{98082D22-6084-D1DC-BE20-D5C9A2FCC006}"/>
              </a:ext>
            </a:extLst>
          </p:cNvPr>
          <p:cNvSpPr/>
          <p:nvPr/>
        </p:nvSpPr>
        <p:spPr>
          <a:xfrm>
            <a:off x="4344494" y="2259306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2" name="立方体 31">
            <a:extLst>
              <a:ext uri="{FF2B5EF4-FFF2-40B4-BE49-F238E27FC236}">
                <a16:creationId xmlns:a16="http://schemas.microsoft.com/office/drawing/2014/main" id="{5DAAB22C-801C-5F8D-1EB8-B793E3155EE3}"/>
              </a:ext>
            </a:extLst>
          </p:cNvPr>
          <p:cNvSpPr/>
          <p:nvPr/>
        </p:nvSpPr>
        <p:spPr>
          <a:xfrm>
            <a:off x="4707307" y="2255401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1" name="立方体 30">
            <a:extLst>
              <a:ext uri="{FF2B5EF4-FFF2-40B4-BE49-F238E27FC236}">
                <a16:creationId xmlns:a16="http://schemas.microsoft.com/office/drawing/2014/main" id="{658FBFAC-CF6D-13FE-A4AB-05488B853686}"/>
              </a:ext>
            </a:extLst>
          </p:cNvPr>
          <p:cNvSpPr/>
          <p:nvPr/>
        </p:nvSpPr>
        <p:spPr>
          <a:xfrm>
            <a:off x="4344846" y="1897888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3314" name="文本框 7">
            <a:extLst>
              <a:ext uri="{FF2B5EF4-FFF2-40B4-BE49-F238E27FC236}">
                <a16:creationId xmlns:a16="http://schemas.microsoft.com/office/drawing/2014/main" id="{E5204FC3-3B09-4013-8022-AE6B8EC82B12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315" name="图片 8">
            <a:extLst>
              <a:ext uri="{FF2B5EF4-FFF2-40B4-BE49-F238E27FC236}">
                <a16:creationId xmlns:a16="http://schemas.microsoft.com/office/drawing/2014/main" id="{BF071598-642E-44EB-A41C-C44D63EF59C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图片 11">
            <a:extLst>
              <a:ext uri="{FF2B5EF4-FFF2-40B4-BE49-F238E27FC236}">
                <a16:creationId xmlns:a16="http://schemas.microsoft.com/office/drawing/2014/main" id="{4EB4554B-E5B5-45C7-A6EF-78DF4387E38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4E16C7A4-E658-4CE3-9690-5EC2BD03592A}"/>
              </a:ext>
            </a:extLst>
          </p:cNvPr>
          <p:cNvSpPr txBox="1"/>
          <p:nvPr/>
        </p:nvSpPr>
        <p:spPr>
          <a:xfrm>
            <a:off x="306006" y="41876"/>
            <a:ext cx="48387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二、以题为例，加深理解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F75E8E-DD93-4E44-C0DB-F6B433CC61C1}"/>
              </a:ext>
            </a:extLst>
          </p:cNvPr>
          <p:cNvSpPr txBox="1"/>
          <p:nvPr/>
        </p:nvSpPr>
        <p:spPr>
          <a:xfrm>
            <a:off x="533506" y="895394"/>
            <a:ext cx="6172038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latin typeface="+mj-lt"/>
                <a:ea typeface="黑体" pitchFamily="2" charset="-122"/>
              </a:rPr>
              <a:t>1. </a:t>
            </a:r>
            <a:r>
              <a:rPr lang="zh-CN" altLang="en-US" sz="2700" b="1" dirty="0">
                <a:latin typeface="+mj-lt"/>
                <a:ea typeface="黑体" pitchFamily="2" charset="-122"/>
              </a:rPr>
              <a:t>辨认从三个不同方向观察到的图形。</a:t>
            </a:r>
          </a:p>
        </p:txBody>
      </p:sp>
      <p:sp>
        <p:nvSpPr>
          <p:cNvPr id="3" name="立方体 2">
            <a:extLst>
              <a:ext uri="{FF2B5EF4-FFF2-40B4-BE49-F238E27FC236}">
                <a16:creationId xmlns:a16="http://schemas.microsoft.com/office/drawing/2014/main" id="{6400023F-FB1F-B2D0-6CA2-663DD4E2D672}"/>
              </a:ext>
            </a:extLst>
          </p:cNvPr>
          <p:cNvSpPr/>
          <p:nvPr/>
        </p:nvSpPr>
        <p:spPr>
          <a:xfrm>
            <a:off x="1557445" y="2381320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" name="立方体 3">
            <a:extLst>
              <a:ext uri="{FF2B5EF4-FFF2-40B4-BE49-F238E27FC236}">
                <a16:creationId xmlns:a16="http://schemas.microsoft.com/office/drawing/2014/main" id="{F393920B-2B31-3BAC-0894-BDAECB4C6EA6}"/>
              </a:ext>
            </a:extLst>
          </p:cNvPr>
          <p:cNvSpPr/>
          <p:nvPr/>
        </p:nvSpPr>
        <p:spPr>
          <a:xfrm>
            <a:off x="1920310" y="2382722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5" name="立方体 4">
            <a:extLst>
              <a:ext uri="{FF2B5EF4-FFF2-40B4-BE49-F238E27FC236}">
                <a16:creationId xmlns:a16="http://schemas.microsoft.com/office/drawing/2014/main" id="{1600C799-C82C-3FB0-B042-F2442610F608}"/>
              </a:ext>
            </a:extLst>
          </p:cNvPr>
          <p:cNvSpPr/>
          <p:nvPr/>
        </p:nvSpPr>
        <p:spPr>
          <a:xfrm>
            <a:off x="1557444" y="2022533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7" name="立方体 6">
            <a:extLst>
              <a:ext uri="{FF2B5EF4-FFF2-40B4-BE49-F238E27FC236}">
                <a16:creationId xmlns:a16="http://schemas.microsoft.com/office/drawing/2014/main" id="{633EEC95-89C0-A1F2-BBC0-996E3DA9779E}"/>
              </a:ext>
            </a:extLst>
          </p:cNvPr>
          <p:cNvSpPr/>
          <p:nvPr/>
        </p:nvSpPr>
        <p:spPr>
          <a:xfrm>
            <a:off x="1066892" y="2500993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8" name="立方体 7">
            <a:extLst>
              <a:ext uri="{FF2B5EF4-FFF2-40B4-BE49-F238E27FC236}">
                <a16:creationId xmlns:a16="http://schemas.microsoft.com/office/drawing/2014/main" id="{257A0206-450E-A5EE-0695-10067343EF83}"/>
              </a:ext>
            </a:extLst>
          </p:cNvPr>
          <p:cNvSpPr/>
          <p:nvPr/>
        </p:nvSpPr>
        <p:spPr>
          <a:xfrm>
            <a:off x="1436289" y="2500993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" name="立方体 9">
            <a:extLst>
              <a:ext uri="{FF2B5EF4-FFF2-40B4-BE49-F238E27FC236}">
                <a16:creationId xmlns:a16="http://schemas.microsoft.com/office/drawing/2014/main" id="{7F30030F-6F38-298C-1BB5-24F51E8E1B72}"/>
              </a:ext>
            </a:extLst>
          </p:cNvPr>
          <p:cNvSpPr/>
          <p:nvPr/>
        </p:nvSpPr>
        <p:spPr>
          <a:xfrm>
            <a:off x="2283175" y="2381319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1" name="立方体 10">
            <a:extLst>
              <a:ext uri="{FF2B5EF4-FFF2-40B4-BE49-F238E27FC236}">
                <a16:creationId xmlns:a16="http://schemas.microsoft.com/office/drawing/2014/main" id="{2CBA329F-C59E-CA70-5429-D48F6D1ED3C2}"/>
              </a:ext>
            </a:extLst>
          </p:cNvPr>
          <p:cNvSpPr/>
          <p:nvPr/>
        </p:nvSpPr>
        <p:spPr>
          <a:xfrm>
            <a:off x="4224375" y="2377740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2" name="立方体 11">
            <a:extLst>
              <a:ext uri="{FF2B5EF4-FFF2-40B4-BE49-F238E27FC236}">
                <a16:creationId xmlns:a16="http://schemas.microsoft.com/office/drawing/2014/main" id="{1D7D6E3E-A300-3610-E459-6C2A0277F0BF}"/>
              </a:ext>
            </a:extLst>
          </p:cNvPr>
          <p:cNvSpPr/>
          <p:nvPr/>
        </p:nvSpPr>
        <p:spPr>
          <a:xfrm>
            <a:off x="4587240" y="2379142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368194ED-0825-7C6A-79A5-B169865B62BA}"/>
              </a:ext>
            </a:extLst>
          </p:cNvPr>
          <p:cNvSpPr/>
          <p:nvPr/>
        </p:nvSpPr>
        <p:spPr>
          <a:xfrm>
            <a:off x="4224374" y="2018953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4" name="立方体 13">
            <a:extLst>
              <a:ext uri="{FF2B5EF4-FFF2-40B4-BE49-F238E27FC236}">
                <a16:creationId xmlns:a16="http://schemas.microsoft.com/office/drawing/2014/main" id="{F5504CE0-BF64-FF7C-8DBC-A9B25676FC35}"/>
              </a:ext>
            </a:extLst>
          </p:cNvPr>
          <p:cNvSpPr/>
          <p:nvPr/>
        </p:nvSpPr>
        <p:spPr>
          <a:xfrm>
            <a:off x="3741442" y="2497413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6BC9F11B-F388-1A81-4181-D4269142E3A6}"/>
              </a:ext>
            </a:extLst>
          </p:cNvPr>
          <p:cNvSpPr/>
          <p:nvPr/>
        </p:nvSpPr>
        <p:spPr>
          <a:xfrm>
            <a:off x="4103219" y="2497413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6" name="立方体 15">
            <a:extLst>
              <a:ext uri="{FF2B5EF4-FFF2-40B4-BE49-F238E27FC236}">
                <a16:creationId xmlns:a16="http://schemas.microsoft.com/office/drawing/2014/main" id="{92B1181B-0982-00B3-0788-EC51E5E57DF5}"/>
              </a:ext>
            </a:extLst>
          </p:cNvPr>
          <p:cNvSpPr/>
          <p:nvPr/>
        </p:nvSpPr>
        <p:spPr>
          <a:xfrm>
            <a:off x="5071260" y="2255402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3" name="立方体 32">
            <a:extLst>
              <a:ext uri="{FF2B5EF4-FFF2-40B4-BE49-F238E27FC236}">
                <a16:creationId xmlns:a16="http://schemas.microsoft.com/office/drawing/2014/main" id="{FCBE1152-42EE-1738-1A02-FCC40CD8369B}"/>
              </a:ext>
            </a:extLst>
          </p:cNvPr>
          <p:cNvSpPr/>
          <p:nvPr/>
        </p:nvSpPr>
        <p:spPr>
          <a:xfrm>
            <a:off x="4698951" y="1897646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4" name="立方体 33">
            <a:extLst>
              <a:ext uri="{FF2B5EF4-FFF2-40B4-BE49-F238E27FC236}">
                <a16:creationId xmlns:a16="http://schemas.microsoft.com/office/drawing/2014/main" id="{FCD2BF12-7A4A-3C74-6D58-4D898A26560D}"/>
              </a:ext>
            </a:extLst>
          </p:cNvPr>
          <p:cNvSpPr/>
          <p:nvPr/>
        </p:nvSpPr>
        <p:spPr>
          <a:xfrm>
            <a:off x="6794423" y="2381643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5" name="立方体 34">
            <a:extLst>
              <a:ext uri="{FF2B5EF4-FFF2-40B4-BE49-F238E27FC236}">
                <a16:creationId xmlns:a16="http://schemas.microsoft.com/office/drawing/2014/main" id="{3FBC271D-3A7F-6226-E3C8-3F1D88A83683}"/>
              </a:ext>
            </a:extLst>
          </p:cNvPr>
          <p:cNvSpPr/>
          <p:nvPr/>
        </p:nvSpPr>
        <p:spPr>
          <a:xfrm>
            <a:off x="7157236" y="2377738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6" name="立方体 35">
            <a:extLst>
              <a:ext uri="{FF2B5EF4-FFF2-40B4-BE49-F238E27FC236}">
                <a16:creationId xmlns:a16="http://schemas.microsoft.com/office/drawing/2014/main" id="{43987EF7-C049-4A0C-C38A-9C9FD703E996}"/>
              </a:ext>
            </a:extLst>
          </p:cNvPr>
          <p:cNvSpPr/>
          <p:nvPr/>
        </p:nvSpPr>
        <p:spPr>
          <a:xfrm>
            <a:off x="6794775" y="2020225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7" name="立方体 36">
            <a:extLst>
              <a:ext uri="{FF2B5EF4-FFF2-40B4-BE49-F238E27FC236}">
                <a16:creationId xmlns:a16="http://schemas.microsoft.com/office/drawing/2014/main" id="{3FC319E4-3C74-7A76-78B8-1A16C5F8131F}"/>
              </a:ext>
            </a:extLst>
          </p:cNvPr>
          <p:cNvSpPr/>
          <p:nvPr/>
        </p:nvSpPr>
        <p:spPr>
          <a:xfrm>
            <a:off x="6674304" y="2500077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8" name="立方体 37">
            <a:extLst>
              <a:ext uri="{FF2B5EF4-FFF2-40B4-BE49-F238E27FC236}">
                <a16:creationId xmlns:a16="http://schemas.microsoft.com/office/drawing/2014/main" id="{006A26C7-CFBD-4B96-122C-E1ACAC96819B}"/>
              </a:ext>
            </a:extLst>
          </p:cNvPr>
          <p:cNvSpPr/>
          <p:nvPr/>
        </p:nvSpPr>
        <p:spPr>
          <a:xfrm>
            <a:off x="7037169" y="2501479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9" name="立方体 38">
            <a:extLst>
              <a:ext uri="{FF2B5EF4-FFF2-40B4-BE49-F238E27FC236}">
                <a16:creationId xmlns:a16="http://schemas.microsoft.com/office/drawing/2014/main" id="{31C90792-CD5E-08B5-E0D1-99F7DAA76E75}"/>
              </a:ext>
            </a:extLst>
          </p:cNvPr>
          <p:cNvSpPr/>
          <p:nvPr/>
        </p:nvSpPr>
        <p:spPr>
          <a:xfrm>
            <a:off x="6674303" y="2141290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1" name="立方体 40">
            <a:extLst>
              <a:ext uri="{FF2B5EF4-FFF2-40B4-BE49-F238E27FC236}">
                <a16:creationId xmlns:a16="http://schemas.microsoft.com/office/drawing/2014/main" id="{7E9122AC-5F8E-4648-420B-E17BC6B4FE36}"/>
              </a:ext>
            </a:extLst>
          </p:cNvPr>
          <p:cNvSpPr/>
          <p:nvPr/>
        </p:nvSpPr>
        <p:spPr>
          <a:xfrm>
            <a:off x="6553148" y="2619750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2" name="立方体 41">
            <a:extLst>
              <a:ext uri="{FF2B5EF4-FFF2-40B4-BE49-F238E27FC236}">
                <a16:creationId xmlns:a16="http://schemas.microsoft.com/office/drawing/2014/main" id="{A71CC71E-4000-93D4-BEF5-28F891DF570B}"/>
              </a:ext>
            </a:extLst>
          </p:cNvPr>
          <p:cNvSpPr/>
          <p:nvPr/>
        </p:nvSpPr>
        <p:spPr>
          <a:xfrm>
            <a:off x="7521189" y="2377739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3" name="立方体 42">
            <a:extLst>
              <a:ext uri="{FF2B5EF4-FFF2-40B4-BE49-F238E27FC236}">
                <a16:creationId xmlns:a16="http://schemas.microsoft.com/office/drawing/2014/main" id="{AAE746E4-9122-C510-0C18-9E01BAFCDC29}"/>
              </a:ext>
            </a:extLst>
          </p:cNvPr>
          <p:cNvSpPr/>
          <p:nvPr/>
        </p:nvSpPr>
        <p:spPr>
          <a:xfrm>
            <a:off x="7148880" y="2019983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0" name="立方体 39">
            <a:extLst>
              <a:ext uri="{FF2B5EF4-FFF2-40B4-BE49-F238E27FC236}">
                <a16:creationId xmlns:a16="http://schemas.microsoft.com/office/drawing/2014/main" id="{7E3AFBE8-F6F3-B8DD-BD03-C4F762AC5245}"/>
              </a:ext>
            </a:extLst>
          </p:cNvPr>
          <p:cNvSpPr/>
          <p:nvPr/>
        </p:nvSpPr>
        <p:spPr>
          <a:xfrm>
            <a:off x="6786803" y="1657374"/>
            <a:ext cx="484021" cy="484021"/>
          </a:xfrm>
          <a:prstGeom prst="cube">
            <a:avLst/>
          </a:prstGeom>
          <a:solidFill>
            <a:srgbClr val="D5EAD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F879E97-59DD-23C0-CA48-1A53557100AF}"/>
              </a:ext>
            </a:extLst>
          </p:cNvPr>
          <p:cNvSpPr txBox="1"/>
          <p:nvPr/>
        </p:nvSpPr>
        <p:spPr bwMode="auto">
          <a:xfrm>
            <a:off x="990694" y="3635714"/>
            <a:ext cx="19811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层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04AB8F1-1B8A-7D94-39FE-B542F3937966}"/>
              </a:ext>
            </a:extLst>
          </p:cNvPr>
          <p:cNvSpPr txBox="1"/>
          <p:nvPr/>
        </p:nvSpPr>
        <p:spPr bwMode="auto">
          <a:xfrm>
            <a:off x="3810020" y="3635714"/>
            <a:ext cx="19811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层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7C967E6-5F2E-08BF-AEFE-25AA196CEA75}"/>
              </a:ext>
            </a:extLst>
          </p:cNvPr>
          <p:cNvSpPr txBox="1"/>
          <p:nvPr/>
        </p:nvSpPr>
        <p:spPr bwMode="auto">
          <a:xfrm>
            <a:off x="6557448" y="3635714"/>
            <a:ext cx="19811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层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FFEE0FD-75FA-6C79-F1D8-B880D602A02C}"/>
              </a:ext>
            </a:extLst>
          </p:cNvPr>
          <p:cNvSpPr txBox="1"/>
          <p:nvPr/>
        </p:nvSpPr>
        <p:spPr>
          <a:xfrm>
            <a:off x="1600278" y="3028938"/>
            <a:ext cx="533386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+mn-ea"/>
              </a:rPr>
              <a:t>①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46B6DE0-B1C4-42E2-E4AD-B17A51DDA36F}"/>
              </a:ext>
            </a:extLst>
          </p:cNvPr>
          <p:cNvSpPr txBox="1"/>
          <p:nvPr/>
        </p:nvSpPr>
        <p:spPr>
          <a:xfrm>
            <a:off x="4359798" y="3028938"/>
            <a:ext cx="533386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+mn-ea"/>
              </a:rPr>
              <a:t>②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5E47E3D-D944-BBDD-42C7-513D53717045}"/>
              </a:ext>
            </a:extLst>
          </p:cNvPr>
          <p:cNvSpPr txBox="1"/>
          <p:nvPr/>
        </p:nvSpPr>
        <p:spPr>
          <a:xfrm>
            <a:off x="7010336" y="3028938"/>
            <a:ext cx="533386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+mn-ea"/>
              </a:rPr>
              <a:t>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EDBB9A0-B758-3E1C-F53E-D15C37D8AA87}"/>
              </a:ext>
            </a:extLst>
          </p:cNvPr>
          <p:cNvSpPr txBox="1"/>
          <p:nvPr/>
        </p:nvSpPr>
        <p:spPr>
          <a:xfrm>
            <a:off x="619138" y="1733572"/>
            <a:ext cx="7981801" cy="1198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下面的图形分别是从哪个组合体的上面看到的？将序号填在括号里。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0E7BEC1-5C25-82CA-D94D-D51B804C1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60" y="3037125"/>
            <a:ext cx="6172158" cy="182056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C6F0ED8-4155-3630-7E7A-1F85AB3A3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672" y="4339380"/>
            <a:ext cx="477695" cy="59450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873CA42-0D57-AD23-16DA-FDED3482ADA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891" y="179134"/>
            <a:ext cx="5964218" cy="160719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D2C2CC8-FED3-4D67-24B7-0B0F0E414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152" y="4301281"/>
            <a:ext cx="477695" cy="59450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E3F4AC1-2060-A6ED-C502-AB36541C20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346" y="4250716"/>
            <a:ext cx="477695" cy="59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3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050463-8259-C25D-863F-0F475C292582}"/>
              </a:ext>
            </a:extLst>
          </p:cNvPr>
          <p:cNvSpPr txBox="1"/>
          <p:nvPr/>
        </p:nvSpPr>
        <p:spPr>
          <a:xfrm>
            <a:off x="228714" y="209612"/>
            <a:ext cx="6172038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latin typeface="+mj-lt"/>
                <a:ea typeface="黑体" pitchFamily="2" charset="-122"/>
              </a:rPr>
              <a:t>2. </a:t>
            </a:r>
            <a:r>
              <a:rPr lang="zh-CN" altLang="en-US" sz="2700" b="1" dirty="0">
                <a:latin typeface="+mj-lt"/>
                <a:ea typeface="黑体" pitchFamily="2" charset="-122"/>
              </a:rPr>
              <a:t>根据看到的图形还原组合体。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412F5B5-AB33-F42F-C628-FEED8937CA08}"/>
              </a:ext>
            </a:extLst>
          </p:cNvPr>
          <p:cNvSpPr txBox="1"/>
          <p:nvPr/>
        </p:nvSpPr>
        <p:spPr>
          <a:xfrm>
            <a:off x="581099" y="763312"/>
            <a:ext cx="8257989" cy="1198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   从</a:t>
            </a:r>
            <a:r>
              <a:rPr lang="zh-CN" altLang="en-US" sz="2600" b="1" dirty="0">
                <a:highlight>
                  <a:srgbClr val="FF00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前面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观察一个由相同的小正方体摆成的组合体，看到的图形如下图，这个组合体可能是怎样摆的？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01971AD-954E-F7FB-CA98-116A5E54B491}"/>
              </a:ext>
            </a:extLst>
          </p:cNvPr>
          <p:cNvSpPr/>
          <p:nvPr/>
        </p:nvSpPr>
        <p:spPr bwMode="auto">
          <a:xfrm>
            <a:off x="4168814" y="2266958"/>
            <a:ext cx="403186" cy="403424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F5F85FF-90F1-DC38-74A6-F87F34C2442F}"/>
              </a:ext>
            </a:extLst>
          </p:cNvPr>
          <p:cNvSpPr/>
          <p:nvPr/>
        </p:nvSpPr>
        <p:spPr bwMode="auto">
          <a:xfrm>
            <a:off x="4168814" y="2670382"/>
            <a:ext cx="403186" cy="403424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F9FD116-F252-2E17-6013-DE58B621B53A}"/>
              </a:ext>
            </a:extLst>
          </p:cNvPr>
          <p:cNvSpPr/>
          <p:nvPr/>
        </p:nvSpPr>
        <p:spPr bwMode="auto">
          <a:xfrm>
            <a:off x="3765628" y="2670382"/>
            <a:ext cx="403186" cy="403424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C0AFB61-6914-E601-4C6A-948AB77F34EC}"/>
              </a:ext>
            </a:extLst>
          </p:cNvPr>
          <p:cNvGrpSpPr/>
          <p:nvPr/>
        </p:nvGrpSpPr>
        <p:grpSpPr>
          <a:xfrm>
            <a:off x="1143090" y="3485489"/>
            <a:ext cx="6705424" cy="1296003"/>
            <a:chOff x="1143090" y="3485489"/>
            <a:chExt cx="6705424" cy="1296003"/>
          </a:xfrm>
        </p:grpSpPr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C572610F-BB75-5FCC-4887-B9882ADF2E32}"/>
                </a:ext>
              </a:extLst>
            </p:cNvPr>
            <p:cNvSpPr/>
            <p:nvPr/>
          </p:nvSpPr>
          <p:spPr bwMode="auto">
            <a:xfrm>
              <a:off x="1143090" y="3485489"/>
              <a:ext cx="6629226" cy="129600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00B0F0"/>
              </a:solidFill>
              <a:miter lim="800000"/>
            </a:ln>
          </p:spPr>
          <p:txBody>
            <a:bodyPr rtlCol="0" anchor="ctr"/>
            <a:lstStyle/>
            <a:p>
              <a:pPr algn="l" eaLnBrk="1" hangingPunct="1"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rgbClr val="00B0F0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矩形 5">
              <a:extLst>
                <a:ext uri="{FF2B5EF4-FFF2-40B4-BE49-F238E27FC236}">
                  <a16:creationId xmlns:a16="http://schemas.microsoft.com/office/drawing/2014/main" id="{37404168-7C06-68F8-DF17-19306C625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86" y="3515330"/>
              <a:ext cx="6553028" cy="111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通过一个方向看到的图形无法确定组合体的摆放方式。一般需要从三个方向确定。</a:t>
              </a:r>
              <a:endPara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732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立方体 18">
            <a:extLst>
              <a:ext uri="{FF2B5EF4-FFF2-40B4-BE49-F238E27FC236}">
                <a16:creationId xmlns:a16="http://schemas.microsoft.com/office/drawing/2014/main" id="{2C33F52D-28C6-0749-6408-462BAE5A1F43}"/>
              </a:ext>
            </a:extLst>
          </p:cNvPr>
          <p:cNvSpPr/>
          <p:nvPr/>
        </p:nvSpPr>
        <p:spPr>
          <a:xfrm>
            <a:off x="4243685" y="3501793"/>
            <a:ext cx="533386" cy="533386"/>
          </a:xfrm>
          <a:prstGeom prst="cube">
            <a:avLst/>
          </a:prstGeom>
          <a:solidFill>
            <a:srgbClr val="B6E1F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253102B-E9C3-CF43-9747-F22A76F0C7AB}"/>
              </a:ext>
            </a:extLst>
          </p:cNvPr>
          <p:cNvSpPr/>
          <p:nvPr/>
        </p:nvSpPr>
        <p:spPr bwMode="auto">
          <a:xfrm>
            <a:off x="1845438" y="895394"/>
            <a:ext cx="403186" cy="403424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E53800F-1243-38F5-FF58-7F8E991C5A5B}"/>
              </a:ext>
            </a:extLst>
          </p:cNvPr>
          <p:cNvSpPr/>
          <p:nvPr/>
        </p:nvSpPr>
        <p:spPr bwMode="auto">
          <a:xfrm>
            <a:off x="1845438" y="1298818"/>
            <a:ext cx="403186" cy="403424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B4D0D80-BA66-6D81-4FC2-9690D61F859B}"/>
              </a:ext>
            </a:extLst>
          </p:cNvPr>
          <p:cNvSpPr/>
          <p:nvPr/>
        </p:nvSpPr>
        <p:spPr bwMode="auto">
          <a:xfrm>
            <a:off x="2248624" y="1298818"/>
            <a:ext cx="403186" cy="403424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13F0B0F-B3CD-7C5D-1E93-4A2ED4CDD7D6}"/>
              </a:ext>
            </a:extLst>
          </p:cNvPr>
          <p:cNvSpPr txBox="1"/>
          <p:nvPr/>
        </p:nvSpPr>
        <p:spPr bwMode="auto">
          <a:xfrm>
            <a:off x="1508840" y="1870356"/>
            <a:ext cx="19811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从前面看</a:t>
            </a:r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5C60CB3-39BB-5380-85C5-EB8648590EF1}"/>
              </a:ext>
            </a:extLst>
          </p:cNvPr>
          <p:cNvSpPr/>
          <p:nvPr/>
        </p:nvSpPr>
        <p:spPr bwMode="auto">
          <a:xfrm>
            <a:off x="4175770" y="895394"/>
            <a:ext cx="403186" cy="403424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11CA291-ADC5-DF49-EDF0-C0BC18FD4FD3}"/>
              </a:ext>
            </a:extLst>
          </p:cNvPr>
          <p:cNvSpPr/>
          <p:nvPr/>
        </p:nvSpPr>
        <p:spPr bwMode="auto">
          <a:xfrm>
            <a:off x="4175770" y="1298818"/>
            <a:ext cx="403186" cy="403424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47730B2-6366-8586-57EE-31A9DCE9EA36}"/>
              </a:ext>
            </a:extLst>
          </p:cNvPr>
          <p:cNvSpPr/>
          <p:nvPr/>
        </p:nvSpPr>
        <p:spPr bwMode="auto">
          <a:xfrm>
            <a:off x="4578956" y="1298818"/>
            <a:ext cx="403186" cy="403424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A94394-3DCA-DF6E-4536-F7996B4232CA}"/>
              </a:ext>
            </a:extLst>
          </p:cNvPr>
          <p:cNvSpPr txBox="1"/>
          <p:nvPr/>
        </p:nvSpPr>
        <p:spPr bwMode="auto">
          <a:xfrm>
            <a:off x="3794780" y="1870356"/>
            <a:ext cx="19811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从左面看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3CAFCFF-8671-8ACC-371D-2BE8521951B1}"/>
              </a:ext>
            </a:extLst>
          </p:cNvPr>
          <p:cNvSpPr/>
          <p:nvPr/>
        </p:nvSpPr>
        <p:spPr bwMode="auto">
          <a:xfrm>
            <a:off x="6461710" y="895394"/>
            <a:ext cx="403186" cy="403424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65A6537-B5B2-AC4F-81F3-37821D12451E}"/>
              </a:ext>
            </a:extLst>
          </p:cNvPr>
          <p:cNvSpPr/>
          <p:nvPr/>
        </p:nvSpPr>
        <p:spPr bwMode="auto">
          <a:xfrm>
            <a:off x="6461710" y="1298818"/>
            <a:ext cx="403186" cy="403424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D9D59A6-6F0C-6A7C-BFA9-6ECD8DD992EE}"/>
              </a:ext>
            </a:extLst>
          </p:cNvPr>
          <p:cNvSpPr/>
          <p:nvPr/>
        </p:nvSpPr>
        <p:spPr bwMode="auto">
          <a:xfrm>
            <a:off x="6864896" y="1298818"/>
            <a:ext cx="403186" cy="403424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C7DBA0D-391B-2454-E96E-4C5E5429D1EA}"/>
              </a:ext>
            </a:extLst>
          </p:cNvPr>
          <p:cNvSpPr txBox="1"/>
          <p:nvPr/>
        </p:nvSpPr>
        <p:spPr bwMode="auto">
          <a:xfrm>
            <a:off x="6156918" y="1874833"/>
            <a:ext cx="19811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从上面看</a:t>
            </a:r>
            <a:endParaRPr lang="zh-CN" altLang="en-US" dirty="0"/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4602E8AB-064D-8DB4-5E19-74C7E2E78783}"/>
              </a:ext>
            </a:extLst>
          </p:cNvPr>
          <p:cNvSpPr/>
          <p:nvPr/>
        </p:nvSpPr>
        <p:spPr>
          <a:xfrm rot="16200000">
            <a:off x="4395962" y="293309"/>
            <a:ext cx="343795" cy="4670275"/>
          </a:xfrm>
          <a:prstGeom prst="leftBrace">
            <a:avLst>
              <a:gd name="adj1" fmla="val 73449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F7872DB2-8CEF-95B5-5437-8584E56F4416}"/>
              </a:ext>
            </a:extLst>
          </p:cNvPr>
          <p:cNvSpPr/>
          <p:nvPr/>
        </p:nvSpPr>
        <p:spPr>
          <a:xfrm>
            <a:off x="4114812" y="3634877"/>
            <a:ext cx="533386" cy="533386"/>
          </a:xfrm>
          <a:prstGeom prst="cube">
            <a:avLst/>
          </a:prstGeom>
          <a:solidFill>
            <a:srgbClr val="B6E1F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7" name="立方体 16">
            <a:extLst>
              <a:ext uri="{FF2B5EF4-FFF2-40B4-BE49-F238E27FC236}">
                <a16:creationId xmlns:a16="http://schemas.microsoft.com/office/drawing/2014/main" id="{B5B0DC38-943B-1FC3-1645-0F75721DA334}"/>
              </a:ext>
            </a:extLst>
          </p:cNvPr>
          <p:cNvSpPr/>
          <p:nvPr/>
        </p:nvSpPr>
        <p:spPr>
          <a:xfrm>
            <a:off x="4243685" y="3102016"/>
            <a:ext cx="533386" cy="533386"/>
          </a:xfrm>
          <a:prstGeom prst="cube">
            <a:avLst/>
          </a:prstGeom>
          <a:solidFill>
            <a:srgbClr val="B6E1F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id="{3EEB4146-E067-A7B8-3B44-82CCABCFEF00}"/>
              </a:ext>
            </a:extLst>
          </p:cNvPr>
          <p:cNvSpPr/>
          <p:nvPr/>
        </p:nvSpPr>
        <p:spPr>
          <a:xfrm>
            <a:off x="4511910" y="3634877"/>
            <a:ext cx="533386" cy="533386"/>
          </a:xfrm>
          <a:prstGeom prst="cube">
            <a:avLst/>
          </a:prstGeom>
          <a:solidFill>
            <a:srgbClr val="B6E1F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328670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C7A859-C525-CCC3-0A66-58A84ED5F754}"/>
              </a:ext>
            </a:extLst>
          </p:cNvPr>
          <p:cNvSpPr txBox="1"/>
          <p:nvPr/>
        </p:nvSpPr>
        <p:spPr>
          <a:xfrm>
            <a:off x="228714" y="209612"/>
            <a:ext cx="6172038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latin typeface="+mj-lt"/>
                <a:ea typeface="黑体" pitchFamily="2" charset="-122"/>
              </a:rPr>
              <a:t>3. </a:t>
            </a:r>
            <a:r>
              <a:rPr lang="zh-CN" altLang="en-US" sz="2700" b="1" dirty="0">
                <a:latin typeface="+mj-lt"/>
                <a:ea typeface="黑体" pitchFamily="2" charset="-122"/>
              </a:rPr>
              <a:t>图形面积计算公式的简单运用。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8260EAEA-23C2-F996-79E6-2E5213EC121A}"/>
              </a:ext>
            </a:extLst>
          </p:cNvPr>
          <p:cNvSpPr txBox="1"/>
          <p:nvPr/>
        </p:nvSpPr>
        <p:spPr>
          <a:xfrm>
            <a:off x="5181584" y="339977"/>
            <a:ext cx="3335338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P111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“应用提升”第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3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题）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BE8B6ADA-C13B-381F-BD93-418C3EE59ED3}"/>
              </a:ext>
            </a:extLst>
          </p:cNvPr>
          <p:cNvSpPr txBox="1"/>
          <p:nvPr/>
        </p:nvSpPr>
        <p:spPr>
          <a:xfrm>
            <a:off x="609704" y="590602"/>
            <a:ext cx="8065192" cy="1216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下面这块地种了三种蔬菜。茄子、黄瓜和西红柿各种了多少平方米？这块地共有多少平方米？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46FDACEC-E0B3-DBB1-7787-2DCA627E429B}"/>
              </a:ext>
            </a:extLst>
          </p:cNvPr>
          <p:cNvSpPr txBox="1"/>
          <p:nvPr/>
        </p:nvSpPr>
        <p:spPr>
          <a:xfrm>
            <a:off x="617342" y="1809770"/>
            <a:ext cx="491727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茄子：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15×32÷2 = 240(m²)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ADFB891-109D-9A27-CC7E-E9ED77A900C9}"/>
              </a:ext>
            </a:extLst>
          </p:cNvPr>
          <p:cNvSpPr txBox="1"/>
          <p:nvPr/>
        </p:nvSpPr>
        <p:spPr>
          <a:xfrm>
            <a:off x="617342" y="3867116"/>
            <a:ext cx="8374142" cy="107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答：茄子种了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240m²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，黄瓜种了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800m²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，西红柿种了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608m²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。这块地共有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1648m²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2F0E1E4-F1C9-36C9-1CB0-F525F66FE66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366" y="1885968"/>
            <a:ext cx="2563677" cy="1925278"/>
          </a:xfrm>
          <a:prstGeom prst="rect">
            <a:avLst/>
          </a:prstGeom>
        </p:spPr>
      </p:pic>
      <p:sp>
        <p:nvSpPr>
          <p:cNvPr id="9" name="TextBox 2">
            <a:extLst>
              <a:ext uri="{FF2B5EF4-FFF2-40B4-BE49-F238E27FC236}">
                <a16:creationId xmlns:a16="http://schemas.microsoft.com/office/drawing/2014/main" id="{D9579C1B-8EB1-E104-F183-23165AF47ACA}"/>
              </a:ext>
            </a:extLst>
          </p:cNvPr>
          <p:cNvSpPr txBox="1"/>
          <p:nvPr/>
        </p:nvSpPr>
        <p:spPr>
          <a:xfrm>
            <a:off x="617342" y="2307901"/>
            <a:ext cx="491727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黄瓜：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25×32 = 800(m²)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578A5A5A-C400-8ED0-B995-CE9ABDA856CF}"/>
              </a:ext>
            </a:extLst>
          </p:cNvPr>
          <p:cNvSpPr txBox="1"/>
          <p:nvPr/>
        </p:nvSpPr>
        <p:spPr>
          <a:xfrm>
            <a:off x="617342" y="2800344"/>
            <a:ext cx="5740440" cy="107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西红柿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 (15+23)×32÷2 = 608(m²)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240+800+608 = 1648(m²)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32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5B00800-C579-E080-F466-8A7145CD7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325" y="2650582"/>
            <a:ext cx="3381491" cy="1946245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01FF7E47-6572-85A6-8057-7A5216BDE57D}"/>
              </a:ext>
            </a:extLst>
          </p:cNvPr>
          <p:cNvSpPr txBox="1"/>
          <p:nvPr/>
        </p:nvSpPr>
        <p:spPr>
          <a:xfrm>
            <a:off x="5275156" y="267437"/>
            <a:ext cx="3335338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P111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“应用提升”第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4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题）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4169540A-8558-816A-7A72-7E6A4CCBF683}"/>
              </a:ext>
            </a:extLst>
          </p:cNvPr>
          <p:cNvSpPr txBox="1"/>
          <p:nvPr/>
        </p:nvSpPr>
        <p:spPr>
          <a:xfrm>
            <a:off x="304912" y="438206"/>
            <a:ext cx="8991364" cy="1852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说一说图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①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可以通过怎样的运动得到图②、图③、图④。</a:t>
            </a:r>
            <a:endParaRPr lang="en-US" altLang="zh-CN" sz="2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画出此图案的所有对称轴。</a:t>
            </a:r>
            <a:endParaRPr lang="en-US" altLang="zh-CN" sz="2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画出图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①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向右平移 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格后的图形。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7476DD7-BA46-F476-9A2C-EA04E30DC2E3}"/>
              </a:ext>
            </a:extLst>
          </p:cNvPr>
          <p:cNvSpPr txBox="1"/>
          <p:nvPr/>
        </p:nvSpPr>
        <p:spPr>
          <a:xfrm>
            <a:off x="304912" y="2298551"/>
            <a:ext cx="4571880" cy="2635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(1)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图①绕中心点顺时针旋转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90°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180°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分别得到图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、图③；图①绕中心点逆时针</a:t>
            </a:r>
            <a:endParaRPr lang="en-US" altLang="zh-CN" sz="2600" b="1" dirty="0">
              <a:solidFill>
                <a:srgbClr val="FF0000"/>
              </a:solidFill>
              <a:latin typeface="Times New Roman" panose="02020603050405020304" pitchFamily="18" charset="0"/>
              <a:ea typeface="楷体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旋转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90°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得到图④。</a:t>
            </a:r>
            <a:endParaRPr lang="en-US" altLang="zh-CN" sz="2600" b="1" dirty="0">
              <a:solidFill>
                <a:srgbClr val="FF0000"/>
              </a:solidFill>
              <a:latin typeface="Times New Roman" panose="02020603050405020304" pitchFamily="18" charset="0"/>
              <a:ea typeface="楷体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（方法不唯一）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30098BA-4DD1-F082-E423-1B3E523F8DCD}"/>
              </a:ext>
            </a:extLst>
          </p:cNvPr>
          <p:cNvSpPr txBox="1"/>
          <p:nvPr/>
        </p:nvSpPr>
        <p:spPr>
          <a:xfrm>
            <a:off x="4566715" y="1143633"/>
            <a:ext cx="1834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如图所示。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DA61C9-C657-99C5-C93B-E23506DCC279}"/>
              </a:ext>
            </a:extLst>
          </p:cNvPr>
          <p:cNvSpPr txBox="1"/>
          <p:nvPr/>
        </p:nvSpPr>
        <p:spPr>
          <a:xfrm>
            <a:off x="5557289" y="1777615"/>
            <a:ext cx="1834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如图所示。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69B06A0-4E5F-9EC9-32D7-2C0259974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r="84727" b="49239"/>
          <a:stretch>
            <a:fillRect/>
          </a:stretch>
        </p:blipFill>
        <p:spPr>
          <a:xfrm>
            <a:off x="7549007" y="2650582"/>
            <a:ext cx="476688" cy="98793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CF1763-B516-6A51-3541-BA741D2A9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085" y="2393454"/>
            <a:ext cx="3548211" cy="247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6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928A21-FF3D-BAC3-4CCF-684A63235EEF}"/>
              </a:ext>
            </a:extLst>
          </p:cNvPr>
          <p:cNvSpPr txBox="1"/>
          <p:nvPr/>
        </p:nvSpPr>
        <p:spPr>
          <a:xfrm>
            <a:off x="228714" y="209612"/>
            <a:ext cx="6172038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latin typeface="+mj-lt"/>
                <a:ea typeface="黑体" pitchFamily="2" charset="-122"/>
              </a:rPr>
              <a:t>4. </a:t>
            </a:r>
            <a:r>
              <a:rPr lang="zh-CN" altLang="en-US" sz="2700" b="1" dirty="0">
                <a:latin typeface="+mj-lt"/>
                <a:ea typeface="黑体" pitchFamily="2" charset="-122"/>
              </a:rPr>
              <a:t>复习组合图形面积的计算。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55787EA5-6D1E-B99B-FFEB-A3B3CD8C8117}"/>
              </a:ext>
            </a:extLst>
          </p:cNvPr>
          <p:cNvSpPr txBox="1"/>
          <p:nvPr/>
        </p:nvSpPr>
        <p:spPr>
          <a:xfrm>
            <a:off x="609704" y="819196"/>
            <a:ext cx="8065192" cy="1816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王老师用一张长方形纸折出了一个梯形（如下图，单位：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）。这个梯形中涂色部分的面积是多少平方厘米？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50C069B-D46B-9F27-222F-311E066B302E}"/>
              </a:ext>
            </a:extLst>
          </p:cNvPr>
          <p:cNvSpPr txBox="1"/>
          <p:nvPr/>
        </p:nvSpPr>
        <p:spPr>
          <a:xfrm>
            <a:off x="617342" y="3921933"/>
            <a:ext cx="7993152" cy="554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答：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这个梯形中涂色部分的面积是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 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平方厘米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4084B521-B249-C6B2-AECC-6A0BDA26989D}"/>
              </a:ext>
            </a:extLst>
          </p:cNvPr>
          <p:cNvSpPr txBox="1"/>
          <p:nvPr/>
        </p:nvSpPr>
        <p:spPr>
          <a:xfrm>
            <a:off x="617342" y="3105136"/>
            <a:ext cx="5740440" cy="556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7.5×5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(7.5-6)×5÷2×2 = 30 (cm²)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B2AAA2F-461E-BB49-6477-3A90B850983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59115" y="2114562"/>
            <a:ext cx="1917993" cy="1676356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8E9B7AB3-2E66-7873-0F04-DD871E221003}"/>
              </a:ext>
            </a:extLst>
          </p:cNvPr>
          <p:cNvSpPr txBox="1"/>
          <p:nvPr/>
        </p:nvSpPr>
        <p:spPr>
          <a:xfrm>
            <a:off x="5275156" y="539972"/>
            <a:ext cx="3335338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P114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13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题）</a:t>
            </a:r>
          </a:p>
        </p:txBody>
      </p:sp>
    </p:spTree>
    <p:extLst>
      <p:ext uri="{BB962C8B-B14F-4D97-AF65-F5344CB8AC3E}">
        <p14:creationId xmlns:p14="http://schemas.microsoft.com/office/powerpoint/2010/main" val="386579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>
            <a:extLst>
              <a:ext uri="{FF2B5EF4-FFF2-40B4-BE49-F238E27FC236}">
                <a16:creationId xmlns:a16="http://schemas.microsoft.com/office/drawing/2014/main" id="{A2D019FA-6607-CF65-1592-DBEA34E15ED9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" name="图片 11">
            <a:extLst>
              <a:ext uri="{FF2B5EF4-FFF2-40B4-BE49-F238E27FC236}">
                <a16:creationId xmlns:a16="http://schemas.microsoft.com/office/drawing/2014/main" id="{78ABF6B7-0F26-2A32-9792-F70A62BA4C9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40EC64A-E9FF-317A-47E0-F43DCE2DF93C}"/>
              </a:ext>
            </a:extLst>
          </p:cNvPr>
          <p:cNvSpPr txBox="1"/>
          <p:nvPr/>
        </p:nvSpPr>
        <p:spPr>
          <a:xfrm>
            <a:off x="306006" y="41876"/>
            <a:ext cx="3580212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三、练习巩固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503B859-B1F0-430C-272E-75D1E4FDE5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330" y="133414"/>
            <a:ext cx="2057346" cy="62343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3B4A64F-C1E4-7658-A92D-7F66F2745FB4}"/>
              </a:ext>
            </a:extLst>
          </p:cNvPr>
          <p:cNvSpPr txBox="1"/>
          <p:nvPr/>
        </p:nvSpPr>
        <p:spPr>
          <a:xfrm>
            <a:off x="304912" y="612344"/>
            <a:ext cx="8534176" cy="1883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zh-CN" altLang="en-US" sz="2700" b="1" dirty="0">
                <a:latin typeface="+mj-lt"/>
                <a:ea typeface="黑体" pitchFamily="2" charset="-122"/>
              </a:rPr>
              <a:t>        一个直角三角形的三条边分别长</a:t>
            </a:r>
            <a:r>
              <a:rPr lang="en-US" altLang="zh-CN" sz="2700" b="1" dirty="0">
                <a:latin typeface="+mj-lt"/>
                <a:ea typeface="黑体" pitchFamily="2" charset="-122"/>
              </a:rPr>
              <a:t>3cm</a:t>
            </a:r>
            <a:r>
              <a:rPr lang="zh-CN" altLang="en-US" sz="2700" b="1" dirty="0">
                <a:latin typeface="+mj-lt"/>
                <a:ea typeface="黑体" pitchFamily="2" charset="-122"/>
              </a:rPr>
              <a:t>、</a:t>
            </a:r>
            <a:r>
              <a:rPr lang="en-US" altLang="zh-CN" sz="2700" b="1" dirty="0">
                <a:latin typeface="+mj-lt"/>
                <a:ea typeface="黑体" pitchFamily="2" charset="-122"/>
              </a:rPr>
              <a:t>4cm</a:t>
            </a:r>
            <a:r>
              <a:rPr lang="zh-CN" altLang="en-US" sz="2700" b="1" dirty="0">
                <a:latin typeface="+mj-lt"/>
                <a:ea typeface="黑体" pitchFamily="2" charset="-122"/>
              </a:rPr>
              <a:t>、</a:t>
            </a:r>
            <a:r>
              <a:rPr lang="en-US" altLang="zh-CN" sz="2700" b="1" dirty="0">
                <a:latin typeface="+mj-lt"/>
                <a:ea typeface="黑体" pitchFamily="2" charset="-122"/>
              </a:rPr>
              <a:t>5cm</a:t>
            </a:r>
            <a:r>
              <a:rPr lang="zh-CN" altLang="en-US" sz="2700" b="1" dirty="0">
                <a:latin typeface="+mj-lt"/>
                <a:ea typeface="黑体" pitchFamily="2" charset="-122"/>
              </a:rPr>
              <a:t>。分别以这三条边为边长画三个正方形，这三个正方形的面积各是多少？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4A0B571-F523-0D21-E53C-17992469411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06" y="2743618"/>
            <a:ext cx="1904950" cy="2053862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962E260D-3F47-9850-D9E7-DEB6E7DBDA2E}"/>
              </a:ext>
            </a:extLst>
          </p:cNvPr>
          <p:cNvGrpSpPr/>
          <p:nvPr/>
        </p:nvGrpSpPr>
        <p:grpSpPr>
          <a:xfrm>
            <a:off x="3962416" y="2045287"/>
            <a:ext cx="4214297" cy="1059849"/>
            <a:chOff x="4495802" y="2246729"/>
            <a:chExt cx="4214297" cy="1059849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5EC8D5D5-03BE-2AFD-46F1-A30B3C7EB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848514" y="2444993"/>
              <a:ext cx="861585" cy="861585"/>
            </a:xfrm>
            <a:prstGeom prst="rect">
              <a:avLst/>
            </a:prstGeom>
          </p:spPr>
        </p:pic>
        <p:sp>
          <p:nvSpPr>
            <p:cNvPr id="10" name="对话气泡: 圆角矩形 9">
              <a:extLst>
                <a:ext uri="{FF2B5EF4-FFF2-40B4-BE49-F238E27FC236}">
                  <a16:creationId xmlns:a16="http://schemas.microsoft.com/office/drawing/2014/main" id="{EF2CA160-D3EC-7378-BFDC-0E4B5CDFCDA8}"/>
                </a:ext>
              </a:extLst>
            </p:cNvPr>
            <p:cNvSpPr/>
            <p:nvPr/>
          </p:nvSpPr>
          <p:spPr bwMode="auto">
            <a:xfrm>
              <a:off x="4495802" y="2246729"/>
              <a:ext cx="3055526" cy="954833"/>
            </a:xfrm>
            <a:prstGeom prst="wedgeRoundRectCallout">
              <a:avLst>
                <a:gd name="adj1" fmla="val 59202"/>
                <a:gd name="adj2" fmla="val 2392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00B0F0"/>
              </a:solidFill>
              <a:miter lim="800000"/>
            </a:ln>
          </p:spPr>
          <p:txBody>
            <a:bodyPr rtlCol="0" anchor="ctr"/>
            <a:lstStyle/>
            <a:p>
              <a:pPr eaLnBrk="1" hangingPunct="1"/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这三个正方形的面积之间有什么关系？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D10D38C6-CF2C-9DB4-1373-C6057865E0CD}"/>
              </a:ext>
            </a:extLst>
          </p:cNvPr>
          <p:cNvSpPr txBox="1"/>
          <p:nvPr/>
        </p:nvSpPr>
        <p:spPr>
          <a:xfrm>
            <a:off x="2590852" y="3028938"/>
            <a:ext cx="6705424" cy="1216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3×3 = 9(cm²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4×4 = 16(cm²)</a:t>
            </a:r>
            <a:endParaRPr lang="en-US" altLang="zh-CN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5×5 = 25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cm²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     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 + 16 = 25</a:t>
            </a:r>
            <a:endParaRPr lang="en-US" altLang="zh-CN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2399D55-1C5F-0BE6-0074-4B9D0CAD090E}"/>
              </a:ext>
            </a:extLst>
          </p:cNvPr>
          <p:cNvSpPr txBox="1"/>
          <p:nvPr/>
        </p:nvSpPr>
        <p:spPr>
          <a:xfrm>
            <a:off x="2590852" y="4248106"/>
            <a:ext cx="6705424" cy="616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2个小正方形的面积和等于大正方形的面积。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2651025B-0F63-883E-9702-D7BDDE7753B6}"/>
              </a:ext>
            </a:extLst>
          </p:cNvPr>
          <p:cNvSpPr txBox="1"/>
          <p:nvPr/>
        </p:nvSpPr>
        <p:spPr>
          <a:xfrm>
            <a:off x="3065414" y="419833"/>
            <a:ext cx="3335338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P115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“练习二十一”思考题）</a:t>
            </a:r>
          </a:p>
        </p:txBody>
      </p:sp>
    </p:spTree>
    <p:extLst>
      <p:ext uri="{BB962C8B-B14F-4D97-AF65-F5344CB8AC3E}">
        <p14:creationId xmlns:p14="http://schemas.microsoft.com/office/powerpoint/2010/main" val="328046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F8CA573-06B7-BF40-22F2-EE36D1B5F763}"/>
              </a:ext>
            </a:extLst>
          </p:cNvPr>
          <p:cNvSpPr txBox="1"/>
          <p:nvPr/>
        </p:nvSpPr>
        <p:spPr>
          <a:xfrm>
            <a:off x="809723" y="362008"/>
            <a:ext cx="7524553" cy="125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700" b="1" dirty="0">
                <a:latin typeface="+mj-lt"/>
                <a:ea typeface="黑体" pitchFamily="2" charset="-122"/>
              </a:rPr>
              <a:t>        如果直角三角形三条边分别长 6 cm、8 cm、10cm 或 5 cm、12 cm、13 cm 呢?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FD6CD86-3011-D5F3-B221-D6D32B1699C6}"/>
              </a:ext>
            </a:extLst>
          </p:cNvPr>
          <p:cNvSpPr txBox="1"/>
          <p:nvPr/>
        </p:nvSpPr>
        <p:spPr>
          <a:xfrm>
            <a:off x="838297" y="1657374"/>
            <a:ext cx="7524553" cy="2421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6×6 = 36(cm²)         8×8 = 64(cm²)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10×10 = 100(cm²)         36 +64 = 100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5×5 = 25(cm²)         12×12=144(cm²)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13×13 = 169(cm²)         25+144=169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63C0494-A9D3-14B3-D1F8-CDC41E36F099}"/>
              </a:ext>
            </a:extLst>
          </p:cNvPr>
          <p:cNvSpPr txBox="1"/>
          <p:nvPr/>
        </p:nvSpPr>
        <p:spPr>
          <a:xfrm>
            <a:off x="838298" y="4095710"/>
            <a:ext cx="5791048" cy="616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也分别满足这一关系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4A9C742-B065-43B7-5F55-A251DBAFF47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52" y="1908106"/>
            <a:ext cx="1904950" cy="205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70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70F23994-3245-9ABD-86BA-18A1D5B5F80D}"/>
              </a:ext>
            </a:extLst>
          </p:cNvPr>
          <p:cNvSpPr txBox="1"/>
          <p:nvPr/>
        </p:nvSpPr>
        <p:spPr>
          <a:xfrm>
            <a:off x="457308" y="695234"/>
            <a:ext cx="8229384" cy="1114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4. 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一块汽车遮阳布的形状是梯形，它的上底是 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1 m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，下底是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1.2m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，高是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0.7m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。这块遮阳布的面积是多少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?</a:t>
            </a:r>
            <a:endParaRPr lang="zh-CN" altLang="en-US" sz="27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梯形 3">
            <a:extLst>
              <a:ext uri="{FF2B5EF4-FFF2-40B4-BE49-F238E27FC236}">
                <a16:creationId xmlns:a16="http://schemas.microsoft.com/office/drawing/2014/main" id="{DD5DB459-1874-FA75-A5A2-8B9B90741340}"/>
              </a:ext>
            </a:extLst>
          </p:cNvPr>
          <p:cNvSpPr/>
          <p:nvPr/>
        </p:nvSpPr>
        <p:spPr>
          <a:xfrm>
            <a:off x="5933979" y="2524141"/>
            <a:ext cx="2295525" cy="1362075"/>
          </a:xfrm>
          <a:prstGeom prst="trapezoid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C536F523-8861-667A-D188-D1D9273C32D6}"/>
              </a:ext>
            </a:extLst>
          </p:cNvPr>
          <p:cNvSpPr txBox="1"/>
          <p:nvPr/>
        </p:nvSpPr>
        <p:spPr>
          <a:xfrm>
            <a:off x="6686454" y="1962166"/>
            <a:ext cx="12763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1m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3911C9E2-86AC-162B-DD44-E615A306C51F}"/>
              </a:ext>
            </a:extLst>
          </p:cNvPr>
          <p:cNvSpPr txBox="1"/>
          <p:nvPr/>
        </p:nvSpPr>
        <p:spPr>
          <a:xfrm>
            <a:off x="6645179" y="3890979"/>
            <a:ext cx="12763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1.2m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93B007B6-4DEA-E9B8-6B46-FDD05804DF61}"/>
              </a:ext>
            </a:extLst>
          </p:cNvPr>
          <p:cNvCxnSpPr/>
          <p:nvPr/>
        </p:nvCxnSpPr>
        <p:spPr>
          <a:xfrm>
            <a:off x="6276879" y="2524141"/>
            <a:ext cx="0" cy="1362075"/>
          </a:xfrm>
          <a:prstGeom prst="lin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CF86525F-306D-05FE-AAE3-660D3F7A9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579" y="2913079"/>
            <a:ext cx="10398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0.7m</a:t>
            </a:r>
            <a:endParaRPr lang="zh-CN" alt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082134E-4875-645D-0AAC-3AE18BE4D86F}"/>
              </a:ext>
            </a:extLst>
          </p:cNvPr>
          <p:cNvSpPr txBox="1"/>
          <p:nvPr/>
        </p:nvSpPr>
        <p:spPr>
          <a:xfrm>
            <a:off x="685902" y="2800344"/>
            <a:ext cx="2574925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(1+1.2)×0.7÷2</a:t>
            </a:r>
            <a:endParaRPr lang="zh-CN" altLang="en-US" sz="2700" b="1" baseline="300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538FFE-358C-3407-8DC9-F88097B0B5F3}"/>
              </a:ext>
            </a:extLst>
          </p:cNvPr>
          <p:cNvSpPr txBox="1"/>
          <p:nvPr/>
        </p:nvSpPr>
        <p:spPr>
          <a:xfrm>
            <a:off x="3095727" y="2800344"/>
            <a:ext cx="1971675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=0.77</a:t>
            </a:r>
            <a:r>
              <a:rPr lang="zh-CN" altLang="en-US" sz="27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7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m</a:t>
            </a:r>
            <a:r>
              <a:rPr lang="en-US" altLang="zh-CN" sz="27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 </a:t>
            </a:r>
            <a:r>
              <a:rPr lang="zh-CN" altLang="en-US" sz="27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zh-CN" altLang="en-US" sz="2700" b="1" baseline="3000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F15CDA-B508-E0BC-CC6C-715E4EE2A4B3}"/>
              </a:ext>
            </a:extLst>
          </p:cNvPr>
          <p:cNvSpPr txBox="1"/>
          <p:nvPr/>
        </p:nvSpPr>
        <p:spPr>
          <a:xfrm>
            <a:off x="695427" y="3488773"/>
            <a:ext cx="4371975" cy="50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答：它的面积是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0.77m</a:t>
            </a:r>
            <a:r>
              <a:rPr lang="en-US" altLang="zh-CN" sz="27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86CD225F-DBC6-6473-2DB7-DB8417EB66C4}"/>
              </a:ext>
            </a:extLst>
          </p:cNvPr>
          <p:cNvSpPr txBox="1"/>
          <p:nvPr/>
        </p:nvSpPr>
        <p:spPr>
          <a:xfrm>
            <a:off x="5063331" y="266752"/>
            <a:ext cx="3754437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P112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题）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9B8BB7F-2A0F-C313-F8B7-C5F4D119AE6E}"/>
              </a:ext>
            </a:extLst>
          </p:cNvPr>
          <p:cNvSpPr/>
          <p:nvPr/>
        </p:nvSpPr>
        <p:spPr bwMode="auto">
          <a:xfrm>
            <a:off x="6276879" y="3771916"/>
            <a:ext cx="114300" cy="114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9EFBD51-B005-8C8B-FFCF-923D02CFA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109" y="2038364"/>
            <a:ext cx="5505247" cy="389530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易错点：计算梯形的面积时，不要忘记除以</a:t>
            </a:r>
            <a:r>
              <a:rPr lang="en-US" altLang="zh-CN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5284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DF7990-303A-536C-4DC2-BF1FF8EF330A}"/>
              </a:ext>
            </a:extLst>
          </p:cNvPr>
          <p:cNvSpPr txBox="1"/>
          <p:nvPr/>
        </p:nvSpPr>
        <p:spPr>
          <a:xfrm>
            <a:off x="784357" y="279482"/>
            <a:ext cx="7515125" cy="1114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5.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如果 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1 m² 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能站 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12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名学生，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1 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公顷大约能站多少名学生？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1 km² 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大约能站多少名学生？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D109520-ACC7-DE37-4BB9-8AFA32121F3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70" y="1751033"/>
            <a:ext cx="2520754" cy="2573271"/>
          </a:xfrm>
          <a:prstGeom prst="rect">
            <a:avLst/>
          </a:prstGeom>
        </p:spPr>
      </p:pic>
      <p:sp>
        <p:nvSpPr>
          <p:cNvPr id="5" name="TextBox 31">
            <a:extLst>
              <a:ext uri="{FF2B5EF4-FFF2-40B4-BE49-F238E27FC236}">
                <a16:creationId xmlns:a16="http://schemas.microsoft.com/office/drawing/2014/main" id="{4712ECE2-4BAA-06FC-829C-E639BD724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555" y="1390682"/>
            <a:ext cx="3857621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公顷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10000 m²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TextBox 31">
            <a:extLst>
              <a:ext uri="{FF2B5EF4-FFF2-40B4-BE49-F238E27FC236}">
                <a16:creationId xmlns:a16="http://schemas.microsoft.com/office/drawing/2014/main" id="{46664FFB-185B-31D4-FF4B-377F4F5B6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993" y="3695674"/>
            <a:ext cx="5319165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1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公顷大约能站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120000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名学生，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1 km²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大约能站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12000000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名学生。</a:t>
            </a:r>
          </a:p>
        </p:txBody>
      </p:sp>
      <p:sp>
        <p:nvSpPr>
          <p:cNvPr id="7" name="TextBox 31">
            <a:extLst>
              <a:ext uri="{FF2B5EF4-FFF2-40B4-BE49-F238E27FC236}">
                <a16:creationId xmlns:a16="http://schemas.microsoft.com/office/drawing/2014/main" id="{80D2C734-AC7C-9C5E-928B-560CE0454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555" y="1966930"/>
            <a:ext cx="3857621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 km² = 1000000 m²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id="{7015D847-5E06-38A4-1956-0F6BF99CB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555" y="2543178"/>
            <a:ext cx="3857621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12×10000 = 120000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（名）</a:t>
            </a:r>
          </a:p>
        </p:txBody>
      </p:sp>
      <p:sp>
        <p:nvSpPr>
          <p:cNvPr id="9" name="TextBox 31">
            <a:extLst>
              <a:ext uri="{FF2B5EF4-FFF2-40B4-BE49-F238E27FC236}">
                <a16:creationId xmlns:a16="http://schemas.microsoft.com/office/drawing/2014/main" id="{DFC74B74-8170-4E53-77DA-C6DD5282B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555" y="3119426"/>
            <a:ext cx="4848195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12×1000000=12000000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（名）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CE4A546B-8DA2-D856-931F-1BA82B83542C}"/>
              </a:ext>
            </a:extLst>
          </p:cNvPr>
          <p:cNvSpPr txBox="1"/>
          <p:nvPr/>
        </p:nvSpPr>
        <p:spPr>
          <a:xfrm>
            <a:off x="4495802" y="1329624"/>
            <a:ext cx="3754437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P112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题）</a:t>
            </a:r>
          </a:p>
        </p:txBody>
      </p:sp>
    </p:spTree>
    <p:extLst>
      <p:ext uri="{BB962C8B-B14F-4D97-AF65-F5344CB8AC3E}">
        <p14:creationId xmlns:p14="http://schemas.microsoft.com/office/powerpoint/2010/main" val="270333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63C7D-1CF7-7604-4C7A-D5A47BA93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立方体 45">
            <a:extLst>
              <a:ext uri="{FF2B5EF4-FFF2-40B4-BE49-F238E27FC236}">
                <a16:creationId xmlns:a16="http://schemas.microsoft.com/office/drawing/2014/main" id="{7E5049DE-C7D4-985B-0743-6E8FEBF9F8C4}"/>
              </a:ext>
            </a:extLst>
          </p:cNvPr>
          <p:cNvSpPr/>
          <p:nvPr/>
        </p:nvSpPr>
        <p:spPr>
          <a:xfrm>
            <a:off x="6346393" y="4196812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5" name="立方体 44">
            <a:extLst>
              <a:ext uri="{FF2B5EF4-FFF2-40B4-BE49-F238E27FC236}">
                <a16:creationId xmlns:a16="http://schemas.microsoft.com/office/drawing/2014/main" id="{D86C4AA9-A7CE-F9C9-6DCD-04B0D6D43503}"/>
              </a:ext>
            </a:extLst>
          </p:cNvPr>
          <p:cNvSpPr/>
          <p:nvPr/>
        </p:nvSpPr>
        <p:spPr>
          <a:xfrm>
            <a:off x="5021871" y="4194768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4" name="立方体 43">
            <a:extLst>
              <a:ext uri="{FF2B5EF4-FFF2-40B4-BE49-F238E27FC236}">
                <a16:creationId xmlns:a16="http://schemas.microsoft.com/office/drawing/2014/main" id="{6B3B0F87-F853-ABD6-321B-865B1FB16ABB}"/>
              </a:ext>
            </a:extLst>
          </p:cNvPr>
          <p:cNvSpPr/>
          <p:nvPr/>
        </p:nvSpPr>
        <p:spPr>
          <a:xfrm>
            <a:off x="3048538" y="4191413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3" name="立方体 32">
            <a:extLst>
              <a:ext uri="{FF2B5EF4-FFF2-40B4-BE49-F238E27FC236}">
                <a16:creationId xmlns:a16="http://schemas.microsoft.com/office/drawing/2014/main" id="{A383ED4C-183F-23DB-F777-85197A6626C4}"/>
              </a:ext>
            </a:extLst>
          </p:cNvPr>
          <p:cNvSpPr/>
          <p:nvPr/>
        </p:nvSpPr>
        <p:spPr>
          <a:xfrm>
            <a:off x="954437" y="4177375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" name="立方体 9">
            <a:extLst>
              <a:ext uri="{FF2B5EF4-FFF2-40B4-BE49-F238E27FC236}">
                <a16:creationId xmlns:a16="http://schemas.microsoft.com/office/drawing/2014/main" id="{0CADE2A5-EC75-6272-DE2C-2C3287C97340}"/>
              </a:ext>
            </a:extLst>
          </p:cNvPr>
          <p:cNvSpPr/>
          <p:nvPr/>
        </p:nvSpPr>
        <p:spPr>
          <a:xfrm>
            <a:off x="1002065" y="3105137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B5DD5E-CCFB-FF6E-1D76-FD8BE10D8FFC}"/>
              </a:ext>
            </a:extLst>
          </p:cNvPr>
          <p:cNvSpPr txBox="1"/>
          <p:nvPr/>
        </p:nvSpPr>
        <p:spPr>
          <a:xfrm>
            <a:off x="609704" y="279482"/>
            <a:ext cx="7515125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6. 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用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个       摆组合体。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D7274986-2E8C-09B0-1BB0-09771AE67274}"/>
              </a:ext>
            </a:extLst>
          </p:cNvPr>
          <p:cNvSpPr txBox="1"/>
          <p:nvPr/>
        </p:nvSpPr>
        <p:spPr>
          <a:xfrm>
            <a:off x="4114812" y="480106"/>
            <a:ext cx="3754437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P112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题）</a:t>
            </a:r>
          </a:p>
        </p:txBody>
      </p:sp>
      <p:sp>
        <p:nvSpPr>
          <p:cNvPr id="5" name="立方体 4">
            <a:extLst>
              <a:ext uri="{FF2B5EF4-FFF2-40B4-BE49-F238E27FC236}">
                <a16:creationId xmlns:a16="http://schemas.microsoft.com/office/drawing/2014/main" id="{29AF583A-6CC0-F4E0-A366-ECA380C696A2}"/>
              </a:ext>
            </a:extLst>
          </p:cNvPr>
          <p:cNvSpPr/>
          <p:nvPr/>
        </p:nvSpPr>
        <p:spPr>
          <a:xfrm>
            <a:off x="1958408" y="355145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37DFFAF-51C2-7F42-5C63-2F62C72C96AD}"/>
              </a:ext>
            </a:extLst>
          </p:cNvPr>
          <p:cNvSpPr txBox="1"/>
          <p:nvPr/>
        </p:nvSpPr>
        <p:spPr>
          <a:xfrm>
            <a:off x="914495" y="1004580"/>
            <a:ext cx="7515125" cy="125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如果从左面看到的图形是          ，这个组合体可能是怎样摆放的？</a:t>
            </a:r>
            <a:endParaRPr lang="en-US" altLang="zh-CN" sz="27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E312084-E851-D3BB-85E3-E232015FA844}"/>
              </a:ext>
            </a:extLst>
          </p:cNvPr>
          <p:cNvSpPr/>
          <p:nvPr/>
        </p:nvSpPr>
        <p:spPr bwMode="auto">
          <a:xfrm>
            <a:off x="5631152" y="1177326"/>
            <a:ext cx="403186" cy="4034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48CCFB7-09D2-7C04-BCE9-EEEB7273E870}"/>
              </a:ext>
            </a:extLst>
          </p:cNvPr>
          <p:cNvSpPr/>
          <p:nvPr/>
        </p:nvSpPr>
        <p:spPr bwMode="auto">
          <a:xfrm>
            <a:off x="5227966" y="1177326"/>
            <a:ext cx="403186" cy="4034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AD633F06-95B1-E038-8FFB-6045169EE056}"/>
              </a:ext>
            </a:extLst>
          </p:cNvPr>
          <p:cNvSpPr txBox="1"/>
          <p:nvPr/>
        </p:nvSpPr>
        <p:spPr>
          <a:xfrm>
            <a:off x="914495" y="2318543"/>
            <a:ext cx="4371975" cy="50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组合体可能的摆放情况如下：</a:t>
            </a:r>
          </a:p>
        </p:txBody>
      </p:sp>
      <p:sp>
        <p:nvSpPr>
          <p:cNvPr id="9" name="立方体 8">
            <a:extLst>
              <a:ext uri="{FF2B5EF4-FFF2-40B4-BE49-F238E27FC236}">
                <a16:creationId xmlns:a16="http://schemas.microsoft.com/office/drawing/2014/main" id="{BB42CC52-5F53-51EB-0285-7E8100431E4C}"/>
              </a:ext>
            </a:extLst>
          </p:cNvPr>
          <p:cNvSpPr/>
          <p:nvPr/>
        </p:nvSpPr>
        <p:spPr>
          <a:xfrm>
            <a:off x="881970" y="3227053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4" name="立方体 13">
            <a:extLst>
              <a:ext uri="{FF2B5EF4-FFF2-40B4-BE49-F238E27FC236}">
                <a16:creationId xmlns:a16="http://schemas.microsoft.com/office/drawing/2014/main" id="{9BC50F8D-2550-1F90-A3B7-67CDDEF355F8}"/>
              </a:ext>
            </a:extLst>
          </p:cNvPr>
          <p:cNvSpPr/>
          <p:nvPr/>
        </p:nvSpPr>
        <p:spPr>
          <a:xfrm>
            <a:off x="1364170" y="3105136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7C13E146-C18D-E40F-1BC6-8945471E1145}"/>
              </a:ext>
            </a:extLst>
          </p:cNvPr>
          <p:cNvSpPr/>
          <p:nvPr/>
        </p:nvSpPr>
        <p:spPr>
          <a:xfrm>
            <a:off x="1728096" y="3105136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6" name="立方体 15">
            <a:extLst>
              <a:ext uri="{FF2B5EF4-FFF2-40B4-BE49-F238E27FC236}">
                <a16:creationId xmlns:a16="http://schemas.microsoft.com/office/drawing/2014/main" id="{BC39CD93-B36F-5292-FFAD-B07C1CB8C23B}"/>
              </a:ext>
            </a:extLst>
          </p:cNvPr>
          <p:cNvSpPr/>
          <p:nvPr/>
        </p:nvSpPr>
        <p:spPr>
          <a:xfrm>
            <a:off x="2602223" y="3105137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id="{54EDC8E7-F023-5710-705C-D675FA4F839D}"/>
              </a:ext>
            </a:extLst>
          </p:cNvPr>
          <p:cNvSpPr/>
          <p:nvPr/>
        </p:nvSpPr>
        <p:spPr>
          <a:xfrm>
            <a:off x="2964328" y="3105136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9" name="立方体 18">
            <a:extLst>
              <a:ext uri="{FF2B5EF4-FFF2-40B4-BE49-F238E27FC236}">
                <a16:creationId xmlns:a16="http://schemas.microsoft.com/office/drawing/2014/main" id="{EA8F3CDA-A576-90D9-C455-87A45BD76265}"/>
              </a:ext>
            </a:extLst>
          </p:cNvPr>
          <p:cNvSpPr/>
          <p:nvPr/>
        </p:nvSpPr>
        <p:spPr>
          <a:xfrm>
            <a:off x="3328254" y="3105136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0" name="立方体 19">
            <a:extLst>
              <a:ext uri="{FF2B5EF4-FFF2-40B4-BE49-F238E27FC236}">
                <a16:creationId xmlns:a16="http://schemas.microsoft.com/office/drawing/2014/main" id="{5D8D8F57-5854-D1DD-E911-AF384198FA18}"/>
              </a:ext>
            </a:extLst>
          </p:cNvPr>
          <p:cNvSpPr/>
          <p:nvPr/>
        </p:nvSpPr>
        <p:spPr>
          <a:xfrm>
            <a:off x="4202381" y="3105137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2" name="立方体 21">
            <a:extLst>
              <a:ext uri="{FF2B5EF4-FFF2-40B4-BE49-F238E27FC236}">
                <a16:creationId xmlns:a16="http://schemas.microsoft.com/office/drawing/2014/main" id="{04F3462A-4113-B2CA-E9AA-607BA6BDAB01}"/>
              </a:ext>
            </a:extLst>
          </p:cNvPr>
          <p:cNvSpPr/>
          <p:nvPr/>
        </p:nvSpPr>
        <p:spPr>
          <a:xfrm>
            <a:off x="4564486" y="3105136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3" name="立方体 22">
            <a:extLst>
              <a:ext uri="{FF2B5EF4-FFF2-40B4-BE49-F238E27FC236}">
                <a16:creationId xmlns:a16="http://schemas.microsoft.com/office/drawing/2014/main" id="{93C84402-CC63-C7CF-F841-F3E615AA77F6}"/>
              </a:ext>
            </a:extLst>
          </p:cNvPr>
          <p:cNvSpPr/>
          <p:nvPr/>
        </p:nvSpPr>
        <p:spPr>
          <a:xfrm>
            <a:off x="4928412" y="3105136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4" name="立方体 23">
            <a:extLst>
              <a:ext uri="{FF2B5EF4-FFF2-40B4-BE49-F238E27FC236}">
                <a16:creationId xmlns:a16="http://schemas.microsoft.com/office/drawing/2014/main" id="{B49F37CE-9116-A4E1-874A-164F4F6E946F}"/>
              </a:ext>
            </a:extLst>
          </p:cNvPr>
          <p:cNvSpPr/>
          <p:nvPr/>
        </p:nvSpPr>
        <p:spPr>
          <a:xfrm>
            <a:off x="5799594" y="3105137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6" name="立方体 25">
            <a:extLst>
              <a:ext uri="{FF2B5EF4-FFF2-40B4-BE49-F238E27FC236}">
                <a16:creationId xmlns:a16="http://schemas.microsoft.com/office/drawing/2014/main" id="{CD394050-0258-D8A1-0695-BB1D8E75FA35}"/>
              </a:ext>
            </a:extLst>
          </p:cNvPr>
          <p:cNvSpPr/>
          <p:nvPr/>
        </p:nvSpPr>
        <p:spPr>
          <a:xfrm>
            <a:off x="6161699" y="3105136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8" name="立方体 27">
            <a:extLst>
              <a:ext uri="{FF2B5EF4-FFF2-40B4-BE49-F238E27FC236}">
                <a16:creationId xmlns:a16="http://schemas.microsoft.com/office/drawing/2014/main" id="{DB049461-02FD-284E-011B-7727244ED765}"/>
              </a:ext>
            </a:extLst>
          </p:cNvPr>
          <p:cNvSpPr/>
          <p:nvPr/>
        </p:nvSpPr>
        <p:spPr>
          <a:xfrm>
            <a:off x="7383378" y="3105137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9" name="立方体 28">
            <a:extLst>
              <a:ext uri="{FF2B5EF4-FFF2-40B4-BE49-F238E27FC236}">
                <a16:creationId xmlns:a16="http://schemas.microsoft.com/office/drawing/2014/main" id="{842CCC78-9977-B3CA-7E2A-19CC8D7629EF}"/>
              </a:ext>
            </a:extLst>
          </p:cNvPr>
          <p:cNvSpPr/>
          <p:nvPr/>
        </p:nvSpPr>
        <p:spPr>
          <a:xfrm>
            <a:off x="7263283" y="3227053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0" name="立方体 29">
            <a:extLst>
              <a:ext uri="{FF2B5EF4-FFF2-40B4-BE49-F238E27FC236}">
                <a16:creationId xmlns:a16="http://schemas.microsoft.com/office/drawing/2014/main" id="{6A49C973-5E68-91B5-B847-DD68A46EC02A}"/>
              </a:ext>
            </a:extLst>
          </p:cNvPr>
          <p:cNvSpPr/>
          <p:nvPr/>
        </p:nvSpPr>
        <p:spPr>
          <a:xfrm>
            <a:off x="7745483" y="3105136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1" name="立方体 30">
            <a:extLst>
              <a:ext uri="{FF2B5EF4-FFF2-40B4-BE49-F238E27FC236}">
                <a16:creationId xmlns:a16="http://schemas.microsoft.com/office/drawing/2014/main" id="{FB27408F-4A58-82E5-11A4-30C3F93F3CCA}"/>
              </a:ext>
            </a:extLst>
          </p:cNvPr>
          <p:cNvSpPr/>
          <p:nvPr/>
        </p:nvSpPr>
        <p:spPr>
          <a:xfrm>
            <a:off x="7622856" y="3227052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7" name="立方体 16">
            <a:extLst>
              <a:ext uri="{FF2B5EF4-FFF2-40B4-BE49-F238E27FC236}">
                <a16:creationId xmlns:a16="http://schemas.microsoft.com/office/drawing/2014/main" id="{9A6F8512-390E-A2DA-15CC-9F4014AB1460}"/>
              </a:ext>
            </a:extLst>
          </p:cNvPr>
          <p:cNvSpPr/>
          <p:nvPr/>
        </p:nvSpPr>
        <p:spPr>
          <a:xfrm>
            <a:off x="2848379" y="3227053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1" name="立方体 20">
            <a:extLst>
              <a:ext uri="{FF2B5EF4-FFF2-40B4-BE49-F238E27FC236}">
                <a16:creationId xmlns:a16="http://schemas.microsoft.com/office/drawing/2014/main" id="{4A0A3CE5-CE69-9FD9-C7AC-6AB4F5C424E0}"/>
              </a:ext>
            </a:extLst>
          </p:cNvPr>
          <p:cNvSpPr/>
          <p:nvPr/>
        </p:nvSpPr>
        <p:spPr>
          <a:xfrm>
            <a:off x="4804682" y="3227053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5" name="立方体 24">
            <a:extLst>
              <a:ext uri="{FF2B5EF4-FFF2-40B4-BE49-F238E27FC236}">
                <a16:creationId xmlns:a16="http://schemas.microsoft.com/office/drawing/2014/main" id="{C590D770-4E6E-B1DE-FFEA-E679ACF839CD}"/>
              </a:ext>
            </a:extLst>
          </p:cNvPr>
          <p:cNvSpPr/>
          <p:nvPr/>
        </p:nvSpPr>
        <p:spPr>
          <a:xfrm>
            <a:off x="6045166" y="3227053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7" name="立方体 26">
            <a:extLst>
              <a:ext uri="{FF2B5EF4-FFF2-40B4-BE49-F238E27FC236}">
                <a16:creationId xmlns:a16="http://schemas.microsoft.com/office/drawing/2014/main" id="{4A476C85-5176-00CF-3143-9A7DE8F54328}"/>
              </a:ext>
            </a:extLst>
          </p:cNvPr>
          <p:cNvSpPr/>
          <p:nvPr/>
        </p:nvSpPr>
        <p:spPr>
          <a:xfrm>
            <a:off x="6408182" y="3227052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2" name="立方体 31">
            <a:extLst>
              <a:ext uri="{FF2B5EF4-FFF2-40B4-BE49-F238E27FC236}">
                <a16:creationId xmlns:a16="http://schemas.microsoft.com/office/drawing/2014/main" id="{64480672-C8B5-CB87-AEDF-863F12C66E1A}"/>
              </a:ext>
            </a:extLst>
          </p:cNvPr>
          <p:cNvSpPr/>
          <p:nvPr/>
        </p:nvSpPr>
        <p:spPr>
          <a:xfrm>
            <a:off x="838298" y="4297471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4" name="立方体 33">
            <a:extLst>
              <a:ext uri="{FF2B5EF4-FFF2-40B4-BE49-F238E27FC236}">
                <a16:creationId xmlns:a16="http://schemas.microsoft.com/office/drawing/2014/main" id="{942AB6F3-8A06-08DF-775E-EDFFE2C9BDEA}"/>
              </a:ext>
            </a:extLst>
          </p:cNvPr>
          <p:cNvSpPr/>
          <p:nvPr/>
        </p:nvSpPr>
        <p:spPr>
          <a:xfrm>
            <a:off x="1200403" y="4297470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5" name="立方体 34">
            <a:extLst>
              <a:ext uri="{FF2B5EF4-FFF2-40B4-BE49-F238E27FC236}">
                <a16:creationId xmlns:a16="http://schemas.microsoft.com/office/drawing/2014/main" id="{C37B5BB7-3EFE-795F-7C7B-62EC9A0E6EA5}"/>
              </a:ext>
            </a:extLst>
          </p:cNvPr>
          <p:cNvSpPr/>
          <p:nvPr/>
        </p:nvSpPr>
        <p:spPr>
          <a:xfrm>
            <a:off x="1564329" y="4297470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6" name="立方体 35">
            <a:extLst>
              <a:ext uri="{FF2B5EF4-FFF2-40B4-BE49-F238E27FC236}">
                <a16:creationId xmlns:a16="http://schemas.microsoft.com/office/drawing/2014/main" id="{A7C26BB2-6413-6D61-82EB-5D25492BB6CE}"/>
              </a:ext>
            </a:extLst>
          </p:cNvPr>
          <p:cNvSpPr/>
          <p:nvPr/>
        </p:nvSpPr>
        <p:spPr>
          <a:xfrm>
            <a:off x="2567992" y="4312711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7" name="立方体 36">
            <a:extLst>
              <a:ext uri="{FF2B5EF4-FFF2-40B4-BE49-F238E27FC236}">
                <a16:creationId xmlns:a16="http://schemas.microsoft.com/office/drawing/2014/main" id="{80AD4492-31AD-D384-D7BF-4B72550807F8}"/>
              </a:ext>
            </a:extLst>
          </p:cNvPr>
          <p:cNvSpPr/>
          <p:nvPr/>
        </p:nvSpPr>
        <p:spPr>
          <a:xfrm>
            <a:off x="2930097" y="4312710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8" name="立方体 37">
            <a:extLst>
              <a:ext uri="{FF2B5EF4-FFF2-40B4-BE49-F238E27FC236}">
                <a16:creationId xmlns:a16="http://schemas.microsoft.com/office/drawing/2014/main" id="{EE16FB5C-3B91-F04F-4D60-AEF2335FBD0F}"/>
              </a:ext>
            </a:extLst>
          </p:cNvPr>
          <p:cNvSpPr/>
          <p:nvPr/>
        </p:nvSpPr>
        <p:spPr>
          <a:xfrm>
            <a:off x="3294023" y="4312710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9" name="立方体 38">
            <a:extLst>
              <a:ext uri="{FF2B5EF4-FFF2-40B4-BE49-F238E27FC236}">
                <a16:creationId xmlns:a16="http://schemas.microsoft.com/office/drawing/2014/main" id="{8550275B-1CC8-A3C6-B44E-AFCFFF1CE1EB}"/>
              </a:ext>
            </a:extLst>
          </p:cNvPr>
          <p:cNvSpPr/>
          <p:nvPr/>
        </p:nvSpPr>
        <p:spPr>
          <a:xfrm>
            <a:off x="4191010" y="4307244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0" name="立方体 39">
            <a:extLst>
              <a:ext uri="{FF2B5EF4-FFF2-40B4-BE49-F238E27FC236}">
                <a16:creationId xmlns:a16="http://schemas.microsoft.com/office/drawing/2014/main" id="{E5F62F03-F6FD-251B-97B7-443C01C8F258}"/>
              </a:ext>
            </a:extLst>
          </p:cNvPr>
          <p:cNvSpPr/>
          <p:nvPr/>
        </p:nvSpPr>
        <p:spPr>
          <a:xfrm>
            <a:off x="4553115" y="4307243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1" name="立方体 40">
            <a:extLst>
              <a:ext uri="{FF2B5EF4-FFF2-40B4-BE49-F238E27FC236}">
                <a16:creationId xmlns:a16="http://schemas.microsoft.com/office/drawing/2014/main" id="{E4BFCD88-7940-ECBF-9B2A-8ABE16048006}"/>
              </a:ext>
            </a:extLst>
          </p:cNvPr>
          <p:cNvSpPr/>
          <p:nvPr/>
        </p:nvSpPr>
        <p:spPr>
          <a:xfrm>
            <a:off x="4917041" y="4307243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2" name="立方体 41">
            <a:extLst>
              <a:ext uri="{FF2B5EF4-FFF2-40B4-BE49-F238E27FC236}">
                <a16:creationId xmlns:a16="http://schemas.microsoft.com/office/drawing/2014/main" id="{ED6D3A22-018B-7C1C-E8E8-341D7FC4E8BC}"/>
              </a:ext>
            </a:extLst>
          </p:cNvPr>
          <p:cNvSpPr/>
          <p:nvPr/>
        </p:nvSpPr>
        <p:spPr>
          <a:xfrm>
            <a:off x="5867366" y="4316288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3" name="立方体 42">
            <a:extLst>
              <a:ext uri="{FF2B5EF4-FFF2-40B4-BE49-F238E27FC236}">
                <a16:creationId xmlns:a16="http://schemas.microsoft.com/office/drawing/2014/main" id="{F167B37E-1874-87AA-EDCB-06BC8D826B18}"/>
              </a:ext>
            </a:extLst>
          </p:cNvPr>
          <p:cNvSpPr/>
          <p:nvPr/>
        </p:nvSpPr>
        <p:spPr>
          <a:xfrm>
            <a:off x="6229471" y="4316287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7" name="立方体 46">
            <a:extLst>
              <a:ext uri="{FF2B5EF4-FFF2-40B4-BE49-F238E27FC236}">
                <a16:creationId xmlns:a16="http://schemas.microsoft.com/office/drawing/2014/main" id="{D2546AC2-C897-4898-5DE7-38346CEA7383}"/>
              </a:ext>
            </a:extLst>
          </p:cNvPr>
          <p:cNvSpPr/>
          <p:nvPr/>
        </p:nvSpPr>
        <p:spPr>
          <a:xfrm>
            <a:off x="6710666" y="4202388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77314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5" grpId="0" animBg="1"/>
      <p:bldP spid="44" grpId="0" animBg="1"/>
      <p:bldP spid="33" grpId="0" animBg="1"/>
      <p:bldP spid="10" grpId="0" animBg="1"/>
      <p:bldP spid="4" grpId="0"/>
      <p:bldP spid="9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17" grpId="0" animBg="1"/>
      <p:bldP spid="21" grpId="0" animBg="1"/>
      <p:bldP spid="25" grpId="0" animBg="1"/>
      <p:bldP spid="27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95766F-5CF9-157D-3BF1-18AA75A50DEE}"/>
              </a:ext>
            </a:extLst>
          </p:cNvPr>
          <p:cNvSpPr txBox="1"/>
          <p:nvPr/>
        </p:nvSpPr>
        <p:spPr>
          <a:xfrm>
            <a:off x="609704" y="279482"/>
            <a:ext cx="7515125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6. 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用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个       摆组合体。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1773683C-5AEC-3C43-CBC9-BB9E9BF5FCA6}"/>
              </a:ext>
            </a:extLst>
          </p:cNvPr>
          <p:cNvSpPr txBox="1"/>
          <p:nvPr/>
        </p:nvSpPr>
        <p:spPr>
          <a:xfrm>
            <a:off x="4114812" y="480106"/>
            <a:ext cx="3754437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P113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题）</a:t>
            </a:r>
          </a:p>
        </p:txBody>
      </p:sp>
      <p:sp>
        <p:nvSpPr>
          <p:cNvPr id="5" name="立方体 4">
            <a:extLst>
              <a:ext uri="{FF2B5EF4-FFF2-40B4-BE49-F238E27FC236}">
                <a16:creationId xmlns:a16="http://schemas.microsoft.com/office/drawing/2014/main" id="{1600C799-C82C-3FB0-B042-F2442610F608}"/>
              </a:ext>
            </a:extLst>
          </p:cNvPr>
          <p:cNvSpPr/>
          <p:nvPr/>
        </p:nvSpPr>
        <p:spPr>
          <a:xfrm>
            <a:off x="1958408" y="355145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97E617E-1482-0765-25EE-F01A54113500}"/>
              </a:ext>
            </a:extLst>
          </p:cNvPr>
          <p:cNvSpPr txBox="1"/>
          <p:nvPr/>
        </p:nvSpPr>
        <p:spPr>
          <a:xfrm>
            <a:off x="914495" y="1004580"/>
            <a:ext cx="7515125" cy="125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请你再给出从另一个方向看到的图形，让同桌猜一猜这个组合体是怎样摆放的。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98C6D773-20B7-2DB5-F1F9-3D1349F9F706}"/>
              </a:ext>
            </a:extLst>
          </p:cNvPr>
          <p:cNvSpPr txBox="1"/>
          <p:nvPr/>
        </p:nvSpPr>
        <p:spPr>
          <a:xfrm>
            <a:off x="914495" y="2419354"/>
            <a:ext cx="7162613" cy="1623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  <a:defRPr/>
            </a:pP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答案不唯一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从上面看到的图形是                ，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图形的摆放情况是                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4B84D0F-A939-2000-346C-D436A5BE0179}"/>
              </a:ext>
            </a:extLst>
          </p:cNvPr>
          <p:cNvSpPr/>
          <p:nvPr/>
        </p:nvSpPr>
        <p:spPr bwMode="auto">
          <a:xfrm>
            <a:off x="6544864" y="2587277"/>
            <a:ext cx="403186" cy="4034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DA66A94-C701-A7D5-D363-F884DC78EBC2}"/>
              </a:ext>
            </a:extLst>
          </p:cNvPr>
          <p:cNvSpPr/>
          <p:nvPr/>
        </p:nvSpPr>
        <p:spPr bwMode="auto">
          <a:xfrm>
            <a:off x="6544864" y="2990701"/>
            <a:ext cx="403186" cy="4034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A551912-A34E-13F0-5AD1-B2082EB34D58}"/>
              </a:ext>
            </a:extLst>
          </p:cNvPr>
          <p:cNvSpPr/>
          <p:nvPr/>
        </p:nvSpPr>
        <p:spPr bwMode="auto">
          <a:xfrm>
            <a:off x="6141678" y="2587277"/>
            <a:ext cx="403186" cy="4034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0CE8FE1-D019-17D4-A5FD-79AE0491A9E8}"/>
              </a:ext>
            </a:extLst>
          </p:cNvPr>
          <p:cNvSpPr/>
          <p:nvPr/>
        </p:nvSpPr>
        <p:spPr bwMode="auto">
          <a:xfrm>
            <a:off x="6948050" y="2586990"/>
            <a:ext cx="403186" cy="4034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14" name="立方体 13">
            <a:extLst>
              <a:ext uri="{FF2B5EF4-FFF2-40B4-BE49-F238E27FC236}">
                <a16:creationId xmlns:a16="http://schemas.microsoft.com/office/drawing/2014/main" id="{FE6E079A-8847-6A5D-AA56-0C9D9BD22B9E}"/>
              </a:ext>
            </a:extLst>
          </p:cNvPr>
          <p:cNvSpPr/>
          <p:nvPr/>
        </p:nvSpPr>
        <p:spPr>
          <a:xfrm>
            <a:off x="3863358" y="3565971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4F11113A-2561-E095-6D2C-332E25C7112B}"/>
              </a:ext>
            </a:extLst>
          </p:cNvPr>
          <p:cNvSpPr/>
          <p:nvPr/>
        </p:nvSpPr>
        <p:spPr>
          <a:xfrm>
            <a:off x="4225463" y="3565970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6" name="立方体 15">
            <a:extLst>
              <a:ext uri="{FF2B5EF4-FFF2-40B4-BE49-F238E27FC236}">
                <a16:creationId xmlns:a16="http://schemas.microsoft.com/office/drawing/2014/main" id="{D84512DE-D703-4791-6149-4FE3E3456FF3}"/>
              </a:ext>
            </a:extLst>
          </p:cNvPr>
          <p:cNvSpPr/>
          <p:nvPr/>
        </p:nvSpPr>
        <p:spPr>
          <a:xfrm>
            <a:off x="4589389" y="3565970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7" name="立方体 16">
            <a:extLst>
              <a:ext uri="{FF2B5EF4-FFF2-40B4-BE49-F238E27FC236}">
                <a16:creationId xmlns:a16="http://schemas.microsoft.com/office/drawing/2014/main" id="{3443CF11-D6C8-A84D-87B2-94646032907B}"/>
              </a:ext>
            </a:extLst>
          </p:cNvPr>
          <p:cNvSpPr/>
          <p:nvPr/>
        </p:nvSpPr>
        <p:spPr>
          <a:xfrm>
            <a:off x="4109514" y="3687887"/>
            <a:ext cx="484021" cy="484021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164287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87BD69-35F9-E1E3-5EA0-2971BF1AC5C2}"/>
              </a:ext>
            </a:extLst>
          </p:cNvPr>
          <p:cNvSpPr txBox="1"/>
          <p:nvPr/>
        </p:nvSpPr>
        <p:spPr>
          <a:xfrm>
            <a:off x="228715" y="133414"/>
            <a:ext cx="5486256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7. 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按要求画图。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2ADF13A7-754B-61ED-FFDC-561043A5B0B8}"/>
              </a:ext>
            </a:extLst>
          </p:cNvPr>
          <p:cNvSpPr txBox="1"/>
          <p:nvPr/>
        </p:nvSpPr>
        <p:spPr>
          <a:xfrm>
            <a:off x="2438456" y="285810"/>
            <a:ext cx="3754437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P113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题）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91B2720-AD2B-766A-ECFE-19FCB6DC9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16" y="819196"/>
            <a:ext cx="3360366" cy="336552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C732492-ECC5-B666-F8E6-5847737FDEC9}"/>
              </a:ext>
            </a:extLst>
          </p:cNvPr>
          <p:cNvSpPr txBox="1"/>
          <p:nvPr/>
        </p:nvSpPr>
        <p:spPr>
          <a:xfrm>
            <a:off x="4191010" y="742998"/>
            <a:ext cx="4343286" cy="1114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把图①绕点 </a:t>
            </a:r>
            <a:r>
              <a:rPr lang="en-US" altLang="zh-CN" sz="2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逆时针旋转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，得到图②。</a:t>
            </a:r>
            <a:endParaRPr lang="en-US" altLang="zh-CN" sz="2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9DC1F4F-83BC-B883-56D8-FFBB2F317305}"/>
              </a:ext>
            </a:extLst>
          </p:cNvPr>
          <p:cNvSpPr txBox="1"/>
          <p:nvPr/>
        </p:nvSpPr>
        <p:spPr>
          <a:xfrm>
            <a:off x="4191010" y="1838204"/>
            <a:ext cx="4198544" cy="1114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把图①绕点 </a:t>
            </a:r>
            <a:r>
              <a:rPr lang="en-US" altLang="zh-CN" sz="2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顺时针旋转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，得到图③。</a:t>
            </a:r>
            <a:endParaRPr lang="en-US" altLang="zh-CN" sz="2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954B4B-6967-B265-C33E-BDBA0B15245E}"/>
              </a:ext>
            </a:extLst>
          </p:cNvPr>
          <p:cNvSpPr txBox="1"/>
          <p:nvPr/>
        </p:nvSpPr>
        <p:spPr>
          <a:xfrm>
            <a:off x="4183424" y="3057372"/>
            <a:ext cx="4206130" cy="1114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把图②绕点 </a:t>
            </a:r>
            <a:r>
              <a:rPr lang="en-US" altLang="zh-CN" sz="2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逆时针旋转</a:t>
            </a:r>
            <a:r>
              <a:rPr lang="en-US" altLang="zh-CN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，得到图④。</a:t>
            </a:r>
            <a:endParaRPr lang="en-US" altLang="zh-CN" sz="2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05E5992-7A55-25CC-B22B-82B3BBDE4CC7}"/>
              </a:ext>
            </a:extLst>
          </p:cNvPr>
          <p:cNvSpPr txBox="1"/>
          <p:nvPr/>
        </p:nvSpPr>
        <p:spPr>
          <a:xfrm>
            <a:off x="381110" y="4248106"/>
            <a:ext cx="876277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把图①、图②、图③、图④都涂上红色，这个图形像什么？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7E85DC3-5A0F-1311-694C-6D28882CEF9B}"/>
              </a:ext>
            </a:extLst>
          </p:cNvPr>
          <p:cNvSpPr txBox="1"/>
          <p:nvPr/>
        </p:nvSpPr>
        <p:spPr>
          <a:xfrm>
            <a:off x="7391326" y="3801084"/>
            <a:ext cx="13716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像风车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22DB7B24-2063-C27E-9518-E02421B2328A}"/>
              </a:ext>
            </a:extLst>
          </p:cNvPr>
          <p:cNvCxnSpPr>
            <a:cxnSpLocks/>
          </p:cNvCxnSpPr>
          <p:nvPr/>
        </p:nvCxnSpPr>
        <p:spPr>
          <a:xfrm>
            <a:off x="2362258" y="196216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E1A46CB-6D30-53E5-188B-7001EFEE3452}"/>
              </a:ext>
            </a:extLst>
          </p:cNvPr>
          <p:cNvGrpSpPr/>
          <p:nvPr/>
        </p:nvGrpSpPr>
        <p:grpSpPr>
          <a:xfrm>
            <a:off x="2081594" y="1120178"/>
            <a:ext cx="538468" cy="2771733"/>
            <a:chOff x="2087944" y="1113828"/>
            <a:chExt cx="538468" cy="2771733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1F20FBCE-9C5E-44A7-F896-F5783D8AC1A1}"/>
                </a:ext>
              </a:extLst>
            </p:cNvPr>
            <p:cNvGrpSpPr/>
            <p:nvPr/>
          </p:nvGrpSpPr>
          <p:grpSpPr>
            <a:xfrm>
              <a:off x="2087944" y="1113828"/>
              <a:ext cx="269234" cy="1388132"/>
              <a:chOff x="2087944" y="1113828"/>
              <a:chExt cx="269234" cy="1388132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1197647A-DC68-D987-329C-6C49A3C0F813}"/>
                  </a:ext>
                </a:extLst>
              </p:cNvPr>
              <p:cNvSpPr/>
              <p:nvPr/>
            </p:nvSpPr>
            <p:spPr bwMode="auto">
              <a:xfrm>
                <a:off x="2087944" y="1113828"/>
                <a:ext cx="269234" cy="838178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l" eaLnBrk="1" hangingPunct="1">
                  <a:buFont typeface="Arial" panose="020B0604020202020204" pitchFamily="34" charset="0"/>
                  <a:buNone/>
                </a:pPr>
                <a:endPara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endParaRPr>
              </a:p>
            </p:txBody>
          </p: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54506704-03D4-0279-4021-5B8A935D84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7178" y="1952006"/>
                <a:ext cx="0" cy="549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12EE8EC9-53C5-CE14-D481-8D3198B21831}"/>
                </a:ext>
              </a:extLst>
            </p:cNvPr>
            <p:cNvGrpSpPr/>
            <p:nvPr/>
          </p:nvGrpSpPr>
          <p:grpSpPr>
            <a:xfrm rot="10800000">
              <a:off x="2357178" y="2497429"/>
              <a:ext cx="269234" cy="1388132"/>
              <a:chOff x="2087944" y="1113828"/>
              <a:chExt cx="269234" cy="1388132"/>
            </a:xfrm>
            <a:noFill/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C516F657-1BF2-0A53-FB29-6B320F62CE51}"/>
                  </a:ext>
                </a:extLst>
              </p:cNvPr>
              <p:cNvSpPr/>
              <p:nvPr/>
            </p:nvSpPr>
            <p:spPr bwMode="auto">
              <a:xfrm>
                <a:off x="2087944" y="1113828"/>
                <a:ext cx="269234" cy="838178"/>
              </a:xfrm>
              <a:prstGeom prst="rect">
                <a:avLst/>
              </a:prstGeom>
              <a:grpFill/>
              <a:ln w="19050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l" eaLnBrk="1" hangingPunct="1">
                  <a:buFont typeface="Arial" panose="020B0604020202020204" pitchFamily="34" charset="0"/>
                  <a:buNone/>
                </a:pPr>
                <a:endPara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endParaRPr>
              </a:p>
            </p:txBody>
          </p: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80F472A2-D0F9-A783-264C-FA7C7E6641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7178" y="1952006"/>
                <a:ext cx="0" cy="549954"/>
              </a:xfrm>
              <a:prstGeom prst="line">
                <a:avLst/>
              </a:prstGeom>
              <a:grpFill/>
              <a:ln w="190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25B094-E4ED-08B4-2C98-BC017CBA986D}"/>
              </a:ext>
            </a:extLst>
          </p:cNvPr>
          <p:cNvGrpSpPr/>
          <p:nvPr/>
        </p:nvGrpSpPr>
        <p:grpSpPr>
          <a:xfrm>
            <a:off x="2089216" y="1117638"/>
            <a:ext cx="538468" cy="2771733"/>
            <a:chOff x="2087944" y="1113828"/>
            <a:chExt cx="538468" cy="2771733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35C9D5F6-4B59-B4BC-208C-CD1E86D2F34C}"/>
                </a:ext>
              </a:extLst>
            </p:cNvPr>
            <p:cNvGrpSpPr/>
            <p:nvPr/>
          </p:nvGrpSpPr>
          <p:grpSpPr>
            <a:xfrm>
              <a:off x="2087944" y="1113828"/>
              <a:ext cx="269234" cy="1388132"/>
              <a:chOff x="2087944" y="1113828"/>
              <a:chExt cx="269234" cy="1388132"/>
            </a:xfrm>
          </p:grpSpPr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4FF11929-E332-EB01-DEC6-00AA3E252CC7}"/>
                  </a:ext>
                </a:extLst>
              </p:cNvPr>
              <p:cNvSpPr/>
              <p:nvPr/>
            </p:nvSpPr>
            <p:spPr bwMode="auto">
              <a:xfrm>
                <a:off x="2087944" y="1113828"/>
                <a:ext cx="269234" cy="838178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l" eaLnBrk="1" hangingPunct="1">
                  <a:buFont typeface="Arial" panose="020B0604020202020204" pitchFamily="34" charset="0"/>
                  <a:buNone/>
                </a:pPr>
                <a:endPara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endParaRPr>
              </a:p>
            </p:txBody>
          </p: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1493204F-C813-EA29-6C2B-6E3095449A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7178" y="1952006"/>
                <a:ext cx="0" cy="549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998E54E0-8675-24E0-FD09-9770DE2143FC}"/>
                </a:ext>
              </a:extLst>
            </p:cNvPr>
            <p:cNvGrpSpPr/>
            <p:nvPr/>
          </p:nvGrpSpPr>
          <p:grpSpPr>
            <a:xfrm rot="10800000">
              <a:off x="2357178" y="2497429"/>
              <a:ext cx="269234" cy="1388132"/>
              <a:chOff x="2087944" y="1113828"/>
              <a:chExt cx="269234" cy="1388132"/>
            </a:xfrm>
            <a:noFill/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EF951FF5-7753-D889-6A29-5C7F0CB79804}"/>
                  </a:ext>
                </a:extLst>
              </p:cNvPr>
              <p:cNvSpPr/>
              <p:nvPr/>
            </p:nvSpPr>
            <p:spPr bwMode="auto">
              <a:xfrm>
                <a:off x="2087944" y="1113828"/>
                <a:ext cx="269234" cy="838178"/>
              </a:xfrm>
              <a:prstGeom prst="rect">
                <a:avLst/>
              </a:prstGeom>
              <a:grpFill/>
              <a:ln w="19050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l" eaLnBrk="1" hangingPunct="1">
                  <a:buFont typeface="Arial" panose="020B0604020202020204" pitchFamily="34" charset="0"/>
                  <a:buNone/>
                </a:pPr>
                <a:endPara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endParaRPr>
              </a:p>
            </p:txBody>
          </p: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4E6C6EA5-EA7E-FCD7-1929-FE21365D7F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7178" y="1952006"/>
                <a:ext cx="0" cy="549954"/>
              </a:xfrm>
              <a:prstGeom prst="line">
                <a:avLst/>
              </a:prstGeom>
              <a:grpFill/>
              <a:ln w="190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C2F765C4-A403-2CE5-3BA1-C7C85C3D6150}"/>
              </a:ext>
            </a:extLst>
          </p:cNvPr>
          <p:cNvGrpSpPr/>
          <p:nvPr/>
        </p:nvGrpSpPr>
        <p:grpSpPr>
          <a:xfrm rot="16200000">
            <a:off x="2094293" y="1119903"/>
            <a:ext cx="538468" cy="2771733"/>
            <a:chOff x="2087944" y="1113828"/>
            <a:chExt cx="538468" cy="2771733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1B4BE37A-ABCA-3981-1180-93DE3969938A}"/>
                </a:ext>
              </a:extLst>
            </p:cNvPr>
            <p:cNvGrpSpPr/>
            <p:nvPr/>
          </p:nvGrpSpPr>
          <p:grpSpPr>
            <a:xfrm>
              <a:off x="2087944" y="1113828"/>
              <a:ext cx="269234" cy="1388132"/>
              <a:chOff x="2087944" y="1113828"/>
              <a:chExt cx="269234" cy="1388132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8D1A784E-9CE1-931E-781E-DC228716522F}"/>
                  </a:ext>
                </a:extLst>
              </p:cNvPr>
              <p:cNvSpPr/>
              <p:nvPr/>
            </p:nvSpPr>
            <p:spPr bwMode="auto">
              <a:xfrm>
                <a:off x="2087944" y="1113828"/>
                <a:ext cx="269234" cy="838178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l" eaLnBrk="1" hangingPunct="1">
                  <a:buFont typeface="Arial" panose="020B0604020202020204" pitchFamily="34" charset="0"/>
                  <a:buNone/>
                </a:pPr>
                <a:endPara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endParaRPr>
              </a:p>
            </p:txBody>
          </p: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84928809-8BCB-FB0B-0208-B7AB979729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7178" y="1952006"/>
                <a:ext cx="0" cy="54995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1F294AD4-9BF0-5E26-CA5A-01EC63CB7DAD}"/>
                </a:ext>
              </a:extLst>
            </p:cNvPr>
            <p:cNvGrpSpPr/>
            <p:nvPr/>
          </p:nvGrpSpPr>
          <p:grpSpPr>
            <a:xfrm rot="10800000">
              <a:off x="2357178" y="2497429"/>
              <a:ext cx="269234" cy="1388132"/>
              <a:chOff x="2087944" y="1113828"/>
              <a:chExt cx="269234" cy="1388132"/>
            </a:xfrm>
            <a:noFill/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2E730124-54D7-9B24-C20B-A9D3DCB4D094}"/>
                  </a:ext>
                </a:extLst>
              </p:cNvPr>
              <p:cNvSpPr/>
              <p:nvPr/>
            </p:nvSpPr>
            <p:spPr bwMode="auto">
              <a:xfrm>
                <a:off x="2087944" y="1113828"/>
                <a:ext cx="269234" cy="838178"/>
              </a:xfrm>
              <a:prstGeom prst="rect">
                <a:avLst/>
              </a:prstGeom>
              <a:grpFill/>
              <a:ln w="19050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l" eaLnBrk="1" hangingPunct="1">
                  <a:buFont typeface="Arial" panose="020B0604020202020204" pitchFamily="34" charset="0"/>
                  <a:buNone/>
                </a:pPr>
                <a:endPara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88725BAF-B6B9-0D35-D1FE-19E074FAEA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7178" y="1952006"/>
                <a:ext cx="0" cy="549954"/>
              </a:xfrm>
              <a:prstGeom prst="line">
                <a:avLst/>
              </a:prstGeom>
              <a:grpFill/>
              <a:ln w="190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414673EE-1BE1-5B41-ECF3-858356E3E656}"/>
              </a:ext>
            </a:extLst>
          </p:cNvPr>
          <p:cNvGrpSpPr/>
          <p:nvPr/>
        </p:nvGrpSpPr>
        <p:grpSpPr>
          <a:xfrm>
            <a:off x="2080244" y="1115097"/>
            <a:ext cx="269234" cy="1388132"/>
            <a:chOff x="2086594" y="1115097"/>
            <a:chExt cx="269234" cy="1388132"/>
          </a:xfrm>
          <a:solidFill>
            <a:srgbClr val="FF0000">
              <a:alpha val="40000"/>
            </a:srgbClr>
          </a:solidFill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39A1E837-35E3-48F7-04EF-0A15FED033B8}"/>
                </a:ext>
              </a:extLst>
            </p:cNvPr>
            <p:cNvSpPr/>
            <p:nvPr/>
          </p:nvSpPr>
          <p:spPr bwMode="auto">
            <a:xfrm>
              <a:off x="2086594" y="1115097"/>
              <a:ext cx="269234" cy="838178"/>
            </a:xfrm>
            <a:prstGeom prst="rect">
              <a:avLst/>
            </a:prstGeom>
            <a:grp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l" eaLnBrk="1" hangingPunct="1"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rgbClr val="00B0F0"/>
                </a:solidFill>
                <a:latin typeface="+mj-ea"/>
                <a:ea typeface="+mj-ea"/>
              </a:endParaRPr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DFB1D484-E517-33C4-CA47-E570614C388F}"/>
                </a:ext>
              </a:extLst>
            </p:cNvPr>
            <p:cNvCxnSpPr>
              <a:cxnSpLocks/>
            </p:cNvCxnSpPr>
            <p:nvPr/>
          </p:nvCxnSpPr>
          <p:spPr>
            <a:xfrm>
              <a:off x="2355828" y="1953275"/>
              <a:ext cx="0" cy="549954"/>
            </a:xfrm>
            <a:prstGeom prst="line">
              <a:avLst/>
            </a:prstGeom>
            <a:grp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C72C0193-0426-567D-2E14-9421C2C4C1C2}"/>
              </a:ext>
            </a:extLst>
          </p:cNvPr>
          <p:cNvSpPr txBox="1"/>
          <p:nvPr/>
        </p:nvSpPr>
        <p:spPr>
          <a:xfrm>
            <a:off x="1346252" y="2068030"/>
            <a:ext cx="45180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AFB97AC3-24A3-A2D0-F3A4-12806DBD11E9}"/>
              </a:ext>
            </a:extLst>
          </p:cNvPr>
          <p:cNvSpPr txBox="1"/>
          <p:nvPr/>
        </p:nvSpPr>
        <p:spPr>
          <a:xfrm>
            <a:off x="2971843" y="2508310"/>
            <a:ext cx="91443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0E7D2DBB-62D4-11F8-A753-0B4ED5BA62B9}"/>
              </a:ext>
            </a:extLst>
          </p:cNvPr>
          <p:cNvSpPr txBox="1"/>
          <p:nvPr/>
        </p:nvSpPr>
        <p:spPr>
          <a:xfrm>
            <a:off x="1893313" y="3028938"/>
            <a:ext cx="54514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E4BD9F39-9B21-4F3E-2E66-5C1B243B9A48}"/>
              </a:ext>
            </a:extLst>
          </p:cNvPr>
          <p:cNvSpPr/>
          <p:nvPr/>
        </p:nvSpPr>
        <p:spPr bwMode="auto">
          <a:xfrm rot="16200000">
            <a:off x="1262466" y="2221224"/>
            <a:ext cx="269234" cy="838178"/>
          </a:xfrm>
          <a:prstGeom prst="rect">
            <a:avLst/>
          </a:prstGeom>
          <a:solidFill>
            <a:srgbClr val="FF0000">
              <a:alpha val="40000"/>
            </a:srgbClr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l" eaLnBrk="1" hangingPunct="1">
              <a:buFont typeface="Arial" panose="020B0604020202020204" pitchFamily="34" charset="0"/>
              <a:buNone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6AB09201-62AE-4BED-8B5F-4AFA8AC9B138}"/>
              </a:ext>
            </a:extLst>
          </p:cNvPr>
          <p:cNvSpPr/>
          <p:nvPr/>
        </p:nvSpPr>
        <p:spPr bwMode="auto">
          <a:xfrm rot="16200000">
            <a:off x="3197831" y="1941963"/>
            <a:ext cx="269234" cy="838178"/>
          </a:xfrm>
          <a:prstGeom prst="rect">
            <a:avLst/>
          </a:prstGeom>
          <a:solidFill>
            <a:srgbClr val="FF0000">
              <a:alpha val="40000"/>
            </a:srgbClr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l" eaLnBrk="1" hangingPunct="1">
              <a:buFont typeface="Arial" panose="020B0604020202020204" pitchFamily="34" charset="0"/>
              <a:buNone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B54D307C-9AAB-C289-E91E-EEEE12A0CF6B}"/>
              </a:ext>
            </a:extLst>
          </p:cNvPr>
          <p:cNvSpPr/>
          <p:nvPr/>
        </p:nvSpPr>
        <p:spPr bwMode="auto">
          <a:xfrm rot="10800000">
            <a:off x="2362120" y="3050528"/>
            <a:ext cx="269234" cy="838178"/>
          </a:xfrm>
          <a:prstGeom prst="rect">
            <a:avLst/>
          </a:prstGeom>
          <a:solidFill>
            <a:srgbClr val="FF0000">
              <a:alpha val="40000"/>
            </a:srgbClr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l" eaLnBrk="1" hangingPunct="1">
              <a:buFont typeface="Arial" panose="020B0604020202020204" pitchFamily="34" charset="0"/>
              <a:buNone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3088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9" grpId="0"/>
      <p:bldP spid="51" grpId="0"/>
      <p:bldP spid="55" grpId="0"/>
      <p:bldP spid="58" grpId="0" animBg="1"/>
      <p:bldP spid="60" grpId="0" animBg="1"/>
      <p:bldP spid="6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001B9E36-A218-DED1-014F-2DF5FE99BD9C}"/>
              </a:ext>
            </a:extLst>
          </p:cNvPr>
          <p:cNvSpPr txBox="1"/>
          <p:nvPr/>
        </p:nvSpPr>
        <p:spPr>
          <a:xfrm>
            <a:off x="343010" y="362008"/>
            <a:ext cx="8496078" cy="1114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10. 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像下面这样把一张纸连续对折 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3 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次，再沿红线剪开，剪出的是什么图案？对折 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4 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次呢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?</a:t>
            </a:r>
            <a:endParaRPr lang="zh-CN" altLang="en-US" sz="27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CAE71D8-C406-DF21-AD5F-F46484B8AEB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225" y="1809770"/>
            <a:ext cx="5161550" cy="1197267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9FA55334-D3D5-85F0-6421-C4726A927E96}"/>
              </a:ext>
            </a:extLst>
          </p:cNvPr>
          <p:cNvSpPr txBox="1"/>
          <p:nvPr/>
        </p:nvSpPr>
        <p:spPr>
          <a:xfrm>
            <a:off x="1318346" y="3140542"/>
            <a:ext cx="7368346" cy="125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对折 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次后剪出的结果是 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只相连的蝴蝶；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对折 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次后剪出的结果是 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 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只相连的蝴蝶。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94CE01D-D792-7EF3-1658-F81D8826ACAD}"/>
              </a:ext>
            </a:extLst>
          </p:cNvPr>
          <p:cNvSpPr txBox="1"/>
          <p:nvPr/>
        </p:nvSpPr>
        <p:spPr>
          <a:xfrm>
            <a:off x="5387975" y="1089690"/>
            <a:ext cx="3756025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P114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题）</a:t>
            </a:r>
          </a:p>
        </p:txBody>
      </p:sp>
    </p:spTree>
    <p:extLst>
      <p:ext uri="{BB962C8B-B14F-4D97-AF65-F5344CB8AC3E}">
        <p14:creationId xmlns:p14="http://schemas.microsoft.com/office/powerpoint/2010/main" val="12224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3D86D7-5BCA-82DB-0BDC-7C135B5FB89F}"/>
              </a:ext>
            </a:extLst>
          </p:cNvPr>
          <p:cNvSpPr txBox="1"/>
          <p:nvPr/>
        </p:nvSpPr>
        <p:spPr>
          <a:xfrm>
            <a:off x="609704" y="393698"/>
            <a:ext cx="7772196" cy="125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11. 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把一张边长 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4 cm 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的正方形纸，沿相邻两边中点的连线剪去一个角（如下图），剩下的面积是多少？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B56DAD6-2818-3AFB-11F7-3F5500FCC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2" y="2222450"/>
            <a:ext cx="2238375" cy="225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C6A5152-D3C8-1AC1-507A-4C0F9181D573}"/>
              </a:ext>
            </a:extLst>
          </p:cNvPr>
          <p:cNvSpPr/>
          <p:nvPr/>
        </p:nvSpPr>
        <p:spPr>
          <a:xfrm>
            <a:off x="1001715" y="2292300"/>
            <a:ext cx="2093912" cy="21304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41BD231-2B5F-2A76-E508-DEE2CBF17CBC}"/>
              </a:ext>
            </a:extLst>
          </p:cNvPr>
          <p:cNvSpPr txBox="1"/>
          <p:nvPr/>
        </p:nvSpPr>
        <p:spPr>
          <a:xfrm>
            <a:off x="3638552" y="2607156"/>
            <a:ext cx="4351338" cy="12599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补全正方形。</a:t>
            </a:r>
            <a:endParaRPr lang="en-US" altLang="zh-CN" sz="27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7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4×4-2×2÷2=14</a:t>
            </a:r>
            <a:r>
              <a:rPr lang="zh-CN" altLang="en-US" sz="27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7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cm</a:t>
            </a:r>
            <a:r>
              <a:rPr lang="en-US" altLang="zh-CN" sz="27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7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zh-CN" altLang="en-US" sz="2700" b="1" baseline="3000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5">
            <a:extLst>
              <a:ext uri="{FF2B5EF4-FFF2-40B4-BE49-F238E27FC236}">
                <a16:creationId xmlns:a16="http://schemas.microsoft.com/office/drawing/2014/main" id="{68085C44-B23D-FAFA-749D-D54A4A8A9210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8202" y="547573"/>
            <a:ext cx="4572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7150F45F-F3D8-F22D-3091-0C254F524AF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215" y="503123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7">
            <a:extLst>
              <a:ext uri="{FF2B5EF4-FFF2-40B4-BE49-F238E27FC236}">
                <a16:creationId xmlns:a16="http://schemas.microsoft.com/office/drawing/2014/main" id="{B8B70A5E-ABAC-F743-D562-7F766FD3945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2" y="520586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">
            <a:extLst>
              <a:ext uri="{FF2B5EF4-FFF2-40B4-BE49-F238E27FC236}">
                <a16:creationId xmlns:a16="http://schemas.microsoft.com/office/drawing/2014/main" id="{DEC1436A-24DB-D1E1-18AE-87553A771510}"/>
              </a:ext>
            </a:extLst>
          </p:cNvPr>
          <p:cNvSpPr txBox="1"/>
          <p:nvPr/>
        </p:nvSpPr>
        <p:spPr>
          <a:xfrm>
            <a:off x="4952990" y="1746831"/>
            <a:ext cx="3756025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P114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11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题）</a:t>
            </a:r>
          </a:p>
        </p:txBody>
      </p:sp>
    </p:spTree>
    <p:extLst>
      <p:ext uri="{BB962C8B-B14F-4D97-AF65-F5344CB8AC3E}">
        <p14:creationId xmlns:p14="http://schemas.microsoft.com/office/powerpoint/2010/main" val="95633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24B920A7-B14F-67DE-9668-6A3D7AED2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16" y="1432629"/>
            <a:ext cx="3111290" cy="31202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B74C21-13F4-506A-719F-B59A88947FCA}"/>
              </a:ext>
            </a:extLst>
          </p:cNvPr>
          <p:cNvSpPr txBox="1"/>
          <p:nvPr/>
        </p:nvSpPr>
        <p:spPr>
          <a:xfrm>
            <a:off x="533506" y="245018"/>
            <a:ext cx="8000790" cy="63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12. 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想办法计算下图的面积（小方格的边长为</a:t>
            </a: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1cm</a:t>
            </a: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。）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335671D-0404-2455-F751-4E545EB0F943}"/>
              </a:ext>
            </a:extLst>
          </p:cNvPr>
          <p:cNvSpPr/>
          <p:nvPr/>
        </p:nvSpPr>
        <p:spPr>
          <a:xfrm>
            <a:off x="4059131" y="1665453"/>
            <a:ext cx="4551363" cy="250645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+mj-lt"/>
                <a:ea typeface="+mj-ea"/>
              </a:rPr>
              <a:t>        把这个图形分成三个三角形和一个正方形。</a:t>
            </a:r>
            <a:endParaRPr lang="en-US" altLang="zh-CN" sz="27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700" b="1" dirty="0">
                <a:solidFill>
                  <a:srgbClr val="FF0000"/>
                </a:solidFill>
                <a:latin typeface="+mj-lt"/>
                <a:ea typeface="+mj-ea"/>
              </a:rPr>
              <a:t>(7×2÷2)+(5×2÷2)+(5×5)+(5×1÷2) = 39.5</a:t>
            </a:r>
            <a:r>
              <a:rPr lang="zh-CN" altLang="en-US" sz="2700" b="1" dirty="0">
                <a:solidFill>
                  <a:srgbClr val="FF0000"/>
                </a:solidFill>
                <a:latin typeface="+mj-lt"/>
                <a:ea typeface="+mj-ea"/>
              </a:rPr>
              <a:t>（</a:t>
            </a:r>
            <a:r>
              <a:rPr lang="en-US" altLang="zh-CN" sz="2700" b="1" dirty="0">
                <a:solidFill>
                  <a:srgbClr val="FF0000"/>
                </a:solidFill>
                <a:latin typeface="+mj-lt"/>
                <a:ea typeface="+mj-ea"/>
              </a:rPr>
              <a:t>cm</a:t>
            </a:r>
            <a:r>
              <a:rPr lang="en-US" altLang="zh-CN" sz="2700" b="1" baseline="300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en-US" sz="2700" b="1" dirty="0">
                <a:solidFill>
                  <a:srgbClr val="FF0000"/>
                </a:solidFill>
                <a:latin typeface="+mj-lt"/>
                <a:ea typeface="+mj-ea"/>
              </a:rPr>
              <a:t>）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66951B10-CEBA-3A94-A654-932165C73B5A}"/>
              </a:ext>
            </a:extLst>
          </p:cNvPr>
          <p:cNvCxnSpPr>
            <a:cxnSpLocks/>
          </p:cNvCxnSpPr>
          <p:nvPr/>
        </p:nvCxnSpPr>
        <p:spPr>
          <a:xfrm>
            <a:off x="1568053" y="1770398"/>
            <a:ext cx="26531" cy="21479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207A30EA-915E-0A2C-B010-C09028FEB9B9}"/>
              </a:ext>
            </a:extLst>
          </p:cNvPr>
          <p:cNvCxnSpPr/>
          <p:nvPr/>
        </p:nvCxnSpPr>
        <p:spPr>
          <a:xfrm flipV="1">
            <a:off x="1581254" y="2381597"/>
            <a:ext cx="1528762" cy="95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B5594C56-3E13-900C-5F53-37A34185A935}"/>
              </a:ext>
            </a:extLst>
          </p:cNvPr>
          <p:cNvCxnSpPr/>
          <p:nvPr/>
        </p:nvCxnSpPr>
        <p:spPr>
          <a:xfrm>
            <a:off x="3110016" y="2381597"/>
            <a:ext cx="0" cy="15430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4070231F-D095-84D1-1EE2-05CD3099C02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10">
            <a:extLst>
              <a:ext uri="{FF2B5EF4-FFF2-40B4-BE49-F238E27FC236}">
                <a16:creationId xmlns:a16="http://schemas.microsoft.com/office/drawing/2014/main" id="{5A252B32-3273-7435-F3FB-DA7949D2E02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1">
            <a:extLst>
              <a:ext uri="{FF2B5EF4-FFF2-40B4-BE49-F238E27FC236}">
                <a16:creationId xmlns:a16="http://schemas.microsoft.com/office/drawing/2014/main" id="{B62314E5-235F-F676-2AE5-A3854162C98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">
            <a:extLst>
              <a:ext uri="{FF2B5EF4-FFF2-40B4-BE49-F238E27FC236}">
                <a16:creationId xmlns:a16="http://schemas.microsoft.com/office/drawing/2014/main" id="{9DFD08BD-418C-3FE9-E6C9-26B646FA7FC7}"/>
              </a:ext>
            </a:extLst>
          </p:cNvPr>
          <p:cNvSpPr txBox="1"/>
          <p:nvPr/>
        </p:nvSpPr>
        <p:spPr>
          <a:xfrm>
            <a:off x="5029188" y="971592"/>
            <a:ext cx="3756025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P114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题）</a:t>
            </a:r>
          </a:p>
        </p:txBody>
      </p:sp>
    </p:spTree>
    <p:extLst>
      <p:ext uri="{BB962C8B-B14F-4D97-AF65-F5344CB8AC3E}">
        <p14:creationId xmlns:p14="http://schemas.microsoft.com/office/powerpoint/2010/main" val="125503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AA1EA4-35AC-B1C3-6D25-81C998F1CB81}"/>
              </a:ext>
            </a:extLst>
          </p:cNvPr>
          <p:cNvSpPr txBox="1"/>
          <p:nvPr/>
        </p:nvSpPr>
        <p:spPr>
          <a:xfrm>
            <a:off x="381110" y="742998"/>
            <a:ext cx="7906587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700" b="1" dirty="0">
                <a:latin typeface="+mj-lt"/>
                <a:ea typeface="黑体" pitchFamily="2" charset="-122"/>
              </a:rPr>
              <a:t>15. </a:t>
            </a:r>
            <a:r>
              <a:rPr lang="zh-CN" altLang="en-US" sz="2700" b="1" dirty="0">
                <a:latin typeface="+mj-lt"/>
                <a:ea typeface="黑体" pitchFamily="2" charset="-122"/>
              </a:rPr>
              <a:t>补全下表。试着画图说明其中的规律。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912AD6F-0A1F-3888-3F54-E482620AF0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92304"/>
              </p:ext>
            </p:extLst>
          </p:nvPr>
        </p:nvGraphicFramePr>
        <p:xfrm>
          <a:off x="533506" y="2082285"/>
          <a:ext cx="8079090" cy="1632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515">
                  <a:extLst>
                    <a:ext uri="{9D8B030D-6E8A-4147-A177-3AD203B41FA5}">
                      <a16:colId xmlns:a16="http://schemas.microsoft.com/office/drawing/2014/main" val="3468626829"/>
                    </a:ext>
                  </a:extLst>
                </a:gridCol>
                <a:gridCol w="1346515">
                  <a:extLst>
                    <a:ext uri="{9D8B030D-6E8A-4147-A177-3AD203B41FA5}">
                      <a16:colId xmlns:a16="http://schemas.microsoft.com/office/drawing/2014/main" val="1593666811"/>
                    </a:ext>
                  </a:extLst>
                </a:gridCol>
                <a:gridCol w="1346515">
                  <a:extLst>
                    <a:ext uri="{9D8B030D-6E8A-4147-A177-3AD203B41FA5}">
                      <a16:colId xmlns:a16="http://schemas.microsoft.com/office/drawing/2014/main" val="3715332629"/>
                    </a:ext>
                  </a:extLst>
                </a:gridCol>
                <a:gridCol w="1346515">
                  <a:extLst>
                    <a:ext uri="{9D8B030D-6E8A-4147-A177-3AD203B41FA5}">
                      <a16:colId xmlns:a16="http://schemas.microsoft.com/office/drawing/2014/main" val="1219350661"/>
                    </a:ext>
                  </a:extLst>
                </a:gridCol>
                <a:gridCol w="1346515">
                  <a:extLst>
                    <a:ext uri="{9D8B030D-6E8A-4147-A177-3AD203B41FA5}">
                      <a16:colId xmlns:a16="http://schemas.microsoft.com/office/drawing/2014/main" val="2937096759"/>
                    </a:ext>
                  </a:extLst>
                </a:gridCol>
                <a:gridCol w="1346515">
                  <a:extLst>
                    <a:ext uri="{9D8B030D-6E8A-4147-A177-3AD203B41FA5}">
                      <a16:colId xmlns:a16="http://schemas.microsoft.com/office/drawing/2014/main" val="3537511528"/>
                    </a:ext>
                  </a:extLst>
                </a:gridCol>
              </a:tblGrid>
              <a:tr h="5441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tx1"/>
                          </a:solidFill>
                        </a:rPr>
                        <a:t>图形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tx1"/>
                          </a:solidFill>
                        </a:rPr>
                        <a:t>三角形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tx1"/>
                          </a:solidFill>
                        </a:rPr>
                        <a:t>四边形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tx1"/>
                          </a:solidFill>
                        </a:rPr>
                        <a:t>五边形</a:t>
                      </a:r>
                      <a:endParaRPr lang="zh-CN" altLang="en-US" sz="2100" b="1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······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100" b="1" dirty="0">
                          <a:solidFill>
                            <a:schemeClr val="tx1"/>
                          </a:solidFill>
                        </a:rPr>
                        <a:t>多边形</a:t>
                      </a:r>
                      <a:endParaRPr lang="zh-CN" altLang="en-US" sz="2100" b="1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471182"/>
                  </a:ext>
                </a:extLst>
              </a:tr>
              <a:tr h="5441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tx1"/>
                          </a:solidFill>
                        </a:rPr>
                        <a:t>边数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2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CN" altLang="en-US" sz="2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CN" altLang="en-US" sz="2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······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i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zh-CN" altLang="en-US" sz="2100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433138"/>
                  </a:ext>
                </a:extLst>
              </a:tr>
              <a:tr h="5441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solidFill>
                            <a:schemeClr val="tx1"/>
                          </a:solidFill>
                        </a:rPr>
                        <a:t>内角和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solidFill>
                            <a:schemeClr val="tx1"/>
                          </a:solidFill>
                        </a:rPr>
                        <a:t>    180°</a:t>
                      </a:r>
                      <a:endParaRPr lang="zh-CN" altLang="en-US" sz="2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solidFill>
                            <a:schemeClr val="tx1"/>
                          </a:solidFill>
                        </a:rPr>
                        <a:t>    360°</a:t>
                      </a:r>
                      <a:endParaRPr lang="zh-CN" altLang="en-US" sz="2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1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······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744559"/>
                  </a:ext>
                </a:extLst>
              </a:tr>
            </a:tbl>
          </a:graphicData>
        </a:graphic>
      </p:graphicFrame>
      <p:sp>
        <p:nvSpPr>
          <p:cNvPr id="4" name="TextBox 9">
            <a:extLst>
              <a:ext uri="{FF2B5EF4-FFF2-40B4-BE49-F238E27FC236}">
                <a16:creationId xmlns:a16="http://schemas.microsoft.com/office/drawing/2014/main" id="{7B34FA9F-C6D7-5AB5-D96A-F9A00BCF3E84}"/>
              </a:ext>
            </a:extLst>
          </p:cNvPr>
          <p:cNvSpPr txBox="1"/>
          <p:nvPr/>
        </p:nvSpPr>
        <p:spPr>
          <a:xfrm>
            <a:off x="4884412" y="3168640"/>
            <a:ext cx="11429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540°</a:t>
            </a:r>
            <a:endParaRPr lang="zh-CN" altLang="en-US" sz="2800" b="1" baseline="30000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1F59D818-1FA0-84D9-9FCB-8D033EE57067}"/>
              </a:ext>
            </a:extLst>
          </p:cNvPr>
          <p:cNvSpPr txBox="1"/>
          <p:nvPr/>
        </p:nvSpPr>
        <p:spPr>
          <a:xfrm>
            <a:off x="7216070" y="3227054"/>
            <a:ext cx="16001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(</a:t>
            </a:r>
            <a:r>
              <a:rPr lang="en-US" altLang="zh-CN" sz="2000" b="1" i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n</a:t>
            </a:r>
            <a:r>
              <a:rPr lang="en-US" altLang="zh-CN" sz="20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-2)×180°</a:t>
            </a:r>
            <a:endParaRPr lang="zh-CN" altLang="en-US" sz="2000" b="1" baseline="30000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6BF50D02-40CE-2C74-75C4-854727597961}"/>
              </a:ext>
            </a:extLst>
          </p:cNvPr>
          <p:cNvSpPr txBox="1"/>
          <p:nvPr/>
        </p:nvSpPr>
        <p:spPr>
          <a:xfrm>
            <a:off x="5181584" y="1428780"/>
            <a:ext cx="3431012" cy="323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P115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15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题）</a:t>
            </a:r>
          </a:p>
        </p:txBody>
      </p:sp>
    </p:spTree>
    <p:extLst>
      <p:ext uri="{BB962C8B-B14F-4D97-AF65-F5344CB8AC3E}">
        <p14:creationId xmlns:p14="http://schemas.microsoft.com/office/powerpoint/2010/main" val="346517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1EB3ADE-97A9-CC4C-0E50-1EB7F9BAA853}"/>
              </a:ext>
            </a:extLst>
          </p:cNvPr>
          <p:cNvSpPr txBox="1"/>
          <p:nvPr/>
        </p:nvSpPr>
        <p:spPr>
          <a:xfrm>
            <a:off x="306006" y="41876"/>
            <a:ext cx="3580212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五、课堂小结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B16F3DB-D949-1F64-36D2-3ED42407AB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308" y="2571750"/>
            <a:ext cx="1275975" cy="1396297"/>
          </a:xfrm>
          <a:prstGeom prst="rect">
            <a:avLst/>
          </a:prstGeom>
        </p:spPr>
      </p:pic>
      <p:sp>
        <p:nvSpPr>
          <p:cNvPr id="9" name="思想气泡: 云 8">
            <a:extLst>
              <a:ext uri="{FF2B5EF4-FFF2-40B4-BE49-F238E27FC236}">
                <a16:creationId xmlns:a16="http://schemas.microsoft.com/office/drawing/2014/main" id="{E2D32DFD-0D1B-F090-9BAD-77B5C954BD16}"/>
              </a:ext>
            </a:extLst>
          </p:cNvPr>
          <p:cNvSpPr/>
          <p:nvPr/>
        </p:nvSpPr>
        <p:spPr>
          <a:xfrm>
            <a:off x="1866796" y="1352582"/>
            <a:ext cx="6667500" cy="1552575"/>
          </a:xfrm>
          <a:prstGeom prst="cloudCallout">
            <a:avLst>
              <a:gd name="adj1" fmla="val -52131"/>
              <a:gd name="adj2" fmla="val 80512"/>
            </a:avLst>
          </a:prstGeom>
          <a:noFill/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文本框 4">
            <a:extLst>
              <a:ext uri="{FF2B5EF4-FFF2-40B4-BE49-F238E27FC236}">
                <a16:creationId xmlns:a16="http://schemas.microsoft.com/office/drawing/2014/main" id="{48E234AF-5F82-DE5C-B14E-CCFD524C6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8441" y="1798352"/>
            <a:ext cx="595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通过这节课的学习，你有什么收获？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3032846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6">
            <a:extLst>
              <a:ext uri="{FF2B5EF4-FFF2-40B4-BE49-F238E27FC236}">
                <a16:creationId xmlns:a16="http://schemas.microsoft.com/office/drawing/2014/main" id="{624C40A4-D546-486B-8D59-B2F71D3C3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52" y="1635093"/>
            <a:ext cx="7461250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20EE249-B91E-47C1-A370-0BD014A92FDC}"/>
              </a:ext>
            </a:extLst>
          </p:cNvPr>
          <p:cNvSpPr/>
          <p:nvPr/>
        </p:nvSpPr>
        <p:spPr>
          <a:xfrm>
            <a:off x="920748" y="1074705"/>
            <a:ext cx="3707606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>
                <a:latin typeface="+mj-lt"/>
                <a:ea typeface="黑体" pitchFamily="2" charset="-122"/>
              </a:rPr>
              <a:t>填表。</a:t>
            </a:r>
            <a:r>
              <a:rPr lang="en-US" altLang="zh-CN" sz="1500">
                <a:solidFill>
                  <a:srgbClr val="FF6600"/>
                </a:solidFill>
                <a:latin typeface="黑体"/>
                <a:ea typeface="黑体"/>
              </a:rPr>
              <a:t>[</a:t>
            </a:r>
            <a:r>
              <a:rPr lang="zh-CN" altLang="en-US" sz="1500">
                <a:solidFill>
                  <a:srgbClr val="FF6600"/>
                </a:solidFill>
                <a:latin typeface="黑体"/>
                <a:ea typeface="黑体"/>
              </a:rPr>
              <a:t>选自</a:t>
            </a:r>
            <a:r>
              <a:rPr lang="en-US" altLang="zh-CN" sz="1500">
                <a:solidFill>
                  <a:srgbClr val="FF6600"/>
                </a:solidFill>
                <a:latin typeface="黑体"/>
                <a:ea typeface="黑体"/>
              </a:rPr>
              <a:t>《</a:t>
            </a:r>
            <a:r>
              <a:rPr lang="zh-CN" altLang="en-US" sz="1500">
                <a:solidFill>
                  <a:srgbClr val="FF6600"/>
                </a:solidFill>
                <a:latin typeface="黑体"/>
                <a:ea typeface="黑体"/>
              </a:rPr>
              <a:t>创优作业</a:t>
            </a:r>
            <a:r>
              <a:rPr lang="en-US" altLang="zh-CN" sz="1500">
                <a:solidFill>
                  <a:srgbClr val="FF6600"/>
                </a:solidFill>
                <a:latin typeface="黑体"/>
                <a:ea typeface="黑体"/>
              </a:rPr>
              <a:t>100</a:t>
            </a:r>
            <a:r>
              <a:rPr lang="zh-CN" altLang="en-US" sz="1500">
                <a:solidFill>
                  <a:srgbClr val="FF6600"/>
                </a:solidFill>
                <a:latin typeface="黑体"/>
                <a:ea typeface="黑体"/>
              </a:rPr>
              <a:t>分</a:t>
            </a:r>
            <a:r>
              <a:rPr lang="en-US" altLang="zh-CN" sz="1500">
                <a:solidFill>
                  <a:srgbClr val="FF6600"/>
                </a:solidFill>
                <a:latin typeface="黑体"/>
                <a:ea typeface="黑体"/>
              </a:rPr>
              <a:t>》]</a:t>
            </a:r>
            <a:endParaRPr lang="en-US" altLang="zh-CN" sz="2400" b="1">
              <a:latin typeface="+mj-lt"/>
              <a:ea typeface="黑体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075E466-C50F-4A40-904D-BF628ACD0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402" y="3349593"/>
            <a:ext cx="7048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24.51</a:t>
            </a:r>
            <a:endParaRPr lang="zh-CN" altLang="en-US" sz="1050">
              <a:solidFill>
                <a:srgbClr val="FF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11BD821-31F5-41D1-A799-77F781282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402" y="2835243"/>
            <a:ext cx="473075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2.4</a:t>
            </a:r>
            <a:endParaRPr lang="zh-CN" altLang="en-US" sz="1050">
              <a:solidFill>
                <a:srgbClr val="FF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D378FE1-562A-4CAD-97AF-5F5E31B79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802" y="3349593"/>
            <a:ext cx="588963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32.4</a:t>
            </a:r>
            <a:endParaRPr lang="zh-CN" altLang="en-US" sz="1050">
              <a:solidFill>
                <a:srgbClr val="FF000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217ED30-05DB-43B5-9502-63B70BF12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502" y="2205006"/>
            <a:ext cx="473075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6.4</a:t>
            </a:r>
            <a:endParaRPr lang="zh-CN" altLang="en-US" sz="1050">
              <a:solidFill>
                <a:srgbClr val="FF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5911ABA-2DBE-4A90-9A62-0AFBBD5C1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8102" y="3349593"/>
            <a:ext cx="588963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30.8</a:t>
            </a:r>
            <a:endParaRPr lang="zh-CN" altLang="en-US" sz="105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486DD25-AEBE-4635-8B89-DB2273F2B833}"/>
              </a:ext>
            </a:extLst>
          </p:cNvPr>
          <p:cNvSpPr txBox="1"/>
          <p:nvPr/>
        </p:nvSpPr>
        <p:spPr>
          <a:xfrm>
            <a:off x="1358900" y="53975"/>
            <a:ext cx="48402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  <p:bldP spid="9" grpId="0"/>
      <p:bldP spid="10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02By6iZfz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9IMnHwAl7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XQobVujiU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gVRA2mLYI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j4mlOQ8cd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qV6x6C8czo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gVRA2mLYI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qV6x6C8cz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02By6iZfz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9IMnHwAl7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XQobVujiU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02By6iZfz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9IMnHwAl7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XQobVujiU8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00B0F0"/>
          </a:solidFill>
          <a:miter lim="800000"/>
          <a:headEnd/>
          <a:tailEnd/>
        </a:ln>
      </a:spPr>
      <a:bodyPr/>
      <a:lstStyle>
        <a:defPPr algn="l" eaLnBrk="1" hangingPunct="1">
          <a:buFont typeface="Arial" panose="020B0604020202020204" pitchFamily="34" charset="0"/>
          <a:buNone/>
          <a:defRPr sz="2400" b="1" dirty="0" smtClean="0">
            <a:solidFill>
              <a:srgbClr val="00B0F0"/>
            </a:solidFill>
            <a:latin typeface="+mj-ea"/>
            <a:ea typeface="+mj-ea"/>
          </a:defRPr>
        </a:defPPr>
      </a:lstStyle>
    </a:sp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defRPr sz="2800" b="1" dirty="0" smtClean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2940</TotalTime>
  <Pages>0</Pages>
  <Words>1486</Words>
  <Characters>0</Characters>
  <Application>Microsoft Office PowerPoint</Application>
  <DocSecurity>0</DocSecurity>
  <PresentationFormat>全屏显示(16:9)</PresentationFormat>
  <Lines>0</Lines>
  <Paragraphs>186</Paragraphs>
  <Slides>28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等线 Light</vt:lpstr>
      <vt:lpstr>黑体</vt:lpstr>
      <vt:lpstr>楷体</vt:lpstr>
      <vt:lpstr>楷体_GB2312</vt:lpstr>
      <vt:lpstr>Arial</vt:lpstr>
      <vt:lpstr>Times New Roman</vt:lpstr>
      <vt:lpstr>1_自定义设计方案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400</cp:revision>
  <dcterms:created xsi:type="dcterms:W3CDTF">2016-04-18T11:15:20Z</dcterms:created>
  <dcterms:modified xsi:type="dcterms:W3CDTF">2026-07-21T08:44:32Z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2052-10.1.0.5603</vt:lpwstr>
  </property>
</Properties>
</file>