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2" r:id="rId2"/>
  </p:sldMasterIdLst>
  <p:notesMasterIdLst>
    <p:notesMasterId r:id="rId14"/>
  </p:notesMasterIdLst>
  <p:sldIdLst>
    <p:sldId id="256" r:id="rId3"/>
    <p:sldId id="366" r:id="rId4"/>
    <p:sldId id="312" r:id="rId5"/>
    <p:sldId id="301" r:id="rId6"/>
    <p:sldId id="363" r:id="rId7"/>
    <p:sldId id="365" r:id="rId8"/>
    <p:sldId id="367" r:id="rId9"/>
    <p:sldId id="359" r:id="rId10"/>
    <p:sldId id="303" r:id="rId1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664">
          <p15:clr>
            <a:srgbClr val="A4A3A4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47190"/>
    <a:srgbClr val="E45F7F"/>
    <a:srgbClr val="FFFFFF"/>
    <a:srgbClr val="CB340B"/>
    <a:srgbClr val="8F5843"/>
    <a:srgbClr val="845132"/>
    <a:srgbClr val="418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4" autoAdjust="0"/>
    <p:restoredTop sz="96014" autoAdjust="0"/>
  </p:normalViewPr>
  <p:slideViewPr>
    <p:cSldViewPr>
      <p:cViewPr varScale="1">
        <p:scale>
          <a:sx n="84" d="100"/>
          <a:sy n="84" d="100"/>
        </p:scale>
        <p:origin x="808" y="52"/>
      </p:cViewPr>
      <p:guideLst>
        <p:guide orient="horz" pos="432"/>
        <p:guide pos="2880"/>
        <p:guide orient="horz" pos="266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DBEFB7-98F7-4CF7-93BC-A4C3A14614D0}" type="datetimeFigureOut">
              <a:rPr lang="zh-CN" altLang="en-US"/>
              <a:t>2026/7/8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8A5DDABA-60EF-4023-B9A1-A45B79D2F95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C1CF780-044F-41AA-961E-97C36048FC7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CF1F9F9-40FC-47D6-9FC2-EF69E7C753D9}" type="slidenum">
              <a:rPr lang="en-US" altLang="zh-CN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grpSp>
        <p:nvGrpSpPr>
          <p:cNvPr id="4" name="组合 5"/>
          <p:cNvGrpSpPr/>
          <p:nvPr userDrawn="1"/>
        </p:nvGrpSpPr>
        <p:grpSpPr bwMode="auto">
          <a:xfrm>
            <a:off x="698500" y="350838"/>
            <a:ext cx="7747000" cy="4441825"/>
            <a:chOff x="938586" y="490275"/>
            <a:chExt cx="10314829" cy="5913206"/>
          </a:xfrm>
        </p:grpSpPr>
        <p:sp>
          <p:nvSpPr>
            <p:cNvPr id="5" name="云形 4"/>
            <p:cNvSpPr/>
            <p:nvPr userDrawn="1"/>
          </p:nvSpPr>
          <p:spPr>
            <a:xfrm rot="377864">
              <a:off x="938586" y="657230"/>
              <a:ext cx="10314829" cy="5746251"/>
            </a:xfrm>
            <a:prstGeom prst="cloud">
              <a:avLst/>
            </a:prstGeom>
            <a:solidFill>
              <a:srgbClr val="FDFCEE"/>
            </a:solidFill>
            <a:ln w="381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107号-萌趣欢乐体" panose="00000500000000000000" pitchFamily="2" charset="-122"/>
                <a:ea typeface="字魂107号-萌趣欢乐体" panose="00000500000000000000" pitchFamily="2" charset="-122"/>
                <a:sym typeface="字魂107号-萌趣欢乐体" panose="00000500000000000000" pitchFamily="2" charset="-122"/>
              </a:endParaRPr>
            </a:p>
          </p:txBody>
        </p:sp>
        <p:grpSp>
          <p:nvGrpSpPr>
            <p:cNvPr id="6" name="组合 7"/>
            <p:cNvGrpSpPr/>
            <p:nvPr userDrawn="1"/>
          </p:nvGrpSpPr>
          <p:grpSpPr bwMode="auto">
            <a:xfrm>
              <a:off x="8525367" y="490275"/>
              <a:ext cx="1924910" cy="1425061"/>
              <a:chOff x="6717178" y="599885"/>
              <a:chExt cx="1556865" cy="1152588"/>
            </a:xfrm>
          </p:grpSpPr>
          <p:sp>
            <p:nvSpPr>
              <p:cNvPr id="8" name="等腰三角形 7"/>
              <p:cNvSpPr/>
              <p:nvPr/>
            </p:nvSpPr>
            <p:spPr>
              <a:xfrm rot="19740000">
                <a:off x="7892759" y="1370774"/>
                <a:ext cx="381230" cy="381172"/>
              </a:xfrm>
              <a:prstGeom prst="triangle">
                <a:avLst/>
              </a:prstGeom>
              <a:solidFill>
                <a:srgbClr val="FFD8CD"/>
              </a:solidFill>
              <a:ln>
                <a:noFill/>
              </a:ln>
            </p:spPr>
            <p:style>
              <a:lnRef idx="2">
                <a:srgbClr val="5B9BD5">
                  <a:shade val="50000"/>
                </a:srgbClr>
              </a:lnRef>
              <a:fillRef idx="1">
                <a:srgbClr val="5B9BD5"/>
              </a:fillRef>
              <a:effectRef idx="0">
                <a:srgbClr val="5B9BD5"/>
              </a:effectRef>
              <a:fontRef idx="minor">
                <a:sysClr val="window" lastClr="FFFFFF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3429616">
                <a:off x="7506449" y="599836"/>
                <a:ext cx="630727" cy="630825"/>
              </a:xfrm>
              <a:prstGeom prst="triangle">
                <a:avLst/>
              </a:prstGeom>
              <a:solidFill>
                <a:srgbClr val="96C356"/>
              </a:solidFill>
              <a:ln>
                <a:noFill/>
              </a:ln>
            </p:spPr>
            <p:style>
              <a:lnRef idx="2">
                <a:srgbClr val="5B9BD5">
                  <a:shade val="50000"/>
                </a:srgbClr>
              </a:lnRef>
              <a:fillRef idx="1">
                <a:srgbClr val="5B9BD5"/>
              </a:fillRef>
              <a:effectRef idx="0">
                <a:srgbClr val="5B9BD5"/>
              </a:effectRef>
              <a:fontRef idx="minor">
                <a:sysClr val="window" lastClr="FFFFFF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2160000">
                <a:off x="6716587" y="873371"/>
                <a:ext cx="376102" cy="376044"/>
              </a:xfrm>
              <a:prstGeom prst="triangle">
                <a:avLst/>
              </a:prstGeom>
              <a:solidFill>
                <a:srgbClr val="FFD8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字魂107号-萌趣欢乐体" panose="00000500000000000000" pitchFamily="2" charset="-122"/>
                  <a:ea typeface="字魂107号-萌趣欢乐体" panose="00000500000000000000" pitchFamily="2" charset="-122"/>
                  <a:cs typeface="+mn-ea"/>
                  <a:sym typeface="字魂107号-萌趣欢乐体" panose="00000500000000000000" pitchFamily="2" charset="-122"/>
                </a:endParaRPr>
              </a:p>
            </p:txBody>
          </p:sp>
        </p:grpSp>
        <p:pic>
          <p:nvPicPr>
            <p:cNvPr id="7" name="图片 6" descr="摄图网_401359876"/>
            <p:cNvPicPr>
              <a:picLocks noChangeAspect="1"/>
            </p:cNvPicPr>
            <p:nvPr userDrawn="1"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1844327" y="1111344"/>
              <a:ext cx="1684147" cy="1607984"/>
            </a:xfrm>
            <a:prstGeom prst="ellipse">
              <a:avLst/>
            </a:prstGeom>
          </p:spPr>
        </p:pic>
      </p:grpSp>
      <p:pic>
        <p:nvPicPr>
          <p:cNvPr id="11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/>
          <p:cNvSpPr/>
          <p:nvPr userDrawn="1"/>
        </p:nvSpPr>
        <p:spPr bwMode="auto">
          <a:xfrm>
            <a:off x="0" y="133350"/>
            <a:ext cx="3733800" cy="587375"/>
          </a:xfrm>
          <a:prstGeom prst="homePlate">
            <a:avLst/>
          </a:prstGeom>
          <a:solidFill>
            <a:srgbClr val="647190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/>
          <p:cNvSpPr/>
          <p:nvPr userDrawn="1"/>
        </p:nvSpPr>
        <p:spPr bwMode="auto">
          <a:xfrm>
            <a:off x="0" y="133350"/>
            <a:ext cx="5181584" cy="587375"/>
          </a:xfrm>
          <a:prstGeom prst="homePlate">
            <a:avLst/>
          </a:prstGeom>
          <a:solidFill>
            <a:srgbClr val="647190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669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边形 5"/>
          <p:cNvSpPr/>
          <p:nvPr userDrawn="1"/>
        </p:nvSpPr>
        <p:spPr bwMode="auto">
          <a:xfrm>
            <a:off x="0" y="133350"/>
            <a:ext cx="5791168" cy="587375"/>
          </a:xfrm>
          <a:prstGeom prst="homePlate">
            <a:avLst/>
          </a:prstGeom>
          <a:solidFill>
            <a:srgbClr val="647190"/>
          </a:soli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4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90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7号-萌趣欢乐体" panose="00000500000000000000" pitchFamily="2" charset="-122"/>
              <a:ea typeface="字魂107号-萌趣欢乐体" panose="00000500000000000000" pitchFamily="2" charset="-122"/>
              <a:sym typeface="字魂107号-萌趣欢乐体" panose="00000500000000000000" pitchFamily="2" charset="-122"/>
            </a:endParaRPr>
          </a:p>
        </p:txBody>
      </p:sp>
      <p:pic>
        <p:nvPicPr>
          <p:cNvPr id="3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r="10928" b="2632"/>
          <a:stretch>
            <a:fillRect/>
          </a:stretch>
        </p:blipFill>
        <p:spPr bwMode="auto">
          <a:xfrm>
            <a:off x="31750" y="0"/>
            <a:ext cx="90360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7201" y="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1" r:id="rId5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2"/>
          <p:cNvSpPr>
            <a:spLocks noChangeArrowheads="1"/>
          </p:cNvSpPr>
          <p:nvPr/>
        </p:nvSpPr>
        <p:spPr bwMode="auto">
          <a:xfrm>
            <a:off x="1173570" y="1970082"/>
            <a:ext cx="69580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可能性</a:t>
            </a:r>
          </a:p>
        </p:txBody>
      </p:sp>
      <p:sp>
        <p:nvSpPr>
          <p:cNvPr id="10243" name="矩形 12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2797DE5-87ED-DFC4-930F-6FD2961653D2}"/>
              </a:ext>
            </a:extLst>
          </p:cNvPr>
          <p:cNvSpPr txBox="1"/>
          <p:nvPr/>
        </p:nvSpPr>
        <p:spPr>
          <a:xfrm>
            <a:off x="152400" y="133350"/>
            <a:ext cx="5138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一、在活动中感受可能性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21E5C3-6B2E-4C1A-43A6-2583A0192289}"/>
              </a:ext>
            </a:extLst>
          </p:cNvPr>
          <p:cNvSpPr txBox="1"/>
          <p:nvPr/>
        </p:nvSpPr>
        <p:spPr>
          <a:xfrm>
            <a:off x="443763" y="819196"/>
            <a:ext cx="8256473" cy="125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        这学期我们还探索了生活中的可能性问题，你发现了什么？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1C57485-A87A-74F0-61BE-AB64DBF18BCF}"/>
              </a:ext>
            </a:extLst>
          </p:cNvPr>
          <p:cNvGrpSpPr/>
          <p:nvPr/>
        </p:nvGrpSpPr>
        <p:grpSpPr>
          <a:xfrm>
            <a:off x="432124" y="2272778"/>
            <a:ext cx="4292272" cy="1975328"/>
            <a:chOff x="409268" y="3275590"/>
            <a:chExt cx="4292272" cy="197532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49EDF30-FF28-3484-5534-A4A40A7A7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268" y="3469762"/>
              <a:ext cx="938761" cy="932724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FC6B48AC-CFAC-2FD7-4F9F-9B301CA48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481" y="3275590"/>
              <a:ext cx="3147059" cy="1975328"/>
            </a:xfrm>
            <a:prstGeom prst="wedgeRoundRectCallout">
              <a:avLst>
                <a:gd name="adj1" fmla="val -60962"/>
                <a:gd name="adj2" fmla="val 125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生活中有很多可能性的问题，比如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抽签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、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掷硬币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、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抽奖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、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明天的天气情况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等。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88680B6E-400D-4509-55A9-C10835D660AC}"/>
              </a:ext>
            </a:extLst>
          </p:cNvPr>
          <p:cNvGrpSpPr/>
          <p:nvPr/>
        </p:nvGrpSpPr>
        <p:grpSpPr>
          <a:xfrm>
            <a:off x="4984392" y="2534483"/>
            <a:ext cx="3702300" cy="1109859"/>
            <a:chOff x="4797720" y="3483106"/>
            <a:chExt cx="4066511" cy="110985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5DCEFEE-A1B4-E32E-8D5A-FF3512FD9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3293" y="3520031"/>
              <a:ext cx="960938" cy="895799"/>
            </a:xfrm>
            <a:prstGeom prst="rect">
              <a:avLst/>
            </a:prstGeom>
          </p:spPr>
        </p:pic>
        <p:sp>
          <p:nvSpPr>
            <p:cNvPr id="9" name="AutoShape 27">
              <a:extLst>
                <a:ext uri="{FF2B5EF4-FFF2-40B4-BE49-F238E27FC236}">
                  <a16:creationId xmlns:a16="http://schemas.microsoft.com/office/drawing/2014/main" id="{41F7A9C0-B5E4-D863-ED7E-E48D27666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720" y="3483106"/>
              <a:ext cx="2895599" cy="1109859"/>
            </a:xfrm>
            <a:prstGeom prst="wedgeRoundRectCallout">
              <a:avLst>
                <a:gd name="adj1" fmla="val 58342"/>
                <a:gd name="adj2" fmla="val -647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不同现象发生的可能性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有大有小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88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8812" y="2343156"/>
            <a:ext cx="8256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你玩过这个游戏吗？把可能出现的情况填在下面的表格里。</a:t>
            </a:r>
          </a:p>
        </p:txBody>
      </p:sp>
      <p:pic>
        <p:nvPicPr>
          <p:cNvPr id="16388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923934"/>
              </p:ext>
            </p:extLst>
          </p:nvPr>
        </p:nvGraphicFramePr>
        <p:xfrm>
          <a:off x="823913" y="3006737"/>
          <a:ext cx="7429504" cy="11271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20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682191" y="301943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419350" y="3619512"/>
            <a:ext cx="7191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684096" y="3619512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438400" y="301943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186132" y="301943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186132" y="360998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904613" y="3019437"/>
            <a:ext cx="7207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629150" y="3019437"/>
            <a:ext cx="719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387318" y="3019437"/>
            <a:ext cx="7191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3904613" y="3600462"/>
            <a:ext cx="719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648198" y="3619512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5410178" y="360998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134100" y="3019437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6885544" y="3019437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7627540" y="3019437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138802" y="3571887"/>
            <a:ext cx="719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6885544" y="3609987"/>
            <a:ext cx="62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7627540" y="3581412"/>
            <a:ext cx="6429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□</a:t>
            </a:r>
          </a:p>
        </p:txBody>
      </p:sp>
      <p:sp>
        <p:nvSpPr>
          <p:cNvPr id="34" name="TextBox 1"/>
          <p:cNvSpPr txBox="1"/>
          <p:nvPr/>
        </p:nvSpPr>
        <p:spPr>
          <a:xfrm>
            <a:off x="6705108" y="2019304"/>
            <a:ext cx="2302367" cy="322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P111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52400" y="133350"/>
            <a:ext cx="5138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一、在活动中感受可能性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58813" y="4243629"/>
            <a:ext cx="75035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+mn-ea"/>
                <a:ea typeface="+mn-ea"/>
              </a:rPr>
              <a:t>想一想：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生活中还有哪些事件是不确定的随机事件？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922ACB9-4466-5AAD-65C4-19AED3A441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80" y="666800"/>
            <a:ext cx="1329127" cy="164027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75EBE1E-EFF3-DC51-9B34-1179AC3E03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242" y="895394"/>
            <a:ext cx="1932173" cy="142343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761761C-5EC3-8083-9780-E11EFBBAB3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74" y="3029974"/>
            <a:ext cx="489768" cy="52475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B443E6A5-E6B3-EBB7-DCA9-E1BDD13A0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47" y="3595601"/>
            <a:ext cx="505915" cy="519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"/>
          <p:cNvSpPr txBox="1"/>
          <p:nvPr/>
        </p:nvSpPr>
        <p:spPr>
          <a:xfrm>
            <a:off x="533506" y="710798"/>
            <a:ext cx="8076988" cy="1041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700" b="1" dirty="0">
                <a:latin typeface="+mj-lt"/>
                <a:ea typeface="黑体" panose="02010609060101010101" pitchFamily="49" charset="-122"/>
              </a:rPr>
              <a:t>在下面的每个转盘中，指针停在哪种颜色区域的可能性最大？停在哪种颜色区域的可能性最小？</a:t>
            </a:r>
            <a:endParaRPr lang="en-US" altLang="zh-CN" sz="27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375418" y="3612634"/>
            <a:ext cx="3028950" cy="1062037"/>
            <a:chOff x="1447810" y="5194623"/>
            <a:chExt cx="4038606" cy="1414861"/>
          </a:xfrm>
        </p:grpSpPr>
        <p:sp>
          <p:nvSpPr>
            <p:cNvPr id="7" name="对话气泡: 圆角矩形 6"/>
            <p:cNvSpPr/>
            <p:nvPr/>
          </p:nvSpPr>
          <p:spPr bwMode="auto">
            <a:xfrm>
              <a:off x="1447810" y="5194623"/>
              <a:ext cx="4038606" cy="1385253"/>
            </a:xfrm>
            <a:prstGeom prst="wedgeRoundRectCallout">
              <a:avLst>
                <a:gd name="adj1" fmla="val 55074"/>
                <a:gd name="adj2" fmla="val -5427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24010" y="5194623"/>
              <a:ext cx="3962406" cy="141486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solidFill>
                    <a:prstClr val="black"/>
                  </a:solidFill>
                  <a:latin typeface="+mj-ea"/>
                  <a:ea typeface="+mj-ea"/>
                </a:rPr>
                <a:t>指针停在蓝色区域的可能性最大，停在黄色区域的可能性最小。</a:t>
              </a:r>
              <a:endParaRPr lang="zh-CN" altLang="en-US" sz="1050" dirty="0"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5712593" y="3530084"/>
            <a:ext cx="3028950" cy="1062037"/>
            <a:chOff x="1447810" y="5194623"/>
            <a:chExt cx="4038606" cy="1416484"/>
          </a:xfrm>
        </p:grpSpPr>
        <p:sp>
          <p:nvSpPr>
            <p:cNvPr id="16" name="对话气泡: 圆角矩形 15"/>
            <p:cNvSpPr/>
            <p:nvPr/>
          </p:nvSpPr>
          <p:spPr bwMode="auto">
            <a:xfrm>
              <a:off x="1447810" y="5194623"/>
              <a:ext cx="4038606" cy="1384725"/>
            </a:xfrm>
            <a:prstGeom prst="wedgeRoundRectCallout">
              <a:avLst>
                <a:gd name="adj1" fmla="val -55762"/>
                <a:gd name="adj2" fmla="val -435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B0F0"/>
              </a:solidFill>
              <a:miter lim="800000"/>
            </a:ln>
          </p:spPr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524010" y="5194623"/>
              <a:ext cx="3962406" cy="141648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solidFill>
                    <a:prstClr val="black"/>
                  </a:solidFill>
                  <a:latin typeface="+mj-ea"/>
                  <a:ea typeface="+mj-ea"/>
                </a:rPr>
                <a:t>指针停在红色区域的可能性最大，停在蓝色区域的可能性最小。</a:t>
              </a:r>
              <a:endParaRPr lang="zh-CN" altLang="en-US" sz="1050" dirty="0">
                <a:latin typeface="+mj-ea"/>
                <a:ea typeface="+mj-ea"/>
              </a:endParaRPr>
            </a:p>
          </p:txBody>
        </p:sp>
      </p:grpSp>
      <p:sp>
        <p:nvSpPr>
          <p:cNvPr id="13" name="TextBox 1"/>
          <p:cNvSpPr txBox="1"/>
          <p:nvPr/>
        </p:nvSpPr>
        <p:spPr>
          <a:xfrm>
            <a:off x="5562574" y="1785421"/>
            <a:ext cx="3328987" cy="32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（教科书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P113“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9296" y="2200772"/>
            <a:ext cx="3525408" cy="140291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12E7C0A-6156-C73C-D1C2-1E7B85987D2F}"/>
              </a:ext>
            </a:extLst>
          </p:cNvPr>
          <p:cNvSpPr txBox="1"/>
          <p:nvPr/>
        </p:nvSpPr>
        <p:spPr>
          <a:xfrm>
            <a:off x="152400" y="133350"/>
            <a:ext cx="5867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二、进一步感受可能性的大小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足球赛抛硬币">
            <a:hlinkClick r:id="" action="ppaction://media"/>
            <a:extLst>
              <a:ext uri="{FF2B5EF4-FFF2-40B4-BE49-F238E27FC236}">
                <a16:creationId xmlns:a16="http://schemas.microsoft.com/office/drawing/2014/main" id="{558CEF9F-F0C5-4939-4EE8-E2B48645C5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62258" y="474425"/>
            <a:ext cx="5029068" cy="419464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F759B3D-7150-6155-684F-3AA18FFD55C0}"/>
              </a:ext>
            </a:extLst>
          </p:cNvPr>
          <p:cNvSpPr txBox="1"/>
          <p:nvPr/>
        </p:nvSpPr>
        <p:spPr>
          <a:xfrm>
            <a:off x="1371684" y="1048256"/>
            <a:ext cx="6095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足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球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赛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抛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硬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币</a:t>
            </a:r>
          </a:p>
        </p:txBody>
      </p:sp>
    </p:spTree>
    <p:extLst>
      <p:ext uri="{BB962C8B-B14F-4D97-AF65-F5344CB8AC3E}">
        <p14:creationId xmlns:p14="http://schemas.microsoft.com/office/powerpoint/2010/main" val="138478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15054-6678-C0FA-6C92-282ADA556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8A6A7BC-2D4D-7FF9-7464-6BF74A09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04" y="395344"/>
            <a:ext cx="420227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抛一枚硬币，共抛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F85811-FE1D-03D6-177E-09B19B5DCEB4}"/>
              </a:ext>
            </a:extLst>
          </p:cNvPr>
          <p:cNvSpPr txBox="1"/>
          <p:nvPr/>
        </p:nvSpPr>
        <p:spPr>
          <a:xfrm>
            <a:off x="609704" y="1461278"/>
            <a:ext cx="4953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一枚硬币有     面和     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CF4921-74B7-279E-2CA3-0A36A53003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140" y="499590"/>
            <a:ext cx="2769919" cy="21070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2174213-AE87-EB17-7F57-02B29DE703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38" y="1345855"/>
            <a:ext cx="692509" cy="6925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3FBA0A-8783-8988-C183-82FCF866D7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596" y="1330188"/>
            <a:ext cx="717901" cy="706359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13E28C07-4156-E40D-6E58-20C7763FE049}"/>
              </a:ext>
            </a:extLst>
          </p:cNvPr>
          <p:cNvSpPr txBox="1"/>
          <p:nvPr/>
        </p:nvSpPr>
        <p:spPr>
          <a:xfrm>
            <a:off x="534874" y="2571750"/>
            <a:ext cx="8256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两名同学一人抛十次，把可能出现的情况填在下面的表格里。</a:t>
            </a:r>
          </a:p>
        </p:txBody>
      </p:sp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1D36997A-10DD-3BF2-5C6A-E13C1443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350066"/>
              </p:ext>
            </p:extLst>
          </p:nvPr>
        </p:nvGraphicFramePr>
        <p:xfrm>
          <a:off x="876196" y="3257532"/>
          <a:ext cx="7429506" cy="11271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2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1006832577"/>
                    </a:ext>
                  </a:extLst>
                </a:gridCol>
              </a:tblGrid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" name="图片 28">
            <a:extLst>
              <a:ext uri="{FF2B5EF4-FFF2-40B4-BE49-F238E27FC236}">
                <a16:creationId xmlns:a16="http://schemas.microsoft.com/office/drawing/2014/main" id="{37B9894B-C77A-9BD9-268D-33F5C55B73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45" y="3850380"/>
            <a:ext cx="489768" cy="52475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EC71200-74E6-7A4F-F32F-9AA8713360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52" y="3273149"/>
            <a:ext cx="505915" cy="5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71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2F3F3-9176-200B-9411-6FD05E429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4E46C28-CA95-E65E-4CA4-6A4360A74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704" y="395344"/>
            <a:ext cx="420227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抛两枚硬币，共抛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  <a:endParaRPr lang="zh-CN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E32F1D-071E-9C41-9D15-DABDF2194BB4}"/>
              </a:ext>
            </a:extLst>
          </p:cNvPr>
          <p:cNvSpPr txBox="1"/>
          <p:nvPr/>
        </p:nvSpPr>
        <p:spPr>
          <a:xfrm>
            <a:off x="609704" y="1461278"/>
            <a:ext cx="4953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每枚硬币有     面和     面。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318A5E-DABF-78F0-11A0-77EA4081E5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140" y="499590"/>
            <a:ext cx="2769919" cy="21070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E29CD51-F64C-13CA-33DD-175C5143A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838" y="1345855"/>
            <a:ext cx="692509" cy="69250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4944A1-B4FE-4D3E-B3FB-3B0DF8D545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596" y="1330188"/>
            <a:ext cx="717901" cy="706359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0F4F4A7E-C05A-1230-E22B-D7BA60C6F542}"/>
              </a:ext>
            </a:extLst>
          </p:cNvPr>
          <p:cNvSpPr txBox="1"/>
          <p:nvPr/>
        </p:nvSpPr>
        <p:spPr>
          <a:xfrm>
            <a:off x="534874" y="2571750"/>
            <a:ext cx="82564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两名同学一人抛十次，把可能出现的情况填在下面的表格里。</a:t>
            </a:r>
          </a:p>
        </p:txBody>
      </p:sp>
      <p:graphicFrame>
        <p:nvGraphicFramePr>
          <p:cNvPr id="9" name="表格 3">
            <a:extLst>
              <a:ext uri="{FF2B5EF4-FFF2-40B4-BE49-F238E27FC236}">
                <a16:creationId xmlns:a16="http://schemas.microsoft.com/office/drawing/2014/main" id="{8E8E48FA-7094-8E58-5F29-7DCBC9B4E65D}"/>
              </a:ext>
            </a:extLst>
          </p:cNvPr>
          <p:cNvGraphicFramePr>
            <a:graphicFrameLocks noGrp="1"/>
          </p:cNvGraphicFramePr>
          <p:nvPr/>
        </p:nvGraphicFramePr>
        <p:xfrm>
          <a:off x="876196" y="3257532"/>
          <a:ext cx="7429506" cy="11271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2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74701">
                  <a:extLst>
                    <a:ext uri="{9D8B030D-6E8A-4147-A177-3AD203B41FA5}">
                      <a16:colId xmlns:a16="http://schemas.microsoft.com/office/drawing/2014/main" val="1006832577"/>
                    </a:ext>
                  </a:extLst>
                </a:gridCol>
              </a:tblGrid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+mj-ea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9" name="图片 28">
            <a:extLst>
              <a:ext uri="{FF2B5EF4-FFF2-40B4-BE49-F238E27FC236}">
                <a16:creationId xmlns:a16="http://schemas.microsoft.com/office/drawing/2014/main" id="{D3BBF60F-5F71-68AC-C61A-F4B23E4095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45" y="3850380"/>
            <a:ext cx="489768" cy="52475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E8758FF-CA00-A96F-49F8-97EA59ADE6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52" y="3273149"/>
            <a:ext cx="505915" cy="51937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AE70F22-E351-E963-456C-6868FE7E5E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0" r="46908" b="48667"/>
          <a:stretch>
            <a:fillRect/>
          </a:stretch>
        </p:blipFill>
        <p:spPr>
          <a:xfrm flipH="1">
            <a:off x="6367734" y="518680"/>
            <a:ext cx="254837" cy="108158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A553187-5F0D-360B-4162-18CDFCCE9DAA}"/>
              </a:ext>
            </a:extLst>
          </p:cNvPr>
          <p:cNvSpPr txBox="1"/>
          <p:nvPr/>
        </p:nvSpPr>
        <p:spPr>
          <a:xfrm>
            <a:off x="548746" y="2007884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正正、反反、正反、反正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653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308" y="3366466"/>
            <a:ext cx="815318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可能的结果有四种：正正、反反、正反、反正。两枚硬币朝上的面相同的结果有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种，朝上的面不相同的也是 </a:t>
            </a:r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种，这个游戏公平。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1809734" y="605867"/>
            <a:ext cx="3371850" cy="32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P113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“练习二十一”第</a:t>
            </a:r>
            <a:r>
              <a:rPr lang="en-US" altLang="zh-CN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15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题）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11A87A-6A6F-0629-4ED9-74C6099C51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92" y="1124525"/>
            <a:ext cx="7557025" cy="231813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8D0FBF8-B750-BDD3-C230-43F822F327AB}"/>
              </a:ext>
            </a:extLst>
          </p:cNvPr>
          <p:cNvSpPr txBox="1"/>
          <p:nvPr/>
        </p:nvSpPr>
        <p:spPr>
          <a:xfrm>
            <a:off x="533506" y="429940"/>
            <a:ext cx="1676356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掷硬币。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76200" y="133350"/>
            <a:ext cx="35814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三、课堂小结</a:t>
            </a:r>
          </a:p>
        </p:txBody>
      </p:sp>
      <p:sp>
        <p:nvSpPr>
          <p:cNvPr id="2" name="思想气泡: 云 1">
            <a:extLst>
              <a:ext uri="{FF2B5EF4-FFF2-40B4-BE49-F238E27FC236}">
                <a16:creationId xmlns:a16="http://schemas.microsoft.com/office/drawing/2014/main" id="{ED5A23E7-CEE8-EEF3-C323-5C986F830051}"/>
              </a:ext>
            </a:extLst>
          </p:cNvPr>
          <p:cNvSpPr/>
          <p:nvPr/>
        </p:nvSpPr>
        <p:spPr>
          <a:xfrm>
            <a:off x="1585913" y="1268413"/>
            <a:ext cx="6667500" cy="1552575"/>
          </a:xfrm>
          <a:prstGeom prst="cloudCallout">
            <a:avLst>
              <a:gd name="adj1" fmla="val -39929"/>
              <a:gd name="adj2" fmla="val 74449"/>
            </a:avLst>
          </a:prstGeom>
          <a:noFill/>
          <a:ln w="28575">
            <a:solidFill>
              <a:srgbClr val="FF87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89BE75FE-21BF-3D4D-8604-13A895EFF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8" y="1782763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通过这节课的学习，你有什么收获？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DA3BBBE-33DC-41B7-2CD1-83B37BE516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5901" y="2750886"/>
            <a:ext cx="1344088" cy="1470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1cmlBiITpK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4mlOQ8cdB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00B0F0"/>
          </a:solidFill>
          <a:miter lim="800000"/>
        </a:ln>
      </a:spPr>
      <a:bodyPr/>
      <a:lstStyle>
        <a:defPPr algn="l" eaLnBrk="1" hangingPunct="1">
          <a:buFont typeface="Arial" panose="020B0604020202020204" pitchFamily="34" charset="0"/>
          <a:buNone/>
          <a:defRPr sz="2400" b="1" dirty="0" smtClean="0">
            <a:solidFill>
              <a:srgbClr val="00B0F0"/>
            </a:solidFill>
            <a:latin typeface="+mj-ea"/>
            <a:ea typeface="+mj-ea"/>
          </a:defRPr>
        </a:defPPr>
      </a:lstStyle>
    </a:sp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382</Words>
  <Application>Microsoft Office PowerPoint</Application>
  <PresentationFormat>全屏显示(16:9)</PresentationFormat>
  <Paragraphs>53</Paragraphs>
  <Slides>11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等线 Light</vt:lpstr>
      <vt:lpstr>黑体</vt:lpstr>
      <vt:lpstr>楷体</vt:lpstr>
      <vt:lpstr>字魂107号-萌趣欢乐体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ZhengYang</cp:lastModifiedBy>
  <cp:revision>408</cp:revision>
  <dcterms:created xsi:type="dcterms:W3CDTF">2016-04-18T11:15:00Z</dcterms:created>
  <dcterms:modified xsi:type="dcterms:W3CDTF">2026-07-08T08:40:11Z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