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2"/>
  </p:sldMasterIdLst>
  <p:notesMasterIdLst>
    <p:notesMasterId r:id="rId26"/>
  </p:notesMasterIdLst>
  <p:handoutMasterIdLst>
    <p:handoutMasterId r:id="rId27"/>
  </p:handoutMasterIdLst>
  <p:sldIdLst>
    <p:sldId id="256" r:id="rId3"/>
    <p:sldId id="394" r:id="rId4"/>
    <p:sldId id="372" r:id="rId5"/>
    <p:sldId id="393" r:id="rId6"/>
    <p:sldId id="381" r:id="rId7"/>
    <p:sldId id="382" r:id="rId8"/>
    <p:sldId id="395" r:id="rId9"/>
    <p:sldId id="383" r:id="rId10"/>
    <p:sldId id="404" r:id="rId11"/>
    <p:sldId id="401" r:id="rId12"/>
    <p:sldId id="402" r:id="rId13"/>
    <p:sldId id="405" r:id="rId14"/>
    <p:sldId id="374" r:id="rId15"/>
    <p:sldId id="397" r:id="rId16"/>
    <p:sldId id="398" r:id="rId17"/>
    <p:sldId id="399" r:id="rId18"/>
    <p:sldId id="400" r:id="rId19"/>
    <p:sldId id="341" r:id="rId20"/>
    <p:sldId id="306" r:id="rId21"/>
    <p:sldId id="360" r:id="rId22"/>
    <p:sldId id="378" r:id="rId2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930" indent="-1130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3130" indent="-2273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330" indent="-3416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530" indent="-4559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9">
          <p15:clr>
            <a:srgbClr val="A4A3A4"/>
          </p15:clr>
        </p15:guide>
        <p15:guide id="2" pos="288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43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D6ED"/>
    <a:srgbClr val="FFFFFF"/>
    <a:srgbClr val="FFE0D7"/>
    <a:srgbClr val="1515FF"/>
    <a:srgbClr val="E60013"/>
    <a:srgbClr val="D57C3B"/>
    <a:srgbClr val="FBFAF5"/>
    <a:srgbClr val="247DC0"/>
    <a:srgbClr val="FF47FF"/>
    <a:srgbClr val="FFFF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6" autoAdjust="0"/>
    <p:restoredTop sz="96249" autoAdjust="0"/>
  </p:normalViewPr>
  <p:slideViewPr>
    <p:cSldViewPr snapToGrid="0">
      <p:cViewPr varScale="1">
        <p:scale>
          <a:sx n="109" d="100"/>
          <a:sy n="109" d="100"/>
        </p:scale>
        <p:origin x="936" y="96"/>
      </p:cViewPr>
      <p:guideLst>
        <p:guide orient="horz" pos="1599"/>
        <p:guide pos="28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-2856" y="-108"/>
      </p:cViewPr>
      <p:guideLst>
        <p:guide orient="horz" pos="2843"/>
        <p:guide pos="2167"/>
      </p:guideLst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黑体" panose="02010609060101010101" pitchFamily="2" charset="-122"/>
              </a:defRPr>
            </a:lvl1pPr>
          </a:lstStyle>
          <a:p>
            <a:pPr>
              <a:defRPr/>
            </a:pPr>
            <a:fld id="{C281D385-13F4-47BB-9DA1-7E896ACF9D98}" type="datetimeFigureOut">
              <a:rPr lang="zh-CN" altLang="en-US"/>
              <a:t>2026/7/21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ea typeface="黑体" panose="02010609060101010101" pitchFamily="2" charset="-122"/>
              </a:defRPr>
            </a:lvl1pPr>
          </a:lstStyle>
          <a:p>
            <a:pPr>
              <a:defRPr/>
            </a:pPr>
            <a:fld id="{60DBD7C1-1A94-41A6-849B-88FA01A139FF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83A78C9-F18C-4AD3-877A-F6427C9AB69F}" type="datetimeFigureOut">
              <a:rPr lang="zh-CN" altLang="en-US"/>
              <a:t>2026/7/21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29350ED2-2BBC-4598-B798-F86E8E5ACE6A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11750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88208" y="578224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615" y="3523129"/>
            <a:ext cx="2115484" cy="1620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3005457" y="1370937"/>
            <a:ext cx="3133085" cy="24016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0086"/>
            <a:ext cx="9143327" cy="5153585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89112" y="389965"/>
            <a:ext cx="8559053" cy="4350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7330" indent="-22733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2249382" y="1590940"/>
            <a:ext cx="4470400" cy="189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6000" b="1" dirty="0">
                <a:latin typeface="黑体" panose="02010609060101010101" pitchFamily="2" charset="-122"/>
                <a:ea typeface="黑体" panose="02010609060101010101" pitchFamily="2" charset="-122"/>
              </a:rPr>
              <a:t>整理和复习</a:t>
            </a:r>
            <a:br>
              <a:rPr lang="en-US" altLang="zh-CN" sz="6000" b="1" dirty="0">
                <a:latin typeface="黑体" panose="02010609060101010101" pitchFamily="2" charset="-122"/>
                <a:ea typeface="黑体" panose="02010609060101010101" pitchFamily="2" charset="-122"/>
              </a:rPr>
            </a:br>
            <a:r>
              <a:rPr lang="zh-CN" altLang="en-US" sz="5400" b="1" dirty="0">
                <a:latin typeface="黑体" panose="02010609060101010101" pitchFamily="2" charset="-122"/>
                <a:ea typeface="黑体" panose="02010609060101010101" pitchFamily="2" charset="-122"/>
              </a:rPr>
              <a:t>（练习十八）</a:t>
            </a:r>
            <a:endParaRPr lang="zh-CN" altLang="en-US" sz="6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5363" name="矩形 9"/>
          <p:cNvSpPr>
            <a:spLocks noChangeArrowheads="1"/>
          </p:cNvSpPr>
          <p:nvPr/>
        </p:nvSpPr>
        <p:spPr bwMode="auto">
          <a:xfrm>
            <a:off x="1323128" y="1015630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cxnSp>
        <p:nvCxnSpPr>
          <p:cNvPr id="15364" name="直接连接符 9"/>
          <p:cNvCxnSpPr>
            <a:cxnSpLocks noChangeShapeType="1"/>
          </p:cNvCxnSpPr>
          <p:nvPr/>
        </p:nvCxnSpPr>
        <p:spPr bwMode="auto">
          <a:xfrm>
            <a:off x="1912832" y="2715155"/>
            <a:ext cx="5143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85730" y="1045688"/>
            <a:ext cx="8027321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到今天为止我们已经学习了哪些平面图形的面积计算公式？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6637973" y="1677458"/>
            <a:ext cx="1730375" cy="1930400"/>
            <a:chOff x="8771199" y="2906696"/>
            <a:chExt cx="2306509" cy="2573092"/>
          </a:xfrm>
        </p:grpSpPr>
        <p:sp>
          <p:nvSpPr>
            <p:cNvPr id="4" name="任意多边形: 形状 2"/>
            <p:cNvSpPr/>
            <p:nvPr/>
          </p:nvSpPr>
          <p:spPr bwMode="auto">
            <a:xfrm>
              <a:off x="8771199" y="3346882"/>
              <a:ext cx="2306509" cy="1712834"/>
            </a:xfrm>
            <a:custGeom>
              <a:avLst/>
              <a:gdLst>
                <a:gd name="T0" fmla="*/ 0 w 2583402"/>
                <a:gd name="T1" fmla="*/ 1090351 h 1917576"/>
                <a:gd name="T2" fmla="*/ 1465575 w 2583402"/>
                <a:gd name="T3" fmla="*/ 1090351 h 1917576"/>
                <a:gd name="T4" fmla="*/ 972012 w 2583402"/>
                <a:gd name="T5" fmla="*/ 0 h 1917576"/>
                <a:gd name="T6" fmla="*/ 276999 w 2583402"/>
                <a:gd name="T7" fmla="*/ 0 h 1917576"/>
                <a:gd name="T8" fmla="*/ 0 w 2583402"/>
                <a:gd name="T9" fmla="*/ 1090351 h 1917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83402" h="1917576">
                  <a:moveTo>
                    <a:pt x="0" y="1917576"/>
                  </a:moveTo>
                  <a:lnTo>
                    <a:pt x="2583402" y="1917576"/>
                  </a:lnTo>
                  <a:lnTo>
                    <a:pt x="1713390" y="0"/>
                  </a:lnTo>
                  <a:lnTo>
                    <a:pt x="488272" y="0"/>
                  </a:lnTo>
                  <a:lnTo>
                    <a:pt x="0" y="1917576"/>
                  </a:lnTo>
                  <a:close/>
                </a:path>
              </a:pathLst>
            </a:cu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H="1">
              <a:off x="9224037" y="3346830"/>
              <a:ext cx="10580" cy="1713984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8"/>
            <p:cNvGrpSpPr/>
            <p:nvPr/>
          </p:nvGrpSpPr>
          <p:grpSpPr bwMode="auto">
            <a:xfrm>
              <a:off x="9223403" y="4915253"/>
              <a:ext cx="144463" cy="144463"/>
              <a:chOff x="4802819" y="3218784"/>
              <a:chExt cx="144000" cy="144000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4803450" y="3222560"/>
                <a:ext cx="14343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rot="16200000">
                <a:off x="4875167" y="3290056"/>
                <a:ext cx="14342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39"/>
            <p:cNvSpPr txBox="1">
              <a:spLocks noChangeArrowheads="1"/>
            </p:cNvSpPr>
            <p:nvPr/>
          </p:nvSpPr>
          <p:spPr bwMode="auto">
            <a:xfrm>
              <a:off x="9517027" y="2906696"/>
              <a:ext cx="400087" cy="492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8" name="TextBox 39"/>
            <p:cNvSpPr txBox="1">
              <a:spLocks noChangeArrowheads="1"/>
            </p:cNvSpPr>
            <p:nvPr/>
          </p:nvSpPr>
          <p:spPr bwMode="auto">
            <a:xfrm>
              <a:off x="9816324" y="4987485"/>
              <a:ext cx="400087" cy="492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b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9" name="TextBox 39"/>
            <p:cNvSpPr txBox="1">
              <a:spLocks noChangeArrowheads="1"/>
            </p:cNvSpPr>
            <p:nvPr/>
          </p:nvSpPr>
          <p:spPr bwMode="auto">
            <a:xfrm>
              <a:off x="9251786" y="4111736"/>
              <a:ext cx="417185" cy="492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h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584835" y="2395008"/>
            <a:ext cx="1763713" cy="1138238"/>
            <a:chOff x="700435" y="3863692"/>
            <a:chExt cx="2352416" cy="1515671"/>
          </a:xfrm>
        </p:grpSpPr>
        <p:sp>
          <p:nvSpPr>
            <p:cNvPr id="13" name="矩形 3"/>
            <p:cNvSpPr>
              <a:spLocks noChangeArrowheads="1"/>
            </p:cNvSpPr>
            <p:nvPr/>
          </p:nvSpPr>
          <p:spPr bwMode="auto">
            <a:xfrm>
              <a:off x="1098291" y="3863692"/>
              <a:ext cx="1954560" cy="1081303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sp>
          <p:nvSpPr>
            <p:cNvPr id="14" name="TextBox 39"/>
            <p:cNvSpPr txBox="1">
              <a:spLocks noChangeArrowheads="1"/>
            </p:cNvSpPr>
            <p:nvPr/>
          </p:nvSpPr>
          <p:spPr bwMode="auto">
            <a:xfrm>
              <a:off x="700435" y="4182388"/>
              <a:ext cx="400065" cy="492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b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5" name="TextBox 39"/>
            <p:cNvSpPr txBox="1">
              <a:spLocks noChangeArrowheads="1"/>
            </p:cNvSpPr>
            <p:nvPr/>
          </p:nvSpPr>
          <p:spPr bwMode="auto">
            <a:xfrm>
              <a:off x="1805112" y="4886880"/>
              <a:ext cx="400065" cy="492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6" name="组合 32"/>
          <p:cNvGrpSpPr/>
          <p:nvPr/>
        </p:nvGrpSpPr>
        <p:grpSpPr bwMode="auto">
          <a:xfrm>
            <a:off x="2882477" y="2391833"/>
            <a:ext cx="1446212" cy="1139825"/>
            <a:chOff x="3419475" y="3500438"/>
            <a:chExt cx="1927225" cy="1521044"/>
          </a:xfrm>
        </p:grpSpPr>
        <p:sp>
          <p:nvSpPr>
            <p:cNvPr id="17" name="平行四边形 15"/>
            <p:cNvSpPr>
              <a:spLocks noChangeArrowheads="1"/>
            </p:cNvSpPr>
            <p:nvPr/>
          </p:nvSpPr>
          <p:spPr bwMode="auto">
            <a:xfrm>
              <a:off x="3419475" y="3500438"/>
              <a:ext cx="1927225" cy="1081087"/>
            </a:xfrm>
            <a:prstGeom prst="parallelogram">
              <a:avLst>
                <a:gd name="adj" fmla="val 24974"/>
              </a:avLst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grpSp>
          <p:nvGrpSpPr>
            <p:cNvPr id="18" name="组合 47"/>
            <p:cNvGrpSpPr/>
            <p:nvPr/>
          </p:nvGrpSpPr>
          <p:grpSpPr bwMode="auto">
            <a:xfrm>
              <a:off x="3708400" y="3500438"/>
              <a:ext cx="142875" cy="1081087"/>
              <a:chOff x="2987824" y="4005064"/>
              <a:chExt cx="144016" cy="1080120"/>
            </a:xfrm>
          </p:grpSpPr>
          <p:cxnSp>
            <p:nvCxnSpPr>
              <p:cNvPr id="21" name="直接连接符 21"/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" name="直接连接符 23"/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直接连接符 25"/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9" name="TextBox 37"/>
            <p:cNvSpPr txBox="1">
              <a:spLocks noChangeArrowheads="1"/>
            </p:cNvSpPr>
            <p:nvPr/>
          </p:nvSpPr>
          <p:spPr bwMode="auto">
            <a:xfrm>
              <a:off x="4067175" y="4529138"/>
              <a:ext cx="400109" cy="492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en-US" altLang="zh-CN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20" name="TextBox 38"/>
            <p:cNvSpPr txBox="1">
              <a:spLocks noChangeArrowheads="1"/>
            </p:cNvSpPr>
            <p:nvPr/>
          </p:nvSpPr>
          <p:spPr bwMode="auto">
            <a:xfrm>
              <a:off x="3708400" y="3860802"/>
              <a:ext cx="417208" cy="492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24" name="组合 33"/>
          <p:cNvGrpSpPr/>
          <p:nvPr/>
        </p:nvGrpSpPr>
        <p:grpSpPr bwMode="auto">
          <a:xfrm>
            <a:off x="4862618" y="2368021"/>
            <a:ext cx="1241425" cy="1084262"/>
            <a:chOff x="6318250" y="2636838"/>
            <a:chExt cx="1655763" cy="1448566"/>
          </a:xfrm>
        </p:grpSpPr>
        <p:sp>
          <p:nvSpPr>
            <p:cNvPr id="25" name="等腰三角形 19"/>
            <p:cNvSpPr>
              <a:spLocks noChangeArrowheads="1"/>
            </p:cNvSpPr>
            <p:nvPr/>
          </p:nvSpPr>
          <p:spPr bwMode="auto">
            <a:xfrm>
              <a:off x="6318250" y="2636838"/>
              <a:ext cx="1655763" cy="1079500"/>
            </a:xfrm>
            <a:prstGeom prst="triangle">
              <a:avLst>
                <a:gd name="adj" fmla="val 15546"/>
              </a:avLst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grpSp>
          <p:nvGrpSpPr>
            <p:cNvPr id="26" name="组合 27"/>
            <p:cNvGrpSpPr/>
            <p:nvPr/>
          </p:nvGrpSpPr>
          <p:grpSpPr bwMode="auto">
            <a:xfrm>
              <a:off x="6588125" y="2636838"/>
              <a:ext cx="144463" cy="1079500"/>
              <a:chOff x="2987824" y="4005064"/>
              <a:chExt cx="144016" cy="1080120"/>
            </a:xfrm>
          </p:grpSpPr>
          <p:cxnSp>
            <p:nvCxnSpPr>
              <p:cNvPr id="29" name="直接连接符 28"/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" name="直接连接符 29"/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" name="直接连接符 30"/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7" name="TextBox 39"/>
            <p:cNvSpPr txBox="1">
              <a:spLocks noChangeArrowheads="1"/>
            </p:cNvSpPr>
            <p:nvPr/>
          </p:nvSpPr>
          <p:spPr bwMode="auto">
            <a:xfrm>
              <a:off x="6937375" y="3592513"/>
              <a:ext cx="400109" cy="492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28" name="TextBox 40"/>
            <p:cNvSpPr txBox="1">
              <a:spLocks noChangeArrowheads="1"/>
            </p:cNvSpPr>
            <p:nvPr/>
          </p:nvSpPr>
          <p:spPr bwMode="auto">
            <a:xfrm>
              <a:off x="6577013" y="2924175"/>
              <a:ext cx="417208" cy="492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b="1" i="1" dirty="0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sp>
        <p:nvSpPr>
          <p:cNvPr id="32" name="Text Box 56"/>
          <p:cNvSpPr txBox="1">
            <a:spLocks noChangeArrowheads="1"/>
          </p:cNvSpPr>
          <p:nvPr/>
        </p:nvSpPr>
        <p:spPr bwMode="auto">
          <a:xfrm>
            <a:off x="981630" y="3681739"/>
            <a:ext cx="12684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100" b="1" i="1">
                <a:latin typeface="Times New Roman" panose="02020603050405020304" pitchFamily="18" charset="0"/>
              </a:rPr>
              <a:t>S = ab</a:t>
            </a:r>
          </a:p>
        </p:txBody>
      </p:sp>
      <p:sp>
        <p:nvSpPr>
          <p:cNvPr id="33" name="Text Box 57"/>
          <p:cNvSpPr txBox="1">
            <a:spLocks noChangeArrowheads="1"/>
          </p:cNvSpPr>
          <p:nvPr/>
        </p:nvSpPr>
        <p:spPr bwMode="auto">
          <a:xfrm>
            <a:off x="2909835" y="3683327"/>
            <a:ext cx="1217613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100" b="1" i="1">
                <a:latin typeface="Times New Roman" panose="02020603050405020304" pitchFamily="18" charset="0"/>
              </a:rPr>
              <a:t>S = ah</a:t>
            </a:r>
          </a:p>
        </p:txBody>
      </p:sp>
      <p:sp>
        <p:nvSpPr>
          <p:cNvPr id="34" name="Text Box 58"/>
          <p:cNvSpPr txBox="1">
            <a:spLocks noChangeArrowheads="1"/>
          </p:cNvSpPr>
          <p:nvPr/>
        </p:nvSpPr>
        <p:spPr bwMode="auto">
          <a:xfrm>
            <a:off x="4618936" y="3684357"/>
            <a:ext cx="1728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100" b="1" i="1">
                <a:latin typeface="Times New Roman" panose="02020603050405020304" pitchFamily="18" charset="0"/>
              </a:rPr>
              <a:t>S = ah</a:t>
            </a:r>
            <a:r>
              <a:rPr lang="en-US" altLang="zh-CN" sz="2100" b="1">
                <a:latin typeface="Times New Roman" panose="02020603050405020304" pitchFamily="18" charset="0"/>
              </a:rPr>
              <a:t>÷</a:t>
            </a:r>
            <a:r>
              <a:rPr lang="en-US" altLang="zh-CN" sz="2100"/>
              <a:t>2</a:t>
            </a:r>
          </a:p>
        </p:txBody>
      </p:sp>
      <p:sp>
        <p:nvSpPr>
          <p:cNvPr id="35" name="Text Box 59"/>
          <p:cNvSpPr txBox="1">
            <a:spLocks noChangeArrowheads="1"/>
          </p:cNvSpPr>
          <p:nvPr/>
        </p:nvSpPr>
        <p:spPr bwMode="auto">
          <a:xfrm>
            <a:off x="6347724" y="3681739"/>
            <a:ext cx="229711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100" b="1" i="1">
                <a:latin typeface="Times New Roman" panose="02020603050405020304" pitchFamily="18" charset="0"/>
              </a:rPr>
              <a:t>S =</a:t>
            </a:r>
            <a:r>
              <a:rPr lang="zh-CN" altLang="en-US" sz="2100" b="1"/>
              <a:t>（</a:t>
            </a:r>
            <a:r>
              <a:rPr lang="en-US" altLang="zh-CN" sz="2100" b="1" i="1">
                <a:latin typeface="Times New Roman" panose="02020603050405020304" pitchFamily="18" charset="0"/>
              </a:rPr>
              <a:t>a</a:t>
            </a:r>
            <a:r>
              <a:rPr lang="zh-CN" altLang="en-US" sz="2100" b="1">
                <a:latin typeface="Times New Roman" panose="02020603050405020304" pitchFamily="18" charset="0"/>
              </a:rPr>
              <a:t>＋</a:t>
            </a:r>
            <a:r>
              <a:rPr lang="en-US" altLang="zh-CN" sz="2100" b="1" i="1">
                <a:latin typeface="Times New Roman" panose="02020603050405020304" pitchFamily="18" charset="0"/>
              </a:rPr>
              <a:t>b</a:t>
            </a:r>
            <a:r>
              <a:rPr lang="zh-CN" altLang="en-US" sz="2100" b="1">
                <a:latin typeface="Times New Roman" panose="02020603050405020304" pitchFamily="18" charset="0"/>
              </a:rPr>
              <a:t>）</a:t>
            </a:r>
            <a:r>
              <a:rPr lang="en-US" altLang="zh-CN" sz="2100" b="1" i="1">
                <a:latin typeface="Times New Roman" panose="02020603050405020304" pitchFamily="18" charset="0"/>
              </a:rPr>
              <a:t>h</a:t>
            </a:r>
            <a:r>
              <a:rPr lang="en-US" altLang="zh-CN" sz="2100" b="1">
                <a:latin typeface="Times New Roman" panose="02020603050405020304" pitchFamily="18" charset="0"/>
              </a:rPr>
              <a:t>÷</a:t>
            </a:r>
            <a:r>
              <a:rPr lang="en-US" altLang="zh-CN" sz="2100"/>
              <a:t>2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-330624" y="39239"/>
            <a:ext cx="4072044" cy="857956"/>
            <a:chOff x="2923116" y="82519"/>
            <a:chExt cx="4079636" cy="857956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363"/>
            <a:stretch>
              <a:fillRect/>
            </a:stretch>
          </p:blipFill>
          <p:spPr>
            <a:xfrm>
              <a:off x="2923116" y="140818"/>
              <a:ext cx="4079636" cy="799657"/>
            </a:xfrm>
            <a:prstGeom prst="rect">
              <a:avLst/>
            </a:prstGeom>
          </p:spPr>
        </p:pic>
        <p:sp>
          <p:nvSpPr>
            <p:cNvPr id="38" name="文本框 37"/>
            <p:cNvSpPr txBox="1"/>
            <p:nvPr/>
          </p:nvSpPr>
          <p:spPr bwMode="auto">
            <a:xfrm>
              <a:off x="3766331" y="82519"/>
              <a:ext cx="235309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latin typeface="+mn-lt"/>
                  <a:ea typeface="+mn-ea"/>
                </a:rPr>
                <a:t>一、复习旧知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8"/>
          <p:cNvSpPr>
            <a:spLocks noChangeArrowheads="1"/>
          </p:cNvSpPr>
          <p:nvPr/>
        </p:nvSpPr>
        <p:spPr bwMode="auto">
          <a:xfrm>
            <a:off x="630659" y="833404"/>
            <a:ext cx="7882682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        你还记得平行四边形、三角形、梯形这三种平面图形的面积计算公式分别是怎样推导出来的吗？</a:t>
            </a:r>
          </a:p>
        </p:txBody>
      </p:sp>
      <p:grpSp>
        <p:nvGrpSpPr>
          <p:cNvPr id="37" name="组合 8"/>
          <p:cNvGrpSpPr/>
          <p:nvPr/>
        </p:nvGrpSpPr>
        <p:grpSpPr bwMode="auto">
          <a:xfrm>
            <a:off x="1605708" y="2674076"/>
            <a:ext cx="1541463" cy="1139825"/>
            <a:chOff x="971550" y="3500438"/>
            <a:chExt cx="2055956" cy="1521044"/>
          </a:xfrm>
        </p:grpSpPr>
        <p:sp>
          <p:nvSpPr>
            <p:cNvPr id="38" name="矩形 16"/>
            <p:cNvSpPr>
              <a:spLocks noChangeArrowheads="1"/>
            </p:cNvSpPr>
            <p:nvPr/>
          </p:nvSpPr>
          <p:spPr bwMode="auto">
            <a:xfrm>
              <a:off x="971550" y="3500438"/>
              <a:ext cx="1625600" cy="1081087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sp>
          <p:nvSpPr>
            <p:cNvPr id="39" name="TextBox 35"/>
            <p:cNvSpPr txBox="1">
              <a:spLocks noChangeArrowheads="1"/>
            </p:cNvSpPr>
            <p:nvPr/>
          </p:nvSpPr>
          <p:spPr bwMode="auto">
            <a:xfrm>
              <a:off x="1476376" y="4529138"/>
              <a:ext cx="400193" cy="492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40" name="TextBox 36"/>
            <p:cNvSpPr txBox="1">
              <a:spLocks noChangeArrowheads="1"/>
            </p:cNvSpPr>
            <p:nvPr/>
          </p:nvSpPr>
          <p:spPr bwMode="auto">
            <a:xfrm>
              <a:off x="2627313" y="3860802"/>
              <a:ext cx="400193" cy="492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b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41" name="组合 13"/>
          <p:cNvGrpSpPr/>
          <p:nvPr/>
        </p:nvGrpSpPr>
        <p:grpSpPr bwMode="auto">
          <a:xfrm>
            <a:off x="3442446" y="2674076"/>
            <a:ext cx="1444625" cy="1139825"/>
            <a:chOff x="3419475" y="3500438"/>
            <a:chExt cx="1927225" cy="1521044"/>
          </a:xfrm>
        </p:grpSpPr>
        <p:sp>
          <p:nvSpPr>
            <p:cNvPr id="42" name="平行四边形 15"/>
            <p:cNvSpPr>
              <a:spLocks noChangeArrowheads="1"/>
            </p:cNvSpPr>
            <p:nvPr/>
          </p:nvSpPr>
          <p:spPr bwMode="auto">
            <a:xfrm>
              <a:off x="3419475" y="3500438"/>
              <a:ext cx="1927225" cy="1081087"/>
            </a:xfrm>
            <a:prstGeom prst="parallelogram">
              <a:avLst>
                <a:gd name="adj" fmla="val 24974"/>
              </a:avLst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grpSp>
          <p:nvGrpSpPr>
            <p:cNvPr id="43" name="组合 26"/>
            <p:cNvGrpSpPr/>
            <p:nvPr/>
          </p:nvGrpSpPr>
          <p:grpSpPr bwMode="auto">
            <a:xfrm>
              <a:off x="3708400" y="3500438"/>
              <a:ext cx="142875" cy="1081087"/>
              <a:chOff x="2987824" y="4005064"/>
              <a:chExt cx="144016" cy="1080120"/>
            </a:xfrm>
          </p:grpSpPr>
          <p:cxnSp>
            <p:nvCxnSpPr>
              <p:cNvPr id="47" name="直接连接符 21"/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8" name="直接连接符 23"/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" name="直接连接符 25"/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4" name="TextBox 37"/>
            <p:cNvSpPr txBox="1">
              <a:spLocks noChangeArrowheads="1"/>
            </p:cNvSpPr>
            <p:nvPr/>
          </p:nvSpPr>
          <p:spPr bwMode="auto">
            <a:xfrm>
              <a:off x="4067175" y="4529138"/>
              <a:ext cx="400109" cy="492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45" name="TextBox 38"/>
            <p:cNvSpPr txBox="1">
              <a:spLocks noChangeArrowheads="1"/>
            </p:cNvSpPr>
            <p:nvPr/>
          </p:nvSpPr>
          <p:spPr bwMode="auto">
            <a:xfrm>
              <a:off x="3708400" y="3860802"/>
              <a:ext cx="417208" cy="492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50" name="组合 23"/>
          <p:cNvGrpSpPr/>
          <p:nvPr/>
        </p:nvGrpSpPr>
        <p:grpSpPr bwMode="auto">
          <a:xfrm>
            <a:off x="5615733" y="2026376"/>
            <a:ext cx="1243013" cy="1085850"/>
            <a:chOff x="6318250" y="2636838"/>
            <a:chExt cx="1655763" cy="1448014"/>
          </a:xfrm>
        </p:grpSpPr>
        <p:sp>
          <p:nvSpPr>
            <p:cNvPr id="51" name="等腰三角形 19"/>
            <p:cNvSpPr>
              <a:spLocks noChangeArrowheads="1"/>
            </p:cNvSpPr>
            <p:nvPr/>
          </p:nvSpPr>
          <p:spPr bwMode="auto">
            <a:xfrm>
              <a:off x="6318250" y="2636838"/>
              <a:ext cx="1655763" cy="1079500"/>
            </a:xfrm>
            <a:prstGeom prst="triangle">
              <a:avLst>
                <a:gd name="adj" fmla="val 15546"/>
              </a:avLst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grpSp>
          <p:nvGrpSpPr>
            <p:cNvPr id="52" name="组合 27"/>
            <p:cNvGrpSpPr/>
            <p:nvPr/>
          </p:nvGrpSpPr>
          <p:grpSpPr bwMode="auto">
            <a:xfrm>
              <a:off x="6588125" y="2636838"/>
              <a:ext cx="144463" cy="1079500"/>
              <a:chOff x="2987824" y="4005064"/>
              <a:chExt cx="144016" cy="1080120"/>
            </a:xfrm>
          </p:grpSpPr>
          <p:cxnSp>
            <p:nvCxnSpPr>
              <p:cNvPr id="56" name="直接连接符 28"/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" name="直接连接符 29"/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" name="直接连接符 30"/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3" name="TextBox 39"/>
            <p:cNvSpPr txBox="1">
              <a:spLocks noChangeArrowheads="1"/>
            </p:cNvSpPr>
            <p:nvPr/>
          </p:nvSpPr>
          <p:spPr bwMode="auto">
            <a:xfrm>
              <a:off x="6937375" y="3592513"/>
              <a:ext cx="400109" cy="49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55" name="TextBox 40"/>
            <p:cNvSpPr txBox="1">
              <a:spLocks noChangeArrowheads="1"/>
            </p:cNvSpPr>
            <p:nvPr/>
          </p:nvSpPr>
          <p:spPr bwMode="auto">
            <a:xfrm>
              <a:off x="6577013" y="2924176"/>
              <a:ext cx="417208" cy="49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59" name="组合 31"/>
          <p:cNvGrpSpPr/>
          <p:nvPr/>
        </p:nvGrpSpPr>
        <p:grpSpPr bwMode="auto">
          <a:xfrm>
            <a:off x="5603033" y="3567838"/>
            <a:ext cx="812800" cy="1125538"/>
            <a:chOff x="6300788" y="4437063"/>
            <a:chExt cx="1084262" cy="1500405"/>
          </a:xfrm>
        </p:grpSpPr>
        <p:sp>
          <p:nvSpPr>
            <p:cNvPr id="60" name="梯形 59"/>
            <p:cNvSpPr/>
            <p:nvPr/>
          </p:nvSpPr>
          <p:spPr bwMode="auto">
            <a:xfrm>
              <a:off x="6300788" y="4437063"/>
              <a:ext cx="1084262" cy="1079275"/>
            </a:xfrm>
            <a:prstGeom prst="trapezoid">
              <a:avLst/>
            </a:prstGeom>
            <a:solidFill>
              <a:srgbClr val="FFFFCC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zh-CN" altLang="en-US" sz="15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grpSp>
          <p:nvGrpSpPr>
            <p:cNvPr id="61" name="组合 31"/>
            <p:cNvGrpSpPr/>
            <p:nvPr/>
          </p:nvGrpSpPr>
          <p:grpSpPr bwMode="auto">
            <a:xfrm>
              <a:off x="6588125" y="4437063"/>
              <a:ext cx="144463" cy="1079500"/>
              <a:chOff x="2987824" y="4005064"/>
              <a:chExt cx="144016" cy="1080120"/>
            </a:xfrm>
          </p:grpSpPr>
          <p:cxnSp>
            <p:nvCxnSpPr>
              <p:cNvPr id="64" name="直接连接符 32"/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5" name="直接连接符 33"/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6" name="直接连接符 34"/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62" name="TextBox 42"/>
            <p:cNvSpPr txBox="1">
              <a:spLocks noChangeArrowheads="1"/>
            </p:cNvSpPr>
            <p:nvPr/>
          </p:nvSpPr>
          <p:spPr bwMode="auto">
            <a:xfrm>
              <a:off x="6659562" y="5445125"/>
              <a:ext cx="400109" cy="492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b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63" name="TextBox 43"/>
            <p:cNvSpPr txBox="1">
              <a:spLocks noChangeArrowheads="1"/>
            </p:cNvSpPr>
            <p:nvPr/>
          </p:nvSpPr>
          <p:spPr bwMode="auto">
            <a:xfrm>
              <a:off x="6588125" y="4797425"/>
              <a:ext cx="417208" cy="492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cxnSp>
        <p:nvCxnSpPr>
          <p:cNvPr id="67" name="直接箭头连接符 66"/>
          <p:cNvCxnSpPr>
            <a:cxnSpLocks noChangeShapeType="1"/>
          </p:cNvCxnSpPr>
          <p:nvPr/>
        </p:nvCxnSpPr>
        <p:spPr bwMode="auto">
          <a:xfrm>
            <a:off x="3172571" y="3051901"/>
            <a:ext cx="269875" cy="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直接箭头连接符 67"/>
          <p:cNvCxnSpPr>
            <a:cxnSpLocks noChangeShapeType="1"/>
          </p:cNvCxnSpPr>
          <p:nvPr/>
        </p:nvCxnSpPr>
        <p:spPr bwMode="auto">
          <a:xfrm flipV="1">
            <a:off x="5089671" y="2402613"/>
            <a:ext cx="377825" cy="271463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" name="直接箭头连接符 68"/>
          <p:cNvCxnSpPr>
            <a:cxnSpLocks noChangeShapeType="1"/>
          </p:cNvCxnSpPr>
          <p:nvPr/>
        </p:nvCxnSpPr>
        <p:spPr bwMode="auto">
          <a:xfrm>
            <a:off x="5089671" y="3483701"/>
            <a:ext cx="377825" cy="269875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" name="直角三角形 69"/>
          <p:cNvSpPr>
            <a:spLocks noChangeArrowheads="1"/>
          </p:cNvSpPr>
          <p:nvPr/>
        </p:nvSpPr>
        <p:spPr bwMode="auto">
          <a:xfrm flipH="1">
            <a:off x="3442446" y="2674076"/>
            <a:ext cx="201612" cy="809625"/>
          </a:xfrm>
          <a:prstGeom prst="rtTriangl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</a:ln>
        </p:spPr>
        <p:txBody>
          <a:bodyPr anchor="ctr"/>
          <a:lstStyle/>
          <a:p>
            <a:endParaRPr lang="zh-CN" altLang="en-US" sz="1500" b="1"/>
          </a:p>
        </p:txBody>
      </p:sp>
      <p:sp>
        <p:nvSpPr>
          <p:cNvPr id="71" name="等腰三角形 19"/>
          <p:cNvSpPr>
            <a:spLocks noChangeArrowheads="1"/>
          </p:cNvSpPr>
          <p:nvPr/>
        </p:nvSpPr>
        <p:spPr bwMode="auto">
          <a:xfrm rot="10800000">
            <a:off x="5818933" y="2026376"/>
            <a:ext cx="1241425" cy="809625"/>
          </a:xfrm>
          <a:prstGeom prst="triangle">
            <a:avLst>
              <a:gd name="adj" fmla="val 15546"/>
            </a:avLst>
          </a:prstGeom>
          <a:solidFill>
            <a:schemeClr val="accent2"/>
          </a:solidFill>
          <a:ln w="28575">
            <a:solidFill>
              <a:schemeClr val="tx1"/>
            </a:solidFill>
            <a:round/>
          </a:ln>
        </p:spPr>
        <p:txBody>
          <a:bodyPr anchor="ctr"/>
          <a:lstStyle/>
          <a:p>
            <a:endParaRPr lang="zh-CN" altLang="en-US" sz="1500" b="1"/>
          </a:p>
        </p:txBody>
      </p:sp>
      <p:sp>
        <p:nvSpPr>
          <p:cNvPr id="72" name="梯形 71"/>
          <p:cNvSpPr/>
          <p:nvPr/>
        </p:nvSpPr>
        <p:spPr bwMode="auto">
          <a:xfrm rot="10800000">
            <a:off x="6196758" y="3569426"/>
            <a:ext cx="814388" cy="809625"/>
          </a:xfrm>
          <a:prstGeom prst="trapezoid">
            <a:avLst/>
          </a:prstGeom>
          <a:solidFill>
            <a:schemeClr val="accent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endParaRPr lang="zh-CN" altLang="en-US" sz="15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3" name="TextBox 41"/>
          <p:cNvSpPr txBox="1">
            <a:spLocks noChangeArrowheads="1"/>
          </p:cNvSpPr>
          <p:nvPr/>
        </p:nvSpPr>
        <p:spPr bwMode="auto">
          <a:xfrm>
            <a:off x="5853858" y="3264626"/>
            <a:ext cx="30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b="1" i="1">
                <a:latin typeface="Times New Roman" panose="02020603050405020304" pitchFamily="18" charset="0"/>
              </a:rPr>
              <a:t>a</a:t>
            </a:r>
            <a:endParaRPr lang="zh-CN" altLang="en-US" b="1" i="1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863133" y="2243863"/>
            <a:ext cx="723900" cy="414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00" b="1" dirty="0">
                <a:solidFill>
                  <a:srgbClr val="0099FF"/>
                </a:solidFill>
                <a:latin typeface="+mj-lt"/>
                <a:ea typeface="+mn-ea"/>
              </a:rPr>
              <a:t>割补</a:t>
            </a:r>
            <a:endParaRPr lang="zh-CN" altLang="en-US" sz="2100" dirty="0">
              <a:latin typeface="+mj-lt"/>
              <a:ea typeface="+mn-ea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4985496" y="2856638"/>
            <a:ext cx="723900" cy="4159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00" b="1" dirty="0">
                <a:solidFill>
                  <a:srgbClr val="0099FF"/>
                </a:solidFill>
                <a:latin typeface="+mj-lt"/>
                <a:ea typeface="+mn-ea"/>
              </a:rPr>
              <a:t>拼摆</a:t>
            </a:r>
            <a:endParaRPr lang="zh-CN" altLang="en-US" sz="2100" dirty="0">
              <a:latin typeface="+mj-lt"/>
              <a:ea typeface="+mn-ea"/>
            </a:endParaRPr>
          </a:p>
        </p:txBody>
      </p:sp>
      <p:sp>
        <p:nvSpPr>
          <p:cNvPr id="76" name="任意多边形: 形状 75"/>
          <p:cNvSpPr/>
          <p:nvPr/>
        </p:nvSpPr>
        <p:spPr>
          <a:xfrm>
            <a:off x="3290549" y="2478813"/>
            <a:ext cx="346075" cy="1219200"/>
          </a:xfrm>
          <a:custGeom>
            <a:avLst/>
            <a:gdLst>
              <a:gd name="connsiteX0" fmla="*/ 323850 w 323850"/>
              <a:gd name="connsiteY0" fmla="*/ 0 h 1219200"/>
              <a:gd name="connsiteX1" fmla="*/ 323850 w 323850"/>
              <a:gd name="connsiteY1" fmla="*/ 1219200 h 1219200"/>
              <a:gd name="connsiteX2" fmla="*/ 0 w 323850"/>
              <a:gd name="connsiteY2" fmla="*/ 1016000 h 1219200"/>
              <a:gd name="connsiteX3" fmla="*/ 323850 w 323850"/>
              <a:gd name="connsiteY3" fmla="*/ 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850" h="1219200">
                <a:moveTo>
                  <a:pt x="323850" y="0"/>
                </a:moveTo>
                <a:lnTo>
                  <a:pt x="323850" y="1219200"/>
                </a:lnTo>
                <a:lnTo>
                  <a:pt x="0" y="1016000"/>
                </a:lnTo>
                <a:lnTo>
                  <a:pt x="323850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4A5F80A-88F8-B565-E0F2-B47914C3329C}"/>
              </a:ext>
            </a:extLst>
          </p:cNvPr>
          <p:cNvGrpSpPr/>
          <p:nvPr/>
        </p:nvGrpSpPr>
        <p:grpSpPr>
          <a:xfrm>
            <a:off x="-330624" y="39239"/>
            <a:ext cx="4072044" cy="857956"/>
            <a:chOff x="2923116" y="82519"/>
            <a:chExt cx="4079636" cy="85795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7443628-70BA-63E3-EFD9-0D04A270ED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363"/>
            <a:stretch>
              <a:fillRect/>
            </a:stretch>
          </p:blipFill>
          <p:spPr>
            <a:xfrm>
              <a:off x="2923116" y="140818"/>
              <a:ext cx="4079636" cy="799657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CFE5FB0-C8A7-B3A7-8C4B-337A572EF00A}"/>
                </a:ext>
              </a:extLst>
            </p:cNvPr>
            <p:cNvSpPr txBox="1"/>
            <p:nvPr/>
          </p:nvSpPr>
          <p:spPr bwMode="auto">
            <a:xfrm>
              <a:off x="3766331" y="82519"/>
              <a:ext cx="235309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latin typeface="+mn-lt"/>
                  <a:ea typeface="+mn-ea"/>
                </a:rPr>
                <a:t>二、知识梳理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20988E-6 L 0.13576 3.20988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88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0" grpId="1" animBg="1"/>
      <p:bldP spid="71" grpId="0" animBg="1"/>
      <p:bldP spid="74" grpId="0"/>
      <p:bldP spid="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15477" y="850783"/>
            <a:ext cx="7913046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2" charset="-122"/>
              </a:rPr>
              <a:t>        这些图形的面积计算公式推导之间有什么联系？你能把这五种图形的联系用图表示出来吗？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4547018" y="2899089"/>
            <a:ext cx="1730375" cy="1930400"/>
            <a:chOff x="8771199" y="2906696"/>
            <a:chExt cx="2306509" cy="2573092"/>
          </a:xfrm>
        </p:grpSpPr>
        <p:sp>
          <p:nvSpPr>
            <p:cNvPr id="4" name="任意多边形: 形状 2"/>
            <p:cNvSpPr/>
            <p:nvPr/>
          </p:nvSpPr>
          <p:spPr bwMode="auto">
            <a:xfrm>
              <a:off x="8771199" y="3346882"/>
              <a:ext cx="2306509" cy="1712834"/>
            </a:xfrm>
            <a:custGeom>
              <a:avLst/>
              <a:gdLst>
                <a:gd name="T0" fmla="*/ 0 w 2583402"/>
                <a:gd name="T1" fmla="*/ 1090351 h 1917576"/>
                <a:gd name="T2" fmla="*/ 1465575 w 2583402"/>
                <a:gd name="T3" fmla="*/ 1090351 h 1917576"/>
                <a:gd name="T4" fmla="*/ 972012 w 2583402"/>
                <a:gd name="T5" fmla="*/ 0 h 1917576"/>
                <a:gd name="T6" fmla="*/ 276999 w 2583402"/>
                <a:gd name="T7" fmla="*/ 0 h 1917576"/>
                <a:gd name="T8" fmla="*/ 0 w 2583402"/>
                <a:gd name="T9" fmla="*/ 1090351 h 1917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83402" h="1917576">
                  <a:moveTo>
                    <a:pt x="0" y="1917576"/>
                  </a:moveTo>
                  <a:lnTo>
                    <a:pt x="2583402" y="1917576"/>
                  </a:lnTo>
                  <a:lnTo>
                    <a:pt x="1713390" y="0"/>
                  </a:lnTo>
                  <a:lnTo>
                    <a:pt x="488272" y="0"/>
                  </a:lnTo>
                  <a:lnTo>
                    <a:pt x="0" y="1917576"/>
                  </a:lnTo>
                  <a:close/>
                </a:path>
              </a:pathLst>
            </a:cu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 flipH="1">
              <a:off x="9224037" y="3346830"/>
              <a:ext cx="10580" cy="1713984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8"/>
            <p:cNvGrpSpPr/>
            <p:nvPr/>
          </p:nvGrpSpPr>
          <p:grpSpPr bwMode="auto">
            <a:xfrm>
              <a:off x="9223403" y="4915253"/>
              <a:ext cx="144463" cy="144463"/>
              <a:chOff x="4802819" y="3218784"/>
              <a:chExt cx="144000" cy="144000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4803450" y="3222560"/>
                <a:ext cx="14343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rot="16200000">
                <a:off x="4875167" y="3290056"/>
                <a:ext cx="14342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39"/>
            <p:cNvSpPr txBox="1">
              <a:spLocks noChangeArrowheads="1"/>
            </p:cNvSpPr>
            <p:nvPr/>
          </p:nvSpPr>
          <p:spPr bwMode="auto">
            <a:xfrm>
              <a:off x="9517027" y="2906696"/>
              <a:ext cx="400087" cy="492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8" name="TextBox 39"/>
            <p:cNvSpPr txBox="1">
              <a:spLocks noChangeArrowheads="1"/>
            </p:cNvSpPr>
            <p:nvPr/>
          </p:nvSpPr>
          <p:spPr bwMode="auto">
            <a:xfrm>
              <a:off x="9816324" y="4987485"/>
              <a:ext cx="400087" cy="492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b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9" name="TextBox 39"/>
            <p:cNvSpPr txBox="1">
              <a:spLocks noChangeArrowheads="1"/>
            </p:cNvSpPr>
            <p:nvPr/>
          </p:nvSpPr>
          <p:spPr bwMode="auto">
            <a:xfrm>
              <a:off x="9251786" y="4111736"/>
              <a:ext cx="417185" cy="492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h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949325" y="1984272"/>
            <a:ext cx="1763713" cy="1138238"/>
            <a:chOff x="700435" y="3863692"/>
            <a:chExt cx="2352416" cy="1515671"/>
          </a:xfrm>
        </p:grpSpPr>
        <p:sp>
          <p:nvSpPr>
            <p:cNvPr id="13" name="矩形 3"/>
            <p:cNvSpPr>
              <a:spLocks noChangeArrowheads="1"/>
            </p:cNvSpPr>
            <p:nvPr/>
          </p:nvSpPr>
          <p:spPr bwMode="auto">
            <a:xfrm>
              <a:off x="1098291" y="3863692"/>
              <a:ext cx="1954560" cy="1081303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sp>
          <p:nvSpPr>
            <p:cNvPr id="14" name="TextBox 39"/>
            <p:cNvSpPr txBox="1">
              <a:spLocks noChangeArrowheads="1"/>
            </p:cNvSpPr>
            <p:nvPr/>
          </p:nvSpPr>
          <p:spPr bwMode="auto">
            <a:xfrm>
              <a:off x="700435" y="4182388"/>
              <a:ext cx="400065" cy="492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b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5" name="TextBox 39"/>
            <p:cNvSpPr txBox="1">
              <a:spLocks noChangeArrowheads="1"/>
            </p:cNvSpPr>
            <p:nvPr/>
          </p:nvSpPr>
          <p:spPr bwMode="auto">
            <a:xfrm>
              <a:off x="1805112" y="4886880"/>
              <a:ext cx="400065" cy="492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6" name="组合 32"/>
          <p:cNvGrpSpPr/>
          <p:nvPr/>
        </p:nvGrpSpPr>
        <p:grpSpPr bwMode="auto">
          <a:xfrm>
            <a:off x="5830439" y="2012694"/>
            <a:ext cx="1446212" cy="1139825"/>
            <a:chOff x="3419475" y="3500438"/>
            <a:chExt cx="1927225" cy="1521044"/>
          </a:xfrm>
        </p:grpSpPr>
        <p:sp>
          <p:nvSpPr>
            <p:cNvPr id="17" name="平行四边形 15"/>
            <p:cNvSpPr>
              <a:spLocks noChangeArrowheads="1"/>
            </p:cNvSpPr>
            <p:nvPr/>
          </p:nvSpPr>
          <p:spPr bwMode="auto">
            <a:xfrm>
              <a:off x="3419475" y="3500438"/>
              <a:ext cx="1927225" cy="1081087"/>
            </a:xfrm>
            <a:prstGeom prst="parallelogram">
              <a:avLst>
                <a:gd name="adj" fmla="val 24974"/>
              </a:avLst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grpSp>
          <p:nvGrpSpPr>
            <p:cNvPr id="18" name="组合 47"/>
            <p:cNvGrpSpPr/>
            <p:nvPr/>
          </p:nvGrpSpPr>
          <p:grpSpPr bwMode="auto">
            <a:xfrm>
              <a:off x="3708400" y="3500438"/>
              <a:ext cx="142875" cy="1081087"/>
              <a:chOff x="2987824" y="4005064"/>
              <a:chExt cx="144016" cy="1080120"/>
            </a:xfrm>
          </p:grpSpPr>
          <p:cxnSp>
            <p:nvCxnSpPr>
              <p:cNvPr id="21" name="直接连接符 21"/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" name="直接连接符 23"/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直接连接符 25"/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9" name="TextBox 37"/>
            <p:cNvSpPr txBox="1">
              <a:spLocks noChangeArrowheads="1"/>
            </p:cNvSpPr>
            <p:nvPr/>
          </p:nvSpPr>
          <p:spPr bwMode="auto">
            <a:xfrm>
              <a:off x="4067175" y="4529138"/>
              <a:ext cx="400109" cy="492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en-US" altLang="zh-CN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20" name="TextBox 38"/>
            <p:cNvSpPr txBox="1">
              <a:spLocks noChangeArrowheads="1"/>
            </p:cNvSpPr>
            <p:nvPr/>
          </p:nvSpPr>
          <p:spPr bwMode="auto">
            <a:xfrm>
              <a:off x="3708400" y="3860802"/>
              <a:ext cx="417208" cy="492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24" name="组合 33"/>
          <p:cNvGrpSpPr/>
          <p:nvPr/>
        </p:nvGrpSpPr>
        <p:grpSpPr bwMode="auto">
          <a:xfrm>
            <a:off x="2357465" y="3464749"/>
            <a:ext cx="1241425" cy="1084262"/>
            <a:chOff x="6318250" y="2636838"/>
            <a:chExt cx="1655763" cy="1448566"/>
          </a:xfrm>
        </p:grpSpPr>
        <p:sp>
          <p:nvSpPr>
            <p:cNvPr id="25" name="等腰三角形 19"/>
            <p:cNvSpPr>
              <a:spLocks noChangeArrowheads="1"/>
            </p:cNvSpPr>
            <p:nvPr/>
          </p:nvSpPr>
          <p:spPr bwMode="auto">
            <a:xfrm>
              <a:off x="6318250" y="2636838"/>
              <a:ext cx="1655763" cy="1079500"/>
            </a:xfrm>
            <a:prstGeom prst="triangle">
              <a:avLst>
                <a:gd name="adj" fmla="val 15546"/>
              </a:avLst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grpSp>
          <p:nvGrpSpPr>
            <p:cNvPr id="26" name="组合 27"/>
            <p:cNvGrpSpPr/>
            <p:nvPr/>
          </p:nvGrpSpPr>
          <p:grpSpPr bwMode="auto">
            <a:xfrm>
              <a:off x="6588125" y="2636838"/>
              <a:ext cx="144463" cy="1079500"/>
              <a:chOff x="2987824" y="4005064"/>
              <a:chExt cx="144016" cy="1080120"/>
            </a:xfrm>
          </p:grpSpPr>
          <p:cxnSp>
            <p:nvCxnSpPr>
              <p:cNvPr id="29" name="直接连接符 28"/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" name="直接连接符 29"/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" name="直接连接符 30"/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7" name="TextBox 39"/>
            <p:cNvSpPr txBox="1">
              <a:spLocks noChangeArrowheads="1"/>
            </p:cNvSpPr>
            <p:nvPr/>
          </p:nvSpPr>
          <p:spPr bwMode="auto">
            <a:xfrm>
              <a:off x="6937375" y="3592513"/>
              <a:ext cx="400109" cy="492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28" name="TextBox 40"/>
            <p:cNvSpPr txBox="1">
              <a:spLocks noChangeArrowheads="1"/>
            </p:cNvSpPr>
            <p:nvPr/>
          </p:nvSpPr>
          <p:spPr bwMode="auto">
            <a:xfrm>
              <a:off x="6577013" y="2924175"/>
              <a:ext cx="417208" cy="492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 bwMode="auto">
          <a:xfrm>
            <a:off x="3566649" y="1984272"/>
            <a:ext cx="1111890" cy="1138238"/>
            <a:chOff x="700435" y="3863692"/>
            <a:chExt cx="1483024" cy="1515671"/>
          </a:xfrm>
        </p:grpSpPr>
        <p:sp>
          <p:nvSpPr>
            <p:cNvPr id="33" name="矩形 3"/>
            <p:cNvSpPr>
              <a:spLocks noChangeArrowheads="1"/>
            </p:cNvSpPr>
            <p:nvPr/>
          </p:nvSpPr>
          <p:spPr bwMode="auto">
            <a:xfrm>
              <a:off x="1098291" y="3863692"/>
              <a:ext cx="1085168" cy="1081302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sp>
          <p:nvSpPr>
            <p:cNvPr id="34" name="TextBox 39"/>
            <p:cNvSpPr txBox="1">
              <a:spLocks noChangeArrowheads="1"/>
            </p:cNvSpPr>
            <p:nvPr/>
          </p:nvSpPr>
          <p:spPr bwMode="auto">
            <a:xfrm>
              <a:off x="700435" y="4182388"/>
              <a:ext cx="400065" cy="492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5" name="TextBox 39"/>
            <p:cNvSpPr txBox="1">
              <a:spLocks noChangeArrowheads="1"/>
            </p:cNvSpPr>
            <p:nvPr/>
          </p:nvSpPr>
          <p:spPr bwMode="auto">
            <a:xfrm>
              <a:off x="1440841" y="4886880"/>
              <a:ext cx="400065" cy="492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43DFEFFD-7EF8-3402-B3B3-DDA5BB740B61}"/>
              </a:ext>
            </a:extLst>
          </p:cNvPr>
          <p:cNvGrpSpPr/>
          <p:nvPr/>
        </p:nvGrpSpPr>
        <p:grpSpPr>
          <a:xfrm>
            <a:off x="-330624" y="39239"/>
            <a:ext cx="4072044" cy="857956"/>
            <a:chOff x="2923116" y="82519"/>
            <a:chExt cx="4079636" cy="857956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40854B94-4278-5D0E-E8E4-4F94B9854F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363"/>
            <a:stretch>
              <a:fillRect/>
            </a:stretch>
          </p:blipFill>
          <p:spPr>
            <a:xfrm>
              <a:off x="2923116" y="140818"/>
              <a:ext cx="4079636" cy="799657"/>
            </a:xfrm>
            <a:prstGeom prst="rect">
              <a:avLst/>
            </a:prstGeom>
          </p:spPr>
        </p:pic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05C5A96C-8315-6EA8-1CB9-AC54A87BB3C0}"/>
                </a:ext>
              </a:extLst>
            </p:cNvPr>
            <p:cNvSpPr txBox="1"/>
            <p:nvPr/>
          </p:nvSpPr>
          <p:spPr bwMode="auto">
            <a:xfrm>
              <a:off x="3766331" y="82519"/>
              <a:ext cx="235309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二、知识梳理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 bwMode="auto">
          <a:xfrm>
            <a:off x="692481" y="2358138"/>
            <a:ext cx="1763713" cy="1138238"/>
            <a:chOff x="700435" y="3863692"/>
            <a:chExt cx="2352416" cy="1515671"/>
          </a:xfrm>
        </p:grpSpPr>
        <p:sp>
          <p:nvSpPr>
            <p:cNvPr id="40" name="矩形 3"/>
            <p:cNvSpPr>
              <a:spLocks noChangeArrowheads="1"/>
            </p:cNvSpPr>
            <p:nvPr/>
          </p:nvSpPr>
          <p:spPr bwMode="auto">
            <a:xfrm>
              <a:off x="1098291" y="3863692"/>
              <a:ext cx="1954560" cy="1081303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sp>
          <p:nvSpPr>
            <p:cNvPr id="41" name="TextBox 39"/>
            <p:cNvSpPr txBox="1">
              <a:spLocks noChangeArrowheads="1"/>
            </p:cNvSpPr>
            <p:nvPr/>
          </p:nvSpPr>
          <p:spPr bwMode="auto">
            <a:xfrm>
              <a:off x="700435" y="4182388"/>
              <a:ext cx="400065" cy="492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b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42" name="TextBox 39"/>
            <p:cNvSpPr txBox="1">
              <a:spLocks noChangeArrowheads="1"/>
            </p:cNvSpPr>
            <p:nvPr/>
          </p:nvSpPr>
          <p:spPr bwMode="auto">
            <a:xfrm>
              <a:off x="1805112" y="4886880"/>
              <a:ext cx="400065" cy="492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43" name="组合 32"/>
          <p:cNvGrpSpPr/>
          <p:nvPr/>
        </p:nvGrpSpPr>
        <p:grpSpPr bwMode="auto">
          <a:xfrm>
            <a:off x="3812473" y="1619057"/>
            <a:ext cx="1446212" cy="1139825"/>
            <a:chOff x="3419475" y="3500438"/>
            <a:chExt cx="1927225" cy="1521044"/>
          </a:xfrm>
        </p:grpSpPr>
        <p:sp>
          <p:nvSpPr>
            <p:cNvPr id="44" name="平行四边形 15"/>
            <p:cNvSpPr>
              <a:spLocks noChangeArrowheads="1"/>
            </p:cNvSpPr>
            <p:nvPr/>
          </p:nvSpPr>
          <p:spPr bwMode="auto">
            <a:xfrm>
              <a:off x="3419475" y="3500438"/>
              <a:ext cx="1927225" cy="1081087"/>
            </a:xfrm>
            <a:prstGeom prst="parallelogram">
              <a:avLst>
                <a:gd name="adj" fmla="val 24974"/>
              </a:avLst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grpSp>
          <p:nvGrpSpPr>
            <p:cNvPr id="45" name="组合 47"/>
            <p:cNvGrpSpPr/>
            <p:nvPr/>
          </p:nvGrpSpPr>
          <p:grpSpPr bwMode="auto">
            <a:xfrm>
              <a:off x="3708400" y="3500438"/>
              <a:ext cx="142875" cy="1081087"/>
              <a:chOff x="2987824" y="4005064"/>
              <a:chExt cx="144016" cy="1080120"/>
            </a:xfrm>
          </p:grpSpPr>
          <p:cxnSp>
            <p:nvCxnSpPr>
              <p:cNvPr id="48" name="直接连接符 21"/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9" name="直接连接符 23"/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0" name="直接连接符 25"/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6" name="TextBox 37"/>
            <p:cNvSpPr txBox="1">
              <a:spLocks noChangeArrowheads="1"/>
            </p:cNvSpPr>
            <p:nvPr/>
          </p:nvSpPr>
          <p:spPr bwMode="auto">
            <a:xfrm>
              <a:off x="4067175" y="4529138"/>
              <a:ext cx="400109" cy="492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en-US" altLang="zh-CN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47" name="TextBox 38"/>
            <p:cNvSpPr txBox="1">
              <a:spLocks noChangeArrowheads="1"/>
            </p:cNvSpPr>
            <p:nvPr/>
          </p:nvSpPr>
          <p:spPr bwMode="auto">
            <a:xfrm>
              <a:off x="3708400" y="3860802"/>
              <a:ext cx="417208" cy="492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 bwMode="auto">
          <a:xfrm>
            <a:off x="3786419" y="3279865"/>
            <a:ext cx="1111890" cy="1138238"/>
            <a:chOff x="700435" y="3863692"/>
            <a:chExt cx="1483024" cy="1515671"/>
          </a:xfrm>
        </p:grpSpPr>
        <p:sp>
          <p:nvSpPr>
            <p:cNvPr id="52" name="矩形 3"/>
            <p:cNvSpPr>
              <a:spLocks noChangeArrowheads="1"/>
            </p:cNvSpPr>
            <p:nvPr/>
          </p:nvSpPr>
          <p:spPr bwMode="auto">
            <a:xfrm>
              <a:off x="1098291" y="3863692"/>
              <a:ext cx="1085168" cy="1081302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sp>
          <p:nvSpPr>
            <p:cNvPr id="53" name="TextBox 39"/>
            <p:cNvSpPr txBox="1">
              <a:spLocks noChangeArrowheads="1"/>
            </p:cNvSpPr>
            <p:nvPr/>
          </p:nvSpPr>
          <p:spPr bwMode="auto">
            <a:xfrm>
              <a:off x="700435" y="4182388"/>
              <a:ext cx="400065" cy="492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54" name="TextBox 39"/>
            <p:cNvSpPr txBox="1">
              <a:spLocks noChangeArrowheads="1"/>
            </p:cNvSpPr>
            <p:nvPr/>
          </p:nvSpPr>
          <p:spPr bwMode="auto">
            <a:xfrm>
              <a:off x="1440841" y="4886880"/>
              <a:ext cx="400065" cy="492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 bwMode="auto">
          <a:xfrm>
            <a:off x="6530919" y="1989839"/>
            <a:ext cx="1730375" cy="1930400"/>
            <a:chOff x="8771199" y="2906696"/>
            <a:chExt cx="2306509" cy="2573092"/>
          </a:xfrm>
        </p:grpSpPr>
        <p:sp>
          <p:nvSpPr>
            <p:cNvPr id="56" name="任意多边形: 形状 2"/>
            <p:cNvSpPr/>
            <p:nvPr/>
          </p:nvSpPr>
          <p:spPr bwMode="auto">
            <a:xfrm>
              <a:off x="8771199" y="3346882"/>
              <a:ext cx="2306509" cy="1712834"/>
            </a:xfrm>
            <a:custGeom>
              <a:avLst/>
              <a:gdLst>
                <a:gd name="T0" fmla="*/ 0 w 2583402"/>
                <a:gd name="T1" fmla="*/ 1090351 h 1917576"/>
                <a:gd name="T2" fmla="*/ 1465575 w 2583402"/>
                <a:gd name="T3" fmla="*/ 1090351 h 1917576"/>
                <a:gd name="T4" fmla="*/ 972012 w 2583402"/>
                <a:gd name="T5" fmla="*/ 0 h 1917576"/>
                <a:gd name="T6" fmla="*/ 276999 w 2583402"/>
                <a:gd name="T7" fmla="*/ 0 h 1917576"/>
                <a:gd name="T8" fmla="*/ 0 w 2583402"/>
                <a:gd name="T9" fmla="*/ 1090351 h 1917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83402" h="1917576">
                  <a:moveTo>
                    <a:pt x="0" y="1917576"/>
                  </a:moveTo>
                  <a:lnTo>
                    <a:pt x="2583402" y="1917576"/>
                  </a:lnTo>
                  <a:lnTo>
                    <a:pt x="1713390" y="0"/>
                  </a:lnTo>
                  <a:lnTo>
                    <a:pt x="488272" y="0"/>
                  </a:lnTo>
                  <a:lnTo>
                    <a:pt x="0" y="1917576"/>
                  </a:lnTo>
                  <a:close/>
                </a:path>
              </a:pathLst>
            </a:cu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57" name="直接连接符 56"/>
            <p:cNvCxnSpPr/>
            <p:nvPr/>
          </p:nvCxnSpPr>
          <p:spPr>
            <a:xfrm flipH="1">
              <a:off x="9224037" y="3346830"/>
              <a:ext cx="10580" cy="1713984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组合 8"/>
            <p:cNvGrpSpPr/>
            <p:nvPr/>
          </p:nvGrpSpPr>
          <p:grpSpPr bwMode="auto">
            <a:xfrm>
              <a:off x="9223403" y="4915253"/>
              <a:ext cx="144463" cy="144463"/>
              <a:chOff x="4802819" y="3218784"/>
              <a:chExt cx="144000" cy="144000"/>
            </a:xfrm>
          </p:grpSpPr>
          <p:cxnSp>
            <p:nvCxnSpPr>
              <p:cNvPr id="62" name="直接连接符 61"/>
              <p:cNvCxnSpPr/>
              <p:nvPr/>
            </p:nvCxnSpPr>
            <p:spPr>
              <a:xfrm>
                <a:off x="4803450" y="3222560"/>
                <a:ext cx="14343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 rot="16200000">
                <a:off x="4875167" y="3290056"/>
                <a:ext cx="14342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TextBox 39"/>
            <p:cNvSpPr txBox="1">
              <a:spLocks noChangeArrowheads="1"/>
            </p:cNvSpPr>
            <p:nvPr/>
          </p:nvSpPr>
          <p:spPr bwMode="auto">
            <a:xfrm>
              <a:off x="9517027" y="2906696"/>
              <a:ext cx="400087" cy="492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60" name="TextBox 39"/>
            <p:cNvSpPr txBox="1">
              <a:spLocks noChangeArrowheads="1"/>
            </p:cNvSpPr>
            <p:nvPr/>
          </p:nvSpPr>
          <p:spPr bwMode="auto">
            <a:xfrm>
              <a:off x="9816324" y="4987485"/>
              <a:ext cx="400087" cy="492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b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61" name="TextBox 39"/>
            <p:cNvSpPr txBox="1">
              <a:spLocks noChangeArrowheads="1"/>
            </p:cNvSpPr>
            <p:nvPr/>
          </p:nvSpPr>
          <p:spPr bwMode="auto">
            <a:xfrm>
              <a:off x="9251786" y="4111736"/>
              <a:ext cx="417185" cy="492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h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64" name="组合 33"/>
          <p:cNvGrpSpPr/>
          <p:nvPr/>
        </p:nvGrpSpPr>
        <p:grpSpPr bwMode="auto">
          <a:xfrm>
            <a:off x="6781919" y="776791"/>
            <a:ext cx="1241425" cy="1084262"/>
            <a:chOff x="6318250" y="2636838"/>
            <a:chExt cx="1655763" cy="1448566"/>
          </a:xfrm>
        </p:grpSpPr>
        <p:sp>
          <p:nvSpPr>
            <p:cNvPr id="65" name="等腰三角形 19"/>
            <p:cNvSpPr>
              <a:spLocks noChangeArrowheads="1"/>
            </p:cNvSpPr>
            <p:nvPr/>
          </p:nvSpPr>
          <p:spPr bwMode="auto">
            <a:xfrm>
              <a:off x="6318250" y="2636838"/>
              <a:ext cx="1655763" cy="1079500"/>
            </a:xfrm>
            <a:prstGeom prst="triangle">
              <a:avLst>
                <a:gd name="adj" fmla="val 15546"/>
              </a:avLst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grpSp>
          <p:nvGrpSpPr>
            <p:cNvPr id="66" name="组合 27"/>
            <p:cNvGrpSpPr/>
            <p:nvPr/>
          </p:nvGrpSpPr>
          <p:grpSpPr bwMode="auto">
            <a:xfrm>
              <a:off x="6588125" y="2636838"/>
              <a:ext cx="144463" cy="1079500"/>
              <a:chOff x="2987824" y="4005064"/>
              <a:chExt cx="144016" cy="1080120"/>
            </a:xfrm>
          </p:grpSpPr>
          <p:cxnSp>
            <p:nvCxnSpPr>
              <p:cNvPr id="69" name="直接连接符 68"/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0" name="直接连接符 69"/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1" name="直接连接符 70"/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67" name="TextBox 39"/>
            <p:cNvSpPr txBox="1">
              <a:spLocks noChangeArrowheads="1"/>
            </p:cNvSpPr>
            <p:nvPr/>
          </p:nvSpPr>
          <p:spPr bwMode="auto">
            <a:xfrm>
              <a:off x="6937375" y="3592513"/>
              <a:ext cx="400109" cy="492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68" name="TextBox 40"/>
            <p:cNvSpPr txBox="1">
              <a:spLocks noChangeArrowheads="1"/>
            </p:cNvSpPr>
            <p:nvPr/>
          </p:nvSpPr>
          <p:spPr bwMode="auto">
            <a:xfrm>
              <a:off x="6577013" y="2924175"/>
              <a:ext cx="417208" cy="492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cxnSp>
        <p:nvCxnSpPr>
          <p:cNvPr id="3" name="直接箭头连接符 2"/>
          <p:cNvCxnSpPr/>
          <p:nvPr/>
        </p:nvCxnSpPr>
        <p:spPr>
          <a:xfrm flipH="1">
            <a:off x="3114075" y="1982266"/>
            <a:ext cx="569103" cy="0"/>
          </a:xfrm>
          <a:prstGeom prst="straightConnector1">
            <a:avLst/>
          </a:prstGeom>
          <a:ln w="38100">
            <a:solidFill>
              <a:srgbClr val="E600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箭头连接符 73"/>
          <p:cNvCxnSpPr/>
          <p:nvPr/>
        </p:nvCxnSpPr>
        <p:spPr>
          <a:xfrm flipH="1">
            <a:off x="3114075" y="3663995"/>
            <a:ext cx="569103" cy="0"/>
          </a:xfrm>
          <a:prstGeom prst="straightConnector1">
            <a:avLst/>
          </a:prstGeom>
          <a:ln w="38100">
            <a:solidFill>
              <a:srgbClr val="E600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/>
          <p:nvPr/>
        </p:nvCxnSpPr>
        <p:spPr>
          <a:xfrm flipH="1">
            <a:off x="5972367" y="1196951"/>
            <a:ext cx="569103" cy="0"/>
          </a:xfrm>
          <a:prstGeom prst="straightConnector1">
            <a:avLst/>
          </a:prstGeom>
          <a:ln w="38100">
            <a:solidFill>
              <a:srgbClr val="E600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/>
          <p:nvPr/>
        </p:nvCxnSpPr>
        <p:spPr>
          <a:xfrm flipH="1">
            <a:off x="5972367" y="2878680"/>
            <a:ext cx="569103" cy="0"/>
          </a:xfrm>
          <a:prstGeom prst="straightConnector1">
            <a:avLst/>
          </a:prstGeom>
          <a:ln w="38100">
            <a:solidFill>
              <a:srgbClr val="E600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114075" y="1982266"/>
            <a:ext cx="0" cy="1681728"/>
          </a:xfrm>
          <a:prstGeom prst="line">
            <a:avLst/>
          </a:prstGeom>
          <a:ln w="38100"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箭头连接符 79"/>
          <p:cNvCxnSpPr/>
          <p:nvPr/>
        </p:nvCxnSpPr>
        <p:spPr>
          <a:xfrm flipH="1">
            <a:off x="2544972" y="2807145"/>
            <a:ext cx="569103" cy="0"/>
          </a:xfrm>
          <a:prstGeom prst="straightConnector1">
            <a:avLst/>
          </a:prstGeom>
          <a:ln w="38100">
            <a:solidFill>
              <a:srgbClr val="E600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5968204" y="1196952"/>
            <a:ext cx="0" cy="1681728"/>
          </a:xfrm>
          <a:prstGeom prst="line">
            <a:avLst/>
          </a:prstGeom>
          <a:ln w="38100"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/>
          <p:nvPr/>
        </p:nvCxnSpPr>
        <p:spPr>
          <a:xfrm flipH="1">
            <a:off x="5399101" y="2037816"/>
            <a:ext cx="569103" cy="0"/>
          </a:xfrm>
          <a:prstGeom prst="straightConnector1">
            <a:avLst/>
          </a:prstGeom>
          <a:ln w="38100">
            <a:solidFill>
              <a:srgbClr val="E600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 bwMode="auto">
          <a:xfrm>
            <a:off x="5099172" y="2218494"/>
            <a:ext cx="1763713" cy="1138238"/>
            <a:chOff x="700435" y="3863692"/>
            <a:chExt cx="2352416" cy="1515671"/>
          </a:xfrm>
        </p:grpSpPr>
        <p:sp>
          <p:nvSpPr>
            <p:cNvPr id="42" name="矩形 3"/>
            <p:cNvSpPr>
              <a:spLocks noChangeArrowheads="1"/>
            </p:cNvSpPr>
            <p:nvPr/>
          </p:nvSpPr>
          <p:spPr bwMode="auto">
            <a:xfrm>
              <a:off x="1098291" y="3863692"/>
              <a:ext cx="1954560" cy="1081303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sp>
          <p:nvSpPr>
            <p:cNvPr id="43" name="TextBox 39"/>
            <p:cNvSpPr txBox="1">
              <a:spLocks noChangeArrowheads="1"/>
            </p:cNvSpPr>
            <p:nvPr/>
          </p:nvSpPr>
          <p:spPr bwMode="auto">
            <a:xfrm>
              <a:off x="700435" y="4182388"/>
              <a:ext cx="400065" cy="492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b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44" name="TextBox 39"/>
            <p:cNvSpPr txBox="1">
              <a:spLocks noChangeArrowheads="1"/>
            </p:cNvSpPr>
            <p:nvPr/>
          </p:nvSpPr>
          <p:spPr bwMode="auto">
            <a:xfrm>
              <a:off x="1805112" y="4886880"/>
              <a:ext cx="400065" cy="492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45" name="组合 32"/>
          <p:cNvGrpSpPr/>
          <p:nvPr/>
        </p:nvGrpSpPr>
        <p:grpSpPr bwMode="auto">
          <a:xfrm>
            <a:off x="3090187" y="2218494"/>
            <a:ext cx="1446212" cy="1139825"/>
            <a:chOff x="3419475" y="3500438"/>
            <a:chExt cx="1927225" cy="1521044"/>
          </a:xfrm>
        </p:grpSpPr>
        <p:sp>
          <p:nvSpPr>
            <p:cNvPr id="46" name="平行四边形 15"/>
            <p:cNvSpPr>
              <a:spLocks noChangeArrowheads="1"/>
            </p:cNvSpPr>
            <p:nvPr/>
          </p:nvSpPr>
          <p:spPr bwMode="auto">
            <a:xfrm>
              <a:off x="3419475" y="3500438"/>
              <a:ext cx="1927225" cy="1081087"/>
            </a:xfrm>
            <a:prstGeom prst="parallelogram">
              <a:avLst>
                <a:gd name="adj" fmla="val 24974"/>
              </a:avLst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grpSp>
          <p:nvGrpSpPr>
            <p:cNvPr id="47" name="组合 47"/>
            <p:cNvGrpSpPr/>
            <p:nvPr/>
          </p:nvGrpSpPr>
          <p:grpSpPr bwMode="auto">
            <a:xfrm>
              <a:off x="3708400" y="3500438"/>
              <a:ext cx="142875" cy="1081087"/>
              <a:chOff x="2987824" y="4005064"/>
              <a:chExt cx="144016" cy="1080120"/>
            </a:xfrm>
          </p:grpSpPr>
          <p:cxnSp>
            <p:nvCxnSpPr>
              <p:cNvPr id="50" name="直接连接符 21"/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1" name="直接连接符 23"/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2" name="直接连接符 25"/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8" name="TextBox 37"/>
            <p:cNvSpPr txBox="1">
              <a:spLocks noChangeArrowheads="1"/>
            </p:cNvSpPr>
            <p:nvPr/>
          </p:nvSpPr>
          <p:spPr bwMode="auto">
            <a:xfrm>
              <a:off x="4067175" y="4529138"/>
              <a:ext cx="400109" cy="492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en-US" altLang="zh-CN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49" name="TextBox 38"/>
            <p:cNvSpPr txBox="1">
              <a:spLocks noChangeArrowheads="1"/>
            </p:cNvSpPr>
            <p:nvPr/>
          </p:nvSpPr>
          <p:spPr bwMode="auto">
            <a:xfrm>
              <a:off x="3708400" y="3860802"/>
              <a:ext cx="417208" cy="492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 bwMode="auto">
          <a:xfrm>
            <a:off x="7245941" y="2218494"/>
            <a:ext cx="1111890" cy="1138238"/>
            <a:chOff x="700435" y="3863692"/>
            <a:chExt cx="1483024" cy="1515671"/>
          </a:xfrm>
        </p:grpSpPr>
        <p:sp>
          <p:nvSpPr>
            <p:cNvPr id="54" name="矩形 3"/>
            <p:cNvSpPr>
              <a:spLocks noChangeArrowheads="1"/>
            </p:cNvSpPr>
            <p:nvPr/>
          </p:nvSpPr>
          <p:spPr bwMode="auto">
            <a:xfrm>
              <a:off x="1098291" y="3863692"/>
              <a:ext cx="1085168" cy="1081302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sp>
          <p:nvSpPr>
            <p:cNvPr id="55" name="TextBox 39"/>
            <p:cNvSpPr txBox="1">
              <a:spLocks noChangeArrowheads="1"/>
            </p:cNvSpPr>
            <p:nvPr/>
          </p:nvSpPr>
          <p:spPr bwMode="auto">
            <a:xfrm>
              <a:off x="700435" y="4182388"/>
              <a:ext cx="400065" cy="492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56" name="TextBox 39"/>
            <p:cNvSpPr txBox="1">
              <a:spLocks noChangeArrowheads="1"/>
            </p:cNvSpPr>
            <p:nvPr/>
          </p:nvSpPr>
          <p:spPr bwMode="auto">
            <a:xfrm>
              <a:off x="1440841" y="4886880"/>
              <a:ext cx="400065" cy="492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 bwMode="auto">
          <a:xfrm>
            <a:off x="764682" y="564142"/>
            <a:ext cx="1730375" cy="1930400"/>
            <a:chOff x="8771199" y="2906696"/>
            <a:chExt cx="2306509" cy="2573092"/>
          </a:xfrm>
        </p:grpSpPr>
        <p:sp>
          <p:nvSpPr>
            <p:cNvPr id="58" name="任意多边形: 形状 2"/>
            <p:cNvSpPr/>
            <p:nvPr/>
          </p:nvSpPr>
          <p:spPr bwMode="auto">
            <a:xfrm>
              <a:off x="8771199" y="3346882"/>
              <a:ext cx="2306509" cy="1712834"/>
            </a:xfrm>
            <a:custGeom>
              <a:avLst/>
              <a:gdLst>
                <a:gd name="T0" fmla="*/ 0 w 2583402"/>
                <a:gd name="T1" fmla="*/ 1090351 h 1917576"/>
                <a:gd name="T2" fmla="*/ 1465575 w 2583402"/>
                <a:gd name="T3" fmla="*/ 1090351 h 1917576"/>
                <a:gd name="T4" fmla="*/ 972012 w 2583402"/>
                <a:gd name="T5" fmla="*/ 0 h 1917576"/>
                <a:gd name="T6" fmla="*/ 276999 w 2583402"/>
                <a:gd name="T7" fmla="*/ 0 h 1917576"/>
                <a:gd name="T8" fmla="*/ 0 w 2583402"/>
                <a:gd name="T9" fmla="*/ 1090351 h 1917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83402" h="1917576">
                  <a:moveTo>
                    <a:pt x="0" y="1917576"/>
                  </a:moveTo>
                  <a:lnTo>
                    <a:pt x="2583402" y="1917576"/>
                  </a:lnTo>
                  <a:lnTo>
                    <a:pt x="1713390" y="0"/>
                  </a:lnTo>
                  <a:lnTo>
                    <a:pt x="488272" y="0"/>
                  </a:lnTo>
                  <a:lnTo>
                    <a:pt x="0" y="1917576"/>
                  </a:lnTo>
                  <a:close/>
                </a:path>
              </a:pathLst>
            </a:cu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59" name="直接连接符 58"/>
            <p:cNvCxnSpPr/>
            <p:nvPr/>
          </p:nvCxnSpPr>
          <p:spPr>
            <a:xfrm flipH="1">
              <a:off x="9224037" y="3346830"/>
              <a:ext cx="10580" cy="1713984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组合 8"/>
            <p:cNvGrpSpPr/>
            <p:nvPr/>
          </p:nvGrpSpPr>
          <p:grpSpPr bwMode="auto">
            <a:xfrm>
              <a:off x="9223403" y="4915253"/>
              <a:ext cx="144463" cy="144463"/>
              <a:chOff x="4802819" y="3218784"/>
              <a:chExt cx="144000" cy="144000"/>
            </a:xfrm>
          </p:grpSpPr>
          <p:cxnSp>
            <p:nvCxnSpPr>
              <p:cNvPr id="64" name="直接连接符 63"/>
              <p:cNvCxnSpPr/>
              <p:nvPr/>
            </p:nvCxnSpPr>
            <p:spPr>
              <a:xfrm>
                <a:off x="4803450" y="3222560"/>
                <a:ext cx="14343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 rot="16200000">
                <a:off x="4875167" y="3290056"/>
                <a:ext cx="14342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TextBox 39"/>
            <p:cNvSpPr txBox="1">
              <a:spLocks noChangeArrowheads="1"/>
            </p:cNvSpPr>
            <p:nvPr/>
          </p:nvSpPr>
          <p:spPr bwMode="auto">
            <a:xfrm>
              <a:off x="9517027" y="2906696"/>
              <a:ext cx="400087" cy="492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62" name="TextBox 39"/>
            <p:cNvSpPr txBox="1">
              <a:spLocks noChangeArrowheads="1"/>
            </p:cNvSpPr>
            <p:nvPr/>
          </p:nvSpPr>
          <p:spPr bwMode="auto">
            <a:xfrm>
              <a:off x="9816324" y="4987485"/>
              <a:ext cx="400087" cy="492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b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63" name="TextBox 39"/>
            <p:cNvSpPr txBox="1">
              <a:spLocks noChangeArrowheads="1"/>
            </p:cNvSpPr>
            <p:nvPr/>
          </p:nvSpPr>
          <p:spPr bwMode="auto">
            <a:xfrm>
              <a:off x="9251786" y="4111736"/>
              <a:ext cx="417185" cy="492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h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66" name="组合 33"/>
          <p:cNvGrpSpPr/>
          <p:nvPr/>
        </p:nvGrpSpPr>
        <p:grpSpPr bwMode="auto">
          <a:xfrm>
            <a:off x="1079624" y="3106670"/>
            <a:ext cx="1241425" cy="1084262"/>
            <a:chOff x="6318250" y="2636838"/>
            <a:chExt cx="1655763" cy="1448566"/>
          </a:xfrm>
        </p:grpSpPr>
        <p:sp>
          <p:nvSpPr>
            <p:cNvPr id="67" name="等腰三角形 19"/>
            <p:cNvSpPr>
              <a:spLocks noChangeArrowheads="1"/>
            </p:cNvSpPr>
            <p:nvPr/>
          </p:nvSpPr>
          <p:spPr bwMode="auto">
            <a:xfrm>
              <a:off x="6318250" y="2636838"/>
              <a:ext cx="1655763" cy="1079500"/>
            </a:xfrm>
            <a:prstGeom prst="triangle">
              <a:avLst>
                <a:gd name="adj" fmla="val 15546"/>
              </a:avLst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endParaRPr lang="zh-CN" altLang="en-US" sz="1500" b="1"/>
            </a:p>
          </p:txBody>
        </p:sp>
        <p:grpSp>
          <p:nvGrpSpPr>
            <p:cNvPr id="68" name="组合 27"/>
            <p:cNvGrpSpPr/>
            <p:nvPr/>
          </p:nvGrpSpPr>
          <p:grpSpPr bwMode="auto">
            <a:xfrm>
              <a:off x="6588125" y="2636838"/>
              <a:ext cx="144463" cy="1079500"/>
              <a:chOff x="2987824" y="4005064"/>
              <a:chExt cx="144016" cy="1080120"/>
            </a:xfrm>
          </p:grpSpPr>
          <p:cxnSp>
            <p:nvCxnSpPr>
              <p:cNvPr id="71" name="直接连接符 70"/>
              <p:cNvCxnSpPr>
                <a:cxnSpLocks noChangeShapeType="1"/>
              </p:cNvCxnSpPr>
              <p:nvPr/>
            </p:nvCxnSpPr>
            <p:spPr bwMode="auto">
              <a:xfrm>
                <a:off x="2987824" y="4005064"/>
                <a:ext cx="0" cy="10801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ash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" name="直接连接符 71"/>
              <p:cNvCxnSpPr>
                <a:cxnSpLocks noChangeShapeType="1"/>
              </p:cNvCxnSpPr>
              <p:nvPr/>
            </p:nvCxnSpPr>
            <p:spPr bwMode="auto">
              <a:xfrm>
                <a:off x="2987824" y="4941168"/>
                <a:ext cx="14401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3" name="直接连接符 72"/>
              <p:cNvCxnSpPr>
                <a:cxnSpLocks noChangeShapeType="1"/>
              </p:cNvCxnSpPr>
              <p:nvPr/>
            </p:nvCxnSpPr>
            <p:spPr bwMode="auto">
              <a:xfrm>
                <a:off x="3131840" y="4941168"/>
                <a:ext cx="0" cy="1440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69" name="TextBox 39"/>
            <p:cNvSpPr txBox="1">
              <a:spLocks noChangeArrowheads="1"/>
            </p:cNvSpPr>
            <p:nvPr/>
          </p:nvSpPr>
          <p:spPr bwMode="auto">
            <a:xfrm>
              <a:off x="6937375" y="3592513"/>
              <a:ext cx="400109" cy="492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</a:rPr>
                <a:t>a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70" name="TextBox 40"/>
            <p:cNvSpPr txBox="1">
              <a:spLocks noChangeArrowheads="1"/>
            </p:cNvSpPr>
            <p:nvPr/>
          </p:nvSpPr>
          <p:spPr bwMode="auto">
            <a:xfrm>
              <a:off x="6577013" y="2924175"/>
              <a:ext cx="417208" cy="492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1" i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h</a:t>
              </a:r>
              <a:endParaRPr lang="zh-CN" altLang="en-US" b="1" i="1"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sp>
        <p:nvSpPr>
          <p:cNvPr id="74" name="Text Box 56"/>
          <p:cNvSpPr txBox="1">
            <a:spLocks noChangeArrowheads="1"/>
          </p:cNvSpPr>
          <p:nvPr/>
        </p:nvSpPr>
        <p:spPr bwMode="auto">
          <a:xfrm>
            <a:off x="5749390" y="2415598"/>
            <a:ext cx="12684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100" b="1" i="1">
                <a:solidFill>
                  <a:srgbClr val="E60013"/>
                </a:solidFill>
                <a:latin typeface="Times New Roman" panose="02020603050405020304" pitchFamily="18" charset="0"/>
              </a:rPr>
              <a:t>S = ab</a:t>
            </a:r>
          </a:p>
        </p:txBody>
      </p:sp>
      <p:sp>
        <p:nvSpPr>
          <p:cNvPr id="75" name="Text Box 57"/>
          <p:cNvSpPr txBox="1">
            <a:spLocks noChangeArrowheads="1"/>
          </p:cNvSpPr>
          <p:nvPr/>
        </p:nvSpPr>
        <p:spPr bwMode="auto">
          <a:xfrm>
            <a:off x="3496053" y="2396764"/>
            <a:ext cx="1217613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100" b="1" i="1">
                <a:solidFill>
                  <a:srgbClr val="E60013"/>
                </a:solidFill>
                <a:latin typeface="Times New Roman" panose="02020603050405020304" pitchFamily="18" charset="0"/>
              </a:rPr>
              <a:t>S = ah</a:t>
            </a:r>
          </a:p>
        </p:txBody>
      </p:sp>
      <p:sp>
        <p:nvSpPr>
          <p:cNvPr id="81" name="Text Box 56"/>
          <p:cNvSpPr txBox="1">
            <a:spLocks noChangeArrowheads="1"/>
          </p:cNvSpPr>
          <p:nvPr/>
        </p:nvSpPr>
        <p:spPr bwMode="auto">
          <a:xfrm>
            <a:off x="7544232" y="2418571"/>
            <a:ext cx="12684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100" b="1" i="1">
                <a:solidFill>
                  <a:srgbClr val="E60013"/>
                </a:solidFill>
                <a:latin typeface="Times New Roman" panose="02020603050405020304" pitchFamily="18" charset="0"/>
              </a:rPr>
              <a:t>S = a</a:t>
            </a:r>
            <a:r>
              <a:rPr lang="en-US" altLang="zh-CN" sz="2100" b="1" baseline="30000">
                <a:solidFill>
                  <a:srgbClr val="E60013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2" name="Text Box 58"/>
          <p:cNvSpPr txBox="1">
            <a:spLocks noChangeArrowheads="1"/>
          </p:cNvSpPr>
          <p:nvPr/>
        </p:nvSpPr>
        <p:spPr bwMode="auto">
          <a:xfrm>
            <a:off x="979411" y="4096295"/>
            <a:ext cx="172878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100" b="1" i="1">
                <a:solidFill>
                  <a:srgbClr val="E60013"/>
                </a:solidFill>
                <a:latin typeface="Times New Roman" panose="02020603050405020304" pitchFamily="18" charset="0"/>
              </a:rPr>
              <a:t>S = ah</a:t>
            </a:r>
            <a:r>
              <a:rPr lang="en-US" altLang="zh-CN" sz="2100" b="1">
                <a:solidFill>
                  <a:srgbClr val="E60013"/>
                </a:solidFill>
                <a:latin typeface="Times New Roman" panose="02020603050405020304" pitchFamily="18" charset="0"/>
              </a:rPr>
              <a:t>÷</a:t>
            </a:r>
            <a:r>
              <a:rPr lang="en-US" altLang="zh-CN" sz="2100">
                <a:solidFill>
                  <a:srgbClr val="E60013"/>
                </a:solidFill>
              </a:rPr>
              <a:t>2</a:t>
            </a:r>
          </a:p>
        </p:txBody>
      </p:sp>
      <p:sp>
        <p:nvSpPr>
          <p:cNvPr id="83" name="Text Box 59"/>
          <p:cNvSpPr txBox="1">
            <a:spLocks noChangeArrowheads="1"/>
          </p:cNvSpPr>
          <p:nvPr/>
        </p:nvSpPr>
        <p:spPr bwMode="auto">
          <a:xfrm>
            <a:off x="615808" y="2434457"/>
            <a:ext cx="229711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100" b="1" i="1">
                <a:solidFill>
                  <a:srgbClr val="E60013"/>
                </a:solidFill>
                <a:latin typeface="Times New Roman" panose="02020603050405020304" pitchFamily="18" charset="0"/>
              </a:rPr>
              <a:t>S =</a:t>
            </a:r>
            <a:r>
              <a:rPr lang="zh-CN" altLang="en-US" sz="2100" b="1">
                <a:solidFill>
                  <a:srgbClr val="E60013"/>
                </a:solidFill>
              </a:rPr>
              <a:t>（</a:t>
            </a:r>
            <a:r>
              <a:rPr lang="en-US" altLang="zh-CN" sz="2100" b="1" i="1">
                <a:solidFill>
                  <a:srgbClr val="E60013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100" b="1">
                <a:solidFill>
                  <a:srgbClr val="E60013"/>
                </a:solidFill>
                <a:latin typeface="Times New Roman" panose="02020603050405020304" pitchFamily="18" charset="0"/>
              </a:rPr>
              <a:t>＋</a:t>
            </a:r>
            <a:r>
              <a:rPr lang="en-US" altLang="zh-CN" sz="2100" b="1" i="1">
                <a:solidFill>
                  <a:srgbClr val="E60013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100" b="1">
                <a:solidFill>
                  <a:srgbClr val="E60013"/>
                </a:solidFill>
                <a:latin typeface="Times New Roman" panose="02020603050405020304" pitchFamily="18" charset="0"/>
              </a:rPr>
              <a:t>）</a:t>
            </a:r>
            <a:r>
              <a:rPr lang="en-US" altLang="zh-CN" sz="2100" b="1" i="1">
                <a:solidFill>
                  <a:srgbClr val="E60013"/>
                </a:solidFill>
                <a:latin typeface="Times New Roman" panose="02020603050405020304" pitchFamily="18" charset="0"/>
              </a:rPr>
              <a:t>h</a:t>
            </a:r>
            <a:r>
              <a:rPr lang="en-US" altLang="zh-CN" sz="2100" b="1">
                <a:solidFill>
                  <a:srgbClr val="E60013"/>
                </a:solidFill>
                <a:latin typeface="Times New Roman" panose="02020603050405020304" pitchFamily="18" charset="0"/>
              </a:rPr>
              <a:t>÷</a:t>
            </a:r>
            <a:r>
              <a:rPr lang="en-US" altLang="zh-CN" sz="2100">
                <a:solidFill>
                  <a:srgbClr val="E60013"/>
                </a:solidFill>
              </a:rPr>
              <a:t>2</a:t>
            </a:r>
          </a:p>
        </p:txBody>
      </p:sp>
      <p:cxnSp>
        <p:nvCxnSpPr>
          <p:cNvPr id="84" name="直接箭头连接符 83"/>
          <p:cNvCxnSpPr/>
          <p:nvPr/>
        </p:nvCxnSpPr>
        <p:spPr>
          <a:xfrm>
            <a:off x="4536399" y="2664922"/>
            <a:ext cx="594099" cy="0"/>
          </a:xfrm>
          <a:prstGeom prst="straightConnector1">
            <a:avLst/>
          </a:prstGeom>
          <a:ln w="38100">
            <a:solidFill>
              <a:srgbClr val="E600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箭头连接符 86"/>
          <p:cNvCxnSpPr/>
          <p:nvPr/>
        </p:nvCxnSpPr>
        <p:spPr>
          <a:xfrm flipH="1">
            <a:off x="6927326" y="2664922"/>
            <a:ext cx="364912" cy="0"/>
          </a:xfrm>
          <a:prstGeom prst="straightConnector1">
            <a:avLst/>
          </a:prstGeom>
          <a:ln w="38100">
            <a:solidFill>
              <a:srgbClr val="E600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/>
          <p:nvPr/>
        </p:nvCxnSpPr>
        <p:spPr>
          <a:xfrm>
            <a:off x="2444848" y="1501140"/>
            <a:ext cx="690595" cy="908540"/>
          </a:xfrm>
          <a:prstGeom prst="straightConnector1">
            <a:avLst/>
          </a:prstGeom>
          <a:ln w="38100">
            <a:solidFill>
              <a:srgbClr val="E600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箭头连接符 92"/>
          <p:cNvCxnSpPr/>
          <p:nvPr/>
        </p:nvCxnSpPr>
        <p:spPr>
          <a:xfrm flipV="1">
            <a:off x="2296111" y="2920610"/>
            <a:ext cx="656862" cy="728156"/>
          </a:xfrm>
          <a:prstGeom prst="straightConnector1">
            <a:avLst/>
          </a:prstGeom>
          <a:ln w="38100">
            <a:solidFill>
              <a:srgbClr val="E600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箭头连接符 94"/>
          <p:cNvCxnSpPr/>
          <p:nvPr/>
        </p:nvCxnSpPr>
        <p:spPr>
          <a:xfrm>
            <a:off x="2433325" y="1433343"/>
            <a:ext cx="3554023" cy="691312"/>
          </a:xfrm>
          <a:prstGeom prst="straightConnector1">
            <a:avLst/>
          </a:prstGeom>
          <a:ln w="38100">
            <a:solidFill>
              <a:srgbClr val="E600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箭头连接符 96"/>
          <p:cNvCxnSpPr/>
          <p:nvPr/>
        </p:nvCxnSpPr>
        <p:spPr>
          <a:xfrm flipV="1">
            <a:off x="2321049" y="3150897"/>
            <a:ext cx="3301818" cy="539779"/>
          </a:xfrm>
          <a:prstGeom prst="straightConnector1">
            <a:avLst/>
          </a:prstGeom>
          <a:ln w="38100">
            <a:solidFill>
              <a:srgbClr val="E600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477" y="1239946"/>
            <a:ext cx="3882243" cy="1905491"/>
          </a:xfrm>
          <a:prstGeom prst="rect">
            <a:avLst/>
          </a:prstGeom>
          <a:solidFill>
            <a:schemeClr val="bg1"/>
          </a:solidFill>
          <a:ln>
            <a:solidFill>
              <a:srgbClr val="1515FF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120" y="1239946"/>
            <a:ext cx="3841157" cy="1905009"/>
          </a:xfrm>
          <a:prstGeom prst="rect">
            <a:avLst/>
          </a:prstGeom>
          <a:solidFill>
            <a:schemeClr val="bg1"/>
          </a:solidFill>
          <a:ln>
            <a:solidFill>
              <a:srgbClr val="1515FF"/>
            </a:solidFill>
          </a:ln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15477" y="3517250"/>
            <a:ext cx="7913046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对比这两个小组的知识结构图，你发现了什么？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647031" y="902970"/>
            <a:ext cx="5256212" cy="1438275"/>
            <a:chOff x="889000" y="1646285"/>
            <a:chExt cx="7007918" cy="1917409"/>
          </a:xfrm>
        </p:grpSpPr>
        <p:sp>
          <p:nvSpPr>
            <p:cNvPr id="3" name="矩形 18"/>
            <p:cNvSpPr>
              <a:spLocks noChangeArrowheads="1"/>
            </p:cNvSpPr>
            <p:nvPr/>
          </p:nvSpPr>
          <p:spPr bwMode="auto">
            <a:xfrm>
              <a:off x="889000" y="2334098"/>
              <a:ext cx="7007918" cy="554483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zh-CN" sz="2100" b="1" dirty="0">
                  <a:latin typeface="+mj-lt"/>
                  <a:ea typeface="+mn-ea"/>
                </a:rPr>
                <a:t>平行四边形</a:t>
              </a:r>
              <a:r>
                <a:rPr lang="zh-CN" altLang="en-US" sz="2100" b="1" dirty="0">
                  <a:latin typeface="+mj-lt"/>
                  <a:ea typeface="+mn-ea"/>
                </a:rPr>
                <a:t>（新）         </a:t>
              </a:r>
              <a:r>
                <a:rPr lang="en-US" altLang="zh-CN" sz="2100" b="1" dirty="0">
                  <a:latin typeface="+mj-lt"/>
                  <a:ea typeface="+mn-ea"/>
                </a:rPr>
                <a:t>          </a:t>
              </a:r>
              <a:r>
                <a:rPr lang="zh-CN" altLang="zh-CN" sz="2100" b="1" dirty="0">
                  <a:latin typeface="+mj-lt"/>
                  <a:ea typeface="+mn-ea"/>
                </a:rPr>
                <a:t>长方形</a:t>
              </a:r>
              <a:r>
                <a:rPr lang="zh-CN" altLang="en-US" sz="2100" b="1" dirty="0">
                  <a:latin typeface="+mj-lt"/>
                  <a:ea typeface="+mn-ea"/>
                </a:rPr>
                <a:t>（旧）</a:t>
              </a:r>
            </a:p>
          </p:txBody>
        </p:sp>
        <p:grpSp>
          <p:nvGrpSpPr>
            <p:cNvPr id="19472" name="Group 12"/>
            <p:cNvGrpSpPr/>
            <p:nvPr/>
          </p:nvGrpSpPr>
          <p:grpSpPr bwMode="auto">
            <a:xfrm rot="10800000">
              <a:off x="2972980" y="2127949"/>
              <a:ext cx="3024188" cy="287338"/>
              <a:chOff x="3330" y="4323"/>
              <a:chExt cx="3330" cy="393"/>
            </a:xfrm>
          </p:grpSpPr>
          <p:sp>
            <p:nvSpPr>
              <p:cNvPr id="19480" name="Freeform 13"/>
              <p:cNvSpPr>
                <a:spLocks noChangeArrowheads="1"/>
              </p:cNvSpPr>
              <p:nvPr/>
            </p:nvSpPr>
            <p:spPr bwMode="auto">
              <a:xfrm>
                <a:off x="3420" y="4404"/>
                <a:ext cx="3240" cy="312"/>
              </a:xfrm>
              <a:custGeom>
                <a:avLst/>
                <a:gdLst>
                  <a:gd name="T0" fmla="*/ 0 w 3240"/>
                  <a:gd name="T1" fmla="*/ 0 h 312"/>
                  <a:gd name="T2" fmla="*/ 1620 w 3240"/>
                  <a:gd name="T3" fmla="*/ 312 h 312"/>
                  <a:gd name="T4" fmla="*/ 3240 w 3240"/>
                  <a:gd name="T5" fmla="*/ 0 h 3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240" h="312">
                    <a:moveTo>
                      <a:pt x="0" y="0"/>
                    </a:moveTo>
                    <a:cubicBezTo>
                      <a:pt x="540" y="156"/>
                      <a:pt x="1080" y="312"/>
                      <a:pt x="1620" y="312"/>
                    </a:cubicBezTo>
                    <a:cubicBezTo>
                      <a:pt x="2160" y="312"/>
                      <a:pt x="2700" y="156"/>
                      <a:pt x="3240" y="0"/>
                    </a:cubicBezTo>
                  </a:path>
                </a:pathLst>
              </a:custGeom>
              <a:noFill/>
              <a:ln w="28575">
                <a:solidFill>
                  <a:srgbClr val="0099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81" name="AutoShape 14"/>
              <p:cNvSpPr>
                <a:spLocks noChangeArrowheads="1"/>
              </p:cNvSpPr>
              <p:nvPr/>
            </p:nvSpPr>
            <p:spPr bwMode="auto">
              <a:xfrm rot="10800000" flipH="1">
                <a:off x="3330" y="4323"/>
                <a:ext cx="180" cy="156"/>
              </a:xfrm>
              <a:prstGeom prst="triangle">
                <a:avLst>
                  <a:gd name="adj" fmla="val 0"/>
                </a:avLst>
              </a:prstGeom>
              <a:solidFill>
                <a:srgbClr val="0099FF"/>
              </a:solidFill>
              <a:ln w="28575">
                <a:solidFill>
                  <a:srgbClr val="0099FF"/>
                </a:solidFill>
                <a:miter lim="800000"/>
              </a:ln>
            </p:spPr>
            <p:txBody>
              <a:bodyPr/>
              <a:lstStyle/>
              <a:p>
                <a:endParaRPr lang="zh-CN" altLang="en-US" sz="2100" b="1"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19473" name="矩形 26"/>
            <p:cNvSpPr>
              <a:spLocks noChangeArrowheads="1"/>
            </p:cNvSpPr>
            <p:nvPr/>
          </p:nvSpPr>
          <p:spPr bwMode="auto">
            <a:xfrm>
              <a:off x="3632201" y="1646285"/>
              <a:ext cx="2413193" cy="553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100" b="1">
                  <a:solidFill>
                    <a:srgbClr val="0099FF"/>
                  </a:solidFill>
                  <a:latin typeface="宋体" panose="02010600030101010101" pitchFamily="2" charset="-122"/>
                </a:rPr>
                <a:t>转化（割补）</a:t>
              </a:r>
            </a:p>
          </p:txBody>
        </p:sp>
        <p:sp>
          <p:nvSpPr>
            <p:cNvPr id="19474" name="矩形 27"/>
            <p:cNvSpPr>
              <a:spLocks noChangeArrowheads="1"/>
            </p:cNvSpPr>
            <p:nvPr/>
          </p:nvSpPr>
          <p:spPr bwMode="auto">
            <a:xfrm>
              <a:off x="4143134" y="3009754"/>
              <a:ext cx="968526" cy="553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100" b="1">
                  <a:solidFill>
                    <a:srgbClr val="ED4D57"/>
                  </a:solidFill>
                  <a:latin typeface="宋体" panose="02010600030101010101" pitchFamily="2" charset="-122"/>
                </a:rPr>
                <a:t>推导</a:t>
              </a:r>
            </a:p>
          </p:txBody>
        </p:sp>
        <p:grpSp>
          <p:nvGrpSpPr>
            <p:cNvPr id="19475" name="Group 12"/>
            <p:cNvGrpSpPr/>
            <p:nvPr/>
          </p:nvGrpSpPr>
          <p:grpSpPr bwMode="auto">
            <a:xfrm>
              <a:off x="2972981" y="2775239"/>
              <a:ext cx="3024187" cy="287337"/>
              <a:chOff x="3330" y="4323"/>
              <a:chExt cx="3330" cy="393"/>
            </a:xfrm>
          </p:grpSpPr>
          <p:sp>
            <p:nvSpPr>
              <p:cNvPr id="19478" name="Freeform 13"/>
              <p:cNvSpPr>
                <a:spLocks noChangeArrowheads="1"/>
              </p:cNvSpPr>
              <p:nvPr/>
            </p:nvSpPr>
            <p:spPr bwMode="auto">
              <a:xfrm>
                <a:off x="3420" y="4404"/>
                <a:ext cx="3240" cy="312"/>
              </a:xfrm>
              <a:custGeom>
                <a:avLst/>
                <a:gdLst>
                  <a:gd name="T0" fmla="*/ 0 w 3240"/>
                  <a:gd name="T1" fmla="*/ 0 h 312"/>
                  <a:gd name="T2" fmla="*/ 1620 w 3240"/>
                  <a:gd name="T3" fmla="*/ 312 h 312"/>
                  <a:gd name="T4" fmla="*/ 3240 w 3240"/>
                  <a:gd name="T5" fmla="*/ 0 h 3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240" h="312">
                    <a:moveTo>
                      <a:pt x="0" y="0"/>
                    </a:moveTo>
                    <a:cubicBezTo>
                      <a:pt x="540" y="156"/>
                      <a:pt x="1080" y="312"/>
                      <a:pt x="1620" y="312"/>
                    </a:cubicBezTo>
                    <a:cubicBezTo>
                      <a:pt x="2160" y="312"/>
                      <a:pt x="2700" y="156"/>
                      <a:pt x="3240" y="0"/>
                    </a:cubicBezTo>
                  </a:path>
                </a:pathLst>
              </a:custGeom>
              <a:noFill/>
              <a:ln w="28575">
                <a:solidFill>
                  <a:srgbClr val="ED4D57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79" name="AutoShape 14"/>
              <p:cNvSpPr>
                <a:spLocks noChangeArrowheads="1"/>
              </p:cNvSpPr>
              <p:nvPr/>
            </p:nvSpPr>
            <p:spPr bwMode="auto">
              <a:xfrm rot="10800000" flipH="1">
                <a:off x="3330" y="4323"/>
                <a:ext cx="180" cy="156"/>
              </a:xfrm>
              <a:prstGeom prst="triangle">
                <a:avLst>
                  <a:gd name="adj" fmla="val 0"/>
                </a:avLst>
              </a:prstGeom>
              <a:solidFill>
                <a:srgbClr val="ED4D57"/>
              </a:solidFill>
              <a:ln w="28575">
                <a:solidFill>
                  <a:srgbClr val="ED4D57"/>
                </a:solidFill>
                <a:miter lim="800000"/>
              </a:ln>
            </p:spPr>
            <p:txBody>
              <a:bodyPr/>
              <a:lstStyle/>
              <a:p>
                <a:endParaRPr lang="zh-CN" altLang="en-US" sz="2100" b="1">
                  <a:latin typeface="宋体" panose="02010600030101010101" pitchFamily="2" charset="-122"/>
                </a:endParaRPr>
              </a:p>
            </p:txBody>
          </p:sp>
        </p:grpSp>
        <p:cxnSp>
          <p:nvCxnSpPr>
            <p:cNvPr id="19476" name="直接箭头连接符 34"/>
            <p:cNvCxnSpPr>
              <a:cxnSpLocks noChangeShapeType="1"/>
            </p:cNvCxnSpPr>
            <p:nvPr/>
          </p:nvCxnSpPr>
          <p:spPr bwMode="auto">
            <a:xfrm>
              <a:off x="3878263" y="2633663"/>
              <a:ext cx="1511300" cy="0"/>
            </a:xfrm>
            <a:prstGeom prst="straightConnector1">
              <a:avLst/>
            </a:prstGeom>
            <a:noFill/>
            <a:ln w="28575">
              <a:solidFill>
                <a:srgbClr val="FF6C0A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477" name="矩形 35"/>
            <p:cNvSpPr>
              <a:spLocks noChangeArrowheads="1"/>
            </p:cNvSpPr>
            <p:nvPr/>
          </p:nvSpPr>
          <p:spPr bwMode="auto">
            <a:xfrm>
              <a:off x="4143134" y="2158257"/>
              <a:ext cx="968526" cy="553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100" b="1">
                  <a:solidFill>
                    <a:srgbClr val="FF6600"/>
                  </a:solidFill>
                  <a:latin typeface="宋体" panose="02010600030101010101" pitchFamily="2" charset="-122"/>
                </a:rPr>
                <a:t>联系</a:t>
              </a:r>
            </a:p>
          </p:txBody>
        </p:sp>
      </p:grpSp>
      <p:grpSp>
        <p:nvGrpSpPr>
          <p:cNvPr id="15" name="组合 14"/>
          <p:cNvGrpSpPr/>
          <p:nvPr/>
        </p:nvGrpSpPr>
        <p:grpSpPr bwMode="auto">
          <a:xfrm>
            <a:off x="1537493" y="2673033"/>
            <a:ext cx="6069013" cy="1436687"/>
            <a:chOff x="587661" y="1646285"/>
            <a:chExt cx="8092498" cy="1917409"/>
          </a:xfrm>
        </p:grpSpPr>
        <p:sp>
          <p:nvSpPr>
            <p:cNvPr id="16" name="矩形 18"/>
            <p:cNvSpPr>
              <a:spLocks noChangeArrowheads="1"/>
            </p:cNvSpPr>
            <p:nvPr/>
          </p:nvSpPr>
          <p:spPr bwMode="auto">
            <a:xfrm>
              <a:off x="587661" y="2353926"/>
              <a:ext cx="8092498" cy="55509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100" b="1" dirty="0">
                  <a:latin typeface="+mj-lt"/>
                  <a:ea typeface="+mn-ea"/>
                </a:rPr>
                <a:t>三角形、梯形（新）         </a:t>
              </a:r>
              <a:r>
                <a:rPr lang="en-US" altLang="zh-CN" sz="2100" b="1" dirty="0">
                  <a:latin typeface="+mj-lt"/>
                  <a:ea typeface="+mn-ea"/>
                </a:rPr>
                <a:t>          </a:t>
              </a:r>
              <a:r>
                <a:rPr lang="zh-CN" altLang="en-US" sz="2100" b="1" dirty="0">
                  <a:latin typeface="+mj-lt"/>
                  <a:ea typeface="+mn-ea"/>
                </a:rPr>
                <a:t>平行四边形（旧）</a:t>
              </a:r>
            </a:p>
          </p:txBody>
        </p:sp>
        <p:grpSp>
          <p:nvGrpSpPr>
            <p:cNvPr id="19461" name="Group 12"/>
            <p:cNvGrpSpPr/>
            <p:nvPr/>
          </p:nvGrpSpPr>
          <p:grpSpPr bwMode="auto">
            <a:xfrm rot="10800000">
              <a:off x="2972980" y="2127949"/>
              <a:ext cx="3024188" cy="287338"/>
              <a:chOff x="3330" y="4323"/>
              <a:chExt cx="3330" cy="393"/>
            </a:xfrm>
          </p:grpSpPr>
          <p:sp>
            <p:nvSpPr>
              <p:cNvPr id="19469" name="Freeform 13"/>
              <p:cNvSpPr>
                <a:spLocks noChangeArrowheads="1"/>
              </p:cNvSpPr>
              <p:nvPr/>
            </p:nvSpPr>
            <p:spPr bwMode="auto">
              <a:xfrm>
                <a:off x="3420" y="4404"/>
                <a:ext cx="3240" cy="312"/>
              </a:xfrm>
              <a:custGeom>
                <a:avLst/>
                <a:gdLst>
                  <a:gd name="T0" fmla="*/ 0 w 3240"/>
                  <a:gd name="T1" fmla="*/ 0 h 312"/>
                  <a:gd name="T2" fmla="*/ 1620 w 3240"/>
                  <a:gd name="T3" fmla="*/ 312 h 312"/>
                  <a:gd name="T4" fmla="*/ 3240 w 3240"/>
                  <a:gd name="T5" fmla="*/ 0 h 3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240" h="312">
                    <a:moveTo>
                      <a:pt x="0" y="0"/>
                    </a:moveTo>
                    <a:cubicBezTo>
                      <a:pt x="540" y="156"/>
                      <a:pt x="1080" y="312"/>
                      <a:pt x="1620" y="312"/>
                    </a:cubicBezTo>
                    <a:cubicBezTo>
                      <a:pt x="2160" y="312"/>
                      <a:pt x="2700" y="156"/>
                      <a:pt x="3240" y="0"/>
                    </a:cubicBezTo>
                  </a:path>
                </a:pathLst>
              </a:custGeom>
              <a:noFill/>
              <a:ln w="28575">
                <a:solidFill>
                  <a:srgbClr val="0099F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70" name="AutoShape 14"/>
              <p:cNvSpPr>
                <a:spLocks noChangeArrowheads="1"/>
              </p:cNvSpPr>
              <p:nvPr/>
            </p:nvSpPr>
            <p:spPr bwMode="auto">
              <a:xfrm rot="10800000" flipH="1">
                <a:off x="3330" y="4323"/>
                <a:ext cx="180" cy="156"/>
              </a:xfrm>
              <a:prstGeom prst="triangle">
                <a:avLst>
                  <a:gd name="adj" fmla="val 0"/>
                </a:avLst>
              </a:prstGeom>
              <a:solidFill>
                <a:srgbClr val="0099FF"/>
              </a:solidFill>
              <a:ln w="28575">
                <a:solidFill>
                  <a:srgbClr val="0099FF"/>
                </a:solidFill>
                <a:miter lim="800000"/>
              </a:ln>
            </p:spPr>
            <p:txBody>
              <a:bodyPr/>
              <a:lstStyle/>
              <a:p>
                <a:endParaRPr lang="zh-CN" altLang="en-US" sz="2100" b="1"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19462" name="矩形 26"/>
            <p:cNvSpPr>
              <a:spLocks noChangeArrowheads="1"/>
            </p:cNvSpPr>
            <p:nvPr/>
          </p:nvSpPr>
          <p:spPr bwMode="auto">
            <a:xfrm>
              <a:off x="3632202" y="1646285"/>
              <a:ext cx="2413515" cy="553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100" b="1">
                  <a:solidFill>
                    <a:srgbClr val="0099FF"/>
                  </a:solidFill>
                  <a:latin typeface="宋体" panose="02010600030101010101" pitchFamily="2" charset="-122"/>
                </a:rPr>
                <a:t>转化（拼摆）</a:t>
              </a:r>
            </a:p>
          </p:txBody>
        </p:sp>
        <p:sp>
          <p:nvSpPr>
            <p:cNvPr id="19463" name="矩形 27"/>
            <p:cNvSpPr>
              <a:spLocks noChangeArrowheads="1"/>
            </p:cNvSpPr>
            <p:nvPr/>
          </p:nvSpPr>
          <p:spPr bwMode="auto">
            <a:xfrm>
              <a:off x="4143133" y="3009754"/>
              <a:ext cx="968655" cy="553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100" b="1">
                  <a:solidFill>
                    <a:srgbClr val="ED4D57"/>
                  </a:solidFill>
                  <a:latin typeface="宋体" panose="02010600030101010101" pitchFamily="2" charset="-122"/>
                </a:rPr>
                <a:t>推导</a:t>
              </a:r>
            </a:p>
          </p:txBody>
        </p:sp>
        <p:grpSp>
          <p:nvGrpSpPr>
            <p:cNvPr id="19464" name="Group 12"/>
            <p:cNvGrpSpPr/>
            <p:nvPr/>
          </p:nvGrpSpPr>
          <p:grpSpPr bwMode="auto">
            <a:xfrm>
              <a:off x="2972981" y="2775239"/>
              <a:ext cx="3024187" cy="287337"/>
              <a:chOff x="3330" y="4323"/>
              <a:chExt cx="3330" cy="393"/>
            </a:xfrm>
          </p:grpSpPr>
          <p:sp>
            <p:nvSpPr>
              <p:cNvPr id="19467" name="Freeform 13"/>
              <p:cNvSpPr>
                <a:spLocks noChangeArrowheads="1"/>
              </p:cNvSpPr>
              <p:nvPr/>
            </p:nvSpPr>
            <p:spPr bwMode="auto">
              <a:xfrm>
                <a:off x="3420" y="4404"/>
                <a:ext cx="3240" cy="312"/>
              </a:xfrm>
              <a:custGeom>
                <a:avLst/>
                <a:gdLst>
                  <a:gd name="T0" fmla="*/ 0 w 3240"/>
                  <a:gd name="T1" fmla="*/ 0 h 312"/>
                  <a:gd name="T2" fmla="*/ 1620 w 3240"/>
                  <a:gd name="T3" fmla="*/ 312 h 312"/>
                  <a:gd name="T4" fmla="*/ 3240 w 3240"/>
                  <a:gd name="T5" fmla="*/ 0 h 3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240" h="312">
                    <a:moveTo>
                      <a:pt x="0" y="0"/>
                    </a:moveTo>
                    <a:cubicBezTo>
                      <a:pt x="540" y="156"/>
                      <a:pt x="1080" y="312"/>
                      <a:pt x="1620" y="312"/>
                    </a:cubicBezTo>
                    <a:cubicBezTo>
                      <a:pt x="2160" y="312"/>
                      <a:pt x="2700" y="156"/>
                      <a:pt x="3240" y="0"/>
                    </a:cubicBezTo>
                  </a:path>
                </a:pathLst>
              </a:custGeom>
              <a:noFill/>
              <a:ln w="28575">
                <a:solidFill>
                  <a:srgbClr val="ED4D57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68" name="AutoShape 14"/>
              <p:cNvSpPr>
                <a:spLocks noChangeArrowheads="1"/>
              </p:cNvSpPr>
              <p:nvPr/>
            </p:nvSpPr>
            <p:spPr bwMode="auto">
              <a:xfrm rot="10800000" flipH="1">
                <a:off x="3330" y="4323"/>
                <a:ext cx="180" cy="156"/>
              </a:xfrm>
              <a:prstGeom prst="triangle">
                <a:avLst>
                  <a:gd name="adj" fmla="val 0"/>
                </a:avLst>
              </a:prstGeom>
              <a:solidFill>
                <a:srgbClr val="ED4D57"/>
              </a:solidFill>
              <a:ln w="28575">
                <a:solidFill>
                  <a:srgbClr val="ED4D57"/>
                </a:solidFill>
                <a:miter lim="800000"/>
              </a:ln>
            </p:spPr>
            <p:txBody>
              <a:bodyPr/>
              <a:lstStyle/>
              <a:p>
                <a:endParaRPr lang="zh-CN" altLang="en-US" sz="2100" b="1">
                  <a:latin typeface="宋体" panose="02010600030101010101" pitchFamily="2" charset="-122"/>
                </a:endParaRPr>
              </a:p>
            </p:txBody>
          </p:sp>
        </p:grpSp>
        <p:cxnSp>
          <p:nvCxnSpPr>
            <p:cNvPr id="19465" name="直接箭头连接符 34"/>
            <p:cNvCxnSpPr>
              <a:cxnSpLocks noChangeShapeType="1"/>
            </p:cNvCxnSpPr>
            <p:nvPr/>
          </p:nvCxnSpPr>
          <p:spPr bwMode="auto">
            <a:xfrm>
              <a:off x="3878263" y="2633663"/>
              <a:ext cx="1511300" cy="0"/>
            </a:xfrm>
            <a:prstGeom prst="straightConnector1">
              <a:avLst/>
            </a:prstGeom>
            <a:noFill/>
            <a:ln w="28575">
              <a:solidFill>
                <a:srgbClr val="FF6C0A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466" name="矩形 35"/>
            <p:cNvSpPr>
              <a:spLocks noChangeArrowheads="1"/>
            </p:cNvSpPr>
            <p:nvPr/>
          </p:nvSpPr>
          <p:spPr bwMode="auto">
            <a:xfrm>
              <a:off x="4143133" y="2158257"/>
              <a:ext cx="968655" cy="553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100" b="1">
                  <a:solidFill>
                    <a:srgbClr val="FF6600"/>
                  </a:solidFill>
                  <a:latin typeface="宋体" panose="02010600030101010101" pitchFamily="2" charset="-122"/>
                </a:rPr>
                <a:t>联系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8">
            <a:extLst>
              <a:ext uri="{FF2B5EF4-FFF2-40B4-BE49-F238E27FC236}">
                <a16:creationId xmlns:a16="http://schemas.microsoft.com/office/drawing/2014/main" id="{55ABADCE-4DED-1254-B008-041693B73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659" y="589564"/>
            <a:ext cx="7882682" cy="111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在计算多边形的面积时，要用到面积单位，本单元我们学习了哪些面积单位？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7D011E8-93F8-74F9-268C-934D2D4ADB43}"/>
              </a:ext>
            </a:extLst>
          </p:cNvPr>
          <p:cNvSpPr txBox="1"/>
          <p:nvPr/>
        </p:nvSpPr>
        <p:spPr bwMode="auto">
          <a:xfrm>
            <a:off x="1841658" y="2668318"/>
            <a:ext cx="5519262" cy="461665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平方千米 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1000000 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平方米 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100 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公顷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8827B11-D3F8-D345-B69E-1F98E634377F}"/>
              </a:ext>
            </a:extLst>
          </p:cNvPr>
          <p:cNvSpPr txBox="1"/>
          <p:nvPr/>
        </p:nvSpPr>
        <p:spPr bwMode="auto">
          <a:xfrm>
            <a:off x="3044190" y="1907576"/>
            <a:ext cx="14097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公顷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CF94743-C78B-2D13-92DE-41880348B316}"/>
              </a:ext>
            </a:extLst>
          </p:cNvPr>
          <p:cNvSpPr txBox="1"/>
          <p:nvPr/>
        </p:nvSpPr>
        <p:spPr bwMode="auto">
          <a:xfrm>
            <a:off x="4596394" y="1907577"/>
            <a:ext cx="14097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平方千米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D00B19A-3326-3031-980A-E40013AF2D05}"/>
              </a:ext>
            </a:extLst>
          </p:cNvPr>
          <p:cNvSpPr txBox="1"/>
          <p:nvPr/>
        </p:nvSpPr>
        <p:spPr bwMode="auto">
          <a:xfrm>
            <a:off x="3023525" y="3528391"/>
            <a:ext cx="3034376" cy="461665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公顷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10000 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平方米</a:t>
            </a:r>
          </a:p>
        </p:txBody>
      </p:sp>
    </p:spTree>
    <p:extLst>
      <p:ext uri="{BB962C8B-B14F-4D97-AF65-F5344CB8AC3E}">
        <p14:creationId xmlns:p14="http://schemas.microsoft.com/office/powerpoint/2010/main" val="357247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/>
      <p:bldP spid="7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1"/>
          <p:cNvSpPr>
            <a:spLocks noChangeArrowheads="1"/>
          </p:cNvSpPr>
          <p:nvPr/>
        </p:nvSpPr>
        <p:spPr bwMode="auto">
          <a:xfrm>
            <a:off x="578883" y="970817"/>
            <a:ext cx="5240337" cy="49404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250" b="1" dirty="0">
                <a:latin typeface="Times New Roman" panose="02020603050405020304" pitchFamily="18" charset="0"/>
                <a:ea typeface="黑体" panose="02010609060101010101" pitchFamily="2" charset="-122"/>
              </a:rPr>
              <a:t>1.</a:t>
            </a:r>
            <a:r>
              <a:rPr lang="zh-CN" altLang="en-US" sz="2250" b="1" dirty="0">
                <a:latin typeface="Times New Roman" panose="02020603050405020304" pitchFamily="18" charset="0"/>
                <a:ea typeface="黑体" panose="02010609060101010101" pitchFamily="2" charset="-122"/>
              </a:rPr>
              <a:t>计算下面每个图形的面积。</a:t>
            </a: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341544" y="3473031"/>
            <a:ext cx="3287713" cy="5127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</a:rPr>
              <a:t>18</a:t>
            </a:r>
            <a:r>
              <a:rPr lang="zh-CN" altLang="zh-CN" sz="2100" b="1" dirty="0">
                <a:solidFill>
                  <a:srgbClr val="FF0000"/>
                </a:solidFill>
                <a:latin typeface="+mn-lt"/>
              </a:rPr>
              <a:t>×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</a:rPr>
              <a:t>15 = 270</a:t>
            </a:r>
            <a:r>
              <a:rPr lang="zh-CN" altLang="zh-CN" sz="21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zh-CN" sz="2100" b="1" dirty="0">
                <a:solidFill>
                  <a:srgbClr val="FF0000"/>
                </a:solidFill>
                <a:latin typeface="+mn-lt"/>
              </a:rPr>
              <a:t>）</a:t>
            </a:r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3117850" y="3473032"/>
            <a:ext cx="2908300" cy="512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</a:rPr>
              <a:t>36</a:t>
            </a:r>
            <a:r>
              <a:rPr lang="zh-CN" altLang="zh-CN" sz="2100" b="1" dirty="0">
                <a:solidFill>
                  <a:srgbClr val="FF0000"/>
                </a:solidFill>
                <a:latin typeface="+mn-lt"/>
              </a:rPr>
              <a:t>×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</a:rPr>
              <a:t>8</a:t>
            </a:r>
            <a:r>
              <a:rPr lang="zh-CN" altLang="zh-CN" sz="2100" b="1" dirty="0">
                <a:solidFill>
                  <a:srgbClr val="FF0000"/>
                </a:solidFill>
                <a:latin typeface="+mn-lt"/>
              </a:rPr>
              <a:t>÷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</a:rPr>
              <a:t>2 = 144</a:t>
            </a:r>
            <a:r>
              <a:rPr lang="zh-CN" altLang="zh-CN" sz="21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zh-CN" sz="2100" b="1" dirty="0">
                <a:solidFill>
                  <a:srgbClr val="FF0000"/>
                </a:solidFill>
                <a:latin typeface="+mn-lt"/>
              </a:rPr>
              <a:t>）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145463" y="3475547"/>
            <a:ext cx="2890837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  <a:sym typeface="黑体" panose="02010609060101010101" pitchFamily="2" charset="-122"/>
              </a:rPr>
              <a:t>1.9</a:t>
            </a:r>
            <a:r>
              <a:rPr lang="zh-CN" altLang="zh-CN" sz="2100" b="1">
                <a:solidFill>
                  <a:srgbClr val="FF0000"/>
                </a:solidFill>
                <a:latin typeface="Times New Roman" panose="02020603050405020304" pitchFamily="18" charset="0"/>
                <a:sym typeface="黑体" panose="02010609060101010101" pitchFamily="2" charset="-122"/>
              </a:rPr>
              <a:t>×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  <a:sym typeface="黑体" panose="02010609060101010101" pitchFamily="2" charset="-122"/>
              </a:rPr>
              <a:t>1.9= 3.61</a:t>
            </a:r>
            <a:r>
              <a:rPr lang="zh-CN" altLang="zh-CN" sz="2100" b="1">
                <a:solidFill>
                  <a:srgbClr val="FF0000"/>
                </a:solidFill>
                <a:latin typeface="Times New Roman" panose="02020603050405020304" pitchFamily="18" charset="0"/>
                <a:sym typeface="黑体" panose="02010609060101010101" pitchFamily="2" charset="-122"/>
              </a:rPr>
              <a:t>（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  <a:sym typeface="黑体" panose="02010609060101010101" pitchFamily="2" charset="-122"/>
              </a:rPr>
              <a:t>m</a:t>
            </a:r>
            <a:r>
              <a:rPr lang="en-US" altLang="zh-CN" sz="2100" b="1" baseline="30000">
                <a:solidFill>
                  <a:srgbClr val="FF0000"/>
                </a:solidFill>
                <a:latin typeface="Times New Roman" panose="02020603050405020304" pitchFamily="18" charset="0"/>
                <a:sym typeface="黑体" panose="02010609060101010101" pitchFamily="2" charset="-122"/>
              </a:rPr>
              <a:t>2</a:t>
            </a:r>
            <a:r>
              <a:rPr lang="zh-CN" altLang="zh-CN" sz="2100" b="1">
                <a:solidFill>
                  <a:srgbClr val="FF0000"/>
                </a:solidFill>
                <a:latin typeface="Times New Roman" panose="02020603050405020304" pitchFamily="18" charset="0"/>
                <a:sym typeface="黑体" panose="02010609060101010101" pitchFamily="2" charset="-122"/>
              </a:rPr>
              <a:t>）</a:t>
            </a:r>
            <a:endParaRPr lang="en-US" altLang="zh-CN" sz="21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1807312"/>
            <a:ext cx="7557025" cy="1528877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D09D4ABD-2E95-38AA-86B3-4A0D6819EEDC}"/>
              </a:ext>
            </a:extLst>
          </p:cNvPr>
          <p:cNvGrpSpPr/>
          <p:nvPr/>
        </p:nvGrpSpPr>
        <p:grpSpPr>
          <a:xfrm>
            <a:off x="-330624" y="39239"/>
            <a:ext cx="4072044" cy="857956"/>
            <a:chOff x="2923116" y="82519"/>
            <a:chExt cx="4079636" cy="857956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92EEF38-88EF-E9EC-D824-483CBC7FA3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363"/>
            <a:stretch>
              <a:fillRect/>
            </a:stretch>
          </p:blipFill>
          <p:spPr>
            <a:xfrm>
              <a:off x="2923116" y="140818"/>
              <a:ext cx="4079636" cy="79965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E453474-9D52-76D6-351D-D00EF459383F}"/>
                </a:ext>
              </a:extLst>
            </p:cNvPr>
            <p:cNvSpPr txBox="1"/>
            <p:nvPr/>
          </p:nvSpPr>
          <p:spPr bwMode="auto">
            <a:xfrm>
              <a:off x="3766331" y="82519"/>
              <a:ext cx="235309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latin typeface="+mn-lt"/>
                  <a:ea typeface="+mn-ea"/>
                </a:rPr>
                <a:t>三、巩固练习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/>
      <p:bldP spid="1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35245" y="3039246"/>
            <a:ext cx="314801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2.2</a:t>
            </a:r>
            <a:r>
              <a:rPr lang="zh-CN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×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3.1</a:t>
            </a:r>
            <a:r>
              <a:rPr lang="zh-CN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÷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2 = 3.41</a:t>
            </a:r>
            <a:r>
              <a:rPr lang="zh-CN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m</a:t>
            </a:r>
            <a:r>
              <a:rPr lang="en-US" altLang="zh-CN" sz="2100" b="1" baseline="300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21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3398616" y="3400525"/>
            <a:ext cx="2890837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2.5</a:t>
            </a:r>
            <a:r>
              <a:rPr lang="zh-CN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×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1.8= 4.5</a:t>
            </a:r>
            <a:r>
              <a:rPr lang="zh-CN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dm</a:t>
            </a:r>
            <a:r>
              <a:rPr lang="en-US" altLang="zh-CN" sz="2100" b="1" baseline="300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  <a:endParaRPr lang="en-US" altLang="zh-CN" sz="21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072043" y="3400525"/>
            <a:ext cx="3436937" cy="887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100" b="1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14</a:t>
            </a:r>
            <a:r>
              <a:rPr lang="zh-CN" altLang="en-US" sz="2100" b="1">
                <a:solidFill>
                  <a:srgbClr val="FF0000"/>
                </a:solidFill>
                <a:latin typeface="Times New Roman" panose="02020603050405020304" pitchFamily="18" charset="0"/>
              </a:rPr>
              <a:t>＋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36</a:t>
            </a:r>
            <a:r>
              <a:rPr lang="zh-CN" altLang="en-US" sz="2100" b="1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×21÷2</a:t>
            </a:r>
          </a:p>
          <a:p>
            <a:pPr>
              <a:lnSpc>
                <a:spcPct val="130000"/>
              </a:lnSpc>
            </a:pP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  </a:t>
            </a:r>
            <a:r>
              <a:rPr lang="zh-CN" altLang="en-US" sz="2100" b="1">
                <a:solidFill>
                  <a:srgbClr val="FF0000"/>
                </a:solidFill>
                <a:latin typeface="Times New Roman" panose="02020603050405020304" pitchFamily="18" charset="0"/>
              </a:rPr>
              <a:t>＝ 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525</a:t>
            </a:r>
            <a:r>
              <a:rPr lang="zh-CN" altLang="en-US" sz="2100" b="1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100" b="1">
                <a:solidFill>
                  <a:srgbClr val="FF0000"/>
                </a:solidFill>
                <a:latin typeface="Times New Roman" panose="02020603050405020304" pitchFamily="18" charset="0"/>
              </a:rPr>
              <a:t>m²</a:t>
            </a:r>
            <a:r>
              <a:rPr lang="zh-CN" altLang="en-US" sz="2100" b="1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</a:p>
        </p:txBody>
      </p:sp>
      <p:sp>
        <p:nvSpPr>
          <p:cNvPr id="4" name="矩形 11"/>
          <p:cNvSpPr>
            <a:spLocks noChangeArrowheads="1"/>
          </p:cNvSpPr>
          <p:nvPr/>
        </p:nvSpPr>
        <p:spPr bwMode="auto">
          <a:xfrm>
            <a:off x="578883" y="970817"/>
            <a:ext cx="5240337" cy="49404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250" b="1" dirty="0">
                <a:latin typeface="Times New Roman" panose="02020603050405020304" pitchFamily="18" charset="0"/>
                <a:ea typeface="黑体" panose="02010609060101010101" pitchFamily="2" charset="-122"/>
              </a:rPr>
              <a:t>1.</a:t>
            </a:r>
            <a:r>
              <a:rPr lang="zh-CN" altLang="en-US" sz="2250" b="1" dirty="0">
                <a:latin typeface="Times New Roman" panose="02020603050405020304" pitchFamily="18" charset="0"/>
                <a:ea typeface="黑体" panose="02010609060101010101" pitchFamily="2" charset="-122"/>
              </a:rPr>
              <a:t>计算下面每个图形的面积。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1714210"/>
            <a:ext cx="7557025" cy="1278677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B35E2A10-CE22-A571-6A98-2334E05C1DE1}"/>
              </a:ext>
            </a:extLst>
          </p:cNvPr>
          <p:cNvGrpSpPr/>
          <p:nvPr/>
        </p:nvGrpSpPr>
        <p:grpSpPr>
          <a:xfrm>
            <a:off x="-330624" y="39239"/>
            <a:ext cx="4072044" cy="857956"/>
            <a:chOff x="2923116" y="82519"/>
            <a:chExt cx="4079636" cy="857956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415BF3F1-9B22-37F6-E827-1C5E1972C1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363"/>
            <a:stretch>
              <a:fillRect/>
            </a:stretch>
          </p:blipFill>
          <p:spPr>
            <a:xfrm>
              <a:off x="2923116" y="140818"/>
              <a:ext cx="4079636" cy="799657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75CE969-F5A6-D195-5804-BD40B353C429}"/>
                </a:ext>
              </a:extLst>
            </p:cNvPr>
            <p:cNvSpPr txBox="1"/>
            <p:nvPr/>
          </p:nvSpPr>
          <p:spPr bwMode="auto">
            <a:xfrm>
              <a:off x="3766331" y="82519"/>
              <a:ext cx="235309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latin typeface="+mn-lt"/>
                  <a:ea typeface="+mn-ea"/>
                </a:rPr>
                <a:t>三、巩固练习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1">
            <a:extLst>
              <a:ext uri="{FF2B5EF4-FFF2-40B4-BE49-F238E27FC236}">
                <a16:creationId xmlns:a16="http://schemas.microsoft.com/office/drawing/2014/main" id="{9706836E-BDDF-344B-C399-198B14765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563" y="787937"/>
            <a:ext cx="5240337" cy="49404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250" b="1" dirty="0">
                <a:latin typeface="Times New Roman" panose="02020603050405020304" pitchFamily="18" charset="0"/>
                <a:ea typeface="黑体" panose="02010609060101010101" pitchFamily="2" charset="-122"/>
              </a:rPr>
              <a:t>2. </a:t>
            </a:r>
            <a:r>
              <a:rPr lang="zh-CN" altLang="en-US" sz="2250" b="1" dirty="0">
                <a:latin typeface="Times New Roman" panose="02020603050405020304" pitchFamily="18" charset="0"/>
                <a:ea typeface="黑体" panose="02010609060101010101" pitchFamily="2" charset="-122"/>
              </a:rPr>
              <a:t>请你想办法求出下面图形的面积。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97462DA-E047-6379-7202-3000826BA20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819910"/>
            <a:ext cx="6870023" cy="150368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42BE0E5-5AB4-D9C5-B5DF-56309D0DE8C7}"/>
              </a:ext>
            </a:extLst>
          </p:cNvPr>
          <p:cNvSpPr txBox="1"/>
          <p:nvPr/>
        </p:nvSpPr>
        <p:spPr bwMode="auto">
          <a:xfrm>
            <a:off x="1758526" y="3232150"/>
            <a:ext cx="892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底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669810E-BAF5-74BC-7B9A-F71865C038D1}"/>
              </a:ext>
            </a:extLst>
          </p:cNvPr>
          <p:cNvGrpSpPr/>
          <p:nvPr/>
        </p:nvGrpSpPr>
        <p:grpSpPr>
          <a:xfrm>
            <a:off x="1994358" y="1965960"/>
            <a:ext cx="90805" cy="1282474"/>
            <a:chOff x="1979118" y="2004060"/>
            <a:chExt cx="90805" cy="1282474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BB64D4CB-677C-8ED6-4802-2F3EA366848F}"/>
                </a:ext>
              </a:extLst>
            </p:cNvPr>
            <p:cNvCxnSpPr>
              <a:cxnSpLocks/>
            </p:cNvCxnSpPr>
            <p:nvPr/>
          </p:nvCxnSpPr>
          <p:spPr>
            <a:xfrm>
              <a:off x="1979118" y="2004060"/>
              <a:ext cx="0" cy="1278241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769C3AC8-F3CC-8FFC-6345-395D3703B4EE}"/>
                </a:ext>
              </a:extLst>
            </p:cNvPr>
            <p:cNvGrpSpPr/>
            <p:nvPr/>
          </p:nvGrpSpPr>
          <p:grpSpPr>
            <a:xfrm>
              <a:off x="1979118" y="3203984"/>
              <a:ext cx="90805" cy="82550"/>
              <a:chOff x="3781425" y="3786184"/>
              <a:chExt cx="69850" cy="63500"/>
            </a:xfrm>
          </p:grpSpPr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DDB3E5FF-8960-2CD8-8E82-A58623E09815}"/>
                  </a:ext>
                </a:extLst>
              </p:cNvPr>
              <p:cNvCxnSpPr/>
              <p:nvPr/>
            </p:nvCxnSpPr>
            <p:spPr>
              <a:xfrm>
                <a:off x="3781425" y="3787772"/>
                <a:ext cx="69850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02D6D71C-D69F-B32B-7E5B-E8A4A16114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49687" y="3786184"/>
                <a:ext cx="0" cy="6350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D6A1193A-3A5B-BD3A-29DA-F3653EE35A65}"/>
              </a:ext>
            </a:extLst>
          </p:cNvPr>
          <p:cNvSpPr txBox="1"/>
          <p:nvPr/>
        </p:nvSpPr>
        <p:spPr bwMode="auto">
          <a:xfrm>
            <a:off x="1905985" y="2465735"/>
            <a:ext cx="6763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898BE84-C35A-7D17-2F22-04E9507D55B7}"/>
              </a:ext>
            </a:extLst>
          </p:cNvPr>
          <p:cNvSpPr txBox="1"/>
          <p:nvPr/>
        </p:nvSpPr>
        <p:spPr bwMode="auto">
          <a:xfrm>
            <a:off x="4152668" y="3207159"/>
            <a:ext cx="892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底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8B082BE7-A2CB-DC13-E2C5-6FC75B3B1D45}"/>
              </a:ext>
            </a:extLst>
          </p:cNvPr>
          <p:cNvCxnSpPr>
            <a:cxnSpLocks/>
          </p:cNvCxnSpPr>
          <p:nvPr/>
        </p:nvCxnSpPr>
        <p:spPr>
          <a:xfrm>
            <a:off x="2971800" y="3249295"/>
            <a:ext cx="1012224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9061353D-C042-F1A2-68AF-BD464C12898B}"/>
              </a:ext>
            </a:extLst>
          </p:cNvPr>
          <p:cNvCxnSpPr>
            <a:cxnSpLocks/>
          </p:cNvCxnSpPr>
          <p:nvPr/>
        </p:nvCxnSpPr>
        <p:spPr>
          <a:xfrm>
            <a:off x="3267077" y="1889760"/>
            <a:ext cx="0" cy="1351883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D0273D2-0BF3-5C29-2851-FA2C8D8820FD}"/>
              </a:ext>
            </a:extLst>
          </p:cNvPr>
          <p:cNvGrpSpPr/>
          <p:nvPr/>
        </p:nvGrpSpPr>
        <p:grpSpPr>
          <a:xfrm>
            <a:off x="3267077" y="3163326"/>
            <a:ext cx="90805" cy="82550"/>
            <a:chOff x="3781425" y="3786184"/>
            <a:chExt cx="69850" cy="63500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27AFFBC6-CFE6-1AE0-4727-76014B06DB8D}"/>
                </a:ext>
              </a:extLst>
            </p:cNvPr>
            <p:cNvCxnSpPr/>
            <p:nvPr/>
          </p:nvCxnSpPr>
          <p:spPr>
            <a:xfrm>
              <a:off x="3781425" y="3787772"/>
              <a:ext cx="6985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73BC8CC3-AD5E-5CAA-165D-4DAE2E2CCC41}"/>
                </a:ext>
              </a:extLst>
            </p:cNvPr>
            <p:cNvCxnSpPr>
              <a:cxnSpLocks/>
            </p:cNvCxnSpPr>
            <p:nvPr/>
          </p:nvCxnSpPr>
          <p:spPr>
            <a:xfrm>
              <a:off x="3849687" y="3786184"/>
              <a:ext cx="0" cy="63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F5528FF6-1385-7B5F-0C6C-77B3B02F8CD0}"/>
              </a:ext>
            </a:extLst>
          </p:cNvPr>
          <p:cNvSpPr txBox="1"/>
          <p:nvPr/>
        </p:nvSpPr>
        <p:spPr bwMode="auto">
          <a:xfrm>
            <a:off x="3193128" y="2432870"/>
            <a:ext cx="6763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1742DDB-C104-F2B1-B049-87C1BED18230}"/>
              </a:ext>
            </a:extLst>
          </p:cNvPr>
          <p:cNvSpPr txBox="1"/>
          <p:nvPr/>
        </p:nvSpPr>
        <p:spPr bwMode="auto">
          <a:xfrm>
            <a:off x="6604846" y="1735127"/>
            <a:ext cx="892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底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FF91F4B-F9CE-35A8-4639-24486FA4F93C}"/>
              </a:ext>
            </a:extLst>
          </p:cNvPr>
          <p:cNvSpPr txBox="1"/>
          <p:nvPr/>
        </p:nvSpPr>
        <p:spPr bwMode="auto">
          <a:xfrm>
            <a:off x="6626859" y="3232149"/>
            <a:ext cx="892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底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FA99CF8-9DAF-EA6F-1497-2898C7DE8809}"/>
              </a:ext>
            </a:extLst>
          </p:cNvPr>
          <p:cNvGrpSpPr/>
          <p:nvPr/>
        </p:nvGrpSpPr>
        <p:grpSpPr>
          <a:xfrm rot="10800000">
            <a:off x="6226516" y="2195604"/>
            <a:ext cx="90442" cy="1036544"/>
            <a:chOff x="1979118" y="2245830"/>
            <a:chExt cx="90805" cy="1040704"/>
          </a:xfrm>
        </p:grpSpPr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53686BE8-7FE0-6114-A23F-509F72364DD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979118" y="2245830"/>
              <a:ext cx="0" cy="1036471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D526410F-6820-0761-88CC-A3C083AB89DF}"/>
                </a:ext>
              </a:extLst>
            </p:cNvPr>
            <p:cNvGrpSpPr/>
            <p:nvPr/>
          </p:nvGrpSpPr>
          <p:grpSpPr>
            <a:xfrm>
              <a:off x="1979118" y="3203984"/>
              <a:ext cx="90805" cy="82550"/>
              <a:chOff x="3781425" y="3786184"/>
              <a:chExt cx="69850" cy="63500"/>
            </a:xfrm>
          </p:grpSpPr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8C268666-4EC5-2ADA-844E-BA8FD80DD738}"/>
                  </a:ext>
                </a:extLst>
              </p:cNvPr>
              <p:cNvCxnSpPr/>
              <p:nvPr/>
            </p:nvCxnSpPr>
            <p:spPr>
              <a:xfrm>
                <a:off x="3781425" y="3787772"/>
                <a:ext cx="69850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74D35F7A-352C-D234-B334-1C97BCE38C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49687" y="3786184"/>
                <a:ext cx="0" cy="6350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02EA4628-67A5-6826-98F1-F044C5564691}"/>
              </a:ext>
            </a:extLst>
          </p:cNvPr>
          <p:cNvSpPr txBox="1"/>
          <p:nvPr/>
        </p:nvSpPr>
        <p:spPr bwMode="auto">
          <a:xfrm>
            <a:off x="6229079" y="2425250"/>
            <a:ext cx="6763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198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3" grpId="0"/>
      <p:bldP spid="20" grpId="0"/>
      <p:bldP spid="23" grpId="0"/>
      <p:bldP spid="24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矩形 1"/>
          <p:cNvSpPr>
            <a:spLocks noChangeArrowheads="1"/>
          </p:cNvSpPr>
          <p:nvPr/>
        </p:nvSpPr>
        <p:spPr bwMode="auto">
          <a:xfrm>
            <a:off x="299223" y="436246"/>
            <a:ext cx="883602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3. 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D2BD750-780F-573A-91AB-62A666377277}"/>
              </a:ext>
            </a:extLst>
          </p:cNvPr>
          <p:cNvSpPr txBox="1"/>
          <p:nvPr/>
        </p:nvSpPr>
        <p:spPr bwMode="auto">
          <a:xfrm>
            <a:off x="611325" y="382906"/>
            <a:ext cx="4480560" cy="22382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一台播种机的播种宽度是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2 m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。播种机每小时行驶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5 km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。照这样计算，这台播种机工作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4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小时可播种多少公顷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?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6D66DB2-3BFE-E975-21DC-C8566215D1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624" y="559453"/>
            <a:ext cx="3625395" cy="200835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2AD5494-17D6-E764-A658-1D53DB8F3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185" y="2526391"/>
            <a:ext cx="448056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5×4 = 20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km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7D302EC-0B63-CF9D-9123-9A4F80044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185" y="3016759"/>
            <a:ext cx="448056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20 km = 20000 m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C89A03B-46D7-8443-4FA2-9F04DE5CE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184" y="3537607"/>
            <a:ext cx="6284775" cy="527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20000×2 = 40000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m²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（公顷）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F570F83-173F-C35E-461D-7A42715B7D30}"/>
              </a:ext>
            </a:extLst>
          </p:cNvPr>
          <p:cNvSpPr txBox="1"/>
          <p:nvPr/>
        </p:nvSpPr>
        <p:spPr bwMode="auto">
          <a:xfrm>
            <a:off x="634183" y="4090001"/>
            <a:ext cx="7907835" cy="5208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答：</a:t>
            </a:r>
            <a:r>
              <a:rPr lang="zh-CN" altLang="en-US" sz="2400" b="1" dirty="0">
                <a:solidFill>
                  <a:srgbClr val="FF0000"/>
                </a:solidFill>
                <a:latin typeface="Times New Roman"/>
                <a:ea typeface="楷体"/>
              </a:rPr>
              <a:t>这台播种机工作 </a:t>
            </a:r>
            <a:r>
              <a:rPr lang="en-US" altLang="zh-CN" sz="2400" b="1" dirty="0">
                <a:solidFill>
                  <a:srgbClr val="FF0000"/>
                </a:solidFill>
                <a:latin typeface="Times New Roman"/>
                <a:ea typeface="楷体"/>
              </a:rPr>
              <a:t>4 </a:t>
            </a:r>
            <a:r>
              <a:rPr lang="zh-CN" altLang="en-US" sz="2400" b="1" dirty="0">
                <a:solidFill>
                  <a:srgbClr val="FF0000"/>
                </a:solidFill>
                <a:latin typeface="Times New Roman"/>
                <a:ea typeface="楷体"/>
              </a:rPr>
              <a:t>小时可播种 </a:t>
            </a:r>
            <a:r>
              <a:rPr lang="en-US" altLang="zh-CN" sz="2400" b="1" dirty="0">
                <a:solidFill>
                  <a:srgbClr val="FF0000"/>
                </a:solidFill>
                <a:latin typeface="Times New Roman"/>
                <a:ea typeface="楷体"/>
              </a:rPr>
              <a:t>4 </a:t>
            </a:r>
            <a:r>
              <a:rPr lang="zh-CN" altLang="en-US" sz="2400" b="1" dirty="0">
                <a:solidFill>
                  <a:srgbClr val="FF0000"/>
                </a:solidFill>
                <a:latin typeface="Times New Roman"/>
                <a:ea typeface="楷体"/>
              </a:rPr>
              <a:t>公顷 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77190" y="794334"/>
            <a:ext cx="818962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4.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计算右面图形的面积。你能想出几种方法？</a:t>
            </a:r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174" y="1635151"/>
            <a:ext cx="2619864" cy="1925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960435" y="1794190"/>
            <a:ext cx="4881563" cy="28067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100" b="1" dirty="0">
                <a:solidFill>
                  <a:srgbClr val="1515FF"/>
                </a:solidFill>
                <a:latin typeface="+mn-lt"/>
                <a:ea typeface="+mn-ea"/>
              </a:rPr>
              <a:t>方法一：凑整法</a:t>
            </a:r>
            <a:endParaRPr lang="en-US" altLang="zh-CN" sz="2100" b="1" dirty="0">
              <a:solidFill>
                <a:srgbClr val="1515FF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100" b="1" dirty="0">
                <a:solidFill>
                  <a:srgbClr val="1515FF"/>
                </a:solidFill>
                <a:latin typeface="+mn-lt"/>
                <a:ea typeface="+mn-ea"/>
              </a:rPr>
              <a:t>长方形减去梯形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长方形面积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=12×10=120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1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zh-CN" sz="2100" b="1" dirty="0">
                <a:solidFill>
                  <a:srgbClr val="FF0000"/>
                </a:solidFill>
                <a:latin typeface="+mn-lt"/>
                <a:ea typeface="+mn-ea"/>
              </a:rPr>
              <a:t>梯形的面积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=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6+12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10-5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÷2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                    =18×5÷2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                    =45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组合图形的面积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=120 - 45=75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grpSp>
        <p:nvGrpSpPr>
          <p:cNvPr id="6" name="Group 18"/>
          <p:cNvGrpSpPr/>
          <p:nvPr/>
        </p:nvGrpSpPr>
        <p:grpSpPr bwMode="auto">
          <a:xfrm>
            <a:off x="6392863" y="1687513"/>
            <a:ext cx="1887537" cy="782637"/>
            <a:chOff x="3640" y="1815"/>
            <a:chExt cx="1585" cy="658"/>
          </a:xfrm>
        </p:grpSpPr>
        <p:cxnSp>
          <p:nvCxnSpPr>
            <p:cNvPr id="7" name="直接连接符 10"/>
            <p:cNvCxnSpPr>
              <a:cxnSpLocks noChangeShapeType="1"/>
            </p:cNvCxnSpPr>
            <p:nvPr/>
          </p:nvCxnSpPr>
          <p:spPr bwMode="auto">
            <a:xfrm flipV="1">
              <a:off x="5213" y="1836"/>
              <a:ext cx="0" cy="637"/>
            </a:xfrm>
            <a:prstGeom prst="line">
              <a:avLst/>
            </a:prstGeom>
            <a:noFill/>
            <a:ln w="28575">
              <a:solidFill>
                <a:srgbClr val="FF47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接连接符 12"/>
            <p:cNvCxnSpPr>
              <a:cxnSpLocks noChangeShapeType="1"/>
            </p:cNvCxnSpPr>
            <p:nvPr/>
          </p:nvCxnSpPr>
          <p:spPr bwMode="auto">
            <a:xfrm>
              <a:off x="3640" y="1815"/>
              <a:ext cx="1585" cy="0"/>
            </a:xfrm>
            <a:prstGeom prst="line">
              <a:avLst/>
            </a:prstGeom>
            <a:noFill/>
            <a:ln w="28575">
              <a:solidFill>
                <a:srgbClr val="FF47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174" y="1635151"/>
            <a:ext cx="2619864" cy="1925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902018" y="780256"/>
            <a:ext cx="45593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100" b="1" dirty="0">
                <a:solidFill>
                  <a:srgbClr val="1515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方法二：剪切法（</a:t>
            </a:r>
            <a:r>
              <a:rPr lang="en-US" altLang="zh-CN" sz="2100" b="1" dirty="0">
                <a:solidFill>
                  <a:srgbClr val="1515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2100" b="1" dirty="0">
                <a:solidFill>
                  <a:srgbClr val="1515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>
              <a:lnSpc>
                <a:spcPct val="120000"/>
              </a:lnSpc>
            </a:pPr>
            <a:r>
              <a:rPr lang="zh-CN" altLang="en-US" sz="2100" b="1" dirty="0">
                <a:solidFill>
                  <a:srgbClr val="1515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三角形加上梯形</a:t>
            </a:r>
          </a:p>
          <a:p>
            <a:pPr>
              <a:lnSpc>
                <a:spcPct val="12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三角形的面积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=10×(12-6)÷2</a:t>
            </a:r>
          </a:p>
          <a:p>
            <a:pPr>
              <a:lnSpc>
                <a:spcPct val="12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                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=10×6÷2</a:t>
            </a:r>
          </a:p>
          <a:p>
            <a:pPr>
              <a:lnSpc>
                <a:spcPct val="12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                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=30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endParaRPr lang="en-US" altLang="zh-CN" sz="21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梯形的面积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=(6+12)×5÷2</a:t>
            </a:r>
          </a:p>
          <a:p>
            <a:pPr>
              <a:lnSpc>
                <a:spcPct val="12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            =18×5÷2</a:t>
            </a:r>
          </a:p>
          <a:p>
            <a:pPr>
              <a:lnSpc>
                <a:spcPct val="12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            =45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>
              <a:lnSpc>
                <a:spcPct val="12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组合图形的面积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=30+45=75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</p:txBody>
      </p:sp>
      <p:cxnSp>
        <p:nvCxnSpPr>
          <p:cNvPr id="11" name="直接连接符 12"/>
          <p:cNvCxnSpPr>
            <a:cxnSpLocks noChangeShapeType="1"/>
          </p:cNvCxnSpPr>
          <p:nvPr/>
        </p:nvCxnSpPr>
        <p:spPr bwMode="auto">
          <a:xfrm flipV="1">
            <a:off x="6402388" y="2479675"/>
            <a:ext cx="930275" cy="779463"/>
          </a:xfrm>
          <a:prstGeom prst="line">
            <a:avLst/>
          </a:prstGeom>
          <a:noFill/>
          <a:ln w="28575">
            <a:solidFill>
              <a:srgbClr val="FF47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174" y="1635151"/>
            <a:ext cx="2619864" cy="1925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2"/>
          <p:cNvSpPr txBox="1">
            <a:spLocks noChangeArrowheads="1"/>
          </p:cNvSpPr>
          <p:nvPr/>
        </p:nvSpPr>
        <p:spPr bwMode="auto">
          <a:xfrm>
            <a:off x="762318" y="1167606"/>
            <a:ext cx="5192712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100" b="1" dirty="0">
                <a:solidFill>
                  <a:srgbClr val="1515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方法三：剪切法（</a:t>
            </a:r>
            <a:r>
              <a:rPr lang="en-US" altLang="zh-CN" sz="2100" b="1" dirty="0">
                <a:solidFill>
                  <a:srgbClr val="1515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100" b="1" dirty="0">
                <a:solidFill>
                  <a:srgbClr val="1515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>
              <a:lnSpc>
                <a:spcPct val="120000"/>
              </a:lnSpc>
            </a:pPr>
            <a:r>
              <a:rPr lang="zh-CN" altLang="en-US" sz="2100" b="1" dirty="0">
                <a:solidFill>
                  <a:srgbClr val="1515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长方形加上梯形</a:t>
            </a:r>
          </a:p>
          <a:p>
            <a:pPr>
              <a:lnSpc>
                <a:spcPct val="12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长方形的面积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=6×5=30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endParaRPr lang="en-US" altLang="zh-CN" sz="21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梯形的面积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5+10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12 - 6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÷2</a:t>
            </a:r>
          </a:p>
          <a:p>
            <a:pPr>
              <a:lnSpc>
                <a:spcPct val="12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            = 15×6÷2</a:t>
            </a:r>
          </a:p>
          <a:p>
            <a:pPr>
              <a:lnSpc>
                <a:spcPct val="12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            = 45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>
              <a:lnSpc>
                <a:spcPct val="12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组合图形的面积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=30+45=75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</p:txBody>
      </p:sp>
      <p:cxnSp>
        <p:nvCxnSpPr>
          <p:cNvPr id="4" name="直接连接符 12"/>
          <p:cNvCxnSpPr>
            <a:cxnSpLocks noChangeShapeType="1"/>
          </p:cNvCxnSpPr>
          <p:nvPr/>
        </p:nvCxnSpPr>
        <p:spPr bwMode="auto">
          <a:xfrm flipV="1">
            <a:off x="7332663" y="2479675"/>
            <a:ext cx="0" cy="766763"/>
          </a:xfrm>
          <a:prstGeom prst="line">
            <a:avLst/>
          </a:prstGeom>
          <a:noFill/>
          <a:ln w="28575">
            <a:solidFill>
              <a:srgbClr val="FF47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>
            <a:spLocks noChangeArrowheads="1"/>
          </p:cNvSpPr>
          <p:nvPr/>
        </p:nvSpPr>
        <p:spPr bwMode="auto">
          <a:xfrm flipH="1">
            <a:off x="5415755" y="2487612"/>
            <a:ext cx="966787" cy="788988"/>
          </a:xfrm>
          <a:prstGeom prst="rtTriangle">
            <a:avLst/>
          </a:prstGeom>
          <a:solidFill>
            <a:srgbClr val="C7D6ED"/>
          </a:solidFill>
          <a:ln w="12700">
            <a:solidFill>
              <a:schemeClr val="tx1"/>
            </a:solidFill>
            <a:round/>
          </a:ln>
        </p:spPr>
        <p:txBody>
          <a:bodyPr vert="eaVert" anchor="ctr"/>
          <a:lstStyle/>
          <a:p>
            <a:endParaRPr lang="zh-CN" altLang="en-US"/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174" y="1635151"/>
            <a:ext cx="2619864" cy="1925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直角三角形 3"/>
          <p:cNvSpPr>
            <a:spLocks noChangeArrowheads="1"/>
          </p:cNvSpPr>
          <p:nvPr/>
        </p:nvSpPr>
        <p:spPr bwMode="auto">
          <a:xfrm>
            <a:off x="6369844" y="1619250"/>
            <a:ext cx="973931" cy="863600"/>
          </a:xfrm>
          <a:prstGeom prst="rtTriangle">
            <a:avLst/>
          </a:prstGeom>
          <a:solidFill>
            <a:schemeClr val="bg1"/>
          </a:solidFill>
          <a:ln w="19050">
            <a:solidFill>
              <a:schemeClr val="bg1"/>
            </a:solidFill>
            <a:round/>
          </a:ln>
        </p:spPr>
        <p:txBody>
          <a:bodyPr vert="eaVert" anchor="ctr"/>
          <a:lstStyle/>
          <a:p>
            <a:endParaRPr lang="zh-CN" altLang="en-US"/>
          </a:p>
        </p:txBody>
      </p:sp>
      <p:cxnSp>
        <p:nvCxnSpPr>
          <p:cNvPr id="5" name="直接箭头连接符 4"/>
          <p:cNvCxnSpPr/>
          <p:nvPr/>
        </p:nvCxnSpPr>
        <p:spPr>
          <a:xfrm>
            <a:off x="6376988" y="2485231"/>
            <a:ext cx="966787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451644" y="1383348"/>
            <a:ext cx="5119687" cy="20304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>
                <a:solidFill>
                  <a:srgbClr val="1515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CN" altLang="en-US" sz="2100" dirty="0"/>
              <a:t>方法四：割补法</a:t>
            </a:r>
          </a:p>
          <a:p>
            <a:pPr>
              <a:defRPr/>
            </a:pPr>
            <a:r>
              <a:rPr lang="zh-CN" altLang="en-US" sz="2100" dirty="0"/>
              <a:t>通过割补拼成一个梯形</a:t>
            </a:r>
          </a:p>
          <a:p>
            <a:pPr>
              <a:defRPr/>
            </a:pPr>
            <a:r>
              <a:rPr lang="zh-CN" altLang="en-US" sz="2100" dirty="0">
                <a:solidFill>
                  <a:srgbClr val="FF0000"/>
                </a:solidFill>
              </a:rPr>
              <a:t>梯形的面积 </a:t>
            </a:r>
            <a:r>
              <a:rPr lang="en-US" altLang="zh-CN" sz="2100" dirty="0">
                <a:solidFill>
                  <a:srgbClr val="FF0000"/>
                </a:solidFill>
              </a:rPr>
              <a:t>= </a:t>
            </a:r>
            <a:r>
              <a:rPr lang="en-US" altLang="zh-CN" sz="2100" dirty="0">
                <a:solidFill>
                  <a:srgbClr val="FF0000"/>
                </a:solidFill>
                <a:latin typeface="+mn-ea"/>
              </a:rPr>
              <a:t>[</a:t>
            </a:r>
            <a:r>
              <a:rPr lang="en-US" altLang="zh-CN" sz="2100" dirty="0">
                <a:solidFill>
                  <a:srgbClr val="FF0000"/>
                </a:solidFill>
              </a:rPr>
              <a:t>12+12+</a:t>
            </a:r>
            <a:r>
              <a:rPr lang="zh-CN" altLang="en-US" sz="2100" dirty="0">
                <a:solidFill>
                  <a:srgbClr val="FF0000"/>
                </a:solidFill>
              </a:rPr>
              <a:t>（</a:t>
            </a:r>
            <a:r>
              <a:rPr lang="en-US" altLang="zh-CN" sz="2100" dirty="0">
                <a:solidFill>
                  <a:srgbClr val="FF0000"/>
                </a:solidFill>
              </a:rPr>
              <a:t>12 - 6</a:t>
            </a:r>
            <a:r>
              <a:rPr lang="zh-CN" altLang="en-US" sz="2100" dirty="0">
                <a:solidFill>
                  <a:srgbClr val="FF0000"/>
                </a:solidFill>
              </a:rPr>
              <a:t>）</a:t>
            </a:r>
            <a:r>
              <a:rPr lang="en-US" altLang="zh-CN" sz="2100" dirty="0">
                <a:solidFill>
                  <a:srgbClr val="FF0000"/>
                </a:solidFill>
                <a:latin typeface="+mn-ea"/>
              </a:rPr>
              <a:t>]</a:t>
            </a:r>
            <a:r>
              <a:rPr lang="en-US" altLang="zh-CN" sz="2100" dirty="0">
                <a:solidFill>
                  <a:srgbClr val="FF0000"/>
                </a:solidFill>
              </a:rPr>
              <a:t>×5÷2</a:t>
            </a:r>
          </a:p>
          <a:p>
            <a:pPr>
              <a:defRPr/>
            </a:pPr>
            <a:r>
              <a:rPr lang="en-US" altLang="zh-CN" sz="2100" dirty="0">
                <a:solidFill>
                  <a:srgbClr val="FF0000"/>
                </a:solidFill>
              </a:rPr>
              <a:t>                     = 30×5÷2</a:t>
            </a:r>
          </a:p>
          <a:p>
            <a:pPr>
              <a:defRPr/>
            </a:pPr>
            <a:r>
              <a:rPr lang="en-US" altLang="zh-CN" sz="2100" dirty="0">
                <a:solidFill>
                  <a:srgbClr val="FF0000"/>
                </a:solidFill>
              </a:rPr>
              <a:t>                     = 75</a:t>
            </a:r>
            <a:r>
              <a:rPr lang="zh-CN" altLang="en-US" sz="2100" dirty="0">
                <a:solidFill>
                  <a:srgbClr val="FF0000"/>
                </a:solidFill>
              </a:rPr>
              <a:t>（</a:t>
            </a:r>
            <a:r>
              <a:rPr lang="en-US" altLang="zh-CN" sz="2100" dirty="0">
                <a:solidFill>
                  <a:srgbClr val="FF0000"/>
                </a:solidFill>
              </a:rPr>
              <a:t>cm</a:t>
            </a:r>
            <a:r>
              <a:rPr lang="en-US" altLang="zh-CN" sz="2100" baseline="30000" dirty="0">
                <a:solidFill>
                  <a:srgbClr val="FF0000"/>
                </a:solidFill>
              </a:rPr>
              <a:t>2</a:t>
            </a:r>
            <a:r>
              <a:rPr lang="zh-CN" altLang="en-US" sz="2100" dirty="0">
                <a:solidFill>
                  <a:srgbClr val="FF0000"/>
                </a:solidFill>
              </a:rPr>
              <a:t>）</a:t>
            </a:r>
            <a:endParaRPr lang="en-US" altLang="zh-CN" sz="2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226185" y="1821561"/>
            <a:ext cx="4090988" cy="2343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+mn-ea"/>
              </a:rPr>
              <a:t>5×4 = 20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+mn-ea"/>
              </a:rPr>
              <a:t>m</a:t>
            </a:r>
            <a:r>
              <a:rPr lang="en-US" altLang="zh-CN" sz="225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+mn-ea"/>
              </a:rPr>
              <a:t>1.2×5÷2 = 3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+mn-ea"/>
              </a:rPr>
              <a:t>m</a:t>
            </a:r>
            <a:r>
              <a:rPr lang="en-US" altLang="zh-CN" sz="225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+mn-ea"/>
              </a:rPr>
              <a:t>20+3 = 23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+mn-ea"/>
              </a:rPr>
              <a:t>m</a:t>
            </a:r>
            <a:r>
              <a:rPr lang="en-US" altLang="zh-CN" sz="225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+mn-ea"/>
              </a:rPr>
              <a:t>69×23 = 1587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+mn-ea"/>
              </a:rPr>
              <a:t>（块）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+mn-ea"/>
              </a:rPr>
              <a:t>答：一共需要用 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+mn-ea"/>
              </a:rPr>
              <a:t>1587 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+mn-ea"/>
              </a:rPr>
              <a:t>块砖。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185863" y="674370"/>
            <a:ext cx="6976239" cy="9441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894330" indent="-6083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351530" indent="-6083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808730" indent="-6083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265930" indent="-6083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130000"/>
              </a:lnSpc>
              <a:defRPr/>
            </a:pPr>
            <a:r>
              <a:rPr lang="zh-CN" altLang="en-US" sz="2250" b="1" dirty="0">
                <a:latin typeface="Times New Roman" panose="02020603050405020304" pitchFamily="18" charset="0"/>
                <a:ea typeface="黑体" panose="02010609060101010101" pitchFamily="2" charset="-122"/>
              </a:rPr>
              <a:t>下图表示的是一面墙的形状。如果要给这面墙贴砖，平均每平方米用砖 </a:t>
            </a:r>
            <a:r>
              <a:rPr lang="en-US" altLang="zh-CN" sz="2250" b="1" dirty="0">
                <a:latin typeface="Times New Roman" panose="02020603050405020304" pitchFamily="18" charset="0"/>
                <a:ea typeface="黑体" panose="02010609060101010101" pitchFamily="2" charset="-122"/>
              </a:rPr>
              <a:t>69 </a:t>
            </a:r>
            <a:r>
              <a:rPr lang="zh-CN" altLang="en-US" sz="2250" b="1" dirty="0">
                <a:latin typeface="Times New Roman" panose="02020603050405020304" pitchFamily="18" charset="0"/>
                <a:ea typeface="黑体" panose="02010609060101010101" pitchFamily="2" charset="-122"/>
              </a:rPr>
              <a:t>块，一共需要用多少块砖？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7173" y="2091753"/>
            <a:ext cx="2432716" cy="1802765"/>
          </a:xfrm>
          <a:prstGeom prst="rect">
            <a:avLst/>
          </a:prstGeom>
        </p:spPr>
      </p:pic>
      <p:sp>
        <p:nvSpPr>
          <p:cNvPr id="5" name="矩形 1">
            <a:extLst>
              <a:ext uri="{FF2B5EF4-FFF2-40B4-BE49-F238E27FC236}">
                <a16:creationId xmlns:a16="http://schemas.microsoft.com/office/drawing/2014/main" id="{2C16D572-7205-D792-037A-ABA2A407C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444" y="666750"/>
            <a:ext cx="883602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5. 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367621" y="4156743"/>
            <a:ext cx="4838700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25 + 44 ÷ 2 = 47 (m</a:t>
            </a:r>
            <a:r>
              <a:rPr lang="en-US" altLang="zh-CN" sz="2100" b="1" baseline="300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1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（答案合理即可）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28680" y="457484"/>
            <a:ext cx="8011460" cy="4680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indent="0">
              <a:lnSpc>
                <a:spcPct val="120000"/>
              </a:lnSpc>
              <a:buFont typeface="+mj-lt"/>
              <a:buNone/>
              <a:defRPr sz="2250" b="1">
                <a:latin typeface="+mj-lt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r>
              <a:rPr lang="en-US" altLang="zh-CN" dirty="0"/>
              <a:t>6. </a:t>
            </a:r>
            <a:r>
              <a:rPr lang="zh-CN" altLang="en-US" dirty="0"/>
              <a:t>下图中小方格的边长是 1 m，估计涂色部分的面积。</a:t>
            </a:r>
          </a:p>
        </p:txBody>
      </p:sp>
      <p:pic>
        <p:nvPicPr>
          <p:cNvPr id="27653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250" y="991021"/>
            <a:ext cx="2581499" cy="248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967321" y="3494247"/>
            <a:ext cx="7239000" cy="8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100" b="1">
                <a:solidFill>
                  <a:srgbClr val="0000FF"/>
                </a:solidFill>
                <a:latin typeface="Times New Roman" panose="02020603050405020304" pitchFamily="18" charset="0"/>
              </a:rPr>
              <a:t>提示：数出涂色部分的方格数。小方格中涂色部分不满一格的按半格计算。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ChangeArrowheads="1"/>
          </p:cNvSpPr>
          <p:nvPr/>
        </p:nvSpPr>
        <p:spPr bwMode="auto">
          <a:xfrm>
            <a:off x="726840" y="533884"/>
            <a:ext cx="6634162" cy="46807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250" b="1" dirty="0">
                <a:latin typeface="Times New Roman" panose="02020603050405020304" pitchFamily="18" charset="0"/>
                <a:ea typeface="黑体" panose="02010609060101010101" pitchFamily="2" charset="-122"/>
              </a:rPr>
              <a:t>7. </a:t>
            </a:r>
            <a:r>
              <a:rPr lang="zh-CN" altLang="en-US" sz="2250" b="1" dirty="0">
                <a:latin typeface="Times New Roman" panose="02020603050405020304" pitchFamily="18" charset="0"/>
                <a:ea typeface="黑体" panose="02010609060101010101" pitchFamily="2" charset="-122"/>
              </a:rPr>
              <a:t>下图是一个火箭模型的平面图，计算它的面积。</a:t>
            </a:r>
            <a:endParaRPr lang="zh-CN" altLang="en-US" sz="2250" b="1" dirty="0">
              <a:latin typeface="Times New Roman" panose="02020603050405020304" pitchFamily="18" charset="0"/>
            </a:endParaRP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1021271" y="1152811"/>
            <a:ext cx="5522913" cy="32623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顶部三角形的面积</a:t>
            </a:r>
            <a:r>
              <a:rPr lang="en-US" altLang="zh-CN" sz="2100" b="1" i="1" dirty="0">
                <a:solidFill>
                  <a:srgbClr val="FF0000"/>
                </a:solidFill>
                <a:latin typeface="+mn-lt"/>
                <a:ea typeface="+mn-ea"/>
              </a:rPr>
              <a:t>S 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＝ </a:t>
            </a:r>
            <a:r>
              <a:rPr lang="en-US" altLang="zh-CN" sz="2100" b="1" i="1" dirty="0">
                <a:solidFill>
                  <a:srgbClr val="FF0000"/>
                </a:solidFill>
                <a:latin typeface="+mn-lt"/>
                <a:ea typeface="+mn-ea"/>
              </a:rPr>
              <a:t>ah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÷2</a:t>
            </a:r>
          </a:p>
          <a:p>
            <a:pPr>
              <a:lnSpc>
                <a:spcPct val="110000"/>
              </a:lnSpc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   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		        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＝ 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8×10÷2</a:t>
            </a:r>
          </a:p>
          <a:p>
            <a:pPr>
              <a:lnSpc>
                <a:spcPct val="11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   		        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＝ 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40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cm²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1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中间长方形的面积</a:t>
            </a:r>
            <a:r>
              <a:rPr lang="en-US" altLang="zh-CN" sz="2100" b="1" i="1" dirty="0">
                <a:solidFill>
                  <a:srgbClr val="FF0000"/>
                </a:solidFill>
                <a:latin typeface="+mn-lt"/>
                <a:ea typeface="+mn-ea"/>
              </a:rPr>
              <a:t>S</a:t>
            </a:r>
            <a:r>
              <a:rPr lang="zh-CN" altLang="en-US" sz="2100" b="1" dirty="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 ＝ 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70×8 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＝ 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560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cm²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1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底部梯形的面积</a:t>
            </a:r>
            <a:r>
              <a:rPr lang="en-US" altLang="zh-CN" sz="2100" b="1" i="1" dirty="0">
                <a:solidFill>
                  <a:srgbClr val="FF0000"/>
                </a:solidFill>
                <a:latin typeface="+mn-lt"/>
                <a:ea typeface="+mn-ea"/>
              </a:rPr>
              <a:t>S 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＝（</a:t>
            </a:r>
            <a:r>
              <a:rPr lang="en-US" altLang="zh-CN" sz="2100" b="1" i="1" dirty="0">
                <a:solidFill>
                  <a:srgbClr val="FF0000"/>
                </a:solidFill>
                <a:latin typeface="+mn-lt"/>
                <a:ea typeface="+mn-ea"/>
              </a:rPr>
              <a:t>a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100" b="1" i="1" dirty="0">
                <a:solidFill>
                  <a:srgbClr val="FF0000"/>
                </a:solidFill>
                <a:latin typeface="+mn-lt"/>
                <a:ea typeface="+mn-ea"/>
              </a:rPr>
              <a:t>b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en-US" altLang="zh-CN" sz="2100" b="1" i="1" dirty="0">
                <a:solidFill>
                  <a:srgbClr val="FF0000"/>
                </a:solidFill>
                <a:latin typeface="+mn-lt"/>
                <a:ea typeface="+mn-ea"/>
              </a:rPr>
              <a:t>h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÷2</a:t>
            </a:r>
          </a:p>
          <a:p>
            <a:pPr>
              <a:lnSpc>
                <a:spcPct val="110000"/>
              </a:lnSpc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   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		    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＝（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8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16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×8÷2</a:t>
            </a:r>
          </a:p>
          <a:p>
            <a:pPr>
              <a:lnSpc>
                <a:spcPct val="11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   		    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96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cm²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  <a:p>
            <a:pPr>
              <a:lnSpc>
                <a:spcPct val="11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40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560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96 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＝ 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696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cm²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1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答：这个平面图的面积是 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696 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平方厘米。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0430" y="431097"/>
            <a:ext cx="1197842" cy="4250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086168" y="538636"/>
            <a:ext cx="7707335" cy="8835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250" b="1" dirty="0">
                <a:latin typeface="+mj-lt"/>
                <a:ea typeface="黑体" panose="02010609060101010101" pitchFamily="2" charset="-122"/>
              </a:rPr>
              <a:t>先设法计算出下面每个图形的面积，再比较它们的面积。</a:t>
            </a:r>
            <a:endParaRPr lang="en-US" altLang="zh-CN" sz="2250" b="1" dirty="0">
              <a:latin typeface="+mj-lt"/>
              <a:ea typeface="黑体" panose="02010609060101010101" pitchFamily="2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250" b="1" dirty="0">
                <a:latin typeface="+mj-lt"/>
                <a:ea typeface="黑体" panose="02010609060101010101" pitchFamily="2" charset="-122"/>
              </a:rPr>
              <a:t>你发现了什么？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442659" y="2886307"/>
            <a:ext cx="2343779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2.4</a:t>
            </a:r>
            <a:r>
              <a:rPr lang="zh-CN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×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1.5= 3.6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cm</a:t>
            </a:r>
            <a:r>
              <a:rPr lang="en-US" altLang="zh-CN" b="1" baseline="300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2558253" y="2913401"/>
            <a:ext cx="2343779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1.5</a:t>
            </a:r>
            <a:r>
              <a:rPr lang="zh-CN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×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2.4= 3.6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cm</a:t>
            </a:r>
            <a:r>
              <a:rPr lang="en-US" altLang="zh-CN" b="1" baseline="300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3683299" y="3300010"/>
            <a:ext cx="3334327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1+2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  <a:r>
              <a:rPr lang="zh-CN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×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2.4÷2= 3.6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cm</a:t>
            </a:r>
            <a:r>
              <a:rPr lang="en-US" altLang="zh-CN" b="1" baseline="300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5954895" y="2945416"/>
            <a:ext cx="2621415" cy="4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×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2.4÷2= 3.6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</a:rPr>
              <a:t>cm</a:t>
            </a:r>
            <a:r>
              <a:rPr lang="en-US" altLang="zh-CN" b="1" baseline="300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</a:p>
        </p:txBody>
      </p:sp>
      <p:sp>
        <p:nvSpPr>
          <p:cNvPr id="22" name="文本框 21"/>
          <p:cNvSpPr txBox="1"/>
          <p:nvPr/>
        </p:nvSpPr>
        <p:spPr bwMode="auto">
          <a:xfrm>
            <a:off x="472417" y="3767902"/>
            <a:ext cx="8321086" cy="728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发现：四个图形中</a:t>
            </a:r>
            <a:r>
              <a:rPr lang="en-US" altLang="zh-CN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长方形的宽、平行四边形的底、梯形上下底的和的一半、三角形底的一半都相等</a:t>
            </a:r>
            <a:r>
              <a:rPr lang="en-US" altLang="zh-CN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它们的高都相等</a:t>
            </a:r>
            <a:r>
              <a:rPr lang="en-US" altLang="zh-CN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算得它们的面积也相等。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1389950"/>
            <a:ext cx="7557025" cy="161626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FCC1648D-7BAC-92D0-EC2E-D0E8093EE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628" y="502718"/>
            <a:ext cx="883602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8. 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9" grpId="0"/>
      <p:bldP spid="19" grpId="1"/>
      <p:bldP spid="20" grpId="0"/>
      <p:bldP spid="20" grpId="1"/>
      <p:bldP spid="21" grpId="0"/>
      <p:bldP spid="21" grpId="1"/>
      <p:bldP spid="22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>
          <a:noFill/>
        </a:ln>
      </a:spPr>
      <a:bodyPr wrap="none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988</Words>
  <Application>Microsoft Office PowerPoint</Application>
  <PresentationFormat>全屏显示(16:9)</PresentationFormat>
  <Paragraphs>166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等线 Light</vt:lpstr>
      <vt:lpstr>黑体</vt:lpstr>
      <vt:lpstr>楷体</vt:lpstr>
      <vt:lpstr>楷体_GB2312</vt:lpstr>
      <vt:lpstr>宋体</vt:lpstr>
      <vt:lpstr>Arial</vt:lpstr>
      <vt:lpstr>Calibri</vt:lpstr>
      <vt:lpstr>Times New Roman</vt:lpstr>
      <vt:lpstr>1_自定义设计方案</vt:lpstr>
      <vt:lpstr>Office 主题​​</vt:lpstr>
      <vt:lpstr>整理和复习 （练习十八）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792</cp:revision>
  <dcterms:created xsi:type="dcterms:W3CDTF">2016-01-14T07:05:00Z</dcterms:created>
  <dcterms:modified xsi:type="dcterms:W3CDTF">2026-07-21T00:37:58Z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