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  <p:sldMasterId id="2147484743" r:id="rId2"/>
  </p:sldMasterIdLst>
  <p:notesMasterIdLst>
    <p:notesMasterId r:id="rId12"/>
  </p:notesMasterIdLst>
  <p:handoutMasterIdLst>
    <p:handoutMasterId r:id="rId13"/>
  </p:handoutMasterIdLst>
  <p:sldIdLst>
    <p:sldId id="256" r:id="rId3"/>
    <p:sldId id="377" r:id="rId4"/>
    <p:sldId id="406" r:id="rId5"/>
    <p:sldId id="407" r:id="rId6"/>
    <p:sldId id="408" r:id="rId7"/>
    <p:sldId id="409" r:id="rId8"/>
    <p:sldId id="410" r:id="rId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07358"/>
    <a:srgbClr val="FBF3D0"/>
    <a:srgbClr val="FEFDCA"/>
    <a:srgbClr val="7FD6E2"/>
    <a:srgbClr val="08A5C7"/>
    <a:srgbClr val="E0D5CB"/>
    <a:srgbClr val="E0F9B5"/>
    <a:srgbClr val="FF47FF"/>
    <a:srgbClr val="151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249" autoAdjust="0"/>
  </p:normalViewPr>
  <p:slideViewPr>
    <p:cSldViewPr snapToGrid="0">
      <p:cViewPr varScale="1">
        <p:scale>
          <a:sx n="109" d="100"/>
          <a:sy n="109" d="100"/>
        </p:scale>
        <p:origin x="806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476F15-1310-4318-AEBE-D42DE23AC9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E9AFE7-A9D9-4C32-8957-D1CA0307E6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5C483ED4-EE20-4F71-8787-25A234DB302A}" type="datetimeFigureOut">
              <a:rPr lang="zh-CN" altLang="en-US"/>
              <a:pPr>
                <a:defRPr/>
              </a:pPr>
              <a:t>2026/7/20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A20C245-B980-4914-8B1F-BADB420F2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2B0EEFD-C346-4844-88D6-0E83430895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FB1A8DA-64CD-486E-8218-667C50730B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9F5CA1A-5A71-458D-B07B-67B0B4EC5A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B68F04-A9D7-4940-9607-319345C16C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0B112CD-D5BA-4DCE-A5E9-248AE0DE330E}" type="datetimeFigureOut">
              <a:rPr lang="zh-CN" altLang="en-US"/>
              <a:pPr>
                <a:defRPr/>
              </a:pPr>
              <a:t>2026/7/20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1DC59BE-853B-4625-8D36-5A639FFEAE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D633B45-46AB-4A84-93B5-97B318E8F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3D3921-622F-4C60-B7C5-2EADB26AA8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197626-D69F-4EDB-8455-D56839BE2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618198-0FA6-4EF6-85E6-C3248DD50C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D4E2E47-E4C6-CBEB-0E4B-55ED0B630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43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80A4A0B-412F-A3C8-EC11-BA14B36BEC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76882" y="3431599"/>
            <a:ext cx="2233293" cy="17119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69DB2B-D90F-40FA-9292-2D6D4BD974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8160" y="53416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48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B516F70-9927-8146-4CCB-2542096A6A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2424E1-C200-46A5-B6AD-6A6FA93F40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6482083" y="3152775"/>
            <a:ext cx="1914470" cy="14675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4BA69A5-9A0D-40FD-AFE9-B731C278D4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9671" y="310106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4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DCA9728-159D-8D92-D2B3-D46D55316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89DBDE-AFBA-CEFA-011D-2DA32809FD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2083" y="3152775"/>
            <a:ext cx="1914470" cy="14675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F6D70A-142A-4C02-81E7-289F1F231D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3545" y="37542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4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56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5757A8C6-2396-4B56-8076-AA086DFFED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755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>
            <a:extLst>
              <a:ext uri="{FF2B5EF4-FFF2-40B4-BE49-F238E27FC236}">
                <a16:creationId xmlns:a16="http://schemas.microsoft.com/office/drawing/2014/main" id="{756F49A3-7B32-4653-B93F-B45E0B988D8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546350" y="2201465"/>
            <a:ext cx="5475288" cy="91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baseline="30000" dirty="0">
                <a:ln>
                  <a:solidFill>
                    <a:srgbClr val="207358"/>
                  </a:solidFill>
                </a:ln>
                <a:solidFill>
                  <a:srgbClr val="20735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4400" b="1" dirty="0">
                <a:ln>
                  <a:solidFill>
                    <a:srgbClr val="207358"/>
                  </a:solidFill>
                </a:ln>
                <a:solidFill>
                  <a:srgbClr val="20735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格点多边形的面积</a:t>
            </a:r>
          </a:p>
        </p:txBody>
      </p:sp>
      <p:sp>
        <p:nvSpPr>
          <p:cNvPr id="16387" name="矩形 9">
            <a:extLst>
              <a:ext uri="{FF2B5EF4-FFF2-40B4-BE49-F238E27FC236}">
                <a16:creationId xmlns:a16="http://schemas.microsoft.com/office/drawing/2014/main" id="{CAEE0317-32C7-482E-B373-70EE1CC527DF}"/>
              </a:ext>
            </a:extLst>
          </p:cNvPr>
          <p:cNvSpPr>
            <a:spLocks noChangeArrowheads="1"/>
          </p:cNvSpPr>
          <p:nvPr/>
        </p:nvSpPr>
        <p:spPr bwMode="auto">
          <a:xfrm rot="21182492">
            <a:off x="2176463" y="908050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9D0F1C4-BD0C-D309-D164-9F7648B92713}"/>
              </a:ext>
            </a:extLst>
          </p:cNvPr>
          <p:cNvGrpSpPr/>
          <p:nvPr/>
        </p:nvGrpSpPr>
        <p:grpSpPr>
          <a:xfrm>
            <a:off x="99060" y="1170"/>
            <a:ext cx="4183380" cy="753686"/>
            <a:chOff x="3390900" y="24915"/>
            <a:chExt cx="4724400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3AF102B-D7EB-38EE-258C-557FFB74E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4724400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464B24C-A2EC-BFA4-8ED7-0073BBBA60E1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3430747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一、认识格点多边形</a:t>
              </a:r>
            </a:p>
          </p:txBody>
        </p:sp>
      </p:grpSp>
      <p:sp>
        <p:nvSpPr>
          <p:cNvPr id="2" name="Rectangle 12">
            <a:extLst>
              <a:ext uri="{FF2B5EF4-FFF2-40B4-BE49-F238E27FC236}">
                <a16:creationId xmlns:a16="http://schemas.microsoft.com/office/drawing/2014/main" id="{EA4C83CE-458D-42B7-8996-1816431FC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68" y="771432"/>
            <a:ext cx="3570164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你知道格点多边形吗？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75F6BE0-E044-EC39-A1B5-2DC053673F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" y="2046915"/>
            <a:ext cx="1781299" cy="111726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1E64A2D-30EB-EC6C-70A9-9A700CD249F3}"/>
              </a:ext>
            </a:extLst>
          </p:cNvPr>
          <p:cNvSpPr txBox="1"/>
          <p:nvPr/>
        </p:nvSpPr>
        <p:spPr bwMode="auto">
          <a:xfrm>
            <a:off x="860232" y="3256666"/>
            <a:ext cx="14706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方格纸</a:t>
            </a:r>
            <a:endParaRPr lang="zh-CN" altLang="en-US" b="1" dirty="0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79AF41E-CA19-E27D-E64B-1A7E2DD81050}"/>
              </a:ext>
            </a:extLst>
          </p:cNvPr>
          <p:cNvCxnSpPr>
            <a:cxnSpLocks/>
          </p:cNvCxnSpPr>
          <p:nvPr/>
        </p:nvCxnSpPr>
        <p:spPr>
          <a:xfrm>
            <a:off x="2385060" y="2609850"/>
            <a:ext cx="109728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86CD3E5-6BF6-CA7E-B93D-311D57A863CB}"/>
              </a:ext>
            </a:extLst>
          </p:cNvPr>
          <p:cNvSpPr txBox="1"/>
          <p:nvPr/>
        </p:nvSpPr>
        <p:spPr bwMode="auto">
          <a:xfrm>
            <a:off x="2369820" y="1446448"/>
            <a:ext cx="13106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把线擦去只留交点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4D578E2-57C5-1BFF-DDAD-6D6C4E01C6EF}"/>
              </a:ext>
            </a:extLst>
          </p:cNvPr>
          <p:cNvCxnSpPr>
            <a:cxnSpLocks/>
          </p:cNvCxnSpPr>
          <p:nvPr/>
        </p:nvCxnSpPr>
        <p:spPr>
          <a:xfrm>
            <a:off x="5462588" y="2595290"/>
            <a:ext cx="124826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B645FC5-1D76-DB25-C5C9-714458433DE2}"/>
              </a:ext>
            </a:extLst>
          </p:cNvPr>
          <p:cNvSpPr txBox="1"/>
          <p:nvPr/>
        </p:nvSpPr>
        <p:spPr bwMode="auto">
          <a:xfrm>
            <a:off x="5384884" y="1423659"/>
            <a:ext cx="15188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以格点为顶点画多边形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60B5B66-04A0-4789-8CDA-1C5F461B18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297" y="2009255"/>
            <a:ext cx="1847081" cy="118854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D8A4198-1C22-23A7-614F-52A767A23A7F}"/>
              </a:ext>
            </a:extLst>
          </p:cNvPr>
          <p:cNvSpPr txBox="1"/>
          <p:nvPr/>
        </p:nvSpPr>
        <p:spPr bwMode="auto">
          <a:xfrm>
            <a:off x="3902666" y="3256665"/>
            <a:ext cx="14706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格点图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3E31471-DEAD-360F-B0B1-B4D4E7605C7D}"/>
              </a:ext>
            </a:extLst>
          </p:cNvPr>
          <p:cNvSpPr txBox="1"/>
          <p:nvPr/>
        </p:nvSpPr>
        <p:spPr bwMode="auto">
          <a:xfrm>
            <a:off x="6847924" y="3256665"/>
            <a:ext cx="1995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格点多边形</a:t>
            </a:r>
            <a:endParaRPr lang="zh-CN" altLang="en-US" b="1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6CBC55F7-B7BC-B97D-CB8A-583778D614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51" y="2012091"/>
            <a:ext cx="1858845" cy="1194970"/>
          </a:xfrm>
          <a:prstGeom prst="rect">
            <a:avLst/>
          </a:prstGeom>
        </p:spPr>
      </p:pic>
      <p:sp>
        <p:nvSpPr>
          <p:cNvPr id="27" name="Rectangle 12">
            <a:extLst>
              <a:ext uri="{FF2B5EF4-FFF2-40B4-BE49-F238E27FC236}">
                <a16:creationId xmlns:a16="http://schemas.microsoft.com/office/drawing/2014/main" id="{DE816D55-063E-7628-D219-5D9B1E3D3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68" y="3887503"/>
            <a:ext cx="5636992" cy="559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想一想：怎样计算格点多边形的</a:t>
            </a:r>
            <a:r>
              <a:rPr lang="zh-CN" altLang="en-US" sz="2400" b="1" dirty="0">
                <a:highlight>
                  <a:srgbClr val="FF00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面积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4" grpId="0"/>
      <p:bldP spid="19" grpId="0"/>
      <p:bldP spid="22" grpId="0"/>
      <p:bldP spid="23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D2542B2-8B64-F84B-6FFF-EB25E08DB47C}"/>
              </a:ext>
            </a:extLst>
          </p:cNvPr>
          <p:cNvGrpSpPr/>
          <p:nvPr/>
        </p:nvGrpSpPr>
        <p:grpSpPr>
          <a:xfrm>
            <a:off x="99060" y="1170"/>
            <a:ext cx="2941320" cy="753686"/>
            <a:chOff x="3390900" y="24915"/>
            <a:chExt cx="3364737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7D0042A-D92A-5AC7-313F-0A597BBC1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3364737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526C21B-738A-BBFA-15FE-7CDEB127727D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2652471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二、自主探究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43D0420-8F02-8208-235C-11445C9E03BC}"/>
              </a:ext>
            </a:extLst>
          </p:cNvPr>
          <p:cNvGrpSpPr/>
          <p:nvPr/>
        </p:nvGrpSpPr>
        <p:grpSpPr>
          <a:xfrm>
            <a:off x="280368" y="1233594"/>
            <a:ext cx="4266563" cy="1198160"/>
            <a:chOff x="343770" y="2924116"/>
            <a:chExt cx="3587292" cy="119816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EDB7FD1-3E15-8C89-3725-3AF91C3B3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43770" y="3159466"/>
              <a:ext cx="626350" cy="771356"/>
            </a:xfrm>
            <a:prstGeom prst="rect">
              <a:avLst/>
            </a:prstGeom>
          </p:spPr>
        </p:pic>
        <p:sp>
          <p:nvSpPr>
            <p:cNvPr id="8" name="AutoShape 27">
              <a:extLst>
                <a:ext uri="{FF2B5EF4-FFF2-40B4-BE49-F238E27FC236}">
                  <a16:creationId xmlns:a16="http://schemas.microsoft.com/office/drawing/2014/main" id="{C41B6179-232C-BB76-B4F0-302BEED40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979" y="2924116"/>
              <a:ext cx="2860083" cy="1198160"/>
            </a:xfrm>
            <a:prstGeom prst="wedgeRoundRectCallout">
              <a:avLst>
                <a:gd name="adj1" fmla="val -55882"/>
                <a:gd name="adj2" fmla="val 13895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可以采用</a:t>
              </a:r>
              <a:r>
                <a: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分割法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把它分割成若干个基本图形，再</a:t>
              </a:r>
              <a:r>
                <a: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分别计算面积</a:t>
              </a:r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,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将各部分面积相加。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9BC8FBD-743C-9987-4833-BDC4C0896E48}"/>
              </a:ext>
            </a:extLst>
          </p:cNvPr>
          <p:cNvGrpSpPr/>
          <p:nvPr/>
        </p:nvGrpSpPr>
        <p:grpSpPr>
          <a:xfrm>
            <a:off x="4659269" y="1233594"/>
            <a:ext cx="4366431" cy="1198160"/>
            <a:chOff x="2985788" y="1609516"/>
            <a:chExt cx="4366431" cy="119816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6A7E513-EE12-87A6-2E47-07ACE68F6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00627" y="1877211"/>
              <a:ext cx="751592" cy="746631"/>
            </a:xfrm>
            <a:prstGeom prst="rect">
              <a:avLst/>
            </a:prstGeom>
          </p:spPr>
        </p:pic>
        <p:sp>
          <p:nvSpPr>
            <p:cNvPr id="11" name="AutoShape 27">
              <a:extLst>
                <a:ext uri="{FF2B5EF4-FFF2-40B4-BE49-F238E27FC236}">
                  <a16:creationId xmlns:a16="http://schemas.microsoft.com/office/drawing/2014/main" id="{DED805D9-2716-1A2B-BEF8-DC8D32B20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788" y="1609516"/>
              <a:ext cx="3401653" cy="1198160"/>
            </a:xfrm>
            <a:prstGeom prst="wedgeRoundRectCallout">
              <a:avLst>
                <a:gd name="adj1" fmla="val 56869"/>
                <a:gd name="adj2" fmla="val 8086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还可以采用</a:t>
              </a:r>
              <a:r>
                <a: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添补法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，先计算</a:t>
              </a:r>
              <a:r>
                <a: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外侧长方形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的面积，再</a:t>
              </a:r>
              <a:r>
                <a: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减去添补的各三角形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的面积。</a:t>
              </a:r>
              <a:endPara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F6A17D25-AACF-707C-67E9-CC5A51222C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222" y="2742227"/>
            <a:ext cx="2121238" cy="1364953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0C38590-7291-2EB5-F290-416C217784B9}"/>
              </a:ext>
            </a:extLst>
          </p:cNvPr>
          <p:cNvCxnSpPr>
            <a:cxnSpLocks/>
          </p:cNvCxnSpPr>
          <p:nvPr/>
        </p:nvCxnSpPr>
        <p:spPr>
          <a:xfrm>
            <a:off x="2619841" y="3314700"/>
            <a:ext cx="0" cy="73152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077867A-D851-CC45-BB0E-14D8B9449C19}"/>
              </a:ext>
            </a:extLst>
          </p:cNvPr>
          <p:cNvCxnSpPr>
            <a:cxnSpLocks/>
          </p:cNvCxnSpPr>
          <p:nvPr/>
        </p:nvCxnSpPr>
        <p:spPr>
          <a:xfrm>
            <a:off x="1882140" y="3794760"/>
            <a:ext cx="752941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8F00900-CC6F-2D90-EC6E-D2D5153ED2C6}"/>
              </a:ext>
            </a:extLst>
          </p:cNvPr>
          <p:cNvCxnSpPr>
            <a:cxnSpLocks/>
          </p:cNvCxnSpPr>
          <p:nvPr/>
        </p:nvCxnSpPr>
        <p:spPr>
          <a:xfrm>
            <a:off x="2368381" y="3063240"/>
            <a:ext cx="0" cy="73152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A699A7D5-6CCE-03ED-019C-23E468F36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4534" y="3316501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6DC98D6-E26D-BF72-91E4-D6131D1E4F30}"/>
              </a:ext>
            </a:extLst>
          </p:cNvPr>
          <p:cNvGrpSpPr/>
          <p:nvPr/>
        </p:nvGrpSpPr>
        <p:grpSpPr>
          <a:xfrm>
            <a:off x="2461437" y="2641420"/>
            <a:ext cx="851824" cy="861558"/>
            <a:chOff x="2461437" y="2610940"/>
            <a:chExt cx="851824" cy="861558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EE3E9F1-179A-AD83-DC4F-CBB4B7E2D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461" y="2610940"/>
              <a:ext cx="6858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2.5</a:t>
              </a:r>
            </a:p>
          </p:txBody>
        </p:sp>
        <p:sp>
          <p:nvSpPr>
            <p:cNvPr id="28" name="弧形 27">
              <a:extLst>
                <a:ext uri="{FF2B5EF4-FFF2-40B4-BE49-F238E27FC236}">
                  <a16:creationId xmlns:a16="http://schemas.microsoft.com/office/drawing/2014/main" id="{848A84F9-073B-65E7-1865-324DFAB43600}"/>
                </a:ext>
              </a:extLst>
            </p:cNvPr>
            <p:cNvSpPr/>
            <p:nvPr/>
          </p:nvSpPr>
          <p:spPr>
            <a:xfrm rot="16401150">
              <a:off x="2368336" y="2995822"/>
              <a:ext cx="569777" cy="383576"/>
            </a:xfrm>
            <a:prstGeom prst="arc">
              <a:avLst/>
            </a:prstGeom>
            <a:ln w="95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DD4CAFBE-F81F-4D5E-99F0-20DA4E8DD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802" y="3217014"/>
            <a:ext cx="77490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7.5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BF489DF-F7E6-CA6E-3A78-AD7C4C7F09B1}"/>
              </a:ext>
            </a:extLst>
          </p:cNvPr>
          <p:cNvGrpSpPr/>
          <p:nvPr/>
        </p:nvGrpSpPr>
        <p:grpSpPr>
          <a:xfrm>
            <a:off x="1416306" y="3417216"/>
            <a:ext cx="955145" cy="845043"/>
            <a:chOff x="1578933" y="1881131"/>
            <a:chExt cx="955145" cy="845043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4559387-BD9C-B9BD-D76B-86FEC3B1C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933" y="2264509"/>
              <a:ext cx="6858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1.5</a:t>
              </a:r>
            </a:p>
          </p:txBody>
        </p:sp>
        <p:sp>
          <p:nvSpPr>
            <p:cNvPr id="33" name="弧形 32">
              <a:extLst>
                <a:ext uri="{FF2B5EF4-FFF2-40B4-BE49-F238E27FC236}">
                  <a16:creationId xmlns:a16="http://schemas.microsoft.com/office/drawing/2014/main" id="{39484736-4B92-3098-270C-657431B3E501}"/>
                </a:ext>
              </a:extLst>
            </p:cNvPr>
            <p:cNvSpPr/>
            <p:nvPr/>
          </p:nvSpPr>
          <p:spPr>
            <a:xfrm rot="7443082">
              <a:off x="1968777" y="1991541"/>
              <a:ext cx="675711" cy="454891"/>
            </a:xfrm>
            <a:prstGeom prst="arc">
              <a:avLst/>
            </a:prstGeom>
            <a:ln w="95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10AF36C2-D07F-8C24-DC3B-8E866ECC31A4}"/>
              </a:ext>
            </a:extLst>
          </p:cNvPr>
          <p:cNvSpPr txBox="1"/>
          <p:nvPr/>
        </p:nvSpPr>
        <p:spPr bwMode="auto">
          <a:xfrm>
            <a:off x="1165459" y="4324124"/>
            <a:ext cx="3267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3+2.5+7.5+1.5 = 14.5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9BFB5A8-6C53-7FA2-2F70-C9EE22F638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476" y="2742227"/>
            <a:ext cx="2121238" cy="1364953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6F3BE8F2-2A93-6A62-CDCF-921EF17A8A5A}"/>
              </a:ext>
            </a:extLst>
          </p:cNvPr>
          <p:cNvSpPr/>
          <p:nvPr/>
        </p:nvSpPr>
        <p:spPr>
          <a:xfrm>
            <a:off x="5598160" y="3032760"/>
            <a:ext cx="1516866" cy="10185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5E5392B-8496-0C27-49A2-381275D5C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935" y="3017548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FD15063-306C-4F61-4295-E5CBC94C2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101" y="2921615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E6B9C31-7FC6-5E6D-FD60-EF7174779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1145" y="3660727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09ECBAA-52DB-5020-101B-7A92FF44FA52}"/>
              </a:ext>
            </a:extLst>
          </p:cNvPr>
          <p:cNvGrpSpPr/>
          <p:nvPr/>
        </p:nvGrpSpPr>
        <p:grpSpPr>
          <a:xfrm>
            <a:off x="5044461" y="3523896"/>
            <a:ext cx="955145" cy="845043"/>
            <a:chOff x="1578933" y="1881131"/>
            <a:chExt cx="955145" cy="845043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F3D099D-A7BF-319B-0695-6711C55B7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933" y="2264509"/>
              <a:ext cx="6858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1.5</a:t>
              </a:r>
            </a:p>
          </p:txBody>
        </p:sp>
        <p:sp>
          <p:nvSpPr>
            <p:cNvPr id="43" name="弧形 42">
              <a:extLst>
                <a:ext uri="{FF2B5EF4-FFF2-40B4-BE49-F238E27FC236}">
                  <a16:creationId xmlns:a16="http://schemas.microsoft.com/office/drawing/2014/main" id="{BFB2A55D-5A2F-20A0-9ACE-D66B3806D9D9}"/>
                </a:ext>
              </a:extLst>
            </p:cNvPr>
            <p:cNvSpPr/>
            <p:nvPr/>
          </p:nvSpPr>
          <p:spPr>
            <a:xfrm rot="7443082">
              <a:off x="1968777" y="1991541"/>
              <a:ext cx="675711" cy="454891"/>
            </a:xfrm>
            <a:prstGeom prst="arc">
              <a:avLst/>
            </a:prstGeom>
            <a:ln w="952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53A00C2-29F0-6B0C-F528-360EDDB8148C}"/>
              </a:ext>
            </a:extLst>
          </p:cNvPr>
          <p:cNvSpPr txBox="1"/>
          <p:nvPr/>
        </p:nvSpPr>
        <p:spPr bwMode="auto">
          <a:xfrm>
            <a:off x="4808525" y="4319620"/>
            <a:ext cx="39852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6×4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= 14.5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id="{0294572D-82A8-4403-59F7-C6B5B6D3F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68" y="3887503"/>
            <a:ext cx="5636992" cy="559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想一想：怎样计算格点多边形的面积？</a:t>
            </a:r>
          </a:p>
        </p:txBody>
      </p:sp>
    </p:spTree>
    <p:extLst>
      <p:ext uri="{BB962C8B-B14F-4D97-AF65-F5344CB8AC3E}">
        <p14:creationId xmlns:p14="http://schemas.microsoft.com/office/powerpoint/2010/main" val="419830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4.16667E-6 -0.626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5" grpId="0"/>
      <p:bldP spid="37" grpId="0" animBg="1"/>
      <p:bldP spid="38" grpId="0"/>
      <p:bldP spid="39" grpId="0"/>
      <p:bldP spid="40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F866088-3FAE-D930-F761-FD5078997685}"/>
              </a:ext>
            </a:extLst>
          </p:cNvPr>
          <p:cNvGrpSpPr/>
          <p:nvPr/>
        </p:nvGrpSpPr>
        <p:grpSpPr>
          <a:xfrm>
            <a:off x="99060" y="1170"/>
            <a:ext cx="2941320" cy="753686"/>
            <a:chOff x="3390900" y="24915"/>
            <a:chExt cx="3364737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1CAC6EF-6CE4-45E6-259E-6C60C3B924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3364737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1023DD5-7B15-C1F4-8FF8-114B5F60DC4F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2652471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二、自主探究</a:t>
              </a:r>
            </a:p>
          </p:txBody>
        </p:sp>
      </p:grpSp>
      <p:sp>
        <p:nvSpPr>
          <p:cNvPr id="5" name="Rectangle 12">
            <a:extLst>
              <a:ext uri="{FF2B5EF4-FFF2-40B4-BE49-F238E27FC236}">
                <a16:creationId xmlns:a16="http://schemas.microsoft.com/office/drawing/2014/main" id="{5A4EC6C7-8CC9-AA1C-45F4-31D842CF9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68" y="766131"/>
            <a:ext cx="8250652" cy="559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还有一种巧妙的方法可以计算格点多边形的面积。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CE15F73-3F24-AE46-35A0-5303B3C4CFC8}"/>
              </a:ext>
            </a:extLst>
          </p:cNvPr>
          <p:cNvGrpSpPr/>
          <p:nvPr/>
        </p:nvGrpSpPr>
        <p:grpSpPr>
          <a:xfrm>
            <a:off x="1043940" y="1576679"/>
            <a:ext cx="7200900" cy="1920240"/>
            <a:chOff x="1043940" y="2095500"/>
            <a:chExt cx="7200900" cy="1920240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3F07F705-89D6-B710-4BD9-5DE658E135E1}"/>
                </a:ext>
              </a:extLst>
            </p:cNvPr>
            <p:cNvSpPr/>
            <p:nvPr/>
          </p:nvSpPr>
          <p:spPr>
            <a:xfrm>
              <a:off x="1043940" y="2095500"/>
              <a:ext cx="7200900" cy="1920240"/>
            </a:xfrm>
            <a:prstGeom prst="roundRect">
              <a:avLst>
                <a:gd name="adj" fmla="val 866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D66D1A8-DCB6-2BAE-CACC-C323E47EF873}"/>
                </a:ext>
              </a:extLst>
            </p:cNvPr>
            <p:cNvSpPr txBox="1"/>
            <p:nvPr/>
          </p:nvSpPr>
          <p:spPr bwMode="auto">
            <a:xfrm>
              <a:off x="1293490" y="2137298"/>
              <a:ext cx="6838046" cy="1684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indent="457200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如果用 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4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表示多边形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内部的格点数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，用 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表示多边形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边界上的格点数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，那么格点多边形的面积 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S 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2－1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E352185F-14EB-9AA0-C329-BF473569E56E}"/>
              </a:ext>
            </a:extLst>
          </p:cNvPr>
          <p:cNvSpPr txBox="1"/>
          <p:nvPr/>
        </p:nvSpPr>
        <p:spPr bwMode="auto">
          <a:xfrm>
            <a:off x="405668" y="3547258"/>
            <a:ext cx="8404377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这个方法于1899年由奥地利数学家皮克证明，因此被称为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皮克定理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  </a:t>
            </a:r>
          </a:p>
        </p:txBody>
      </p:sp>
    </p:spTree>
    <p:extLst>
      <p:ext uri="{BB962C8B-B14F-4D97-AF65-F5344CB8AC3E}">
        <p14:creationId xmlns:p14="http://schemas.microsoft.com/office/powerpoint/2010/main" val="380347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03B0216-8B1B-510F-1A9D-7FBC0669E425}"/>
              </a:ext>
            </a:extLst>
          </p:cNvPr>
          <p:cNvGrpSpPr/>
          <p:nvPr/>
        </p:nvGrpSpPr>
        <p:grpSpPr>
          <a:xfrm>
            <a:off x="99060" y="1170"/>
            <a:ext cx="2941320" cy="753686"/>
            <a:chOff x="3390900" y="24915"/>
            <a:chExt cx="3364737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80FD6DE-2D9F-B624-056B-6C98366EAD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3364737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443F25B-D9A4-8458-E7EC-FC0E87716D59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268682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三、运用经验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17CBD70F-4594-EB1E-7BBD-8C85814C6910}"/>
              </a:ext>
            </a:extLst>
          </p:cNvPr>
          <p:cNvSpPr txBox="1"/>
          <p:nvPr/>
        </p:nvSpPr>
        <p:spPr bwMode="auto">
          <a:xfrm>
            <a:off x="405514" y="851966"/>
            <a:ext cx="8555604" cy="166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试一试：用这种方法计算出来的面积和你计算出来的一样吗？在方格纸上再画几个格点多边形，完成下表，验证这个方法。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FCB49B-AFD1-7176-5560-9595B34B93FF}"/>
              </a:ext>
            </a:extLst>
          </p:cNvPr>
          <p:cNvSpPr txBox="1"/>
          <p:nvPr/>
        </p:nvSpPr>
        <p:spPr bwMode="auto">
          <a:xfrm>
            <a:off x="3714749" y="399218"/>
            <a:ext cx="2447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2－1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E851C4F-31AC-0963-6FD7-64662B94F8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951" y="2726981"/>
            <a:ext cx="8312728" cy="145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91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13282B4-63D4-1C36-8319-B88D56ECF158}"/>
              </a:ext>
            </a:extLst>
          </p:cNvPr>
          <p:cNvGrpSpPr/>
          <p:nvPr/>
        </p:nvGrpSpPr>
        <p:grpSpPr>
          <a:xfrm>
            <a:off x="99060" y="1170"/>
            <a:ext cx="2941320" cy="753686"/>
            <a:chOff x="3390900" y="24915"/>
            <a:chExt cx="3364737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0EAADE0-B1F5-4F91-272B-05607A02B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3364737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A8A9F64-974B-4508-E0F6-3DF2CFC02140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268682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三、运用经验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66B3E7A3-9C27-C866-4AFD-208C82A497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091" y="982803"/>
            <a:ext cx="8312728" cy="145472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090EF9C-9512-7915-F3A4-993A94D5933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48" y="3016290"/>
            <a:ext cx="2251808" cy="144758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907EEF-2D4B-6094-5F8D-25DCF62F6F8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12" y="3053944"/>
            <a:ext cx="1163272" cy="147937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7AB8B2-2D8F-4775-94AD-9B16FA772A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58" y="3026492"/>
            <a:ext cx="948321" cy="141194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0D47E0A-0F9B-7490-DAE4-1FF2D1D3D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054" y="1013283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28D277-7BA8-6690-A1B0-EAD254C09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054" y="1479333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6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6B26E4-2976-2BA0-2815-4478D10207A7}"/>
              </a:ext>
            </a:extLst>
          </p:cNvPr>
          <p:cNvSpPr txBox="1"/>
          <p:nvPr/>
        </p:nvSpPr>
        <p:spPr bwMode="auto">
          <a:xfrm>
            <a:off x="1344542" y="2409844"/>
            <a:ext cx="2640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24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2－1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7D3936-7910-57C2-3A8C-F275B7F8F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853" y="1939162"/>
            <a:ext cx="79296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76212AB-CDE5-3D15-640F-E47F342C048D}"/>
              </a:ext>
            </a:extLst>
          </p:cNvPr>
          <p:cNvSpPr/>
          <p:nvPr/>
        </p:nvSpPr>
        <p:spPr>
          <a:xfrm>
            <a:off x="3170894" y="2975177"/>
            <a:ext cx="583457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① </a:t>
            </a:r>
            <a:r>
              <a:rPr lang="en-US" altLang="zh-CN" sz="225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en-US" sz="225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三角形</a:t>
            </a: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25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en-US" sz="225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梯形</a:t>
            </a: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 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4×2÷2+(2+4)×2÷2=10</a:t>
            </a:r>
            <a:endParaRPr lang="zh-CN" altLang="en-US" sz="225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D4E695-59E4-25EB-D03C-EA55C5334F4F}"/>
              </a:ext>
            </a:extLst>
          </p:cNvPr>
          <p:cNvSpPr txBox="1"/>
          <p:nvPr/>
        </p:nvSpPr>
        <p:spPr bwMode="auto">
          <a:xfrm>
            <a:off x="3714749" y="399218"/>
            <a:ext cx="2447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2－1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3748EB6-8F33-8364-21CA-E2F68BCFC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654" y="1008898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E547CF9-6ED2-33F9-15C6-14F0D4C1B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654" y="1474948"/>
            <a:ext cx="46672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37CE23-AE08-A156-0CF0-24C6159F1AE0}"/>
              </a:ext>
            </a:extLst>
          </p:cNvPr>
          <p:cNvSpPr txBox="1"/>
          <p:nvPr/>
        </p:nvSpPr>
        <p:spPr bwMode="auto">
          <a:xfrm>
            <a:off x="3893819" y="2425251"/>
            <a:ext cx="2640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24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2－1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8.5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9FC5D74-EE1C-5698-49FF-4975BE8FC31E}"/>
              </a:ext>
            </a:extLst>
          </p:cNvPr>
          <p:cNvSpPr txBox="1"/>
          <p:nvPr/>
        </p:nvSpPr>
        <p:spPr bwMode="auto">
          <a:xfrm>
            <a:off x="4045794" y="1928665"/>
            <a:ext cx="7929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8.5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4AB1AB1-8FE2-0DD6-8F9D-8F1DF8DAAB2D}"/>
              </a:ext>
            </a:extLst>
          </p:cNvPr>
          <p:cNvSpPr/>
          <p:nvPr/>
        </p:nvSpPr>
        <p:spPr>
          <a:xfrm>
            <a:off x="3170894" y="3467453"/>
            <a:ext cx="5834574" cy="1065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② </a:t>
            </a:r>
            <a:r>
              <a:rPr lang="en-US" altLang="zh-CN" sz="225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250" b="1" baseline="-25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梯形</a:t>
            </a: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25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zh-CN" altLang="en-US" sz="2250" b="1" baseline="-25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梯形</a:t>
            </a: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 </a:t>
            </a:r>
            <a:r>
              <a:rPr lang="en-US" altLang="zh-CN" sz="225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en-US" sz="225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三角形</a:t>
            </a:r>
            <a:endParaRPr lang="en-US" altLang="zh-CN" sz="225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22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(1+5)×1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2+(4+5)×1÷2+2×1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altLang="zh-CN" sz="225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= 8.5</a:t>
            </a:r>
            <a:endParaRPr lang="zh-CN" altLang="en-US" sz="225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5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1578DBA-6CD3-5683-995B-F1901DC42305}"/>
              </a:ext>
            </a:extLst>
          </p:cNvPr>
          <p:cNvGrpSpPr/>
          <p:nvPr/>
        </p:nvGrpSpPr>
        <p:grpSpPr>
          <a:xfrm>
            <a:off x="99060" y="1170"/>
            <a:ext cx="2941320" cy="753686"/>
            <a:chOff x="3390900" y="24915"/>
            <a:chExt cx="3364737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8E0360A-F750-D48A-C78A-070469CE4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3364737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F3CAED6-13AF-AEC0-5944-BEDAD70EA18F}"/>
                </a:ext>
              </a:extLst>
            </p:cNvPr>
            <p:cNvSpPr txBox="1"/>
            <p:nvPr/>
          </p:nvSpPr>
          <p:spPr bwMode="auto">
            <a:xfrm>
              <a:off x="3454828" y="41491"/>
              <a:ext cx="268682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四、课堂小结</a:t>
              </a:r>
            </a:p>
          </p:txBody>
        </p:sp>
      </p:grpSp>
      <p:pic>
        <p:nvPicPr>
          <p:cNvPr id="5" name="图片 19">
            <a:extLst>
              <a:ext uri="{FF2B5EF4-FFF2-40B4-BE49-F238E27FC236}">
                <a16:creationId xmlns:a16="http://schemas.microsoft.com/office/drawing/2014/main" id="{6683ABE7-3B3E-BBED-97DB-8D980AEF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形 7">
            <a:extLst>
              <a:ext uri="{FF2B5EF4-FFF2-40B4-BE49-F238E27FC236}">
                <a16:creationId xmlns:a16="http://schemas.microsoft.com/office/drawing/2014/main" id="{202B6CAA-F335-DF8B-7FAD-D117CDB6B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9">
            <a:extLst>
              <a:ext uri="{FF2B5EF4-FFF2-40B4-BE49-F238E27FC236}">
                <a16:creationId xmlns:a16="http://schemas.microsoft.com/office/drawing/2014/main" id="{F8BD7DC1-A779-AD27-1414-1A880A88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5">
            <a:extLst>
              <a:ext uri="{FF2B5EF4-FFF2-40B4-BE49-F238E27FC236}">
                <a16:creationId xmlns:a16="http://schemas.microsoft.com/office/drawing/2014/main" id="{BD0C272F-ADB2-B924-F897-7C2E971D1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12">
            <a:extLst>
              <a:ext uri="{FF2B5EF4-FFF2-40B4-BE49-F238E27FC236}">
                <a16:creationId xmlns:a16="http://schemas.microsoft.com/office/drawing/2014/main" id="{3B93E9A2-CFF7-5F2F-CE4A-223F6440479E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0" name="思想气泡: 云 9">
              <a:extLst>
                <a:ext uri="{FF2B5EF4-FFF2-40B4-BE49-F238E27FC236}">
                  <a16:creationId xmlns:a16="http://schemas.microsoft.com/office/drawing/2014/main" id="{8D24C63C-AF52-37F9-ADF8-EC4E955E6C56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2">
              <a:extLst>
                <a:ext uri="{FF2B5EF4-FFF2-40B4-BE49-F238E27FC236}">
                  <a16:creationId xmlns:a16="http://schemas.microsoft.com/office/drawing/2014/main" id="{6905FD80-8D83-5C56-85DC-65F1300C4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9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332</Words>
  <Application>Microsoft Office PowerPoint</Application>
  <PresentationFormat>全屏显示(16:9)</PresentationFormat>
  <Paragraphs>46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等线 Light</vt:lpstr>
      <vt:lpstr>楷体</vt:lpstr>
      <vt:lpstr>宋体</vt:lpstr>
      <vt:lpstr>Arial</vt:lpstr>
      <vt:lpstr>Calibri</vt:lpstr>
      <vt:lpstr>Times New Roman</vt:lpstr>
      <vt:lpstr>1_自定义设计方案</vt:lpstr>
      <vt:lpstr>Office 主题​​</vt:lpstr>
      <vt:lpstr>*格点多边形的面积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816</cp:revision>
  <dcterms:created xsi:type="dcterms:W3CDTF">2016-01-14T07:05:12Z</dcterms:created>
  <dcterms:modified xsi:type="dcterms:W3CDTF">2026-07-20T10:15:40Z</dcterms:modified>
  <cp:category>状元成才路</cp:category>
</cp:coreProperties>
</file>