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</p:sldMasterIdLst>
  <p:notesMasterIdLst>
    <p:notesMasterId r:id="rId30"/>
  </p:notesMasterIdLst>
  <p:handoutMasterIdLst>
    <p:handoutMasterId r:id="rId31"/>
  </p:handoutMasterIdLst>
  <p:sldIdLst>
    <p:sldId id="256" r:id="rId2"/>
    <p:sldId id="335" r:id="rId3"/>
    <p:sldId id="374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6" r:id="rId12"/>
    <p:sldId id="367" r:id="rId13"/>
    <p:sldId id="363" r:id="rId14"/>
    <p:sldId id="364" r:id="rId15"/>
    <p:sldId id="365" r:id="rId16"/>
    <p:sldId id="341" r:id="rId17"/>
    <p:sldId id="352" r:id="rId18"/>
    <p:sldId id="375" r:id="rId19"/>
    <p:sldId id="368" r:id="rId20"/>
    <p:sldId id="372" r:id="rId21"/>
    <p:sldId id="373" r:id="rId22"/>
    <p:sldId id="376" r:id="rId23"/>
    <p:sldId id="327" r:id="rId24"/>
    <p:sldId id="339" r:id="rId25"/>
    <p:sldId id="369" r:id="rId26"/>
    <p:sldId id="370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216951"/>
    <a:srgbClr val="226A4D"/>
    <a:srgbClr val="A2B9ED"/>
    <a:srgbClr val="A4E1B3"/>
    <a:srgbClr val="1515FF"/>
    <a:srgbClr val="8D9EC3"/>
    <a:srgbClr val="808FB1"/>
    <a:srgbClr val="F8F4E6"/>
    <a:srgbClr val="FBF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6249" autoAdjust="0"/>
  </p:normalViewPr>
  <p:slideViewPr>
    <p:cSldViewPr snapToGrid="0">
      <p:cViewPr varScale="1">
        <p:scale>
          <a:sx n="142" d="100"/>
          <a:sy n="142" d="100"/>
        </p:scale>
        <p:origin x="462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2982"/>
    </p:cViewPr>
  </p:sorterViewPr>
  <p:notesViewPr>
    <p:cSldViewPr snapToGrid="0">
      <p:cViewPr varScale="1">
        <p:scale>
          <a:sx n="68" d="100"/>
          <a:sy n="68" d="100"/>
        </p:scale>
        <p:origin x="-2856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333CD43-6356-4A8A-84B7-C3C41CF57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D52119F-3827-48A3-A781-D3453F7EE8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fld id="{481B345A-5308-4EE9-BF7C-0020138CC608}" type="datetimeFigureOut">
              <a:rPr lang="zh-CN" altLang="en-US"/>
              <a:pPr>
                <a:defRPr/>
              </a:pPr>
              <a:t>2026/9/5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4ADFA79-3ACA-4ECC-BAA4-2560C6F911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5E3454B-3F73-4423-9E8C-394B75722C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F4267C7-816D-45DB-AFE0-DDA31D2508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0828EAC-D3B4-449E-87C2-863C690A9A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892ED9D-A5B0-415B-B069-32C58A5C4BC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024EF64-9FD5-44BE-9150-FC156475F29F}" type="datetimeFigureOut">
              <a:rPr lang="zh-CN" altLang="en-US"/>
              <a:pPr>
                <a:defRPr/>
              </a:pPr>
              <a:t>2026/9/5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FAF1F310-49BD-4FC3-A027-68B85F91A4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AE456D0-ABF5-4A66-BCD7-4AD73B0384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7B34C6-4CE4-4798-AD50-1EC951EEB8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FFDD454-82C1-420F-A090-0661C69CC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D6A6F49-6ED4-4555-8485-9025DA2816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852A158F-1544-B742-9C96-0FD7440971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11750"/>
          </a:xfrm>
          <a:prstGeom prst="rect">
            <a:avLst/>
          </a:prstGeom>
        </p:spPr>
      </p:pic>
      <p:pic>
        <p:nvPicPr>
          <p:cNvPr id="5" name="图片 6">
            <a:extLst>
              <a:ext uri="{FF2B5EF4-FFF2-40B4-BE49-F238E27FC236}">
                <a16:creationId xmlns:a16="http://schemas.microsoft.com/office/drawing/2014/main" id="{94AABC71-F418-4D7F-9FE2-AEC0501890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197" y="3025587"/>
            <a:ext cx="1316691" cy="1008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">
            <a:extLst>
              <a:ext uri="{FF2B5EF4-FFF2-40B4-BE49-F238E27FC236}">
                <a16:creationId xmlns:a16="http://schemas.microsoft.com/office/drawing/2014/main" id="{F7334CF0-F5FA-2234-435D-78B662C8ED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571750"/>
            <a:ext cx="156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3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5814FE6-CD52-7E76-FC2C-B4905FCB3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图片 2">
            <a:extLst>
              <a:ext uri="{FF2B5EF4-FFF2-40B4-BE49-F238E27FC236}">
                <a16:creationId xmlns:a16="http://schemas.microsoft.com/office/drawing/2014/main" id="{77EE08C5-B0B8-1776-A4F3-CFD400FF31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571750"/>
            <a:ext cx="156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38EBA9B-70D5-452C-BFC6-2F5B9CA399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3690" y="1"/>
            <a:ext cx="441801" cy="52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03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041899C-70B8-9932-97B7-27F8D41192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图片 2">
            <a:extLst>
              <a:ext uri="{FF2B5EF4-FFF2-40B4-BE49-F238E27FC236}">
                <a16:creationId xmlns:a16="http://schemas.microsoft.com/office/drawing/2014/main" id="{A6F1CD06-3E91-F0B7-A050-847175AA05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571750"/>
            <a:ext cx="156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1E48B59-FE83-4884-B789-5A846353D0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3690" y="1"/>
            <a:ext cx="441801" cy="52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3459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4C53D74-F857-08EB-0E43-702B1894D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图片 2">
            <a:extLst>
              <a:ext uri="{FF2B5EF4-FFF2-40B4-BE49-F238E27FC236}">
                <a16:creationId xmlns:a16="http://schemas.microsoft.com/office/drawing/2014/main" id="{B8657893-DC7F-4157-BD25-F6084EE9FB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571750"/>
            <a:ext cx="156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D05FEA-0F2B-4BDF-BA41-8933CC105B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93690" y="1"/>
            <a:ext cx="441801" cy="52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061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402F118-6FC0-49AE-975E-D5C6C4EA2E02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3632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图片 2">
            <a:extLst>
              <a:ext uri="{FF2B5EF4-FFF2-40B4-BE49-F238E27FC236}">
                <a16:creationId xmlns:a16="http://schemas.microsoft.com/office/drawing/2014/main" id="{D87073FC-24F4-410A-B0BA-33E4C837A8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571750"/>
            <a:ext cx="1566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76" r:id="rId1"/>
    <p:sldLayoutId id="2147484577" r:id="rId2"/>
    <p:sldLayoutId id="2147484578" r:id="rId3"/>
    <p:sldLayoutId id="2147484579" r:id="rId4"/>
    <p:sldLayoutId id="214748458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>
            <a:extLst>
              <a:ext uri="{FF2B5EF4-FFF2-40B4-BE49-F238E27FC236}">
                <a16:creationId xmlns:a16="http://schemas.microsoft.com/office/drawing/2014/main" id="{43968820-CE33-431B-8BC1-0303FEB7D3CA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021935" y="2115693"/>
            <a:ext cx="4112165" cy="86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4400" b="1" dirty="0">
                <a:ln>
                  <a:solidFill>
                    <a:srgbClr val="216951"/>
                  </a:solidFill>
                </a:ln>
                <a:solidFill>
                  <a:srgbClr val="21695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三角形的面积</a:t>
            </a:r>
          </a:p>
        </p:txBody>
      </p:sp>
      <p:sp>
        <p:nvSpPr>
          <p:cNvPr id="16387" name="矩形 9">
            <a:extLst>
              <a:ext uri="{FF2B5EF4-FFF2-40B4-BE49-F238E27FC236}">
                <a16:creationId xmlns:a16="http://schemas.microsoft.com/office/drawing/2014/main" id="{DDED0FFE-4807-474A-9444-1EAC4D1D4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878" y="108521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>
                <a:ln>
                  <a:solidFill>
                    <a:srgbClr val="216951"/>
                  </a:solidFill>
                </a:ln>
                <a:solidFill>
                  <a:srgbClr val="21695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>
                <a:ln>
                  <a:solidFill>
                    <a:srgbClr val="216951"/>
                  </a:solidFill>
                </a:ln>
                <a:solidFill>
                  <a:srgbClr val="21695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>
              <a:ln>
                <a:solidFill>
                  <a:srgbClr val="216951"/>
                </a:solidFill>
              </a:ln>
              <a:solidFill>
                <a:srgbClr val="21695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5E151C56-93F8-47AC-8646-AFD3BEED654E}"/>
              </a:ext>
            </a:extLst>
          </p:cNvPr>
          <p:cNvSpPr/>
          <p:nvPr/>
        </p:nvSpPr>
        <p:spPr>
          <a:xfrm>
            <a:off x="764445" y="1089788"/>
            <a:ext cx="7615110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        少先队员戴着红领巾，红领巾是什么形状的？怎么求它的面积呢？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95D63CF-E05F-FEA6-9679-B74C0B2BE66E}"/>
              </a:ext>
            </a:extLst>
          </p:cNvPr>
          <p:cNvGrpSpPr/>
          <p:nvPr/>
        </p:nvGrpSpPr>
        <p:grpSpPr>
          <a:xfrm>
            <a:off x="-220980" y="320581"/>
            <a:ext cx="4792980" cy="647287"/>
            <a:chOff x="0" y="130081"/>
            <a:chExt cx="2319943" cy="647287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EAAAEBF-5045-5391-9064-EE8BC7A42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0081"/>
              <a:ext cx="2319943" cy="647287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B2C9486-4AE3-3FA8-A3DD-36928553B16C}"/>
                </a:ext>
              </a:extLst>
            </p:cNvPr>
            <p:cNvSpPr txBox="1"/>
            <p:nvPr/>
          </p:nvSpPr>
          <p:spPr bwMode="auto">
            <a:xfrm>
              <a:off x="199371" y="130081"/>
              <a:ext cx="1805893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一、创设情境，引入课题</a:t>
              </a: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D79D67EE-1637-0610-6586-47A24123C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" r="636"/>
          <a:stretch>
            <a:fillRect/>
          </a:stretch>
        </p:blipFill>
        <p:spPr>
          <a:xfrm>
            <a:off x="1373331" y="2136214"/>
            <a:ext cx="3398520" cy="2393818"/>
          </a:xfrm>
          <a:prstGeom prst="rect">
            <a:avLst/>
          </a:prstGeom>
        </p:spPr>
      </p:pic>
      <p:sp>
        <p:nvSpPr>
          <p:cNvPr id="8" name="等腰三角形 7">
            <a:extLst>
              <a:ext uri="{FF2B5EF4-FFF2-40B4-BE49-F238E27FC236}">
                <a16:creationId xmlns:a16="http://schemas.microsoft.com/office/drawing/2014/main" id="{5E9A6121-2271-F7FD-5794-541A8FA3BCE8}"/>
              </a:ext>
            </a:extLst>
          </p:cNvPr>
          <p:cNvSpPr/>
          <p:nvPr/>
        </p:nvSpPr>
        <p:spPr>
          <a:xfrm rot="10800000">
            <a:off x="5341619" y="3363226"/>
            <a:ext cx="3080887" cy="71334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33B610-2592-BD58-FE51-5DB0CE562306}"/>
              </a:ext>
            </a:extLst>
          </p:cNvPr>
          <p:cNvSpPr txBox="1"/>
          <p:nvPr/>
        </p:nvSpPr>
        <p:spPr bwMode="auto">
          <a:xfrm>
            <a:off x="6355080" y="2801547"/>
            <a:ext cx="1737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三角形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5E151C56-93F8-47AC-8646-AFD3BEED654E}"/>
              </a:ext>
            </a:extLst>
          </p:cNvPr>
          <p:cNvSpPr/>
          <p:nvPr/>
        </p:nvSpPr>
        <p:spPr>
          <a:xfrm>
            <a:off x="778857" y="1051884"/>
            <a:ext cx="6494970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红领巾的形状是三角形，怎样计算它的面积？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93D1828-0789-CC72-A091-99C189DD9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" b="2035"/>
          <a:stretch/>
        </p:blipFill>
        <p:spPr>
          <a:xfrm>
            <a:off x="2332991" y="2587316"/>
            <a:ext cx="4439654" cy="2295652"/>
          </a:xfrm>
          <a:custGeom>
            <a:avLst/>
            <a:gdLst>
              <a:gd name="connsiteX0" fmla="*/ 3962400 w 9144000"/>
              <a:gd name="connsiteY0" fmla="*/ 0 h 4728170"/>
              <a:gd name="connsiteX1" fmla="*/ 4655820 w 9144000"/>
              <a:gd name="connsiteY1" fmla="*/ 434340 h 4728170"/>
              <a:gd name="connsiteX2" fmla="*/ 5349240 w 9144000"/>
              <a:gd name="connsiteY2" fmla="*/ 373380 h 4728170"/>
              <a:gd name="connsiteX3" fmla="*/ 5669280 w 9144000"/>
              <a:gd name="connsiteY3" fmla="*/ 129540 h 4728170"/>
              <a:gd name="connsiteX4" fmla="*/ 5920740 w 9144000"/>
              <a:gd name="connsiteY4" fmla="*/ 38100 h 4728170"/>
              <a:gd name="connsiteX5" fmla="*/ 6408420 w 9144000"/>
              <a:gd name="connsiteY5" fmla="*/ 45720 h 4728170"/>
              <a:gd name="connsiteX6" fmla="*/ 6873240 w 9144000"/>
              <a:gd name="connsiteY6" fmla="*/ 601980 h 4728170"/>
              <a:gd name="connsiteX7" fmla="*/ 6926580 w 9144000"/>
              <a:gd name="connsiteY7" fmla="*/ 678180 h 4728170"/>
              <a:gd name="connsiteX8" fmla="*/ 7985760 w 9144000"/>
              <a:gd name="connsiteY8" fmla="*/ 1028700 h 4728170"/>
              <a:gd name="connsiteX9" fmla="*/ 8138160 w 9144000"/>
              <a:gd name="connsiteY9" fmla="*/ 1074420 h 4728170"/>
              <a:gd name="connsiteX10" fmla="*/ 8785860 w 9144000"/>
              <a:gd name="connsiteY10" fmla="*/ 1188720 h 4728170"/>
              <a:gd name="connsiteX11" fmla="*/ 8846820 w 9144000"/>
              <a:gd name="connsiteY11" fmla="*/ 1211580 h 4728170"/>
              <a:gd name="connsiteX12" fmla="*/ 8968740 w 9144000"/>
              <a:gd name="connsiteY12" fmla="*/ 1226820 h 4728170"/>
              <a:gd name="connsiteX13" fmla="*/ 9144000 w 9144000"/>
              <a:gd name="connsiteY13" fmla="*/ 1226820 h 4728170"/>
              <a:gd name="connsiteX14" fmla="*/ 9144000 w 9144000"/>
              <a:gd name="connsiteY14" fmla="*/ 4728170 h 4728170"/>
              <a:gd name="connsiteX15" fmla="*/ 0 w 9144000"/>
              <a:gd name="connsiteY15" fmla="*/ 4728170 h 4728170"/>
              <a:gd name="connsiteX16" fmla="*/ 0 w 9144000"/>
              <a:gd name="connsiteY16" fmla="*/ 1328803 h 4728170"/>
              <a:gd name="connsiteX17" fmla="*/ 1089660 w 9144000"/>
              <a:gd name="connsiteY17" fmla="*/ 1333500 h 4728170"/>
              <a:gd name="connsiteX18" fmla="*/ 1722120 w 9144000"/>
              <a:gd name="connsiteY18" fmla="*/ 1104900 h 4728170"/>
              <a:gd name="connsiteX19" fmla="*/ 1805940 w 9144000"/>
              <a:gd name="connsiteY19" fmla="*/ 1082040 h 4728170"/>
              <a:gd name="connsiteX20" fmla="*/ 2522220 w 9144000"/>
              <a:gd name="connsiteY20" fmla="*/ 762000 h 4728170"/>
              <a:gd name="connsiteX21" fmla="*/ 2529840 w 9144000"/>
              <a:gd name="connsiteY21" fmla="*/ 685800 h 4728170"/>
              <a:gd name="connsiteX22" fmla="*/ 2758440 w 9144000"/>
              <a:gd name="connsiteY22" fmla="*/ 68580 h 472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144000" h="4728170">
                <a:moveTo>
                  <a:pt x="3962400" y="0"/>
                </a:moveTo>
                <a:lnTo>
                  <a:pt x="4655820" y="434340"/>
                </a:lnTo>
                <a:lnTo>
                  <a:pt x="5349240" y="373380"/>
                </a:lnTo>
                <a:lnTo>
                  <a:pt x="5669280" y="129540"/>
                </a:lnTo>
                <a:lnTo>
                  <a:pt x="5920740" y="38100"/>
                </a:lnTo>
                <a:lnTo>
                  <a:pt x="6408420" y="45720"/>
                </a:lnTo>
                <a:lnTo>
                  <a:pt x="6873240" y="601980"/>
                </a:lnTo>
                <a:cubicBezTo>
                  <a:pt x="6907816" y="671131"/>
                  <a:pt x="6884817" y="650338"/>
                  <a:pt x="6926580" y="678180"/>
                </a:cubicBezTo>
                <a:lnTo>
                  <a:pt x="7985760" y="1028700"/>
                </a:lnTo>
                <a:lnTo>
                  <a:pt x="8138160" y="1074420"/>
                </a:lnTo>
                <a:lnTo>
                  <a:pt x="8785860" y="1188720"/>
                </a:lnTo>
                <a:cubicBezTo>
                  <a:pt x="8806180" y="1196340"/>
                  <a:pt x="8825574" y="1207154"/>
                  <a:pt x="8846820" y="1211580"/>
                </a:cubicBezTo>
                <a:cubicBezTo>
                  <a:pt x="8886915" y="1219933"/>
                  <a:pt x="8968740" y="1226820"/>
                  <a:pt x="8968740" y="1226820"/>
                </a:cubicBezTo>
                <a:lnTo>
                  <a:pt x="9144000" y="1226820"/>
                </a:lnTo>
                <a:lnTo>
                  <a:pt x="9144000" y="4728170"/>
                </a:lnTo>
                <a:lnTo>
                  <a:pt x="0" y="4728170"/>
                </a:lnTo>
                <a:lnTo>
                  <a:pt x="0" y="1328803"/>
                </a:lnTo>
                <a:lnTo>
                  <a:pt x="1089660" y="1333500"/>
                </a:lnTo>
                <a:lnTo>
                  <a:pt x="1722120" y="1104900"/>
                </a:lnTo>
                <a:lnTo>
                  <a:pt x="1805940" y="1082040"/>
                </a:lnTo>
                <a:lnTo>
                  <a:pt x="2522220" y="762000"/>
                </a:lnTo>
                <a:lnTo>
                  <a:pt x="2529840" y="685800"/>
                </a:lnTo>
                <a:lnTo>
                  <a:pt x="2758440" y="68580"/>
                </a:lnTo>
                <a:close/>
              </a:path>
            </a:pathLst>
          </a:custGeom>
        </p:spPr>
      </p:pic>
      <p:sp>
        <p:nvSpPr>
          <p:cNvPr id="8" name="AutoShape 27">
            <a:extLst>
              <a:ext uri="{FF2B5EF4-FFF2-40B4-BE49-F238E27FC236}">
                <a16:creationId xmlns:a16="http://schemas.microsoft.com/office/drawing/2014/main" id="{86E5061B-C50F-CEB5-723C-C6C786C2F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060" y="1708708"/>
            <a:ext cx="2830180" cy="965868"/>
          </a:xfrm>
          <a:prstGeom prst="wedgeRoundRectCallout">
            <a:avLst>
              <a:gd name="adj1" fmla="val -61680"/>
              <a:gd name="adj2" fmla="val 41227"/>
              <a:gd name="adj3" fmla="val 16667"/>
            </a:avLst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j-ea"/>
                <a:ea typeface="+mj-ea"/>
              </a:rPr>
              <a:t>能不能把三角形也转化成学过的图形呢？</a:t>
            </a:r>
            <a:endParaRPr lang="en-US" altLang="zh-CN" sz="21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9" name="AutoShape 27">
            <a:extLst>
              <a:ext uri="{FF2B5EF4-FFF2-40B4-BE49-F238E27FC236}">
                <a16:creationId xmlns:a16="http://schemas.microsoft.com/office/drawing/2014/main" id="{7681FBBE-20AD-3B4A-E8A5-DF6A63C94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" y="1795968"/>
            <a:ext cx="2236245" cy="1430676"/>
          </a:xfrm>
          <a:prstGeom prst="wedgeRoundRectCallout">
            <a:avLst>
              <a:gd name="adj1" fmla="val 48870"/>
              <a:gd name="adj2" fmla="val 70292"/>
              <a:gd name="adj3" fmla="val 16667"/>
            </a:avLst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j-ea"/>
                <a:ea typeface="+mj-ea"/>
              </a:rPr>
              <a:t>用两个一样的直角三角形可以拼出一个长方形。</a:t>
            </a:r>
            <a:endParaRPr lang="en-US" altLang="zh-CN" sz="21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sp>
        <p:nvSpPr>
          <p:cNvPr id="13" name="AutoShape 27">
            <a:extLst>
              <a:ext uri="{FF2B5EF4-FFF2-40B4-BE49-F238E27FC236}">
                <a16:creationId xmlns:a16="http://schemas.microsoft.com/office/drawing/2014/main" id="{F2B55562-2FBB-4BDB-B568-3DC2EFA6C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2686" y="2882821"/>
            <a:ext cx="2236245" cy="1430676"/>
          </a:xfrm>
          <a:prstGeom prst="wedgeRoundRectCallout">
            <a:avLst>
              <a:gd name="adj1" fmla="val -63887"/>
              <a:gd name="adj2" fmla="val -11551"/>
              <a:gd name="adj3" fmla="val 16667"/>
            </a:avLst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j-ea"/>
                <a:ea typeface="+mj-ea"/>
              </a:rPr>
              <a:t>用两个一样的三角形可以拼出一个平行四边形。</a:t>
            </a:r>
            <a:endParaRPr lang="en-US" altLang="zh-CN" sz="2100" b="1" dirty="0">
              <a:solidFill>
                <a:srgbClr val="00B0F0"/>
              </a:solidFill>
              <a:latin typeface="+mj-ea"/>
              <a:ea typeface="+mj-ea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139A50D-D8A9-476B-7D4F-12828B018251}"/>
              </a:ext>
            </a:extLst>
          </p:cNvPr>
          <p:cNvGrpSpPr/>
          <p:nvPr/>
        </p:nvGrpSpPr>
        <p:grpSpPr>
          <a:xfrm>
            <a:off x="-220980" y="320581"/>
            <a:ext cx="4792980" cy="647287"/>
            <a:chOff x="0" y="130081"/>
            <a:chExt cx="2319943" cy="64728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D77DC73-8263-9AF6-7D39-8CE0F3640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0081"/>
              <a:ext cx="2319943" cy="647287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2E9FC55-49D8-48BC-6C9B-3EE1261B859A}"/>
                </a:ext>
              </a:extLst>
            </p:cNvPr>
            <p:cNvSpPr txBox="1"/>
            <p:nvPr/>
          </p:nvSpPr>
          <p:spPr bwMode="auto">
            <a:xfrm>
              <a:off x="199371" y="130081"/>
              <a:ext cx="2009738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二、动手操作，自主推导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253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46E40F-A6B4-45CE-977B-AAD6B4865582}"/>
              </a:ext>
            </a:extLst>
          </p:cNvPr>
          <p:cNvSpPr/>
          <p:nvPr/>
        </p:nvSpPr>
        <p:spPr>
          <a:xfrm>
            <a:off x="686118" y="936625"/>
            <a:ext cx="7556500" cy="3270250"/>
          </a:xfrm>
          <a:prstGeom prst="rect">
            <a:avLst/>
          </a:prstGeom>
          <a:solidFill>
            <a:srgbClr val="FBFAF5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79EDEE8-28C6-4DFC-AA5B-FD82D2403BAF}"/>
              </a:ext>
            </a:extLst>
          </p:cNvPr>
          <p:cNvSpPr/>
          <p:nvPr/>
        </p:nvSpPr>
        <p:spPr>
          <a:xfrm>
            <a:off x="1113155" y="1089025"/>
            <a:ext cx="6883400" cy="300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100" b="1" kern="100" dirty="0">
                <a:latin typeface="+mn-lt"/>
                <a:ea typeface="+mn-ea"/>
              </a:rPr>
              <a:t>操作要求：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100" b="1" kern="100" dirty="0">
                <a:latin typeface="+mn-lt"/>
                <a:ea typeface="+mn-ea"/>
              </a:rPr>
              <a:t>       1.</a:t>
            </a:r>
            <a:r>
              <a:rPr lang="zh-CN" altLang="en-US" sz="2100" b="1" kern="100" dirty="0">
                <a:latin typeface="+mn-lt"/>
                <a:ea typeface="+mn-ea"/>
              </a:rPr>
              <a:t>前后两排 </a:t>
            </a:r>
            <a:r>
              <a:rPr lang="en-US" altLang="zh-CN" sz="2100" b="1" kern="100" dirty="0">
                <a:latin typeface="+mn-lt"/>
                <a:ea typeface="+mn-ea"/>
              </a:rPr>
              <a:t>4 </a:t>
            </a:r>
            <a:r>
              <a:rPr lang="zh-CN" altLang="zh-CN" sz="2100" b="1" kern="100" dirty="0">
                <a:latin typeface="+mn-lt"/>
                <a:ea typeface="+mn-ea"/>
              </a:rPr>
              <a:t>人小组</a:t>
            </a:r>
            <a:r>
              <a:rPr lang="zh-CN" altLang="en-US" sz="2100" b="1" kern="100" dirty="0">
                <a:latin typeface="+mn-lt"/>
                <a:ea typeface="+mn-ea"/>
              </a:rPr>
              <a:t>开展活动</a:t>
            </a:r>
            <a:r>
              <a:rPr lang="zh-CN" altLang="zh-CN" sz="2100" b="1" kern="100" dirty="0">
                <a:latin typeface="+mn-lt"/>
                <a:ea typeface="+mn-ea"/>
              </a:rPr>
              <a:t>，先商讨怎么操作可以求出三角形的面积。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100" b="1" kern="100" dirty="0">
                <a:latin typeface="+mn-lt"/>
                <a:ea typeface="+mn-ea"/>
              </a:rPr>
              <a:t>       2.</a:t>
            </a:r>
            <a:r>
              <a:rPr lang="zh-CN" altLang="zh-CN" sz="2100" b="1" kern="100" dirty="0">
                <a:latin typeface="+mn-lt"/>
                <a:ea typeface="+mn-ea"/>
              </a:rPr>
              <a:t>按照商讨的方案，动手操作。</a:t>
            </a: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100" b="1" kern="100" dirty="0">
                <a:latin typeface="+mn-lt"/>
                <a:ea typeface="+mn-ea"/>
              </a:rPr>
              <a:t>       3.</a:t>
            </a:r>
            <a:r>
              <a:rPr lang="zh-CN" altLang="zh-CN" sz="2100" b="1" kern="100" dirty="0">
                <a:latin typeface="+mn-lt"/>
                <a:ea typeface="+mn-ea"/>
              </a:rPr>
              <a:t>根据操作过程，</a:t>
            </a:r>
            <a:r>
              <a:rPr lang="zh-CN" altLang="en-US" sz="2100" b="1" kern="100" dirty="0">
                <a:latin typeface="+mn-lt"/>
                <a:ea typeface="+mn-ea"/>
              </a:rPr>
              <a:t>派代表说说怎么操作的，怎么得到三角形的面积计算公式。</a:t>
            </a:r>
            <a:endParaRPr lang="zh-CN" altLang="zh-CN" sz="2100" b="1" kern="100" dirty="0">
              <a:latin typeface="+mn-lt"/>
              <a:ea typeface="+mn-ea"/>
            </a:endParaRPr>
          </a:p>
        </p:txBody>
      </p:sp>
      <p:pic>
        <p:nvPicPr>
          <p:cNvPr id="19460" name="图片 8">
            <a:extLst>
              <a:ext uri="{FF2B5EF4-FFF2-40B4-BE49-F238E27FC236}">
                <a16:creationId xmlns:a16="http://schemas.microsoft.com/office/drawing/2014/main" id="{FFFBA2FF-493A-4D25-8080-4C0AB8299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393" y="3413125"/>
            <a:ext cx="906462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>
            <a:extLst>
              <a:ext uri="{FF2B5EF4-FFF2-40B4-BE49-F238E27FC236}">
                <a16:creationId xmlns:a16="http://schemas.microsoft.com/office/drawing/2014/main" id="{1A22B02A-52BD-41D8-AD9D-77CE52E02F40}"/>
              </a:ext>
            </a:extLst>
          </p:cNvPr>
          <p:cNvGrpSpPr>
            <a:grpSpLocks/>
          </p:cNvGrpSpPr>
          <p:nvPr/>
        </p:nvGrpSpPr>
        <p:grpSpPr bwMode="auto">
          <a:xfrm>
            <a:off x="1655763" y="2378075"/>
            <a:ext cx="2136775" cy="658813"/>
            <a:chOff x="611560" y="3702630"/>
            <a:chExt cx="2849460" cy="878499"/>
          </a:xfrm>
        </p:grpSpPr>
        <p:sp>
          <p:nvSpPr>
            <p:cNvPr id="20496" name="等腰三角形 14">
              <a:extLst>
                <a:ext uri="{FF2B5EF4-FFF2-40B4-BE49-F238E27FC236}">
                  <a16:creationId xmlns:a16="http://schemas.microsoft.com/office/drawing/2014/main" id="{84CFD2F8-0280-4C7D-88A8-A3750812D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560" y="4032067"/>
              <a:ext cx="648072" cy="549062"/>
            </a:xfrm>
            <a:prstGeom prst="triangle">
              <a:avLst>
                <a:gd name="adj" fmla="val 88861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97" name="等腰三角形 15">
              <a:extLst>
                <a:ext uri="{FF2B5EF4-FFF2-40B4-BE49-F238E27FC236}">
                  <a16:creationId xmlns:a16="http://schemas.microsoft.com/office/drawing/2014/main" id="{54EA4522-AA29-4022-9F13-1F0A64023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7664" y="4032067"/>
              <a:ext cx="648072" cy="549062"/>
            </a:xfrm>
            <a:prstGeom prst="triangle">
              <a:avLst>
                <a:gd name="adj" fmla="val 88861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98" name="等腰三角形 16">
              <a:extLst>
                <a:ext uri="{FF2B5EF4-FFF2-40B4-BE49-F238E27FC236}">
                  <a16:creationId xmlns:a16="http://schemas.microsoft.com/office/drawing/2014/main" id="{923EC01A-BA34-48BB-806F-17F1015BA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1760" y="3702630"/>
              <a:ext cx="1049260" cy="878499"/>
            </a:xfrm>
            <a:prstGeom prst="triangle">
              <a:avLst>
                <a:gd name="adj" fmla="val 88861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6" name="组合 32">
            <a:extLst>
              <a:ext uri="{FF2B5EF4-FFF2-40B4-BE49-F238E27FC236}">
                <a16:creationId xmlns:a16="http://schemas.microsoft.com/office/drawing/2014/main" id="{900AB871-6BF8-4C46-9A58-8E6EB69B21C6}"/>
              </a:ext>
            </a:extLst>
          </p:cNvPr>
          <p:cNvGrpSpPr>
            <a:grpSpLocks/>
          </p:cNvGrpSpPr>
          <p:nvPr/>
        </p:nvGrpSpPr>
        <p:grpSpPr bwMode="auto">
          <a:xfrm>
            <a:off x="5000625" y="2362200"/>
            <a:ext cx="2538413" cy="682625"/>
            <a:chOff x="5148064" y="3672027"/>
            <a:chExt cx="3384376" cy="909102"/>
          </a:xfrm>
        </p:grpSpPr>
        <p:sp>
          <p:nvSpPr>
            <p:cNvPr id="20493" name="等腰三角形 18">
              <a:extLst>
                <a:ext uri="{FF2B5EF4-FFF2-40B4-BE49-F238E27FC236}">
                  <a16:creationId xmlns:a16="http://schemas.microsoft.com/office/drawing/2014/main" id="{A5CF4CBD-DB27-4E35-9F41-D48ACAFDE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064" y="4012940"/>
              <a:ext cx="889510" cy="568189"/>
            </a:xfrm>
            <a:prstGeom prst="triangle">
              <a:avLst>
                <a:gd name="adj" fmla="val 100000"/>
              </a:avLst>
            </a:prstGeom>
            <a:solidFill>
              <a:srgbClr val="00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94" name="等腰三角形 19">
              <a:extLst>
                <a:ext uri="{FF2B5EF4-FFF2-40B4-BE49-F238E27FC236}">
                  <a16:creationId xmlns:a16="http://schemas.microsoft.com/office/drawing/2014/main" id="{83CB1DAD-4C38-407F-992A-DACD4804F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168" y="4012940"/>
              <a:ext cx="889510" cy="568189"/>
            </a:xfrm>
            <a:prstGeom prst="triangle">
              <a:avLst>
                <a:gd name="adj" fmla="val 100000"/>
              </a:avLst>
            </a:prstGeom>
            <a:solidFill>
              <a:srgbClr val="00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95" name="等腰三角形 20">
              <a:extLst>
                <a:ext uri="{FF2B5EF4-FFF2-40B4-BE49-F238E27FC236}">
                  <a16:creationId xmlns:a16="http://schemas.microsoft.com/office/drawing/2014/main" id="{3CB5B5FA-51E8-4824-A787-702EE75C6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2280" y="3672027"/>
              <a:ext cx="1440160" cy="909102"/>
            </a:xfrm>
            <a:prstGeom prst="triangle">
              <a:avLst>
                <a:gd name="adj" fmla="val 100000"/>
              </a:avLst>
            </a:prstGeom>
            <a:solidFill>
              <a:srgbClr val="00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0" name="组合 33">
            <a:extLst>
              <a:ext uri="{FF2B5EF4-FFF2-40B4-BE49-F238E27FC236}">
                <a16:creationId xmlns:a16="http://schemas.microsoft.com/office/drawing/2014/main" id="{5E2F271E-9B61-4A09-A0A4-759BF119FAAF}"/>
              </a:ext>
            </a:extLst>
          </p:cNvPr>
          <p:cNvGrpSpPr>
            <a:grpSpLocks/>
          </p:cNvGrpSpPr>
          <p:nvPr/>
        </p:nvGrpSpPr>
        <p:grpSpPr bwMode="auto">
          <a:xfrm>
            <a:off x="1493838" y="3743325"/>
            <a:ext cx="2997200" cy="377825"/>
            <a:chOff x="395537" y="5589241"/>
            <a:chExt cx="3996452" cy="504055"/>
          </a:xfrm>
        </p:grpSpPr>
        <p:sp>
          <p:nvSpPr>
            <p:cNvPr id="20490" name="等腰三角形 21">
              <a:extLst>
                <a:ext uri="{FF2B5EF4-FFF2-40B4-BE49-F238E27FC236}">
                  <a16:creationId xmlns:a16="http://schemas.microsoft.com/office/drawing/2014/main" id="{A4D9694C-1C00-4DA0-B079-F1B6B8F7D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37" y="5805265"/>
              <a:ext cx="1008112" cy="288031"/>
            </a:xfrm>
            <a:prstGeom prst="triangle">
              <a:avLst>
                <a:gd name="adj" fmla="val 55898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91" name="等腰三角形 27">
              <a:extLst>
                <a:ext uri="{FF2B5EF4-FFF2-40B4-BE49-F238E27FC236}">
                  <a16:creationId xmlns:a16="http://schemas.microsoft.com/office/drawing/2014/main" id="{A329FE66-8298-4FA2-B8DC-A56116F0C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657" y="5805265"/>
              <a:ext cx="1008112" cy="288031"/>
            </a:xfrm>
            <a:prstGeom prst="triangle">
              <a:avLst>
                <a:gd name="adj" fmla="val 55898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92" name="等腰三角形 28">
              <a:extLst>
                <a:ext uri="{FF2B5EF4-FFF2-40B4-BE49-F238E27FC236}">
                  <a16:creationId xmlns:a16="http://schemas.microsoft.com/office/drawing/2014/main" id="{999650D8-67A7-4138-853B-4ACE2C44B3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7784" y="5589241"/>
              <a:ext cx="1764205" cy="504055"/>
            </a:xfrm>
            <a:prstGeom prst="triangle">
              <a:avLst>
                <a:gd name="adj" fmla="val 55898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4" name="组合 34">
            <a:extLst>
              <a:ext uri="{FF2B5EF4-FFF2-40B4-BE49-F238E27FC236}">
                <a16:creationId xmlns:a16="http://schemas.microsoft.com/office/drawing/2014/main" id="{AD545CC4-DE0B-4D09-9378-D5CB78300DBC}"/>
              </a:ext>
            </a:extLst>
          </p:cNvPr>
          <p:cNvGrpSpPr>
            <a:grpSpLocks/>
          </p:cNvGrpSpPr>
          <p:nvPr/>
        </p:nvGrpSpPr>
        <p:grpSpPr bwMode="auto">
          <a:xfrm>
            <a:off x="5000625" y="3206750"/>
            <a:ext cx="2430463" cy="917575"/>
            <a:chOff x="5148064" y="4797153"/>
            <a:chExt cx="3240280" cy="1224056"/>
          </a:xfrm>
        </p:grpSpPr>
        <p:sp>
          <p:nvSpPr>
            <p:cNvPr id="20487" name="等腰三角形 24">
              <a:extLst>
                <a:ext uri="{FF2B5EF4-FFF2-40B4-BE49-F238E27FC236}">
                  <a16:creationId xmlns:a16="http://schemas.microsoft.com/office/drawing/2014/main" id="{D578C01D-EC83-4DE4-972C-C076760AA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064" y="5301209"/>
              <a:ext cx="720000" cy="720000"/>
            </a:xfrm>
            <a:prstGeom prst="triangle">
              <a:avLst>
                <a:gd name="adj" fmla="val 100000"/>
              </a:avLst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 dirty="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88" name="等腰三角形 29">
              <a:extLst>
                <a:ext uri="{FF2B5EF4-FFF2-40B4-BE49-F238E27FC236}">
                  <a16:creationId xmlns:a16="http://schemas.microsoft.com/office/drawing/2014/main" id="{81A008FA-30A9-4633-805D-E28E5AC63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6176" y="5301209"/>
              <a:ext cx="720000" cy="720000"/>
            </a:xfrm>
            <a:prstGeom prst="triangle">
              <a:avLst>
                <a:gd name="adj" fmla="val 100000"/>
              </a:avLst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20489" name="等腰三角形 30">
              <a:extLst>
                <a:ext uri="{FF2B5EF4-FFF2-40B4-BE49-F238E27FC236}">
                  <a16:creationId xmlns:a16="http://schemas.microsoft.com/office/drawing/2014/main" id="{3FBA3E38-4094-4109-A47E-AF84F5DA8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4288" y="4797153"/>
              <a:ext cx="1224056" cy="1224056"/>
            </a:xfrm>
            <a:prstGeom prst="triangle">
              <a:avLst>
                <a:gd name="adj" fmla="val 100000"/>
              </a:avLst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7AB4AB8-83C6-4C2D-B6CB-811F45EF9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262" y="813648"/>
            <a:ext cx="6975475" cy="11302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2400" dirty="0">
                <a:latin typeface="+mj-lt"/>
                <a:ea typeface="黑体" panose="02010609060101010101" pitchFamily="49" charset="-122"/>
              </a:rPr>
              <a:t>        分配各小组不同的学具，有锐角三角形、钝角三角形、直角三角形、等腰直角三角形。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BBD15AF-B7B3-406D-8C33-8BFB5EBF7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485" y="2803046"/>
            <a:ext cx="7270750" cy="15567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en-US" altLang="zh-CN" sz="2400" b="1" dirty="0" err="1">
                <a:latin typeface="+mj-lt"/>
                <a:ea typeface="黑体" panose="02010609060101010101" pitchFamily="49" charset="-122"/>
              </a:rPr>
              <a:t>你选择两个怎样的三角形拼图？能拼出什么图形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？</a:t>
            </a:r>
          </a:p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拼出的图形的面积你会算吗？</a:t>
            </a:r>
          </a:p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en-US" altLang="zh-CN" sz="2400" b="1" dirty="0" err="1">
                <a:latin typeface="+mj-lt"/>
                <a:ea typeface="黑体" panose="02010609060101010101" pitchFamily="49" charset="-122"/>
              </a:rPr>
              <a:t>拼出的图形与原来的三角形有什么联系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？</a:t>
            </a:r>
          </a:p>
        </p:txBody>
      </p:sp>
      <p:grpSp>
        <p:nvGrpSpPr>
          <p:cNvPr id="4" name="组合 31">
            <a:extLst>
              <a:ext uri="{FF2B5EF4-FFF2-40B4-BE49-F238E27FC236}">
                <a16:creationId xmlns:a16="http://schemas.microsoft.com/office/drawing/2014/main" id="{3AC0E0EF-4E69-4992-ACD0-4C01C88EA0FB}"/>
              </a:ext>
            </a:extLst>
          </p:cNvPr>
          <p:cNvGrpSpPr>
            <a:grpSpLocks/>
          </p:cNvGrpSpPr>
          <p:nvPr/>
        </p:nvGrpSpPr>
        <p:grpSpPr bwMode="auto">
          <a:xfrm>
            <a:off x="1678623" y="772070"/>
            <a:ext cx="2136775" cy="658813"/>
            <a:chOff x="611560" y="3702630"/>
            <a:chExt cx="2849460" cy="878499"/>
          </a:xfrm>
        </p:grpSpPr>
        <p:sp>
          <p:nvSpPr>
            <p:cNvPr id="5" name="等腰三角形 14">
              <a:extLst>
                <a:ext uri="{FF2B5EF4-FFF2-40B4-BE49-F238E27FC236}">
                  <a16:creationId xmlns:a16="http://schemas.microsoft.com/office/drawing/2014/main" id="{69872CDA-BE76-48D7-882A-32895907B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560" y="4032067"/>
              <a:ext cx="648072" cy="549062"/>
            </a:xfrm>
            <a:prstGeom prst="triangle">
              <a:avLst>
                <a:gd name="adj" fmla="val 88861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6" name="等腰三角形 15">
              <a:extLst>
                <a:ext uri="{FF2B5EF4-FFF2-40B4-BE49-F238E27FC236}">
                  <a16:creationId xmlns:a16="http://schemas.microsoft.com/office/drawing/2014/main" id="{0C1278C2-47BC-4431-982E-9004950AA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7664" y="4032067"/>
              <a:ext cx="648072" cy="549062"/>
            </a:xfrm>
            <a:prstGeom prst="triangle">
              <a:avLst>
                <a:gd name="adj" fmla="val 88861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7" name="等腰三角形 16">
              <a:extLst>
                <a:ext uri="{FF2B5EF4-FFF2-40B4-BE49-F238E27FC236}">
                  <a16:creationId xmlns:a16="http://schemas.microsoft.com/office/drawing/2014/main" id="{E0695169-FAC8-48E8-ADF8-AC94D92CE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1760" y="3702630"/>
              <a:ext cx="1049260" cy="878499"/>
            </a:xfrm>
            <a:prstGeom prst="triangle">
              <a:avLst>
                <a:gd name="adj" fmla="val 88861"/>
              </a:avLst>
            </a:pr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 dirty="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8" name="组合 32">
            <a:extLst>
              <a:ext uri="{FF2B5EF4-FFF2-40B4-BE49-F238E27FC236}">
                <a16:creationId xmlns:a16="http://schemas.microsoft.com/office/drawing/2014/main" id="{454DEDA3-0C3A-43E3-87B5-09025CC79D8F}"/>
              </a:ext>
            </a:extLst>
          </p:cNvPr>
          <p:cNvGrpSpPr>
            <a:grpSpLocks/>
          </p:cNvGrpSpPr>
          <p:nvPr/>
        </p:nvGrpSpPr>
        <p:grpSpPr bwMode="auto">
          <a:xfrm>
            <a:off x="5023485" y="756195"/>
            <a:ext cx="2538413" cy="682625"/>
            <a:chOff x="5148064" y="3672027"/>
            <a:chExt cx="3384376" cy="909102"/>
          </a:xfrm>
        </p:grpSpPr>
        <p:sp>
          <p:nvSpPr>
            <p:cNvPr id="9" name="等腰三角形 18">
              <a:extLst>
                <a:ext uri="{FF2B5EF4-FFF2-40B4-BE49-F238E27FC236}">
                  <a16:creationId xmlns:a16="http://schemas.microsoft.com/office/drawing/2014/main" id="{2F104D23-4982-4740-8C07-57F6E99F3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064" y="4012940"/>
              <a:ext cx="889510" cy="568189"/>
            </a:xfrm>
            <a:prstGeom prst="triangle">
              <a:avLst>
                <a:gd name="adj" fmla="val 100000"/>
              </a:avLst>
            </a:prstGeom>
            <a:solidFill>
              <a:srgbClr val="00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0" name="等腰三角形 19">
              <a:extLst>
                <a:ext uri="{FF2B5EF4-FFF2-40B4-BE49-F238E27FC236}">
                  <a16:creationId xmlns:a16="http://schemas.microsoft.com/office/drawing/2014/main" id="{7E98C786-21CD-4A0A-AA8F-CB1F37285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168" y="4012940"/>
              <a:ext cx="889510" cy="568189"/>
            </a:xfrm>
            <a:prstGeom prst="triangle">
              <a:avLst>
                <a:gd name="adj" fmla="val 100000"/>
              </a:avLst>
            </a:prstGeom>
            <a:solidFill>
              <a:srgbClr val="00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1" name="等腰三角形 20">
              <a:extLst>
                <a:ext uri="{FF2B5EF4-FFF2-40B4-BE49-F238E27FC236}">
                  <a16:creationId xmlns:a16="http://schemas.microsoft.com/office/drawing/2014/main" id="{85647A8F-B9CF-463A-93D3-5E6CBC083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2280" y="3672027"/>
              <a:ext cx="1440160" cy="909102"/>
            </a:xfrm>
            <a:prstGeom prst="triangle">
              <a:avLst>
                <a:gd name="adj" fmla="val 100000"/>
              </a:avLst>
            </a:prstGeom>
            <a:solidFill>
              <a:srgbClr val="00FF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2" name="组合 33">
            <a:extLst>
              <a:ext uri="{FF2B5EF4-FFF2-40B4-BE49-F238E27FC236}">
                <a16:creationId xmlns:a16="http://schemas.microsoft.com/office/drawing/2014/main" id="{B050044C-810E-404F-B64B-EE7CEB7894DA}"/>
              </a:ext>
            </a:extLst>
          </p:cNvPr>
          <p:cNvGrpSpPr>
            <a:grpSpLocks/>
          </p:cNvGrpSpPr>
          <p:nvPr/>
        </p:nvGrpSpPr>
        <p:grpSpPr bwMode="auto">
          <a:xfrm>
            <a:off x="1516698" y="2137320"/>
            <a:ext cx="2997200" cy="377825"/>
            <a:chOff x="395537" y="5589241"/>
            <a:chExt cx="3996452" cy="504055"/>
          </a:xfrm>
        </p:grpSpPr>
        <p:sp>
          <p:nvSpPr>
            <p:cNvPr id="13" name="等腰三角形 21">
              <a:extLst>
                <a:ext uri="{FF2B5EF4-FFF2-40B4-BE49-F238E27FC236}">
                  <a16:creationId xmlns:a16="http://schemas.microsoft.com/office/drawing/2014/main" id="{D24FC29E-0509-4C16-AF74-984176B0B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537" y="5805265"/>
              <a:ext cx="1008112" cy="288031"/>
            </a:xfrm>
            <a:prstGeom prst="triangle">
              <a:avLst>
                <a:gd name="adj" fmla="val 55898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4" name="等腰三角形 27">
              <a:extLst>
                <a:ext uri="{FF2B5EF4-FFF2-40B4-BE49-F238E27FC236}">
                  <a16:creationId xmlns:a16="http://schemas.microsoft.com/office/drawing/2014/main" id="{5F7BBE55-3032-47C7-B6EF-4C80D7A00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657" y="5805265"/>
              <a:ext cx="1008112" cy="288031"/>
            </a:xfrm>
            <a:prstGeom prst="triangle">
              <a:avLst>
                <a:gd name="adj" fmla="val 55898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5" name="等腰三角形 28">
              <a:extLst>
                <a:ext uri="{FF2B5EF4-FFF2-40B4-BE49-F238E27FC236}">
                  <a16:creationId xmlns:a16="http://schemas.microsoft.com/office/drawing/2014/main" id="{FCE02421-F3FE-4EDF-83E4-674F22887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7784" y="5589241"/>
              <a:ext cx="1764205" cy="504055"/>
            </a:xfrm>
            <a:prstGeom prst="triangle">
              <a:avLst>
                <a:gd name="adj" fmla="val 55898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16" name="组合 34">
            <a:extLst>
              <a:ext uri="{FF2B5EF4-FFF2-40B4-BE49-F238E27FC236}">
                <a16:creationId xmlns:a16="http://schemas.microsoft.com/office/drawing/2014/main" id="{FC946174-75D9-4CBC-B957-F8D6DC3AEFBC}"/>
              </a:ext>
            </a:extLst>
          </p:cNvPr>
          <p:cNvGrpSpPr>
            <a:grpSpLocks/>
          </p:cNvGrpSpPr>
          <p:nvPr/>
        </p:nvGrpSpPr>
        <p:grpSpPr bwMode="auto">
          <a:xfrm>
            <a:off x="5023485" y="1600745"/>
            <a:ext cx="2430463" cy="917575"/>
            <a:chOff x="5148064" y="4797153"/>
            <a:chExt cx="3240280" cy="1224056"/>
          </a:xfrm>
        </p:grpSpPr>
        <p:sp>
          <p:nvSpPr>
            <p:cNvPr id="17" name="等腰三角形 24">
              <a:extLst>
                <a:ext uri="{FF2B5EF4-FFF2-40B4-BE49-F238E27FC236}">
                  <a16:creationId xmlns:a16="http://schemas.microsoft.com/office/drawing/2014/main" id="{7E39F224-3044-4A3B-9872-E2BC599F3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064" y="5301209"/>
              <a:ext cx="720000" cy="720000"/>
            </a:xfrm>
            <a:prstGeom prst="triangle">
              <a:avLst>
                <a:gd name="adj" fmla="val 100000"/>
              </a:avLst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8" name="等腰三角形 29">
              <a:extLst>
                <a:ext uri="{FF2B5EF4-FFF2-40B4-BE49-F238E27FC236}">
                  <a16:creationId xmlns:a16="http://schemas.microsoft.com/office/drawing/2014/main" id="{04488FB6-41C3-41DD-8A69-BC19BDC29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6176" y="5301209"/>
              <a:ext cx="720000" cy="720000"/>
            </a:xfrm>
            <a:prstGeom prst="triangle">
              <a:avLst>
                <a:gd name="adj" fmla="val 100000"/>
              </a:avLst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9" name="等腰三角形 30">
              <a:extLst>
                <a:ext uri="{FF2B5EF4-FFF2-40B4-BE49-F238E27FC236}">
                  <a16:creationId xmlns:a16="http://schemas.microsoft.com/office/drawing/2014/main" id="{EE75C028-9756-42A1-8C3D-3A4DE093A2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4288" y="4797153"/>
              <a:ext cx="1224056" cy="1224056"/>
            </a:xfrm>
            <a:prstGeom prst="triangle">
              <a:avLst>
                <a:gd name="adj" fmla="val 100000"/>
              </a:avLst>
            </a:prstGeom>
            <a:solidFill>
              <a:srgbClr val="FF00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 sz="150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>
            <a:extLst>
              <a:ext uri="{FF2B5EF4-FFF2-40B4-BE49-F238E27FC236}">
                <a16:creationId xmlns:a16="http://schemas.microsoft.com/office/drawing/2014/main" id="{CA84134A-20BB-4F05-B634-BC5EEB938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593" y="575469"/>
            <a:ext cx="6340475" cy="461962"/>
          </a:xfrm>
          <a:prstGeom prst="rect">
            <a:avLst/>
          </a:prstGeom>
          <a:solidFill>
            <a:srgbClr val="226A4D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用两个完全一样的直角三角形拼成一个长方形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1FDF511-AD5D-435D-8536-01F06DD4F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13" y="2828925"/>
            <a:ext cx="455612" cy="415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n-ea"/>
                <a:ea typeface="+mn-ea"/>
              </a:rPr>
              <a:t>高</a:t>
            </a:r>
            <a:endParaRPr lang="zh-CN" altLang="en-US" sz="21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5661DBB-387F-461F-B51E-B02DB2E54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013" y="1822450"/>
            <a:ext cx="455612" cy="415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n-ea"/>
                <a:ea typeface="+mn-ea"/>
              </a:rPr>
              <a:t>底</a:t>
            </a:r>
            <a:endParaRPr lang="zh-CN" altLang="en-US" sz="21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17" name="直角三角形 16">
            <a:extLst>
              <a:ext uri="{FF2B5EF4-FFF2-40B4-BE49-F238E27FC236}">
                <a16:creationId xmlns:a16="http://schemas.microsoft.com/office/drawing/2014/main" id="{5302AF7B-D093-4CBC-9479-ECB28325B394}"/>
              </a:ext>
            </a:extLst>
          </p:cNvPr>
          <p:cNvSpPr/>
          <p:nvPr/>
        </p:nvSpPr>
        <p:spPr>
          <a:xfrm rot="5400000">
            <a:off x="1350963" y="1944688"/>
            <a:ext cx="1620837" cy="216058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直角三角形 17">
            <a:extLst>
              <a:ext uri="{FF2B5EF4-FFF2-40B4-BE49-F238E27FC236}">
                <a16:creationId xmlns:a16="http://schemas.microsoft.com/office/drawing/2014/main" id="{0C934467-2940-4157-98E3-0A7D046058A5}"/>
              </a:ext>
            </a:extLst>
          </p:cNvPr>
          <p:cNvSpPr/>
          <p:nvPr/>
        </p:nvSpPr>
        <p:spPr>
          <a:xfrm rot="5400000">
            <a:off x="1350963" y="1944688"/>
            <a:ext cx="1620837" cy="216058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2535" name="组合 18">
            <a:extLst>
              <a:ext uri="{FF2B5EF4-FFF2-40B4-BE49-F238E27FC236}">
                <a16:creationId xmlns:a16="http://schemas.microsoft.com/office/drawing/2014/main" id="{5A23C513-20E2-4D2C-8D7B-B37BC45E956B}"/>
              </a:ext>
            </a:extLst>
          </p:cNvPr>
          <p:cNvGrpSpPr>
            <a:grpSpLocks/>
          </p:cNvGrpSpPr>
          <p:nvPr/>
        </p:nvGrpSpPr>
        <p:grpSpPr bwMode="auto">
          <a:xfrm>
            <a:off x="1081088" y="2214563"/>
            <a:ext cx="115887" cy="107950"/>
            <a:chOff x="3805199" y="4678545"/>
            <a:chExt cx="153778" cy="144000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20B192A2-239A-466E-B455-C3A47DC383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54764" y="4678545"/>
              <a:ext cx="4213" cy="1440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2FF6C41-EE21-4659-890B-525F71C2F4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05199" y="4820427"/>
              <a:ext cx="14324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FD0C23B1-1527-407B-AB44-BA84C30C5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0275" y="2112963"/>
            <a:ext cx="3771900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长方形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长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宽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96B717E-B888-4216-A178-B9595D5D6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313" y="2862263"/>
            <a:ext cx="3811587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个三角形的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底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高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31" name="直接箭头连接符 35">
            <a:extLst>
              <a:ext uri="{FF2B5EF4-FFF2-40B4-BE49-F238E27FC236}">
                <a16:creationId xmlns:a16="http://schemas.microsoft.com/office/drawing/2014/main" id="{AB58885C-E9BF-487E-9A4A-62E1B18429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26250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直接箭头连接符 35">
            <a:extLst>
              <a:ext uri="{FF2B5EF4-FFF2-40B4-BE49-F238E27FC236}">
                <a16:creationId xmlns:a16="http://schemas.microsoft.com/office/drawing/2014/main" id="{F5C13F6D-0B0B-4A8E-9BAA-58E3693135F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497763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直接箭头连接符 35">
            <a:extLst>
              <a:ext uri="{FF2B5EF4-FFF2-40B4-BE49-F238E27FC236}">
                <a16:creationId xmlns:a16="http://schemas.microsoft.com/office/drawing/2014/main" id="{E8BA0677-4BDA-4A5C-99E7-43F76AE5E1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40388" y="2571750"/>
            <a:ext cx="1587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B3106C2-CD96-4278-B9CC-2F8D60AE8B40}"/>
              </a:ext>
            </a:extLst>
          </p:cNvPr>
          <p:cNvGrpSpPr>
            <a:grpSpLocks/>
          </p:cNvGrpSpPr>
          <p:nvPr/>
        </p:nvGrpSpPr>
        <p:grpSpPr bwMode="auto">
          <a:xfrm>
            <a:off x="4278313" y="3298825"/>
            <a:ext cx="3384550" cy="728663"/>
            <a:chOff x="5703351" y="4398228"/>
            <a:chExt cx="4512801" cy="971462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2F21422-4968-48D4-AA7E-2CFD3E92F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3351" y="4815174"/>
              <a:ext cx="4512801" cy="55451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2543" name="直接箭头连接符 35">
              <a:extLst>
                <a:ext uri="{FF2B5EF4-FFF2-40B4-BE49-F238E27FC236}">
                  <a16:creationId xmlns:a16="http://schemas.microsoft.com/office/drawing/2014/main" id="{39A20CBE-FDA8-47F9-878E-E0EC7A054C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20698" y="4398228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id="{6BF66A96-5A22-40FC-AFD5-89E19DF96665}"/>
              </a:ext>
            </a:extLst>
          </p:cNvPr>
          <p:cNvSpPr/>
          <p:nvPr/>
        </p:nvSpPr>
        <p:spPr>
          <a:xfrm>
            <a:off x="531813" y="2181225"/>
            <a:ext cx="2109787" cy="1593850"/>
          </a:xfrm>
          <a:prstGeom prst="triangle">
            <a:avLst>
              <a:gd name="adj" fmla="val 83123"/>
            </a:avLst>
          </a:prstGeom>
          <a:solidFill>
            <a:srgbClr val="FFFF00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555" name="矩形 3">
            <a:extLst>
              <a:ext uri="{FF2B5EF4-FFF2-40B4-BE49-F238E27FC236}">
                <a16:creationId xmlns:a16="http://schemas.microsoft.com/office/drawing/2014/main" id="{1E940771-A204-4096-96A9-7A20C2F15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905" y="566738"/>
            <a:ext cx="6956425" cy="461962"/>
          </a:xfrm>
          <a:prstGeom prst="rect">
            <a:avLst/>
          </a:prstGeom>
          <a:solidFill>
            <a:srgbClr val="226A4D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用两个完全一样的锐角三角形拼成一个平行四边形</a:t>
            </a:r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618CA493-E497-4BBC-9E30-DFC978905E90}"/>
              </a:ext>
            </a:extLst>
          </p:cNvPr>
          <p:cNvSpPr/>
          <p:nvPr/>
        </p:nvSpPr>
        <p:spPr>
          <a:xfrm>
            <a:off x="531813" y="2178050"/>
            <a:ext cx="2109787" cy="1593850"/>
          </a:xfrm>
          <a:prstGeom prst="triangle">
            <a:avLst>
              <a:gd name="adj" fmla="val 83123"/>
            </a:avLst>
          </a:prstGeom>
          <a:solidFill>
            <a:srgbClr val="FFFF00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3557" name="组合 6">
            <a:extLst>
              <a:ext uri="{FF2B5EF4-FFF2-40B4-BE49-F238E27FC236}">
                <a16:creationId xmlns:a16="http://schemas.microsoft.com/office/drawing/2014/main" id="{517B4D5B-55C1-4EB7-AAEB-2412CEB9205C}"/>
              </a:ext>
            </a:extLst>
          </p:cNvPr>
          <p:cNvGrpSpPr>
            <a:grpSpLocks/>
          </p:cNvGrpSpPr>
          <p:nvPr/>
        </p:nvGrpSpPr>
        <p:grpSpPr bwMode="auto">
          <a:xfrm>
            <a:off x="2278063" y="2178050"/>
            <a:ext cx="80962" cy="1601788"/>
            <a:chOff x="2060622" y="1806692"/>
            <a:chExt cx="108000" cy="2134944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469D7D38-321A-41BB-91B1-F7953202FBA1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 flipH="1">
              <a:off x="2060622" y="1806692"/>
              <a:ext cx="8471" cy="2134944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569" name="组合 34">
              <a:extLst>
                <a:ext uri="{FF2B5EF4-FFF2-40B4-BE49-F238E27FC236}">
                  <a16:creationId xmlns:a16="http://schemas.microsoft.com/office/drawing/2014/main" id="{71E1C51F-5C5A-486E-918E-C4B180B9BE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0622" y="3829375"/>
              <a:ext cx="108000" cy="108000"/>
              <a:chOff x="2761488" y="4572000"/>
              <a:chExt cx="108000" cy="108000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564D64EE-A210-4B0F-9D5E-B5C04AECD387}"/>
                  </a:ext>
                </a:extLst>
              </p:cNvPr>
              <p:cNvCxnSpPr/>
              <p:nvPr/>
            </p:nvCxnSpPr>
            <p:spPr>
              <a:xfrm>
                <a:off x="2761488" y="4572117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CEC818DB-D411-4728-B9E6-787B874FD4F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2809179" y="4626074"/>
                <a:ext cx="10791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2C721A8D-5D8F-4841-B76A-016D88312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6425" y="3011488"/>
            <a:ext cx="455613" cy="415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n-ea"/>
                <a:ea typeface="+mn-ea"/>
              </a:rPr>
              <a:t>高</a:t>
            </a:r>
            <a:endParaRPr lang="zh-CN" altLang="en-US" sz="21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6C52133-AA70-40A3-97B1-1EC0E8C8D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2713" y="3779838"/>
            <a:ext cx="455612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n-ea"/>
                <a:ea typeface="+mn-ea"/>
              </a:rPr>
              <a:t>底</a:t>
            </a:r>
            <a:endParaRPr lang="zh-CN" altLang="en-US" sz="21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DC67552-146A-41A5-AD2D-B7D7A1A41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2112963"/>
            <a:ext cx="3771900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平行四边形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底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高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6E474EC-9BFE-4F85-985C-CE5D83DF8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2862263"/>
            <a:ext cx="381317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个三角形的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底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高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17" name="直接箭头连接符 35">
            <a:extLst>
              <a:ext uri="{FF2B5EF4-FFF2-40B4-BE49-F238E27FC236}">
                <a16:creationId xmlns:a16="http://schemas.microsoft.com/office/drawing/2014/main" id="{5CF5F892-8F42-4B9B-8EF3-9D6A1D847A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8338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箭头连接符 35">
            <a:extLst>
              <a:ext uri="{FF2B5EF4-FFF2-40B4-BE49-F238E27FC236}">
                <a16:creationId xmlns:a16="http://schemas.microsoft.com/office/drawing/2014/main" id="{169B1224-2AAB-4567-90DF-4B67586D364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91438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箭头连接符 35">
            <a:extLst>
              <a:ext uri="{FF2B5EF4-FFF2-40B4-BE49-F238E27FC236}">
                <a16:creationId xmlns:a16="http://schemas.microsoft.com/office/drawing/2014/main" id="{8AB9C1CF-D397-437F-B714-8F94ADE2E18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34063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175EFA8-4FD0-4AE9-AB43-4750BD07D1E5}"/>
              </a:ext>
            </a:extLst>
          </p:cNvPr>
          <p:cNvGrpSpPr>
            <a:grpSpLocks/>
          </p:cNvGrpSpPr>
          <p:nvPr/>
        </p:nvGrpSpPr>
        <p:grpSpPr bwMode="auto">
          <a:xfrm>
            <a:off x="4470400" y="3298825"/>
            <a:ext cx="3384550" cy="728663"/>
            <a:chOff x="5703351" y="4398228"/>
            <a:chExt cx="4512801" cy="97146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C0957D2-C6AE-4C29-86B5-4ED9E87D89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3351" y="4815174"/>
              <a:ext cx="4512801" cy="55451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3567" name="直接箭头连接符 35">
              <a:extLst>
                <a:ext uri="{FF2B5EF4-FFF2-40B4-BE49-F238E27FC236}">
                  <a16:creationId xmlns:a16="http://schemas.microsoft.com/office/drawing/2014/main" id="{10B533C5-4752-4349-8482-D2BDDDEA52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20698" y="4398228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19284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>
            <a:extLst>
              <a:ext uri="{FF2B5EF4-FFF2-40B4-BE49-F238E27FC236}">
                <a16:creationId xmlns:a16="http://schemas.microsoft.com/office/drawing/2014/main" id="{D6F0B5BC-CB1C-4A70-857A-D9F2B61FF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3" y="566738"/>
            <a:ext cx="6954837" cy="461962"/>
          </a:xfrm>
          <a:prstGeom prst="rect">
            <a:avLst/>
          </a:prstGeom>
          <a:solidFill>
            <a:srgbClr val="226A4D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用两个完全一样的钝角三角形拼成一个平行四边形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F01942F1-C0C6-4C46-B36E-66005D3F4B17}"/>
              </a:ext>
            </a:extLst>
          </p:cNvPr>
          <p:cNvSpPr/>
          <p:nvPr/>
        </p:nvSpPr>
        <p:spPr>
          <a:xfrm>
            <a:off x="831850" y="2484438"/>
            <a:ext cx="2909888" cy="1138237"/>
          </a:xfrm>
          <a:custGeom>
            <a:avLst/>
            <a:gdLst>
              <a:gd name="connsiteX0" fmla="*/ 0 w 3879541"/>
              <a:gd name="connsiteY0" fmla="*/ 0 h 1189608"/>
              <a:gd name="connsiteX1" fmla="*/ 1189608 w 3879541"/>
              <a:gd name="connsiteY1" fmla="*/ 1189608 h 1189608"/>
              <a:gd name="connsiteX2" fmla="*/ 3879541 w 3879541"/>
              <a:gd name="connsiteY2" fmla="*/ 1189608 h 1189608"/>
              <a:gd name="connsiteX3" fmla="*/ 0 w 3879541"/>
              <a:gd name="connsiteY3" fmla="*/ 0 h 118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541" h="1189608">
                <a:moveTo>
                  <a:pt x="0" y="0"/>
                </a:moveTo>
                <a:lnTo>
                  <a:pt x="1189608" y="1189608"/>
                </a:lnTo>
                <a:lnTo>
                  <a:pt x="3879541" y="118960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E5C8B5D9-E08B-43F3-95BC-791B59453EC2}"/>
              </a:ext>
            </a:extLst>
          </p:cNvPr>
          <p:cNvSpPr/>
          <p:nvPr/>
        </p:nvSpPr>
        <p:spPr>
          <a:xfrm>
            <a:off x="825500" y="2492375"/>
            <a:ext cx="2909888" cy="1138238"/>
          </a:xfrm>
          <a:custGeom>
            <a:avLst/>
            <a:gdLst>
              <a:gd name="connsiteX0" fmla="*/ 0 w 3879541"/>
              <a:gd name="connsiteY0" fmla="*/ 0 h 1189608"/>
              <a:gd name="connsiteX1" fmla="*/ 1189608 w 3879541"/>
              <a:gd name="connsiteY1" fmla="*/ 1189608 h 1189608"/>
              <a:gd name="connsiteX2" fmla="*/ 3879541 w 3879541"/>
              <a:gd name="connsiteY2" fmla="*/ 1189608 h 1189608"/>
              <a:gd name="connsiteX3" fmla="*/ 0 w 3879541"/>
              <a:gd name="connsiteY3" fmla="*/ 0 h 1189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79541" h="1189608">
                <a:moveTo>
                  <a:pt x="0" y="0"/>
                </a:moveTo>
                <a:lnTo>
                  <a:pt x="1189608" y="1189608"/>
                </a:lnTo>
                <a:lnTo>
                  <a:pt x="3879541" y="1189608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9C47FB6-8B12-4883-869C-ECEF2394F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50" y="2112963"/>
            <a:ext cx="3771900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平行四边形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底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高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518355C-0FAC-4CC0-AE5F-A5A2A654A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00" y="2862263"/>
            <a:ext cx="381317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个三角形的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底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高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8" name="直接箭头连接符 35">
            <a:extLst>
              <a:ext uri="{FF2B5EF4-FFF2-40B4-BE49-F238E27FC236}">
                <a16:creationId xmlns:a16="http://schemas.microsoft.com/office/drawing/2014/main" id="{328444D4-09E6-4D90-8B0C-4258F48BA6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18338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35">
            <a:extLst>
              <a:ext uri="{FF2B5EF4-FFF2-40B4-BE49-F238E27FC236}">
                <a16:creationId xmlns:a16="http://schemas.microsoft.com/office/drawing/2014/main" id="{D5E0A8A0-8BE2-471A-ABA8-DA7866F565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691438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箭头连接符 35">
            <a:extLst>
              <a:ext uri="{FF2B5EF4-FFF2-40B4-BE49-F238E27FC236}">
                <a16:creationId xmlns:a16="http://schemas.microsoft.com/office/drawing/2014/main" id="{7E0D6BA1-6B7D-4DC6-8145-6DF4BDF9C3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34063" y="257175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77EFBA0-FCB6-4F5D-882B-F38A18876ABF}"/>
              </a:ext>
            </a:extLst>
          </p:cNvPr>
          <p:cNvGrpSpPr>
            <a:grpSpLocks/>
          </p:cNvGrpSpPr>
          <p:nvPr/>
        </p:nvGrpSpPr>
        <p:grpSpPr bwMode="auto">
          <a:xfrm>
            <a:off x="4470400" y="3298825"/>
            <a:ext cx="3384550" cy="728663"/>
            <a:chOff x="5703351" y="4398228"/>
            <a:chExt cx="4512801" cy="97146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6436833-08CD-42BB-8050-EE1A9FA1B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3351" y="4815174"/>
              <a:ext cx="4512801" cy="55451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4588" name="直接箭头连接符 35">
              <a:extLst>
                <a:ext uri="{FF2B5EF4-FFF2-40B4-BE49-F238E27FC236}">
                  <a16:creationId xmlns:a16="http://schemas.microsoft.com/office/drawing/2014/main" id="{492518A1-116F-4F88-8AAC-1EE6BBE04C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20698" y="4398228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>
            <a:extLst>
              <a:ext uri="{FF2B5EF4-FFF2-40B4-BE49-F238E27FC236}">
                <a16:creationId xmlns:a16="http://schemas.microsoft.com/office/drawing/2014/main" id="{85B0D57D-2C8D-43A8-A71D-651894512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36576"/>
            <a:ext cx="6956425" cy="461962"/>
          </a:xfrm>
          <a:prstGeom prst="rect">
            <a:avLst/>
          </a:prstGeom>
          <a:solidFill>
            <a:srgbClr val="226A4D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用两个完全一样的等腰直角三角形拼成一个正方形</a:t>
            </a: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E290209-4878-4EA0-9945-653BB4C77442}"/>
              </a:ext>
            </a:extLst>
          </p:cNvPr>
          <p:cNvSpPr/>
          <p:nvPr/>
        </p:nvSpPr>
        <p:spPr>
          <a:xfrm>
            <a:off x="1299210" y="1874520"/>
            <a:ext cx="1724025" cy="1724025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直角三角形 3">
            <a:extLst>
              <a:ext uri="{FF2B5EF4-FFF2-40B4-BE49-F238E27FC236}">
                <a16:creationId xmlns:a16="http://schemas.microsoft.com/office/drawing/2014/main" id="{AB514F93-499A-4E7D-8FE8-5A41FC53AEB3}"/>
              </a:ext>
            </a:extLst>
          </p:cNvPr>
          <p:cNvSpPr/>
          <p:nvPr/>
        </p:nvSpPr>
        <p:spPr>
          <a:xfrm>
            <a:off x="1291273" y="1880870"/>
            <a:ext cx="1724025" cy="1725613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974E471-8412-4DFB-A0C1-B9AEE7EB9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583" y="1762443"/>
            <a:ext cx="3771900" cy="414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正方形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en-US" altLang="zh-CN" sz="2100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边长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en-US" sz="2100" dirty="0">
                <a:latin typeface="+mn-lt"/>
                <a:ea typeface="黑体" panose="02010609060101010101" pitchFamily="49" charset="-122"/>
              </a:rPr>
              <a:t>边长</a:t>
            </a:r>
            <a:r>
              <a:rPr lang="zh-CN" altLang="zh-CN" sz="2100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808DE1-E44C-4F45-892D-3EA7DC98C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2720" y="2511743"/>
            <a:ext cx="381317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2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个三角形的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面积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=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底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×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高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7" name="直接箭头连接符 35">
            <a:extLst>
              <a:ext uri="{FF2B5EF4-FFF2-40B4-BE49-F238E27FC236}">
                <a16:creationId xmlns:a16="http://schemas.microsoft.com/office/drawing/2014/main" id="{7CA0AAA1-597F-4D30-87EB-43B1DE9C6E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30658" y="222123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箭头连接符 35">
            <a:extLst>
              <a:ext uri="{FF2B5EF4-FFF2-40B4-BE49-F238E27FC236}">
                <a16:creationId xmlns:a16="http://schemas.microsoft.com/office/drawing/2014/main" id="{F08D93CB-F553-404E-A074-C0BA04779F5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03758" y="222123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35">
            <a:extLst>
              <a:ext uri="{FF2B5EF4-FFF2-40B4-BE49-F238E27FC236}">
                <a16:creationId xmlns:a16="http://schemas.microsoft.com/office/drawing/2014/main" id="{4A1DBD81-C990-433F-8A44-CBDEEAC512E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46383" y="2221230"/>
            <a:ext cx="0" cy="269875"/>
          </a:xfrm>
          <a:prstGeom prst="straightConnector1">
            <a:avLst/>
          </a:prstGeom>
          <a:noFill/>
          <a:ln w="28575">
            <a:solidFill>
              <a:srgbClr val="FF0066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B6A22E9-79C7-473C-AD42-03FCDB9EB7CC}"/>
              </a:ext>
            </a:extLst>
          </p:cNvPr>
          <p:cNvGrpSpPr>
            <a:grpSpLocks/>
          </p:cNvGrpSpPr>
          <p:nvPr/>
        </p:nvGrpSpPr>
        <p:grpSpPr bwMode="auto">
          <a:xfrm>
            <a:off x="3982720" y="2948305"/>
            <a:ext cx="3384550" cy="728663"/>
            <a:chOff x="5703351" y="4398228"/>
            <a:chExt cx="4512801" cy="97146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C3A69CF-7E8C-4EF7-8B6E-973A0DB5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3351" y="4815174"/>
              <a:ext cx="4512801" cy="55451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defRPr/>
              </a:pP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zh-CN" altLang="zh-CN" sz="2100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5620" name="直接箭头连接符 35">
              <a:extLst>
                <a:ext uri="{FF2B5EF4-FFF2-40B4-BE49-F238E27FC236}">
                  <a16:creationId xmlns:a16="http://schemas.microsoft.com/office/drawing/2014/main" id="{43FE93A7-519D-45FF-902B-B65DCB9A2B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520698" y="4398228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5611" name="组合 34">
            <a:extLst>
              <a:ext uri="{FF2B5EF4-FFF2-40B4-BE49-F238E27FC236}">
                <a16:creationId xmlns:a16="http://schemas.microsoft.com/office/drawing/2014/main" id="{5BB2F043-6EC3-4E94-9129-6A8F34E1061A}"/>
              </a:ext>
            </a:extLst>
          </p:cNvPr>
          <p:cNvGrpSpPr>
            <a:grpSpLocks/>
          </p:cNvGrpSpPr>
          <p:nvPr/>
        </p:nvGrpSpPr>
        <p:grpSpPr bwMode="auto">
          <a:xfrm>
            <a:off x="1291273" y="3520758"/>
            <a:ext cx="82550" cy="80962"/>
            <a:chOff x="2761488" y="4572000"/>
            <a:chExt cx="108000" cy="108000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A6CE0CE8-4744-4962-99BE-F0A87DAB8A87}"/>
                </a:ext>
              </a:extLst>
            </p:cNvPr>
            <p:cNvCxnSpPr/>
            <p:nvPr/>
          </p:nvCxnSpPr>
          <p:spPr>
            <a:xfrm>
              <a:off x="2761488" y="4572000"/>
              <a:ext cx="108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CBB3F011-69D2-4C59-B569-3CFCE2CF9E89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2809257" y="4626000"/>
              <a:ext cx="108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A208E9B6-8954-4790-826A-103BF978E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798" y="2787333"/>
            <a:ext cx="454025" cy="415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n-ea"/>
                <a:ea typeface="+mn-ea"/>
              </a:rPr>
              <a:t>高</a:t>
            </a:r>
            <a:endParaRPr lang="zh-CN" altLang="en-US" sz="21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3D0F445-D179-4572-A3BB-F3FCDBFCB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5298" y="3666808"/>
            <a:ext cx="455612" cy="4143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n-ea"/>
                <a:ea typeface="+mn-ea"/>
              </a:rPr>
              <a:t>底</a:t>
            </a:r>
            <a:endParaRPr lang="zh-CN" altLang="en-US" sz="2100" dirty="0">
              <a:solidFill>
                <a:srgbClr val="00B0F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>
            <a:extLst>
              <a:ext uri="{FF2B5EF4-FFF2-40B4-BE49-F238E27FC236}">
                <a16:creationId xmlns:a16="http://schemas.microsoft.com/office/drawing/2014/main" id="{C6FC6317-4579-4545-8288-0EF25F05B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643" y="843755"/>
            <a:ext cx="8150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观察拼成的平行四边形和原来的三角形，你发现了什么？</a:t>
            </a:r>
          </a:p>
        </p:txBody>
      </p:sp>
      <p:grpSp>
        <p:nvGrpSpPr>
          <p:cNvPr id="29699" name="组合 19">
            <a:extLst>
              <a:ext uri="{FF2B5EF4-FFF2-40B4-BE49-F238E27FC236}">
                <a16:creationId xmlns:a16="http://schemas.microsoft.com/office/drawing/2014/main" id="{0C406E5A-DC66-4362-90A9-C25BDC988EA9}"/>
              </a:ext>
            </a:extLst>
          </p:cNvPr>
          <p:cNvGrpSpPr>
            <a:grpSpLocks/>
          </p:cNvGrpSpPr>
          <p:nvPr/>
        </p:nvGrpSpPr>
        <p:grpSpPr bwMode="auto">
          <a:xfrm>
            <a:off x="2489200" y="2055813"/>
            <a:ext cx="3863975" cy="2019300"/>
            <a:chOff x="708006" y="2899597"/>
            <a:chExt cx="5153081" cy="2691715"/>
          </a:xfrm>
        </p:grpSpPr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51C7B5A5-D356-4AED-9F19-C0FED315DF02}"/>
                </a:ext>
              </a:extLst>
            </p:cNvPr>
            <p:cNvSpPr/>
            <p:nvPr/>
          </p:nvSpPr>
          <p:spPr>
            <a:xfrm flipH="1" flipV="1">
              <a:off x="3047429" y="2899597"/>
              <a:ext cx="2813658" cy="2147869"/>
            </a:xfrm>
            <a:prstGeom prst="triangle">
              <a:avLst>
                <a:gd name="adj" fmla="val 83123"/>
              </a:avLst>
            </a:prstGeom>
            <a:noFill/>
            <a:ln w="1905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197DBB52-284D-4249-8088-38F3A721A3A2}"/>
                </a:ext>
              </a:extLst>
            </p:cNvPr>
            <p:cNvSpPr/>
            <p:nvPr/>
          </p:nvSpPr>
          <p:spPr>
            <a:xfrm>
              <a:off x="708006" y="2910177"/>
              <a:ext cx="2813659" cy="2124593"/>
            </a:xfrm>
            <a:prstGeom prst="triangle">
              <a:avLst>
                <a:gd name="adj" fmla="val 83123"/>
              </a:avLst>
            </a:prstGeom>
            <a:solidFill>
              <a:srgbClr val="FFFF00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0719FA73-E774-4B66-85B0-6BA4D83835DE}"/>
                </a:ext>
              </a:extLst>
            </p:cNvPr>
            <p:cNvSpPr/>
            <p:nvPr/>
          </p:nvSpPr>
          <p:spPr>
            <a:xfrm>
              <a:off x="708006" y="2901712"/>
              <a:ext cx="2813659" cy="2126709"/>
            </a:xfrm>
            <a:prstGeom prst="triangle">
              <a:avLst>
                <a:gd name="adj" fmla="val 83123"/>
              </a:avLst>
            </a:prstGeom>
            <a:solidFill>
              <a:srgbClr val="FFFF00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9703" name="组合 11">
              <a:extLst>
                <a:ext uri="{FF2B5EF4-FFF2-40B4-BE49-F238E27FC236}">
                  <a16:creationId xmlns:a16="http://schemas.microsoft.com/office/drawing/2014/main" id="{8F8A8EEB-9DEC-4F12-9B18-BBE6DEB5CE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7123" y="2903270"/>
              <a:ext cx="107950" cy="2134707"/>
              <a:chOff x="2060622" y="1806692"/>
              <a:chExt cx="108000" cy="2134944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A024EE5D-4BDD-4A85-9369-099CD1A1817F}"/>
                  </a:ext>
                </a:extLst>
              </p:cNvPr>
              <p:cNvCxnSpPr>
                <a:cxnSpLocks/>
                <a:stCxn id="11" idx="0"/>
              </p:cNvCxnSpPr>
              <p:nvPr/>
            </p:nvCxnSpPr>
            <p:spPr>
              <a:xfrm flipH="1">
                <a:off x="2060342" y="1807252"/>
                <a:ext cx="8472" cy="2135409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707" name="组合 34">
                <a:extLst>
                  <a:ext uri="{FF2B5EF4-FFF2-40B4-BE49-F238E27FC236}">
                    <a16:creationId xmlns:a16="http://schemas.microsoft.com/office/drawing/2014/main" id="{E70CDAFC-CFE7-4EFE-8AF5-7D59601F2E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0622" y="3829375"/>
                <a:ext cx="108000" cy="108000"/>
                <a:chOff x="2761488" y="4572000"/>
                <a:chExt cx="108000" cy="108000"/>
              </a:xfrm>
            </p:grpSpPr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AF4ECAB6-51C5-4F63-AF43-023B3323FA1D}"/>
                    </a:ext>
                  </a:extLst>
                </p:cNvPr>
                <p:cNvCxnSpPr/>
                <p:nvPr/>
              </p:nvCxnSpPr>
              <p:spPr>
                <a:xfrm>
                  <a:off x="2761208" y="4577353"/>
                  <a:ext cx="108024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A2D633C5-7A0C-4275-83C6-9C6A02B8C1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2812084" y="4628145"/>
                  <a:ext cx="101585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A4E9A0D-F70A-4087-8380-66E9FF48F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1211" y="4016913"/>
              <a:ext cx="607614" cy="554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solidFill>
                    <a:srgbClr val="00B0F0"/>
                  </a:solidFill>
                  <a:latin typeface="+mn-ea"/>
                  <a:ea typeface="+mn-ea"/>
                </a:rPr>
                <a:t>高</a:t>
              </a:r>
              <a:endParaRPr lang="zh-CN" altLang="en-US" sz="2100" dirty="0">
                <a:solidFill>
                  <a:srgbClr val="00B0F0"/>
                </a:solidFill>
                <a:latin typeface="+mn-ea"/>
                <a:ea typeface="+mn-ea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2A37A26-7B7B-40FA-A184-D0C06393E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2785" y="5036886"/>
              <a:ext cx="607615" cy="554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solidFill>
                    <a:srgbClr val="00B0F0"/>
                  </a:solidFill>
                  <a:latin typeface="+mn-ea"/>
                  <a:ea typeface="+mn-ea"/>
                </a:rPr>
                <a:t>底</a:t>
              </a:r>
              <a:endParaRPr lang="zh-CN" altLang="en-US" sz="2100" dirty="0">
                <a:solidFill>
                  <a:srgbClr val="00B0F0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3791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折角 8">
            <a:extLst>
              <a:ext uri="{FF2B5EF4-FFF2-40B4-BE49-F238E27FC236}">
                <a16:creationId xmlns:a16="http://schemas.microsoft.com/office/drawing/2014/main" id="{8EA383D5-7A8B-405D-A173-1726D1B25370}"/>
              </a:ext>
            </a:extLst>
          </p:cNvPr>
          <p:cNvSpPr/>
          <p:nvPr/>
        </p:nvSpPr>
        <p:spPr>
          <a:xfrm>
            <a:off x="660400" y="829932"/>
            <a:ext cx="7669213" cy="2722319"/>
          </a:xfrm>
          <a:prstGeom prst="foldedCorner">
            <a:avLst/>
          </a:prstGeom>
          <a:solidFill>
            <a:srgbClr val="F8F4E6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65414C-4C4D-4760-9682-2B8E6821E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775" y="855786"/>
            <a:ext cx="4611688" cy="196124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2400" dirty="0">
                <a:latin typeface="+mj-lt"/>
                <a:ea typeface="+mj-ea"/>
              </a:rPr>
              <a:t>        如果用 </a:t>
            </a:r>
            <a:r>
              <a:rPr lang="en-US" altLang="zh-CN" sz="2400" i="1" dirty="0">
                <a:latin typeface="+mj-lt"/>
                <a:ea typeface="+mj-ea"/>
              </a:rPr>
              <a:t>S </a:t>
            </a:r>
            <a:r>
              <a:rPr lang="zh-CN" altLang="en-US" sz="2400" dirty="0">
                <a:latin typeface="+mj-lt"/>
                <a:ea typeface="+mj-ea"/>
              </a:rPr>
              <a:t>表示三角形的面积，用 </a:t>
            </a:r>
            <a:r>
              <a:rPr lang="en-US" altLang="zh-CN" sz="2400" i="1" dirty="0">
                <a:latin typeface="+mj-lt"/>
                <a:ea typeface="+mj-ea"/>
              </a:rPr>
              <a:t>a </a:t>
            </a:r>
            <a:r>
              <a:rPr lang="zh-CN" altLang="en-US" sz="2400" dirty="0">
                <a:latin typeface="+mj-lt"/>
                <a:ea typeface="+mj-ea"/>
              </a:rPr>
              <a:t>和 </a:t>
            </a:r>
            <a:r>
              <a:rPr lang="en-US" altLang="zh-CN" sz="2400" i="1" dirty="0">
                <a:latin typeface="+mj-lt"/>
                <a:ea typeface="+mj-ea"/>
              </a:rPr>
              <a:t>h </a:t>
            </a:r>
            <a:r>
              <a:rPr lang="zh-CN" altLang="en-US" sz="2400" dirty="0">
                <a:latin typeface="+mj-lt"/>
                <a:ea typeface="+mj-ea"/>
              </a:rPr>
              <a:t>分别表示三角形的底和高，那么三角形的面积计算公式可以写成：</a:t>
            </a:r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13B2B61F-20B7-49AA-B023-BBC5861347A5}"/>
              </a:ext>
            </a:extLst>
          </p:cNvPr>
          <p:cNvSpPr/>
          <p:nvPr/>
        </p:nvSpPr>
        <p:spPr>
          <a:xfrm>
            <a:off x="5756275" y="1303008"/>
            <a:ext cx="2346325" cy="1346200"/>
          </a:xfrm>
          <a:prstGeom prst="triangle">
            <a:avLst>
              <a:gd name="adj" fmla="val 35646"/>
            </a:avLst>
          </a:prstGeom>
          <a:noFill/>
          <a:ln w="28575">
            <a:solidFill>
              <a:srgbClr val="3F91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" name="肘形连接符 19">
            <a:extLst>
              <a:ext uri="{FF2B5EF4-FFF2-40B4-BE49-F238E27FC236}">
                <a16:creationId xmlns:a16="http://schemas.microsoft.com/office/drawing/2014/main" id="{2D8009A0-2C7D-42E3-9983-073F9BC4962A}"/>
              </a:ext>
            </a:extLst>
          </p:cNvPr>
          <p:cNvCxnSpPr/>
          <p:nvPr/>
        </p:nvCxnSpPr>
        <p:spPr>
          <a:xfrm>
            <a:off x="6592888" y="2531733"/>
            <a:ext cx="117475" cy="114300"/>
          </a:xfrm>
          <a:prstGeom prst="bentConnector3">
            <a:avLst>
              <a:gd name="adj1" fmla="val 99900"/>
            </a:avLst>
          </a:prstGeom>
          <a:ln w="19050">
            <a:solidFill>
              <a:srgbClr val="E81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ACF49266-E312-46DF-A0D8-A8E1FCB1707B}"/>
              </a:ext>
            </a:extLst>
          </p:cNvPr>
          <p:cNvCxnSpPr>
            <a:endCxn id="3" idx="3"/>
          </p:cNvCxnSpPr>
          <p:nvPr/>
        </p:nvCxnSpPr>
        <p:spPr>
          <a:xfrm flipH="1">
            <a:off x="6592888" y="1309358"/>
            <a:ext cx="0" cy="1339850"/>
          </a:xfrm>
          <a:prstGeom prst="line">
            <a:avLst/>
          </a:prstGeom>
          <a:ln w="19050">
            <a:solidFill>
              <a:srgbClr val="E8112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B0998CEE-45B2-4C6B-92AD-02C1025025BF}"/>
              </a:ext>
            </a:extLst>
          </p:cNvPr>
          <p:cNvSpPr/>
          <p:nvPr/>
        </p:nvSpPr>
        <p:spPr>
          <a:xfrm>
            <a:off x="6610350" y="1922133"/>
            <a:ext cx="438150" cy="4143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i="1" dirty="0">
                <a:latin typeface="+mj-lt"/>
              </a:rPr>
              <a:t>h</a:t>
            </a:r>
            <a:endParaRPr lang="zh-CN" altLang="en-US" sz="2100" b="1" i="1" dirty="0">
              <a:latin typeface="+mj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440A215-4602-4058-A773-EE6CEFEEC43E}"/>
              </a:ext>
            </a:extLst>
          </p:cNvPr>
          <p:cNvSpPr/>
          <p:nvPr/>
        </p:nvSpPr>
        <p:spPr>
          <a:xfrm>
            <a:off x="6805613" y="2661908"/>
            <a:ext cx="438150" cy="415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100" b="1" i="1" dirty="0">
                <a:latin typeface="+mj-lt"/>
              </a:rPr>
              <a:t>a</a:t>
            </a:r>
            <a:endParaRPr lang="zh-CN" altLang="en-US" sz="2100" b="1" i="1" dirty="0">
              <a:latin typeface="+mj-lt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BB4B4A2-76CC-46C0-933E-677A86398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9075" y="2917495"/>
            <a:ext cx="2120900" cy="461963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altLang="zh-CN" sz="2400" b="1" i="1" dirty="0">
                <a:latin typeface="+mn-lt"/>
              </a:rPr>
              <a:t>S </a:t>
            </a:r>
            <a:r>
              <a:rPr lang="zh-CN" altLang="en-US" sz="2400" b="1" dirty="0">
                <a:latin typeface="+mn-lt"/>
                <a:ea typeface="楷体_GB2312" pitchFamily="49" charset="-122"/>
              </a:rPr>
              <a:t>＝ </a:t>
            </a:r>
            <a:r>
              <a:rPr lang="en-US" altLang="zh-CN" sz="2400" b="1" i="1" dirty="0">
                <a:latin typeface="+mn-lt"/>
              </a:rPr>
              <a:t>ah </a:t>
            </a:r>
            <a:r>
              <a:rPr lang="en-US" altLang="zh-CN" sz="2400" b="1" dirty="0">
                <a:latin typeface="+mn-lt"/>
                <a:ea typeface="楷体_GB2312" pitchFamily="49" charset="-122"/>
              </a:rPr>
              <a:t>÷ </a:t>
            </a:r>
            <a:r>
              <a:rPr lang="en-US" altLang="zh-CN" sz="2400" b="1" dirty="0">
                <a:latin typeface="+mn-lt"/>
              </a:rPr>
              <a:t>2</a:t>
            </a:r>
          </a:p>
        </p:txBody>
      </p:sp>
      <p:pic>
        <p:nvPicPr>
          <p:cNvPr id="30730" name="图片 11">
            <a:extLst>
              <a:ext uri="{FF2B5EF4-FFF2-40B4-BE49-F238E27FC236}">
                <a16:creationId xmlns:a16="http://schemas.microsoft.com/office/drawing/2014/main" id="{EF1A324F-F056-41E0-B158-75FDEC36D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745802"/>
            <a:ext cx="9080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FFF3201-D68F-4C0E-80B5-79E97D24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375" y="3633258"/>
            <a:ext cx="6721250" cy="72808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易错点：用三角形的面积计算公式求三角形的面积时，底与高要对应，底与高的乘积要除以</a:t>
            </a:r>
            <a:r>
              <a:rPr lang="en-US" altLang="zh-CN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id="{B3A25A46-6B51-42CC-8D92-13D9515204D7}"/>
              </a:ext>
            </a:extLst>
          </p:cNvPr>
          <p:cNvSpPr/>
          <p:nvPr/>
        </p:nvSpPr>
        <p:spPr>
          <a:xfrm>
            <a:off x="2124041" y="4310007"/>
            <a:ext cx="119097" cy="102670"/>
          </a:xfrm>
          <a:prstGeom prst="triangl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E32FE76D-CCAA-462F-A423-062FB4D26EDA}"/>
              </a:ext>
            </a:extLst>
          </p:cNvPr>
          <p:cNvSpPr/>
          <p:nvPr/>
        </p:nvSpPr>
        <p:spPr>
          <a:xfrm>
            <a:off x="2383597" y="4310007"/>
            <a:ext cx="119097" cy="102670"/>
          </a:xfrm>
          <a:prstGeom prst="triangl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80675A58-51E3-4E8C-ABF2-A1D07AECF6E9}"/>
              </a:ext>
            </a:extLst>
          </p:cNvPr>
          <p:cNvSpPr/>
          <p:nvPr/>
        </p:nvSpPr>
        <p:spPr>
          <a:xfrm>
            <a:off x="4680653" y="4310007"/>
            <a:ext cx="119097" cy="102670"/>
          </a:xfrm>
          <a:prstGeom prst="triangl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A094C68A-150E-4326-B1F6-F4D20CA6A6BE}"/>
              </a:ext>
            </a:extLst>
          </p:cNvPr>
          <p:cNvSpPr/>
          <p:nvPr/>
        </p:nvSpPr>
        <p:spPr>
          <a:xfrm>
            <a:off x="4940209" y="4310007"/>
            <a:ext cx="119097" cy="102670"/>
          </a:xfrm>
          <a:prstGeom prst="triangl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id="{8F1FF6BA-601A-41A2-B92D-2E83A9933606}"/>
              </a:ext>
            </a:extLst>
          </p:cNvPr>
          <p:cNvSpPr/>
          <p:nvPr/>
        </p:nvSpPr>
        <p:spPr>
          <a:xfrm>
            <a:off x="5140216" y="4310007"/>
            <a:ext cx="119097" cy="102670"/>
          </a:xfrm>
          <a:prstGeom prst="triangle">
            <a:avLst/>
          </a:prstGeom>
          <a:solidFill>
            <a:srgbClr val="E60013"/>
          </a:solidFill>
          <a:ln>
            <a:solidFill>
              <a:srgbClr val="E600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1" grpId="0" animBg="1"/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11C6ACE0-CE96-4BFC-9B05-C6D0AD79F638}"/>
              </a:ext>
            </a:extLst>
          </p:cNvPr>
          <p:cNvSpPr/>
          <p:nvPr/>
        </p:nvSpPr>
        <p:spPr>
          <a:xfrm>
            <a:off x="812879" y="587653"/>
            <a:ext cx="1107996" cy="461665"/>
          </a:xfrm>
          <a:prstGeom prst="rect">
            <a:avLst/>
          </a:prstGeom>
          <a:solidFill>
            <a:srgbClr val="226A4D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剪拼法</a:t>
            </a:r>
          </a:p>
        </p:txBody>
      </p:sp>
      <p:sp>
        <p:nvSpPr>
          <p:cNvPr id="26627" name="等腰三角形 35">
            <a:extLst>
              <a:ext uri="{FF2B5EF4-FFF2-40B4-BE49-F238E27FC236}">
                <a16:creationId xmlns:a16="http://schemas.microsoft.com/office/drawing/2014/main" id="{1D6C5D84-88AD-4DBB-9FD8-9249F4F41D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5925" y="2065338"/>
            <a:ext cx="2327275" cy="1970087"/>
          </a:xfrm>
          <a:prstGeom prst="triangle">
            <a:avLst>
              <a:gd name="adj" fmla="val 88861"/>
            </a:avLst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6628" name="等腰三角形 52">
            <a:extLst>
              <a:ext uri="{FF2B5EF4-FFF2-40B4-BE49-F238E27FC236}">
                <a16:creationId xmlns:a16="http://schemas.microsoft.com/office/drawing/2014/main" id="{FA484287-4961-49D3-BAD4-89E959DE4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065338"/>
            <a:ext cx="1165225" cy="985837"/>
          </a:xfrm>
          <a:prstGeom prst="triangle">
            <a:avLst>
              <a:gd name="adj" fmla="val 88861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26629" name="直接连接符 50">
            <a:extLst>
              <a:ext uri="{FF2B5EF4-FFF2-40B4-BE49-F238E27FC236}">
                <a16:creationId xmlns:a16="http://schemas.microsoft.com/office/drawing/2014/main" id="{1EBFDE88-6521-4F2B-8D27-7BDE54F1B997}"/>
              </a:ext>
            </a:extLst>
          </p:cNvPr>
          <p:cNvCxnSpPr>
            <a:cxnSpLocks noChangeShapeType="1"/>
            <a:stCxn id="26627" idx="1"/>
            <a:endCxn id="26627" idx="5"/>
          </p:cNvCxnSpPr>
          <p:nvPr/>
        </p:nvCxnSpPr>
        <p:spPr bwMode="auto">
          <a:xfrm>
            <a:off x="1449388" y="3049588"/>
            <a:ext cx="11636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等腰三角形 51">
            <a:extLst>
              <a:ext uri="{FF2B5EF4-FFF2-40B4-BE49-F238E27FC236}">
                <a16:creationId xmlns:a16="http://schemas.microsoft.com/office/drawing/2014/main" id="{C8509650-7F55-49BB-A6A1-1FA1ADBCF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6213" y="2066925"/>
            <a:ext cx="1162050" cy="985838"/>
          </a:xfrm>
          <a:prstGeom prst="triangle">
            <a:avLst>
              <a:gd name="adj" fmla="val 88861"/>
            </a:avLst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3" name="等腰三角形 51">
            <a:extLst>
              <a:ext uri="{FF2B5EF4-FFF2-40B4-BE49-F238E27FC236}">
                <a16:creationId xmlns:a16="http://schemas.microsoft.com/office/drawing/2014/main" id="{4E1EAFA9-3467-46E5-BB1E-D397D296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1450" y="2095500"/>
            <a:ext cx="1163638" cy="984250"/>
          </a:xfrm>
          <a:prstGeom prst="triangle">
            <a:avLst>
              <a:gd name="adj" fmla="val 88861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4" name="TextBox 45">
            <a:extLst>
              <a:ext uri="{FF2B5EF4-FFF2-40B4-BE49-F238E27FC236}">
                <a16:creationId xmlns:a16="http://schemas.microsoft.com/office/drawing/2014/main" id="{8BE73396-1E5C-4E6E-A270-66A1EE502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913" y="4049713"/>
            <a:ext cx="415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宋体" panose="02010600030101010101" pitchFamily="2" charset="-122"/>
              </a:rPr>
              <a:t>底</a:t>
            </a:r>
          </a:p>
        </p:txBody>
      </p:sp>
      <p:sp>
        <p:nvSpPr>
          <p:cNvPr id="15" name="TextBox 48">
            <a:extLst>
              <a:ext uri="{FF2B5EF4-FFF2-40B4-BE49-F238E27FC236}">
                <a16:creationId xmlns:a16="http://schemas.microsoft.com/office/drawing/2014/main" id="{B4FF8EDA-5A74-40C1-B715-4700AD96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713" y="3116263"/>
            <a:ext cx="415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宋体" panose="02010600030101010101" pitchFamily="2" charset="-122"/>
              </a:rPr>
              <a:t>高</a:t>
            </a:r>
          </a:p>
        </p:txBody>
      </p:sp>
      <p:sp>
        <p:nvSpPr>
          <p:cNvPr id="16" name="矩形 58">
            <a:extLst>
              <a:ext uri="{FF2B5EF4-FFF2-40B4-BE49-F238E27FC236}">
                <a16:creationId xmlns:a16="http://schemas.microsoft.com/office/drawing/2014/main" id="{3AD9E9C9-29CD-4BA4-9B74-2889F1F5B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675" y="3913189"/>
            <a:ext cx="107364" cy="107950"/>
          </a:xfrm>
          <a:custGeom>
            <a:avLst/>
            <a:gdLst>
              <a:gd name="connsiteX0" fmla="*/ 0 w 423862"/>
              <a:gd name="connsiteY0" fmla="*/ 0 h 423862"/>
              <a:gd name="connsiteX1" fmla="*/ 423862 w 423862"/>
              <a:gd name="connsiteY1" fmla="*/ 0 h 423862"/>
              <a:gd name="connsiteX2" fmla="*/ 423862 w 423862"/>
              <a:gd name="connsiteY2" fmla="*/ 423862 h 423862"/>
              <a:gd name="connsiteX3" fmla="*/ 0 w 423862"/>
              <a:gd name="connsiteY3" fmla="*/ 423862 h 423862"/>
              <a:gd name="connsiteX4" fmla="*/ 0 w 423862"/>
              <a:gd name="connsiteY4" fmla="*/ 0 h 423862"/>
              <a:gd name="connsiteX0" fmla="*/ 1588 w 425450"/>
              <a:gd name="connsiteY0" fmla="*/ 1588 h 425450"/>
              <a:gd name="connsiteX1" fmla="*/ 425450 w 425450"/>
              <a:gd name="connsiteY1" fmla="*/ 1588 h 425450"/>
              <a:gd name="connsiteX2" fmla="*/ 0 w 425450"/>
              <a:gd name="connsiteY2" fmla="*/ 0 h 425450"/>
              <a:gd name="connsiteX3" fmla="*/ 1588 w 425450"/>
              <a:gd name="connsiteY3" fmla="*/ 425450 h 425450"/>
              <a:gd name="connsiteX4" fmla="*/ 1588 w 425450"/>
              <a:gd name="connsiteY4" fmla="*/ 1588 h 425450"/>
              <a:gd name="connsiteX0" fmla="*/ 1588 w 425450"/>
              <a:gd name="connsiteY0" fmla="*/ 3912 h 427774"/>
              <a:gd name="connsiteX1" fmla="*/ 425450 w 425450"/>
              <a:gd name="connsiteY1" fmla="*/ 3912 h 427774"/>
              <a:gd name="connsiteX2" fmla="*/ 0 w 425450"/>
              <a:gd name="connsiteY2" fmla="*/ 2324 h 427774"/>
              <a:gd name="connsiteX3" fmla="*/ 1588 w 425450"/>
              <a:gd name="connsiteY3" fmla="*/ 427774 h 427774"/>
              <a:gd name="connsiteX4" fmla="*/ 1588 w 425450"/>
              <a:gd name="connsiteY4" fmla="*/ 3912 h 42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450" h="427774">
                <a:moveTo>
                  <a:pt x="1588" y="3912"/>
                </a:moveTo>
                <a:lnTo>
                  <a:pt x="425450" y="3912"/>
                </a:lnTo>
                <a:cubicBezTo>
                  <a:pt x="283633" y="3383"/>
                  <a:pt x="154517" y="-3497"/>
                  <a:pt x="0" y="2324"/>
                </a:cubicBezTo>
                <a:cubicBezTo>
                  <a:pt x="529" y="144141"/>
                  <a:pt x="1059" y="285957"/>
                  <a:pt x="1588" y="427774"/>
                </a:cubicBezTo>
                <a:lnTo>
                  <a:pt x="1588" y="3912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17" name="直接连接符 39">
            <a:extLst>
              <a:ext uri="{FF2B5EF4-FFF2-40B4-BE49-F238E27FC236}">
                <a16:creationId xmlns:a16="http://schemas.microsoft.com/office/drawing/2014/main" id="{275FD90F-41EB-4220-863F-9F9C63995673}"/>
              </a:ext>
            </a:extLst>
          </p:cNvPr>
          <p:cNvCxnSpPr>
            <a:cxnSpLocks noChangeShapeType="1"/>
            <a:stCxn id="26628" idx="0"/>
            <a:endCxn id="26627" idx="3"/>
          </p:cNvCxnSpPr>
          <p:nvPr/>
        </p:nvCxnSpPr>
        <p:spPr bwMode="auto">
          <a:xfrm>
            <a:off x="2482850" y="2065338"/>
            <a:ext cx="1588" cy="1970087"/>
          </a:xfrm>
          <a:prstGeom prst="line">
            <a:avLst/>
          </a:prstGeom>
          <a:noFill/>
          <a:ln w="28575">
            <a:solidFill>
              <a:srgbClr val="FF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93A2A461-7378-458B-875F-47EB28F81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38" y="2081213"/>
            <a:ext cx="3824287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平行四边形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= 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底 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×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高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50ACF62-B25B-4823-9836-A5E117AC4E78}"/>
              </a:ext>
            </a:extLst>
          </p:cNvPr>
          <p:cNvGrpSpPr>
            <a:grpSpLocks/>
          </p:cNvGrpSpPr>
          <p:nvPr/>
        </p:nvGrpSpPr>
        <p:grpSpPr bwMode="auto">
          <a:xfrm>
            <a:off x="4583113" y="2493963"/>
            <a:ext cx="4159250" cy="685800"/>
            <a:chOff x="6109779" y="3325086"/>
            <a:chExt cx="5546649" cy="915117"/>
          </a:xfrm>
        </p:grpSpPr>
        <p:cxnSp>
          <p:nvCxnSpPr>
            <p:cNvPr id="26641" name="直接箭头连接符 35">
              <a:extLst>
                <a:ext uri="{FF2B5EF4-FFF2-40B4-BE49-F238E27FC236}">
                  <a16:creationId xmlns:a16="http://schemas.microsoft.com/office/drawing/2014/main" id="{8A1CE6E9-BB0F-4D41-8E2F-02B6A75B571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28241" y="3325086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2" name="直接箭头连接符 35">
              <a:extLst>
                <a:ext uri="{FF2B5EF4-FFF2-40B4-BE49-F238E27FC236}">
                  <a16:creationId xmlns:a16="http://schemas.microsoft.com/office/drawing/2014/main" id="{CF07E00F-C299-489D-ADAC-EB7FF476314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94393" y="3325086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3" name="直接箭头连接符 35">
              <a:extLst>
                <a:ext uri="{FF2B5EF4-FFF2-40B4-BE49-F238E27FC236}">
                  <a16:creationId xmlns:a16="http://schemas.microsoft.com/office/drawing/2014/main" id="{B25BA67A-5686-4B50-A378-34C6049713F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077468" y="3325086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2617D70-4E27-46CE-8145-03417CA47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9779" y="3685201"/>
              <a:ext cx="5546649" cy="5550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×</a:t>
              </a: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（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÷2</a:t>
              </a: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）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A420273-CA52-4DAE-9244-80EF2E072601}"/>
              </a:ext>
            </a:extLst>
          </p:cNvPr>
          <p:cNvGrpSpPr>
            <a:grpSpLocks/>
          </p:cNvGrpSpPr>
          <p:nvPr/>
        </p:nvGrpSpPr>
        <p:grpSpPr bwMode="auto">
          <a:xfrm>
            <a:off x="4618038" y="3197225"/>
            <a:ext cx="3519487" cy="757238"/>
            <a:chOff x="6157652" y="4262905"/>
            <a:chExt cx="4692488" cy="100922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F5921BC-356E-4B96-AC11-450C2EF17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7652" y="4717796"/>
              <a:ext cx="4692488" cy="55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×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6640" name="直接箭头连接符 35">
              <a:extLst>
                <a:ext uri="{FF2B5EF4-FFF2-40B4-BE49-F238E27FC236}">
                  <a16:creationId xmlns:a16="http://schemas.microsoft.com/office/drawing/2014/main" id="{D20D588C-5596-4C70-BE0D-7BCA9459CA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58555" y="4262905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D90A7D5-CF64-B9D2-832E-514F01BAD21F}"/>
              </a:ext>
            </a:extLst>
          </p:cNvPr>
          <p:cNvGrpSpPr/>
          <p:nvPr/>
        </p:nvGrpSpPr>
        <p:grpSpPr>
          <a:xfrm>
            <a:off x="4028431" y="749259"/>
            <a:ext cx="3202332" cy="902515"/>
            <a:chOff x="4121150" y="1283017"/>
            <a:chExt cx="3202332" cy="90251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814C691-3445-3A87-365F-7CD357124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0040" y="1397732"/>
              <a:ext cx="723442" cy="787800"/>
            </a:xfrm>
            <a:prstGeom prst="rect">
              <a:avLst/>
            </a:prstGeom>
          </p:spPr>
        </p:pic>
        <p:sp>
          <p:nvSpPr>
            <p:cNvPr id="4" name="AutoShape 27">
              <a:extLst>
                <a:ext uri="{FF2B5EF4-FFF2-40B4-BE49-F238E27FC236}">
                  <a16:creationId xmlns:a16="http://schemas.microsoft.com/office/drawing/2014/main" id="{E79740BC-11A4-B9B3-CAB2-F42A24846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1150" y="1283017"/>
              <a:ext cx="2405063" cy="474663"/>
            </a:xfrm>
            <a:prstGeom prst="wedgeRoundRectCallout">
              <a:avLst>
                <a:gd name="adj1" fmla="val 58581"/>
                <a:gd name="adj2" fmla="val 43785"/>
                <a:gd name="adj3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rgbClr val="A2B9ED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还有其他方法吗</a:t>
              </a:r>
              <a:r>
                <a:rPr lang="en-US" altLang="zh-CN" sz="21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796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023 L 0.12826 0.1923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32" y="960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2" grpId="1" animBg="1"/>
      <p:bldP spid="13" grpId="0" animBg="1"/>
      <p:bldP spid="14" grpId="0"/>
      <p:bldP spid="15" grpId="0"/>
      <p:bldP spid="16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等腰三角形 35">
            <a:extLst>
              <a:ext uri="{FF2B5EF4-FFF2-40B4-BE49-F238E27FC236}">
                <a16:creationId xmlns:a16="http://schemas.microsoft.com/office/drawing/2014/main" id="{77C33C22-8030-4D98-B968-F5DDB7F7BE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650" y="2057400"/>
            <a:ext cx="2327275" cy="1971675"/>
          </a:xfrm>
          <a:prstGeom prst="triangle">
            <a:avLst>
              <a:gd name="adj" fmla="val 88861"/>
            </a:avLst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等腰三角形 52">
            <a:extLst>
              <a:ext uri="{FF2B5EF4-FFF2-40B4-BE49-F238E27FC236}">
                <a16:creationId xmlns:a16="http://schemas.microsoft.com/office/drawing/2014/main" id="{8B300F8A-1797-4237-9A16-71FDD5753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75" y="2046288"/>
            <a:ext cx="1165225" cy="985837"/>
          </a:xfrm>
          <a:prstGeom prst="triangle">
            <a:avLst>
              <a:gd name="adj" fmla="val 88861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4" name="直接连接符 50">
            <a:extLst>
              <a:ext uri="{FF2B5EF4-FFF2-40B4-BE49-F238E27FC236}">
                <a16:creationId xmlns:a16="http://schemas.microsoft.com/office/drawing/2014/main" id="{8F19D28C-60DB-4AF8-B82D-FED68FAB05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08163" y="3040063"/>
            <a:ext cx="1144587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矩形 24">
            <a:extLst>
              <a:ext uri="{FF2B5EF4-FFF2-40B4-BE49-F238E27FC236}">
                <a16:creationId xmlns:a16="http://schemas.microsoft.com/office/drawing/2014/main" id="{6FF6C3F4-6CFB-4274-A280-E98A57708F6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810544" y="2032794"/>
            <a:ext cx="981075" cy="1033463"/>
          </a:xfrm>
          <a:prstGeom prst="rtTriangl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" name="矩形 24">
            <a:extLst>
              <a:ext uri="{FF2B5EF4-FFF2-40B4-BE49-F238E27FC236}">
                <a16:creationId xmlns:a16="http://schemas.microsoft.com/office/drawing/2014/main" id="{FAB439D4-CE9E-4B8A-B4B9-BDCFB6BF9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7813" y="2057400"/>
            <a:ext cx="134937" cy="984250"/>
          </a:xfrm>
          <a:prstGeom prst="rtTriangle">
            <a:avLst/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02325D79-3BB9-44B1-A530-2554957E2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4700" y="40513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latin typeface="宋体" panose="02010600030101010101" pitchFamily="2" charset="-122"/>
              </a:rPr>
              <a:t>底</a:t>
            </a:r>
          </a:p>
        </p:txBody>
      </p:sp>
      <p:sp>
        <p:nvSpPr>
          <p:cNvPr id="8" name="TextBox 48">
            <a:extLst>
              <a:ext uri="{FF2B5EF4-FFF2-40B4-BE49-F238E27FC236}">
                <a16:creationId xmlns:a16="http://schemas.microsoft.com/office/drawing/2014/main" id="{D4929A29-A550-4F4E-9261-49CF10BCF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563" y="3111500"/>
            <a:ext cx="4175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b="1">
                <a:latin typeface="宋体" panose="02010600030101010101" pitchFamily="2" charset="-122"/>
              </a:rPr>
              <a:t>高</a:t>
            </a:r>
          </a:p>
        </p:txBody>
      </p:sp>
      <p:sp>
        <p:nvSpPr>
          <p:cNvPr id="9" name="矩形 58">
            <a:extLst>
              <a:ext uri="{FF2B5EF4-FFF2-40B4-BE49-F238E27FC236}">
                <a16:creationId xmlns:a16="http://schemas.microsoft.com/office/drawing/2014/main" id="{E72522EE-A284-4567-866E-E72D3794E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035" y="3915747"/>
            <a:ext cx="97778" cy="97777"/>
          </a:xfrm>
          <a:custGeom>
            <a:avLst/>
            <a:gdLst>
              <a:gd name="connsiteX0" fmla="*/ 0 w 725633"/>
              <a:gd name="connsiteY0" fmla="*/ 0 h 725626"/>
              <a:gd name="connsiteX1" fmla="*/ 725633 w 725633"/>
              <a:gd name="connsiteY1" fmla="*/ 0 h 725626"/>
              <a:gd name="connsiteX2" fmla="*/ 725633 w 725633"/>
              <a:gd name="connsiteY2" fmla="*/ 725626 h 725626"/>
              <a:gd name="connsiteX3" fmla="*/ 0 w 725633"/>
              <a:gd name="connsiteY3" fmla="*/ 725626 h 725626"/>
              <a:gd name="connsiteX4" fmla="*/ 0 w 725633"/>
              <a:gd name="connsiteY4" fmla="*/ 0 h 725626"/>
              <a:gd name="connsiteX0" fmla="*/ 0 w 725633"/>
              <a:gd name="connsiteY0" fmla="*/ 0 h 725626"/>
              <a:gd name="connsiteX1" fmla="*/ 725633 w 725633"/>
              <a:gd name="connsiteY1" fmla="*/ 0 h 725626"/>
              <a:gd name="connsiteX2" fmla="*/ 14433 w 725633"/>
              <a:gd name="connsiteY2" fmla="*/ 8076 h 725626"/>
              <a:gd name="connsiteX3" fmla="*/ 0 w 725633"/>
              <a:gd name="connsiteY3" fmla="*/ 725626 h 725626"/>
              <a:gd name="connsiteX4" fmla="*/ 0 w 725633"/>
              <a:gd name="connsiteY4" fmla="*/ 0 h 725626"/>
              <a:gd name="connsiteX0" fmla="*/ 0 w 725633"/>
              <a:gd name="connsiteY0" fmla="*/ 0 h 725626"/>
              <a:gd name="connsiteX1" fmla="*/ 725633 w 725633"/>
              <a:gd name="connsiteY1" fmla="*/ 0 h 725626"/>
              <a:gd name="connsiteX2" fmla="*/ 14433 w 725633"/>
              <a:gd name="connsiteY2" fmla="*/ 8076 h 725626"/>
              <a:gd name="connsiteX3" fmla="*/ 0 w 725633"/>
              <a:gd name="connsiteY3" fmla="*/ 725626 h 725626"/>
              <a:gd name="connsiteX4" fmla="*/ 0 w 725633"/>
              <a:gd name="connsiteY4" fmla="*/ 0 h 72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633" h="725626">
                <a:moveTo>
                  <a:pt x="0" y="0"/>
                </a:moveTo>
                <a:lnTo>
                  <a:pt x="725633" y="0"/>
                </a:lnTo>
                <a:lnTo>
                  <a:pt x="14433" y="8076"/>
                </a:lnTo>
                <a:lnTo>
                  <a:pt x="0" y="725626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 b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10" name="直接连接符 39">
            <a:extLst>
              <a:ext uri="{FF2B5EF4-FFF2-40B4-BE49-F238E27FC236}">
                <a16:creationId xmlns:a16="http://schemas.microsoft.com/office/drawing/2014/main" id="{B817C714-3EC3-4AEA-BC64-2DECDE5F02D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17813" y="2065338"/>
            <a:ext cx="0" cy="1971675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6CEF3FB7-D6EE-494A-933D-D67D43BCA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9938" y="2081213"/>
            <a:ext cx="3736975" cy="415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长方形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的面积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 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= 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长  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×</a:t>
            </a:r>
            <a:r>
              <a:rPr lang="en-US" altLang="zh-CN" sz="2100" b="1" dirty="0">
                <a:latin typeface="+mn-lt"/>
                <a:ea typeface="黑体" panose="02010609060101010101" pitchFamily="49" charset="-122"/>
              </a:rPr>
              <a:t>  </a:t>
            </a:r>
            <a:r>
              <a:rPr lang="zh-CN" altLang="en-US" sz="2100" b="1" dirty="0">
                <a:latin typeface="+mn-lt"/>
                <a:ea typeface="黑体" panose="02010609060101010101" pitchFamily="49" charset="-122"/>
              </a:rPr>
              <a:t>宽</a:t>
            </a:r>
            <a:r>
              <a:rPr lang="zh-CN" altLang="zh-CN" sz="2100" b="1" dirty="0">
                <a:latin typeface="+mn-lt"/>
                <a:ea typeface="黑体" panose="02010609060101010101" pitchFamily="49" charset="-122"/>
              </a:rPr>
              <a:t> </a:t>
            </a:r>
            <a:endParaRPr lang="zh-CN" altLang="en-US" sz="21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6CD27E8-64A9-4BB4-A866-20D3D152B752}"/>
              </a:ext>
            </a:extLst>
          </p:cNvPr>
          <p:cNvGrpSpPr>
            <a:grpSpLocks/>
          </p:cNvGrpSpPr>
          <p:nvPr/>
        </p:nvGrpSpPr>
        <p:grpSpPr bwMode="auto">
          <a:xfrm>
            <a:off x="4583113" y="2493963"/>
            <a:ext cx="4159250" cy="685800"/>
            <a:chOff x="6109779" y="3325086"/>
            <a:chExt cx="5546649" cy="915117"/>
          </a:xfrm>
        </p:grpSpPr>
        <p:cxnSp>
          <p:nvCxnSpPr>
            <p:cNvPr id="27665" name="直接箭头连接符 35">
              <a:extLst>
                <a:ext uri="{FF2B5EF4-FFF2-40B4-BE49-F238E27FC236}">
                  <a16:creationId xmlns:a16="http://schemas.microsoft.com/office/drawing/2014/main" id="{0CB696C3-D5E3-4178-AF26-32DD2EED74A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28241" y="3325086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6" name="直接箭头连接符 35">
              <a:extLst>
                <a:ext uri="{FF2B5EF4-FFF2-40B4-BE49-F238E27FC236}">
                  <a16:creationId xmlns:a16="http://schemas.microsoft.com/office/drawing/2014/main" id="{06AEB01E-9CDF-4209-A1E8-E72465333D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94393" y="3325086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7" name="直接箭头连接符 35">
              <a:extLst>
                <a:ext uri="{FF2B5EF4-FFF2-40B4-BE49-F238E27FC236}">
                  <a16:creationId xmlns:a16="http://schemas.microsoft.com/office/drawing/2014/main" id="{B4CF4879-661D-433F-AB11-DFBD26C5F27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077468" y="3325086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B86ADAC3-E618-4AFF-8D9A-5B6960566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9779" y="3685201"/>
              <a:ext cx="5546649" cy="5550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×</a:t>
              </a: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（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÷2</a:t>
              </a:r>
              <a:r>
                <a:rPr lang="zh-CN" altLang="en-US" sz="2100" dirty="0">
                  <a:latin typeface="+mn-lt"/>
                  <a:ea typeface="黑体" panose="02010609060101010101" pitchFamily="49" charset="-122"/>
                </a:rPr>
                <a:t>）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8106B3F-6CF2-4DF5-9E8A-8C48C6E7F6DE}"/>
              </a:ext>
            </a:extLst>
          </p:cNvPr>
          <p:cNvGrpSpPr>
            <a:grpSpLocks/>
          </p:cNvGrpSpPr>
          <p:nvPr/>
        </p:nvGrpSpPr>
        <p:grpSpPr bwMode="auto">
          <a:xfrm>
            <a:off x="4618038" y="3197225"/>
            <a:ext cx="3519487" cy="757238"/>
            <a:chOff x="6157652" y="4262905"/>
            <a:chExt cx="4692488" cy="100922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CB423B6-95CC-4164-9AE8-EF2F26484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7652" y="4717796"/>
              <a:ext cx="4692488" cy="554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×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7664" name="直接箭头连接符 35">
              <a:extLst>
                <a:ext uri="{FF2B5EF4-FFF2-40B4-BE49-F238E27FC236}">
                  <a16:creationId xmlns:a16="http://schemas.microsoft.com/office/drawing/2014/main" id="{BFC81C91-BFAC-48AD-9715-BCD7CC8671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58555" y="4262905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F5F5B34-E860-E5E0-FB5D-9E3E800A927E}"/>
              </a:ext>
            </a:extLst>
          </p:cNvPr>
          <p:cNvSpPr/>
          <p:nvPr/>
        </p:nvSpPr>
        <p:spPr>
          <a:xfrm>
            <a:off x="812879" y="587653"/>
            <a:ext cx="1107996" cy="461665"/>
          </a:xfrm>
          <a:prstGeom prst="rect">
            <a:avLst/>
          </a:prstGeom>
          <a:solidFill>
            <a:srgbClr val="226A4D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剪拼法</a:t>
            </a:r>
          </a:p>
        </p:txBody>
      </p:sp>
    </p:spTree>
    <p:extLst>
      <p:ext uri="{BB962C8B-B14F-4D97-AF65-F5344CB8AC3E}">
        <p14:creationId xmlns:p14="http://schemas.microsoft.com/office/powerpoint/2010/main" val="191291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52 0.00023 L -0.11367 0.191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664" y="958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10800000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52 0.00023 L 0.01537 0.1925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94" y="960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0800000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/>
      <p:bldP spid="8" grpId="0"/>
      <p:bldP spid="9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D370A2BE-D58A-4E83-BD4C-EA27109C6D68}"/>
              </a:ext>
            </a:extLst>
          </p:cNvPr>
          <p:cNvSpPr/>
          <p:nvPr/>
        </p:nvSpPr>
        <p:spPr>
          <a:xfrm>
            <a:off x="777954" y="677218"/>
            <a:ext cx="1107996" cy="461665"/>
          </a:xfrm>
          <a:prstGeom prst="rect">
            <a:avLst/>
          </a:prstGeom>
          <a:solidFill>
            <a:srgbClr val="226A4D"/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折叠法</a:t>
            </a:r>
          </a:p>
        </p:txBody>
      </p:sp>
      <p:sp>
        <p:nvSpPr>
          <p:cNvPr id="28675" name="等腰三角形 35">
            <a:extLst>
              <a:ext uri="{FF2B5EF4-FFF2-40B4-BE49-F238E27FC236}">
                <a16:creationId xmlns:a16="http://schemas.microsoft.com/office/drawing/2014/main" id="{5C79DF50-B2BB-4458-885D-8D194DC3EF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0613" y="2005013"/>
            <a:ext cx="2327275" cy="1970087"/>
          </a:xfrm>
          <a:prstGeom prst="triangle">
            <a:avLst>
              <a:gd name="adj" fmla="val 88861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sz="15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4" name="等腰三角形 26">
            <a:extLst>
              <a:ext uri="{FF2B5EF4-FFF2-40B4-BE49-F238E27FC236}">
                <a16:creationId xmlns:a16="http://schemas.microsoft.com/office/drawing/2014/main" id="{E296A1EB-72A4-4B60-BCDD-C638DD277A0A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119313" y="2989263"/>
            <a:ext cx="1165225" cy="985837"/>
          </a:xfrm>
          <a:prstGeom prst="triangle">
            <a:avLst>
              <a:gd name="adj" fmla="val 88861"/>
            </a:avLst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sz="15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" name="直角三角形 47">
            <a:extLst>
              <a:ext uri="{FF2B5EF4-FFF2-40B4-BE49-F238E27FC236}">
                <a16:creationId xmlns:a16="http://schemas.microsoft.com/office/drawing/2014/main" id="{51C0E76C-74CD-4AFE-BC54-17FAA6822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8838" y="2989263"/>
            <a:ext cx="1027112" cy="985837"/>
          </a:xfrm>
          <a:prstGeom prst="rtTriangle">
            <a:avLst/>
          </a:pr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 sz="15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3AA0CEDE-8C6E-4F02-A912-7F3024DEEEE4}"/>
              </a:ext>
            </a:extLst>
          </p:cNvPr>
          <p:cNvSpPr>
            <a:spLocks/>
          </p:cNvSpPr>
          <p:nvPr/>
        </p:nvSpPr>
        <p:spPr bwMode="auto">
          <a:xfrm>
            <a:off x="3151188" y="2987675"/>
            <a:ext cx="138112" cy="987425"/>
          </a:xfrm>
          <a:custGeom>
            <a:avLst/>
            <a:gdLst>
              <a:gd name="T0" fmla="*/ 59901 w 182880"/>
              <a:gd name="T1" fmla="*/ 0 h 1315720"/>
              <a:gd name="T2" fmla="*/ 59901 w 182880"/>
              <a:gd name="T3" fmla="*/ 417307 h 1315720"/>
              <a:gd name="T4" fmla="*/ 0 w 182880"/>
              <a:gd name="T5" fmla="*/ 417307 h 1315720"/>
              <a:gd name="T6" fmla="*/ 59901 w 182880"/>
              <a:gd name="T7" fmla="*/ 0 h 13157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2880" h="1315720">
                <a:moveTo>
                  <a:pt x="182880" y="0"/>
                </a:moveTo>
                <a:lnTo>
                  <a:pt x="182880" y="1315720"/>
                </a:lnTo>
                <a:lnTo>
                  <a:pt x="0" y="1315720"/>
                </a:lnTo>
                <a:lnTo>
                  <a:pt x="182880" y="0"/>
                </a:lnTo>
                <a:close/>
              </a:path>
            </a:pathLst>
          </a:custGeom>
          <a:solidFill>
            <a:srgbClr val="FFFF00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13F7F17A-3ACA-443F-A4F7-74DC5FF63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8" y="2901950"/>
            <a:ext cx="112395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DD2BDD5-6E39-4054-8C7B-E3026B015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900238"/>
            <a:ext cx="161925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D159C0B-3982-4A7B-A88A-D3BFBDCC4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3" y="2962275"/>
            <a:ext cx="34925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C6928B68-E1D6-47F0-8186-F462A92CB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7817" y="1523207"/>
            <a:ext cx="4122737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latin typeface="黑体" panose="02010609060101010101" pitchFamily="49" charset="-122"/>
                <a:ea typeface="黑体" panose="02010609060101010101" pitchFamily="49" charset="-122"/>
              </a:rPr>
              <a:t>长方形</a:t>
            </a:r>
            <a:r>
              <a:rPr lang="zh-CN" altLang="zh-CN" sz="2100" b="1">
                <a:latin typeface="黑体" panose="02010609060101010101" pitchFamily="49" charset="-122"/>
                <a:ea typeface="黑体" panose="02010609060101010101" pitchFamily="49" charset="-122"/>
              </a:rPr>
              <a:t>的面积</a:t>
            </a:r>
            <a:r>
              <a:rPr lang="zh-CN" altLang="en-US" sz="21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1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21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100" b="1">
                <a:latin typeface="黑体" panose="02010609060101010101" pitchFamily="49" charset="-122"/>
                <a:ea typeface="黑体" panose="02010609060101010101" pitchFamily="49" charset="-122"/>
              </a:rPr>
              <a:t>长   </a:t>
            </a:r>
            <a:r>
              <a:rPr lang="en-US" altLang="zh-CN" sz="2100" b="1">
                <a:latin typeface="黑体" panose="02010609060101010101" pitchFamily="49" charset="-122"/>
                <a:ea typeface="黑体" panose="02010609060101010101" pitchFamily="49" charset="-122"/>
              </a:rPr>
              <a:t>×    </a:t>
            </a:r>
            <a:r>
              <a:rPr lang="zh-CN" altLang="en-US" sz="2100" b="1">
                <a:latin typeface="黑体" panose="02010609060101010101" pitchFamily="49" charset="-122"/>
                <a:ea typeface="黑体" panose="02010609060101010101" pitchFamily="49" charset="-122"/>
              </a:rPr>
              <a:t>宽</a:t>
            </a:r>
            <a:r>
              <a:rPr lang="zh-CN" altLang="zh-CN" sz="2100" b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1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E04EF8D-F875-4984-8281-A7A84433FC0E}"/>
              </a:ext>
            </a:extLst>
          </p:cNvPr>
          <p:cNvGrpSpPr>
            <a:grpSpLocks/>
          </p:cNvGrpSpPr>
          <p:nvPr/>
        </p:nvGrpSpPr>
        <p:grpSpPr bwMode="auto">
          <a:xfrm>
            <a:off x="3371217" y="1975644"/>
            <a:ext cx="5500687" cy="693738"/>
            <a:chOff x="4875506" y="3137094"/>
            <a:chExt cx="7334250" cy="924826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8A4DC75-4BF9-4817-A4E6-DA64A171D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506" y="3507448"/>
              <a:ext cx="7334250" cy="55447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的一半 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=</a:t>
              </a: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（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÷2</a:t>
              </a: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）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×</a:t>
              </a: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（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÷2</a:t>
              </a: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）</a:t>
              </a:r>
            </a:p>
          </p:txBody>
        </p:sp>
        <p:cxnSp>
          <p:nvCxnSpPr>
            <p:cNvPr id="28688" name="直接箭头连接符 35">
              <a:extLst>
                <a:ext uri="{FF2B5EF4-FFF2-40B4-BE49-F238E27FC236}">
                  <a16:creationId xmlns:a16="http://schemas.microsoft.com/office/drawing/2014/main" id="{6DA2A212-117E-48F6-A84F-16E51236A25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996916" y="3137094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89" name="直接箭头连接符 35">
              <a:extLst>
                <a:ext uri="{FF2B5EF4-FFF2-40B4-BE49-F238E27FC236}">
                  <a16:creationId xmlns:a16="http://schemas.microsoft.com/office/drawing/2014/main" id="{F93D6638-929B-4942-8390-ED39E8640A8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76637" y="3137094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690" name="直接箭头连接符 35">
              <a:extLst>
                <a:ext uri="{FF2B5EF4-FFF2-40B4-BE49-F238E27FC236}">
                  <a16:creationId xmlns:a16="http://schemas.microsoft.com/office/drawing/2014/main" id="{70B34203-DC72-4F4B-A72E-2F0EA0F30DF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956358" y="3137094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84A450D0-BC75-4760-8E79-EB28AF99591E}"/>
              </a:ext>
            </a:extLst>
          </p:cNvPr>
          <p:cNvGrpSpPr>
            <a:grpSpLocks/>
          </p:cNvGrpSpPr>
          <p:nvPr/>
        </p:nvGrpSpPr>
        <p:grpSpPr bwMode="auto">
          <a:xfrm>
            <a:off x="4176079" y="2647157"/>
            <a:ext cx="3654425" cy="692150"/>
            <a:chOff x="5948661" y="4031819"/>
            <a:chExt cx="4871445" cy="92302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75562A9-A49C-45EB-94EB-D219ACC84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8661" y="4400183"/>
              <a:ext cx="4871445" cy="554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100" b="1" dirty="0">
                  <a:latin typeface="+mn-lt"/>
                  <a:ea typeface="黑体" panose="02010609060101010101" pitchFamily="49" charset="-122"/>
                </a:rPr>
                <a:t>三角形的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面积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= 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底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  ×  </a:t>
              </a:r>
              <a:r>
                <a:rPr lang="zh-CN" altLang="zh-CN" sz="2100" b="1" dirty="0">
                  <a:latin typeface="+mn-lt"/>
                  <a:ea typeface="黑体" panose="02010609060101010101" pitchFamily="49" charset="-122"/>
                </a:rPr>
                <a:t>高</a:t>
              </a:r>
              <a:r>
                <a:rPr lang="en-US" altLang="zh-CN" sz="2100" b="1" dirty="0">
                  <a:latin typeface="+mn-lt"/>
                  <a:ea typeface="黑体" panose="02010609060101010101" pitchFamily="49" charset="-122"/>
                </a:rPr>
                <a:t>÷2</a:t>
              </a:r>
              <a:endParaRPr lang="zh-CN" altLang="en-US" sz="2100" b="1" dirty="0"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28686" name="直接箭头连接符 35">
              <a:extLst>
                <a:ext uri="{FF2B5EF4-FFF2-40B4-BE49-F238E27FC236}">
                  <a16:creationId xmlns:a16="http://schemas.microsoft.com/office/drawing/2014/main" id="{D4249EBB-3B6A-4D73-8145-6114CFB32A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996916" y="4031819"/>
              <a:ext cx="596" cy="360161"/>
            </a:xfrm>
            <a:prstGeom prst="straightConnector1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3437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8">
            <a:extLst>
              <a:ext uri="{FF2B5EF4-FFF2-40B4-BE49-F238E27FC236}">
                <a16:creationId xmlns:a16="http://schemas.microsoft.com/office/drawing/2014/main" id="{B842B5BA-54C9-4BDC-8DE7-61A815906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490" y="1106325"/>
            <a:ext cx="8057727" cy="4940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红领巾的底是 </a:t>
            </a:r>
            <a:r>
              <a:rPr lang="en-US" altLang="zh-CN" sz="225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120 cm</a:t>
            </a: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，高 </a:t>
            </a:r>
            <a:r>
              <a:rPr lang="en-US" altLang="zh-CN" sz="225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39.8 cm</a:t>
            </a:r>
            <a:r>
              <a:rPr lang="zh-CN" altLang="en-US" sz="225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，它的面积是多少平方厘米？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E865CD40-3AB7-4CBC-B94B-E1BC95F45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63" y="1750378"/>
            <a:ext cx="2827337" cy="168424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400" b="1" i="1" dirty="0">
                <a:solidFill>
                  <a:srgbClr val="FF0000"/>
                </a:solidFill>
                <a:latin typeface="+mn-lt"/>
              </a:rPr>
              <a:t>S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 </a:t>
            </a:r>
            <a:r>
              <a:rPr lang="en-US" altLang="zh-CN" sz="2400" b="1" i="1" dirty="0">
                <a:solidFill>
                  <a:srgbClr val="FF0000"/>
                </a:solidFill>
                <a:latin typeface="+mn-lt"/>
              </a:rPr>
              <a:t>ah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÷2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  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 120×39.8÷2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  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= 2388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4043F6BD-E140-461B-81B2-81CC9598A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763" y="3649346"/>
            <a:ext cx="392447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答：它的面积是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2388 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E517957-10DE-4F4D-9872-9AA3903904AB}"/>
              </a:ext>
            </a:extLst>
          </p:cNvPr>
          <p:cNvSpPr txBox="1"/>
          <p:nvPr/>
        </p:nvSpPr>
        <p:spPr bwMode="auto">
          <a:xfrm>
            <a:off x="7441565" y="1665000"/>
            <a:ext cx="1351652" cy="3327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P80 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例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2]</a:t>
            </a:r>
            <a:endParaRPr lang="zh-CN" altLang="en-US" sz="1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EE53B31-A0AA-8049-D733-376C8DF60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2" y="2322821"/>
            <a:ext cx="2191770" cy="79521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903FFE55-F381-7425-459A-A9E9CA8E3111}"/>
              </a:ext>
            </a:extLst>
          </p:cNvPr>
          <p:cNvGrpSpPr/>
          <p:nvPr/>
        </p:nvGrpSpPr>
        <p:grpSpPr>
          <a:xfrm>
            <a:off x="-220980" y="320581"/>
            <a:ext cx="2987040" cy="647287"/>
            <a:chOff x="0" y="130081"/>
            <a:chExt cx="1445815" cy="64728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73FB31A-D5C7-9D9C-4A81-F10957792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0081"/>
              <a:ext cx="1445815" cy="64728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37B1DB7-9322-2725-2292-B27BE9168B1B}"/>
                </a:ext>
              </a:extLst>
            </p:cNvPr>
            <p:cNvSpPr txBox="1"/>
            <p:nvPr/>
          </p:nvSpPr>
          <p:spPr bwMode="auto">
            <a:xfrm>
              <a:off x="199371" y="130081"/>
              <a:ext cx="113684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三、解决问题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7E7C5067-4792-AE49-98B1-8A1ECB1FE1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1" y="1221211"/>
            <a:ext cx="465409" cy="3277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641CC6F2-25E8-5E5D-6F17-22C8B65A8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68" y="2589544"/>
            <a:ext cx="5743998" cy="4940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平行四边形的底和原三角形的底</a:t>
            </a:r>
            <a:r>
              <a:rPr lang="zh-CN" altLang="en-US" sz="225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；                        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EC82110-3363-48E1-98C6-45BD0C1B9879}"/>
              </a:ext>
            </a:extLst>
          </p:cNvPr>
          <p:cNvSpPr txBox="1"/>
          <p:nvPr/>
        </p:nvSpPr>
        <p:spPr bwMode="auto">
          <a:xfrm>
            <a:off x="2752712" y="580074"/>
            <a:ext cx="2159566" cy="3327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P80 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1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3" name="Rectangle 120">
            <a:extLst>
              <a:ext uri="{FF2B5EF4-FFF2-40B4-BE49-F238E27FC236}">
                <a16:creationId xmlns:a16="http://schemas.microsoft.com/office/drawing/2014/main" id="{109878E9-9279-4533-BB89-C4A316F37927}"/>
              </a:ext>
            </a:extLst>
          </p:cNvPr>
          <p:cNvSpPr/>
          <p:nvPr/>
        </p:nvSpPr>
        <p:spPr>
          <a:xfrm>
            <a:off x="639869" y="1067511"/>
            <a:ext cx="5337598" cy="148111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观察转化后的平行四边形和原来的三角形，它们的底、高和面积之间有什么关系？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7328672A-91AC-C73A-D06C-4AC4DE0D7896}"/>
              </a:ext>
            </a:extLst>
          </p:cNvPr>
          <p:cNvSpPr/>
          <p:nvPr/>
        </p:nvSpPr>
        <p:spPr>
          <a:xfrm>
            <a:off x="293157" y="1192680"/>
            <a:ext cx="346710" cy="34671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1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5F12F0D-6EB4-48B8-B556-82E6E1506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100" y="2582677"/>
            <a:ext cx="121443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相等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8024F7B-3989-BD69-76BF-20110D64C440}"/>
              </a:ext>
            </a:extLst>
          </p:cNvPr>
          <p:cNvGrpSpPr/>
          <p:nvPr/>
        </p:nvGrpSpPr>
        <p:grpSpPr>
          <a:xfrm>
            <a:off x="-220980" y="320581"/>
            <a:ext cx="2987040" cy="647287"/>
            <a:chOff x="0" y="130081"/>
            <a:chExt cx="1445815" cy="647287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D3040A5-AC74-4044-570F-A7F9D896D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0081"/>
              <a:ext cx="1445815" cy="647287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5EECE80-63EB-E1FA-EDDE-3001533FF477}"/>
                </a:ext>
              </a:extLst>
            </p:cNvPr>
            <p:cNvSpPr txBox="1"/>
            <p:nvPr/>
          </p:nvSpPr>
          <p:spPr bwMode="auto">
            <a:xfrm>
              <a:off x="199371" y="130081"/>
              <a:ext cx="113684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四、实践应用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1E11579E-D0D4-2DE6-73A2-0FEE893D2D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542" y="1229430"/>
            <a:ext cx="2287355" cy="1992212"/>
          </a:xfrm>
          <a:prstGeom prst="rect">
            <a:avLst/>
          </a:prstGeom>
        </p:spPr>
      </p:pic>
      <p:sp>
        <p:nvSpPr>
          <p:cNvPr id="17" name="Rectangle 8">
            <a:extLst>
              <a:ext uri="{FF2B5EF4-FFF2-40B4-BE49-F238E27FC236}">
                <a16:creationId xmlns:a16="http://schemas.microsoft.com/office/drawing/2014/main" id="{2D6933C6-DB64-D5C4-41BC-304362D82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67" y="3124082"/>
            <a:ext cx="5743998" cy="4940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平行四边形的高是原三角形高的</a:t>
            </a:r>
            <a:r>
              <a:rPr lang="zh-CN" altLang="en-US" sz="225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；                        </a:t>
            </a:r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9CEB522E-4781-D630-70AA-983B9CAB2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867" y="3658620"/>
            <a:ext cx="6387466" cy="4786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平行四边形的面积和原三角形的面积</a:t>
            </a:r>
            <a:r>
              <a:rPr lang="zh-CN" altLang="en-US" sz="225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250" b="1" dirty="0">
                <a:latin typeface="楷体" panose="02010609060101010101" pitchFamily="49" charset="-122"/>
                <a:ea typeface="楷体" panose="02010609060101010101" pitchFamily="49" charset="-122"/>
              </a:rPr>
              <a:t>。                        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C6AE8C84-F5DC-9040-3D21-D659E84ED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100" y="3122936"/>
            <a:ext cx="121443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一半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EB398ADE-4546-EC65-3F98-473C5A97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577" y="3647139"/>
            <a:ext cx="1214432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相等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F4FF-9A0F-C309-EAE6-4F3C0E61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31D55D5-B024-CC1F-A6E8-718BBA2DA047}"/>
              </a:ext>
            </a:extLst>
          </p:cNvPr>
          <p:cNvSpPr txBox="1"/>
          <p:nvPr/>
        </p:nvSpPr>
        <p:spPr bwMode="auto">
          <a:xfrm>
            <a:off x="6481159" y="558514"/>
            <a:ext cx="2159566" cy="3327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P80 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2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3" name="Rectangle 120">
            <a:extLst>
              <a:ext uri="{FF2B5EF4-FFF2-40B4-BE49-F238E27FC236}">
                <a16:creationId xmlns:a16="http://schemas.microsoft.com/office/drawing/2014/main" id="{B287D97A-8185-7ECB-408E-CBF5A33E815D}"/>
              </a:ext>
            </a:extLst>
          </p:cNvPr>
          <p:cNvSpPr/>
          <p:nvPr/>
        </p:nvSpPr>
        <p:spPr>
          <a:xfrm>
            <a:off x="668655" y="849069"/>
            <a:ext cx="817562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下图中平行四边形的面积是 </a:t>
            </a:r>
            <a:r>
              <a:rPr lang="en-US" altLang="zh-CN" sz="2400" b="1" noProof="1">
                <a:latin typeface="+mn-lt"/>
                <a:ea typeface="黑体" panose="02010609060101010101" pitchFamily="49" charset="-122"/>
              </a:rPr>
              <a:t>12 cm</a:t>
            </a:r>
            <a:r>
              <a:rPr lang="en-US" altLang="zh-CN" sz="2400" b="1" baseline="30000" noProof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noProof="1">
                <a:latin typeface="+mn-lt"/>
                <a:ea typeface="黑体" panose="02010609060101010101" pitchFamily="49" charset="-122"/>
              </a:rPr>
              <a:t>，求涂色三角形的面积。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53341A2-1A04-3A76-3E93-F4ACBCA67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4922" y="3578621"/>
            <a:ext cx="2838450" cy="536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12 ÷ 2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= 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5DD335B-D7CD-3EB4-23D6-8294F1FA85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710" y="3189499"/>
            <a:ext cx="701198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涂色的三角形的面积是平行四边形的面积的一半。</a:t>
            </a:r>
          </a:p>
        </p:txBody>
      </p:sp>
      <p:pic>
        <p:nvPicPr>
          <p:cNvPr id="32774" name="Picture 3">
            <a:extLst>
              <a:ext uri="{FF2B5EF4-FFF2-40B4-BE49-F238E27FC236}">
                <a16:creationId xmlns:a16="http://schemas.microsoft.com/office/drawing/2014/main" id="{790F5703-C3E5-BD49-ADE3-9B03C2831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998" y="1855681"/>
            <a:ext cx="41941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FE14ECC4-997B-0B17-E5A6-5B19F884BA79}"/>
              </a:ext>
            </a:extLst>
          </p:cNvPr>
          <p:cNvSpPr/>
          <p:nvPr/>
        </p:nvSpPr>
        <p:spPr>
          <a:xfrm>
            <a:off x="321945" y="961539"/>
            <a:ext cx="346710" cy="34671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2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DFD72BBE-4FAD-ED37-DA9D-19048FFA6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710" y="4048299"/>
            <a:ext cx="7011988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答：涂色的三角形的面积是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r>
              <a:rPr lang="en-US" altLang="zh-CN" sz="2400" b="1" dirty="0">
                <a:solidFill>
                  <a:srgbClr val="FF0000"/>
                </a:solidFill>
              </a:rPr>
              <a:t> cm</a:t>
            </a:r>
            <a:r>
              <a:rPr lang="en-US" altLang="zh-CN" sz="2400" b="1" baseline="30000" dirty="0">
                <a:solidFill>
                  <a:srgbClr val="FF0000"/>
                </a:solidFill>
              </a:rPr>
              <a:t>2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2160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F239890-4460-402C-B821-DF65FE53A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478" y="980543"/>
            <a:ext cx="658812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想办法求出下面每个三角形的面积。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6549B0-F24F-4104-B4EB-E2797C501C8E}"/>
              </a:ext>
            </a:extLst>
          </p:cNvPr>
          <p:cNvSpPr txBox="1"/>
          <p:nvPr/>
        </p:nvSpPr>
        <p:spPr bwMode="auto">
          <a:xfrm>
            <a:off x="5898620" y="1091517"/>
            <a:ext cx="2159566" cy="3327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P80 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做一做 第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3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0FA290D-3025-9977-D912-B6C481B1E3A5}"/>
              </a:ext>
            </a:extLst>
          </p:cNvPr>
          <p:cNvSpPr/>
          <p:nvPr/>
        </p:nvSpPr>
        <p:spPr>
          <a:xfrm>
            <a:off x="523768" y="1102928"/>
            <a:ext cx="346710" cy="34671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3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5DD2686-FDF6-F0D2-FF62-45F6A550BA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14" y="2122558"/>
            <a:ext cx="7148973" cy="122011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B29793D-E165-CC88-9115-A014B77470FC}"/>
              </a:ext>
            </a:extLst>
          </p:cNvPr>
          <p:cNvSpPr txBox="1"/>
          <p:nvPr/>
        </p:nvSpPr>
        <p:spPr bwMode="auto">
          <a:xfrm>
            <a:off x="1681479" y="3337011"/>
            <a:ext cx="8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2BDD26-640F-105D-5690-798BF3402505}"/>
              </a:ext>
            </a:extLst>
          </p:cNvPr>
          <p:cNvSpPr txBox="1"/>
          <p:nvPr/>
        </p:nvSpPr>
        <p:spPr bwMode="auto">
          <a:xfrm>
            <a:off x="568254" y="2535650"/>
            <a:ext cx="676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8956CBF-ED92-371A-56C4-DC46499045D8}"/>
              </a:ext>
            </a:extLst>
          </p:cNvPr>
          <p:cNvSpPr txBox="1"/>
          <p:nvPr/>
        </p:nvSpPr>
        <p:spPr bwMode="auto">
          <a:xfrm>
            <a:off x="4692226" y="3337011"/>
            <a:ext cx="8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952F001-0ECA-D427-3B7E-FFC93A52469B}"/>
              </a:ext>
            </a:extLst>
          </p:cNvPr>
          <p:cNvCxnSpPr>
            <a:cxnSpLocks/>
          </p:cNvCxnSpPr>
          <p:nvPr/>
        </p:nvCxnSpPr>
        <p:spPr>
          <a:xfrm>
            <a:off x="4912818" y="2195479"/>
            <a:ext cx="0" cy="11002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1480282-6286-AC11-A237-61935C0B358C}"/>
              </a:ext>
            </a:extLst>
          </p:cNvPr>
          <p:cNvGrpSpPr/>
          <p:nvPr/>
        </p:nvGrpSpPr>
        <p:grpSpPr>
          <a:xfrm>
            <a:off x="4912818" y="3217405"/>
            <a:ext cx="90805" cy="82550"/>
            <a:chOff x="3781425" y="3786184"/>
            <a:chExt cx="69850" cy="63500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6498017D-000B-E483-23E4-CAC8A5EFB491}"/>
                </a:ext>
              </a:extLst>
            </p:cNvPr>
            <p:cNvCxnSpPr/>
            <p:nvPr/>
          </p:nvCxnSpPr>
          <p:spPr>
            <a:xfrm>
              <a:off x="3781425" y="3787772"/>
              <a:ext cx="698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F79B29BE-7CD9-6DBE-621C-AF826255F10F}"/>
                </a:ext>
              </a:extLst>
            </p:cNvPr>
            <p:cNvCxnSpPr>
              <a:cxnSpLocks/>
            </p:cNvCxnSpPr>
            <p:nvPr/>
          </p:nvCxnSpPr>
          <p:spPr>
            <a:xfrm>
              <a:off x="3849687" y="3786184"/>
              <a:ext cx="0" cy="63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4A10D1BE-DD9B-6079-6EED-AE1C34442F1B}"/>
              </a:ext>
            </a:extLst>
          </p:cNvPr>
          <p:cNvSpPr txBox="1"/>
          <p:nvPr/>
        </p:nvSpPr>
        <p:spPr bwMode="auto">
          <a:xfrm>
            <a:off x="4838345" y="2637340"/>
            <a:ext cx="676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6ABD302-11A6-C736-2859-6FF451D993B4}"/>
              </a:ext>
            </a:extLst>
          </p:cNvPr>
          <p:cNvSpPr txBox="1"/>
          <p:nvPr/>
        </p:nvSpPr>
        <p:spPr bwMode="auto">
          <a:xfrm>
            <a:off x="7012409" y="3258608"/>
            <a:ext cx="8923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63E0B5B2-B243-161E-953D-6780C0A9A532}"/>
              </a:ext>
            </a:extLst>
          </p:cNvPr>
          <p:cNvCxnSpPr/>
          <p:nvPr/>
        </p:nvCxnSpPr>
        <p:spPr>
          <a:xfrm>
            <a:off x="7656017" y="3305685"/>
            <a:ext cx="618067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20F10725-F46D-44BB-C613-00237BED40CC}"/>
              </a:ext>
            </a:extLst>
          </p:cNvPr>
          <p:cNvCxnSpPr>
            <a:cxnSpLocks/>
          </p:cNvCxnSpPr>
          <p:nvPr/>
        </p:nvCxnSpPr>
        <p:spPr>
          <a:xfrm>
            <a:off x="8101085" y="2201209"/>
            <a:ext cx="0" cy="11002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49EA877-D8B7-AD75-083F-B025D89968AC}"/>
              </a:ext>
            </a:extLst>
          </p:cNvPr>
          <p:cNvGrpSpPr/>
          <p:nvPr/>
        </p:nvGrpSpPr>
        <p:grpSpPr>
          <a:xfrm>
            <a:off x="8101085" y="3223135"/>
            <a:ext cx="90805" cy="82550"/>
            <a:chOff x="3781425" y="3786184"/>
            <a:chExt cx="69850" cy="63500"/>
          </a:xfrm>
        </p:grpSpPr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602A79F2-9F85-DCE8-887D-6F5660261150}"/>
                </a:ext>
              </a:extLst>
            </p:cNvPr>
            <p:cNvCxnSpPr/>
            <p:nvPr/>
          </p:nvCxnSpPr>
          <p:spPr>
            <a:xfrm>
              <a:off x="3781425" y="3787772"/>
              <a:ext cx="69850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B89FE2F4-8505-76E2-E536-3E1663C872D1}"/>
                </a:ext>
              </a:extLst>
            </p:cNvPr>
            <p:cNvCxnSpPr>
              <a:cxnSpLocks/>
            </p:cNvCxnSpPr>
            <p:nvPr/>
          </p:nvCxnSpPr>
          <p:spPr>
            <a:xfrm>
              <a:off x="3849687" y="3786184"/>
              <a:ext cx="0" cy="63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E33817A2-C236-F351-F1DC-A50D6A941BA8}"/>
              </a:ext>
            </a:extLst>
          </p:cNvPr>
          <p:cNvSpPr txBox="1"/>
          <p:nvPr/>
        </p:nvSpPr>
        <p:spPr bwMode="auto">
          <a:xfrm>
            <a:off x="8021812" y="2589649"/>
            <a:ext cx="676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2" grpId="0"/>
      <p:bldP spid="23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33EAE9B5-FD06-45C0-B397-5168735ED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" y="702937"/>
            <a:ext cx="7235190" cy="113024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你认识下面这些道路交通警告标志吗？一块标志牌的面积大约是多少平方分米？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21947DF-AF3C-4BF0-9D96-B60B0F2A1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805" y="1924976"/>
            <a:ext cx="7557025" cy="136342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7BF8A00-A92D-4115-BF3D-20B167848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710" y="3367422"/>
            <a:ext cx="1447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注意危险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BBEC05-D246-4BBB-8C31-5DF042DF2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3913" y="3365242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注意行人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FEA3F69-447B-42CD-9523-98ED1250C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811" y="3363063"/>
            <a:ext cx="1828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注意信号灯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0BCE039-AE31-46BB-9C2D-216C857F1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9895" y="3365242"/>
            <a:ext cx="182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n w="3175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向右急弯路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CC7ED8-5F29-4533-B6D5-473CACEAC69A}"/>
              </a:ext>
            </a:extLst>
          </p:cNvPr>
          <p:cNvSpPr txBox="1"/>
          <p:nvPr/>
        </p:nvSpPr>
        <p:spPr bwMode="auto">
          <a:xfrm>
            <a:off x="4628262" y="1403608"/>
            <a:ext cx="2339102" cy="3327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P81 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练习十五 第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1</a:t>
            </a:r>
            <a:r>
              <a:rPr lang="zh-CN" altLang="en-US" sz="14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4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4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CEA221-1BDE-4E8D-A8C0-2EBCBAB7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710" y="3904043"/>
            <a:ext cx="45926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面积：9×7.8÷2 = 35.1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dm</a:t>
            </a:r>
            <a:r>
              <a:rPr lang="zh-CN" altLang="en-US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0DCC56C8-177E-E13B-4FA0-302379D5DF8E}"/>
              </a:ext>
            </a:extLst>
          </p:cNvPr>
          <p:cNvSpPr/>
          <p:nvPr/>
        </p:nvSpPr>
        <p:spPr>
          <a:xfrm>
            <a:off x="552450" y="877595"/>
            <a:ext cx="346710" cy="34671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4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004C6C-BA4F-40CE-B7D1-F9A79D0C4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709" y="4365708"/>
            <a:ext cx="62674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答：一块标志牌的面积大约是 35.1 dm</a:t>
            </a:r>
            <a:r>
              <a:rPr lang="zh-CN" altLang="en-US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2337089-9835-3444-EEE0-E67CD3EDFE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59"/>
          <a:stretch/>
        </p:blipFill>
        <p:spPr>
          <a:xfrm>
            <a:off x="2982369" y="1859580"/>
            <a:ext cx="1444906" cy="123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0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DDD29EF-BF71-445D-9066-C99204950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699" y="430870"/>
            <a:ext cx="1990001" cy="46307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2ACE86F-9E80-483C-8BDC-456F652167BF}"/>
              </a:ext>
            </a:extLst>
          </p:cNvPr>
          <p:cNvSpPr txBox="1"/>
          <p:nvPr/>
        </p:nvSpPr>
        <p:spPr bwMode="auto">
          <a:xfrm>
            <a:off x="203443" y="952629"/>
            <a:ext cx="8673437" cy="2803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000" dirty="0">
                <a:ln>
                  <a:solidFill>
                    <a:schemeClr val="tx1"/>
                  </a:solidFill>
                </a:ln>
                <a:latin typeface="+mn-lt"/>
                <a:ea typeface="+mn-ea"/>
              </a:rPr>
              <a:t>        我国古代数学家刘徽在为</a:t>
            </a:r>
            <a:r>
              <a:rPr lang="en-US" altLang="zh-CN" sz="2000" dirty="0">
                <a:ln>
                  <a:solidFill>
                    <a:schemeClr val="tx1"/>
                  </a:solidFill>
                </a:ln>
                <a:latin typeface="+mn-lt"/>
                <a:ea typeface="+mn-ea"/>
              </a:rPr>
              <a:t>《</a:t>
            </a:r>
            <a:r>
              <a:rPr lang="zh-CN" altLang="en-US" sz="2000" dirty="0">
                <a:ln>
                  <a:solidFill>
                    <a:schemeClr val="tx1"/>
                  </a:solidFill>
                </a:ln>
                <a:latin typeface="+mn-lt"/>
                <a:ea typeface="+mn-ea"/>
              </a:rPr>
              <a:t>九章算术</a:t>
            </a:r>
            <a:r>
              <a:rPr lang="en-US" altLang="zh-CN" sz="2000" dirty="0">
                <a:ln>
                  <a:solidFill>
                    <a:schemeClr val="tx1"/>
                  </a:solidFill>
                </a:ln>
                <a:latin typeface="+mn-lt"/>
                <a:ea typeface="+mn-ea"/>
              </a:rPr>
              <a:t>》</a:t>
            </a:r>
            <a:r>
              <a:rPr lang="zh-CN" altLang="en-US" sz="2000" dirty="0">
                <a:ln>
                  <a:solidFill>
                    <a:schemeClr val="tx1"/>
                  </a:solidFill>
                </a:ln>
                <a:latin typeface="+mn-lt"/>
                <a:ea typeface="+mn-ea"/>
              </a:rPr>
              <a:t>作注时利用“出入相补”（又称“以盈补虚”）原理计算平面图形的面积。出入相补，就是将一个图形分割、移补，而总面积保持不变。如下图，利用出入相补的方法，可以将三角形转化成与它面积相等的长方形，得到三角形的面积计算方法，即“半广以乘正从”或“半正从以乘广”其中“广”表示三角形的底，“正从”表示三角形的高。你看懂古人的方法了吗</a:t>
            </a:r>
            <a:r>
              <a:rPr lang="en-US" altLang="zh-CN" sz="2000" dirty="0">
                <a:ln>
                  <a:solidFill>
                    <a:schemeClr val="tx1"/>
                  </a:solidFill>
                </a:ln>
                <a:latin typeface="+mn-lt"/>
                <a:ea typeface="+mn-ea"/>
              </a:rPr>
              <a:t>?</a:t>
            </a:r>
            <a:endParaRPr lang="zh-CN" altLang="en-US" sz="2000" dirty="0">
              <a:ln>
                <a:solidFill>
                  <a:schemeClr val="tx1"/>
                </a:solidFill>
              </a:ln>
              <a:latin typeface="+mn-lt"/>
              <a:ea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5C4F2B7-0CB2-7F34-271B-D8118A1D4C93}"/>
              </a:ext>
            </a:extLst>
          </p:cNvPr>
          <p:cNvGrpSpPr/>
          <p:nvPr/>
        </p:nvGrpSpPr>
        <p:grpSpPr>
          <a:xfrm>
            <a:off x="-220980" y="320581"/>
            <a:ext cx="2987040" cy="647287"/>
            <a:chOff x="0" y="130081"/>
            <a:chExt cx="1445815" cy="64728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B41B830-BA88-B486-D81C-BE719C0DF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0081"/>
              <a:ext cx="1445815" cy="64728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2A25B9F-0E2D-7D52-C19A-13147FAEE673}"/>
                </a:ext>
              </a:extLst>
            </p:cNvPr>
            <p:cNvSpPr txBox="1"/>
            <p:nvPr/>
          </p:nvSpPr>
          <p:spPr bwMode="auto">
            <a:xfrm>
              <a:off x="199371" y="130081"/>
              <a:ext cx="113684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五、拓展知识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04E76BB0-D66A-A80E-82EC-BCD9CF30A6E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681" y="3543301"/>
            <a:ext cx="4541995" cy="110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20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2379E0F-E084-AB94-5237-9F6F5408C65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758545"/>
            <a:ext cx="7557025" cy="356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37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24">
            <a:extLst>
              <a:ext uri="{FF2B5EF4-FFF2-40B4-BE49-F238E27FC236}">
                <a16:creationId xmlns:a16="http://schemas.microsoft.com/office/drawing/2014/main" id="{E2038B31-177F-4569-8527-692514F7F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图片 19">
            <a:extLst>
              <a:ext uri="{FF2B5EF4-FFF2-40B4-BE49-F238E27FC236}">
                <a16:creationId xmlns:a16="http://schemas.microsoft.com/office/drawing/2014/main" id="{D49F94D5-B664-406B-BF63-75AF863EC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0080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7">
            <a:extLst>
              <a:ext uri="{FF2B5EF4-FFF2-40B4-BE49-F238E27FC236}">
                <a16:creationId xmlns:a16="http://schemas.microsoft.com/office/drawing/2014/main" id="{CB777968-4281-4664-A206-8733F8D81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101975"/>
            <a:ext cx="11795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9">
            <a:extLst>
              <a:ext uri="{FF2B5EF4-FFF2-40B4-BE49-F238E27FC236}">
                <a16:creationId xmlns:a16="http://schemas.microsoft.com/office/drawing/2014/main" id="{55114F8B-9283-4C37-8D72-C9164F8FF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399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形 5">
            <a:extLst>
              <a:ext uri="{FF2B5EF4-FFF2-40B4-BE49-F238E27FC236}">
                <a16:creationId xmlns:a16="http://schemas.microsoft.com/office/drawing/2014/main" id="{E129976B-5812-4FC8-8EE5-CCA8DD263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27844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7" name="组合 12">
            <a:extLst>
              <a:ext uri="{FF2B5EF4-FFF2-40B4-BE49-F238E27FC236}">
                <a16:creationId xmlns:a16="http://schemas.microsoft.com/office/drawing/2014/main" id="{79C00769-D751-4581-BF97-87A2EB30B4A5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1420813"/>
            <a:ext cx="6746875" cy="1905000"/>
            <a:chOff x="833121" y="1494444"/>
            <a:chExt cx="7267786" cy="2052320"/>
          </a:xfrm>
        </p:grpSpPr>
        <p:sp>
          <p:nvSpPr>
            <p:cNvPr id="11" name="思想气泡: 云 10">
              <a:extLst>
                <a:ext uri="{FF2B5EF4-FFF2-40B4-BE49-F238E27FC236}">
                  <a16:creationId xmlns:a16="http://schemas.microsoft.com/office/drawing/2014/main" id="{639647D2-C668-4BF1-AF2B-9ACF71F3189A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49" name="矩形 2">
              <a:extLst>
                <a:ext uri="{FF2B5EF4-FFF2-40B4-BE49-F238E27FC236}">
                  <a16:creationId xmlns:a16="http://schemas.microsoft.com/office/drawing/2014/main" id="{0DE3B863-2034-4313-918E-802B75CEB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026" y="2228216"/>
              <a:ext cx="6072445" cy="497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565B321E-C27F-310E-6D22-B96AF6C03074}"/>
              </a:ext>
            </a:extLst>
          </p:cNvPr>
          <p:cNvGrpSpPr/>
          <p:nvPr/>
        </p:nvGrpSpPr>
        <p:grpSpPr>
          <a:xfrm>
            <a:off x="213360" y="320581"/>
            <a:ext cx="2319943" cy="647287"/>
            <a:chOff x="0" y="130081"/>
            <a:chExt cx="2319943" cy="64728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6FD8255D-A273-6941-2BBE-18824BF41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0081"/>
              <a:ext cx="2319943" cy="64728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FCC9C9D1-C258-6202-ABB6-2731B16380DA}"/>
                </a:ext>
              </a:extLst>
            </p:cNvPr>
            <p:cNvSpPr txBox="1"/>
            <p:nvPr/>
          </p:nvSpPr>
          <p:spPr bwMode="auto">
            <a:xfrm>
              <a:off x="411480" y="13008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3">
            <a:extLst>
              <a:ext uri="{FF2B5EF4-FFF2-40B4-BE49-F238E27FC236}">
                <a16:creationId xmlns:a16="http://schemas.microsoft.com/office/drawing/2014/main" id="{201CA885-0F30-48C2-A8DD-CB3AA6389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276" y="1126235"/>
            <a:ext cx="7021513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一、求下面三角形的面积。（单位：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2DF127-6D7C-4E7E-BDFE-2ADD21F84CC5}"/>
              </a:ext>
            </a:extLst>
          </p:cNvPr>
          <p:cNvSpPr txBox="1"/>
          <p:nvPr/>
        </p:nvSpPr>
        <p:spPr bwMode="auto">
          <a:xfrm>
            <a:off x="456276" y="3536997"/>
            <a:ext cx="3067050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14×6÷2= 42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56B39FE-C8E2-411A-B8F1-40F246927313}"/>
              </a:ext>
            </a:extLst>
          </p:cNvPr>
          <p:cNvSpPr txBox="1"/>
          <p:nvPr/>
        </p:nvSpPr>
        <p:spPr bwMode="auto">
          <a:xfrm>
            <a:off x="3193126" y="3536997"/>
            <a:ext cx="3067050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13×15÷2 = 97.5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93B7D0-9F5A-4C9E-B2C8-86E9587DD40D}"/>
              </a:ext>
            </a:extLst>
          </p:cNvPr>
          <p:cNvSpPr txBox="1"/>
          <p:nvPr/>
        </p:nvSpPr>
        <p:spPr bwMode="auto">
          <a:xfrm>
            <a:off x="6120996" y="1201271"/>
            <a:ext cx="2566728" cy="3670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sz="1600" b="1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sz="1600" b="1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sz="16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36870" name="图片 1">
            <a:extLst>
              <a:ext uri="{FF2B5EF4-FFF2-40B4-BE49-F238E27FC236}">
                <a16:creationId xmlns:a16="http://schemas.microsoft.com/office/drawing/2014/main" id="{678C08C6-FF5F-4217-A83E-758B52BB6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3" y="2151063"/>
            <a:ext cx="2022475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图片 2">
            <a:extLst>
              <a:ext uri="{FF2B5EF4-FFF2-40B4-BE49-F238E27FC236}">
                <a16:creationId xmlns:a16="http://schemas.microsoft.com/office/drawing/2014/main" id="{2D85D6C4-3959-4E14-B82C-B92D15FA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663" y="2047875"/>
            <a:ext cx="1860550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图片 3">
            <a:extLst>
              <a:ext uri="{FF2B5EF4-FFF2-40B4-BE49-F238E27FC236}">
                <a16:creationId xmlns:a16="http://schemas.microsoft.com/office/drawing/2014/main" id="{3D776B75-3BAB-44FF-9155-94EFF94C2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2008188"/>
            <a:ext cx="2354263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22B6355-6847-4098-A440-719EDF9130BA}"/>
              </a:ext>
            </a:extLst>
          </p:cNvPr>
          <p:cNvSpPr txBox="1"/>
          <p:nvPr/>
        </p:nvSpPr>
        <p:spPr bwMode="auto">
          <a:xfrm>
            <a:off x="5513411" y="4049760"/>
            <a:ext cx="3067050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2.8×0.6÷2 = 0.84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B65F4671-6E45-07BF-E937-FD9161A5C536}"/>
              </a:ext>
            </a:extLst>
          </p:cNvPr>
          <p:cNvGrpSpPr/>
          <p:nvPr/>
        </p:nvGrpSpPr>
        <p:grpSpPr>
          <a:xfrm>
            <a:off x="213360" y="320581"/>
            <a:ext cx="2319943" cy="647287"/>
            <a:chOff x="0" y="130081"/>
            <a:chExt cx="2319943" cy="64728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815B4BF-2A8B-BBAC-103A-96B590FAF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0081"/>
              <a:ext cx="2319943" cy="64728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325BFFD-C2B5-B071-854F-A3AF0FB26F94}"/>
                </a:ext>
              </a:extLst>
            </p:cNvPr>
            <p:cNvSpPr txBox="1"/>
            <p:nvPr/>
          </p:nvSpPr>
          <p:spPr bwMode="auto">
            <a:xfrm>
              <a:off x="411480" y="13008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巩固练习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>
            <a:extLst>
              <a:ext uri="{FF2B5EF4-FFF2-40B4-BE49-F238E27FC236}">
                <a16:creationId xmlns:a16="http://schemas.microsoft.com/office/drawing/2014/main" id="{B758BA4E-2B3F-44CE-81FE-098C467C0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925" y="713516"/>
            <a:ext cx="7869555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二、如图，一种广告牌是三角形，三角形的底是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4.5 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，高是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 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。如果给这个广告牌的两面都涂色（两面形状相同），涂色的面积是多少？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20EE30-1A3A-49BC-B828-BCF7F84B8365}"/>
              </a:ext>
            </a:extLst>
          </p:cNvPr>
          <p:cNvSpPr txBox="1"/>
          <p:nvPr/>
        </p:nvSpPr>
        <p:spPr bwMode="auto">
          <a:xfrm>
            <a:off x="4262755" y="1960889"/>
            <a:ext cx="2566728" cy="3670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sz="16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C6904D6-2C92-4669-9BBD-0816DE1B8DAC}"/>
              </a:ext>
            </a:extLst>
          </p:cNvPr>
          <p:cNvSpPr txBox="1"/>
          <p:nvPr/>
        </p:nvSpPr>
        <p:spPr bwMode="auto">
          <a:xfrm>
            <a:off x="1019175" y="2695575"/>
            <a:ext cx="3960813" cy="573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4.5×3÷2×2 = 13.5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pic>
        <p:nvPicPr>
          <p:cNvPr id="37893" name="图片 1">
            <a:extLst>
              <a:ext uri="{FF2B5EF4-FFF2-40B4-BE49-F238E27FC236}">
                <a16:creationId xmlns:a16="http://schemas.microsoft.com/office/drawing/2014/main" id="{E108C388-126B-4FB0-BD2D-F19F8A36A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2536825"/>
            <a:ext cx="24384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C391DE54-6A16-4954-8833-7901FA33C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725" y="3319463"/>
            <a:ext cx="394335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答：涂色的面积是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13.5 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>
            <a:extLst>
              <a:ext uri="{FF2B5EF4-FFF2-40B4-BE49-F238E27FC236}">
                <a16:creationId xmlns:a16="http://schemas.microsoft.com/office/drawing/2014/main" id="{E22BB8AA-11B5-49EC-82A2-EDF67DD03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350" y="686365"/>
            <a:ext cx="815340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三、有一个三角形花圃，底是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35 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，高是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24 m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。每平方米能种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株郁金香，这个花圃一共可以种植多少株郁金香？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290388-07BB-449C-A189-752DFF340A7F}"/>
              </a:ext>
            </a:extLst>
          </p:cNvPr>
          <p:cNvSpPr txBox="1"/>
          <p:nvPr/>
        </p:nvSpPr>
        <p:spPr bwMode="auto">
          <a:xfrm>
            <a:off x="641350" y="1872173"/>
            <a:ext cx="286168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2C4DA72-6EB6-4E38-A61B-F881DEE5BEFB}"/>
              </a:ext>
            </a:extLst>
          </p:cNvPr>
          <p:cNvSpPr txBox="1"/>
          <p:nvPr/>
        </p:nvSpPr>
        <p:spPr bwMode="auto">
          <a:xfrm>
            <a:off x="1641475" y="2571750"/>
            <a:ext cx="3960813" cy="573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35×24÷2×10 = 4200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（株）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9E01879-98EE-47DE-B1EF-6E70027A7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1475" y="3162300"/>
            <a:ext cx="6557963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答：这个花圃一共可以种植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4200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株郁金香。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bldLvl="0" animBg="1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2960</TotalTime>
  <Words>1620</Words>
  <Application>Microsoft Office PowerPoint</Application>
  <PresentationFormat>全屏显示(16:9)</PresentationFormat>
  <Paragraphs>124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三角形的面积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768</cp:revision>
  <dcterms:created xsi:type="dcterms:W3CDTF">2016-01-14T07:05:12Z</dcterms:created>
  <dcterms:modified xsi:type="dcterms:W3CDTF">2026-09-05T09:12:02Z</dcterms:modified>
  <cp:category>状元成才路</cp:category>
</cp:coreProperties>
</file>