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7" r:id="rId1"/>
  </p:sldMasterIdLst>
  <p:notesMasterIdLst>
    <p:notesMasterId r:id="rId28"/>
  </p:notesMasterIdLst>
  <p:handoutMasterIdLst>
    <p:handoutMasterId r:id="rId29"/>
  </p:handoutMasterIdLst>
  <p:sldIdLst>
    <p:sldId id="256" r:id="rId2"/>
    <p:sldId id="371" r:id="rId3"/>
    <p:sldId id="382" r:id="rId4"/>
    <p:sldId id="372" r:id="rId5"/>
    <p:sldId id="340" r:id="rId6"/>
    <p:sldId id="356" r:id="rId7"/>
    <p:sldId id="383" r:id="rId8"/>
    <p:sldId id="373" r:id="rId9"/>
    <p:sldId id="357" r:id="rId10"/>
    <p:sldId id="374" r:id="rId11"/>
    <p:sldId id="375" r:id="rId12"/>
    <p:sldId id="377" r:id="rId13"/>
    <p:sldId id="379" r:id="rId14"/>
    <p:sldId id="378" r:id="rId15"/>
    <p:sldId id="358" r:id="rId16"/>
    <p:sldId id="367" r:id="rId17"/>
    <p:sldId id="341" r:id="rId18"/>
    <p:sldId id="352" r:id="rId19"/>
    <p:sldId id="384" r:id="rId20"/>
    <p:sldId id="368" r:id="rId21"/>
    <p:sldId id="327" r:id="rId22"/>
    <p:sldId id="339" r:id="rId23"/>
    <p:sldId id="369" r:id="rId24"/>
    <p:sldId id="370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613" indent="-1127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2813" indent="-227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013" indent="-3413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5CB8"/>
    <a:srgbClr val="9E90CF"/>
    <a:srgbClr val="D7F5F3"/>
    <a:srgbClr val="9999FF"/>
    <a:srgbClr val="EBDDFF"/>
    <a:srgbClr val="6600FF"/>
    <a:srgbClr val="44753D"/>
    <a:srgbClr val="216951"/>
    <a:srgbClr val="E60013"/>
    <a:srgbClr val="8EF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1" autoAdjust="0"/>
    <p:restoredTop sz="96249" autoAdjust="0"/>
  </p:normalViewPr>
  <p:slideViewPr>
    <p:cSldViewPr snapToGrid="0">
      <p:cViewPr varScale="1">
        <p:scale>
          <a:sx n="109" d="100"/>
          <a:sy n="109" d="100"/>
        </p:scale>
        <p:origin x="71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-2856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9D147A2-1633-4DDD-B14D-C1F494D267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E54CAA1-F0F8-4C71-8ACC-D4CEAFD511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fld id="{B4D5DBF1-CF94-4876-BAE9-85FD6EF4D8E9}" type="datetimeFigureOut">
              <a:rPr lang="zh-CN" altLang="en-US"/>
              <a:pPr>
                <a:defRPr/>
              </a:pPr>
              <a:t>2026/7/20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125164A-1550-430E-B9C6-8C464B3B3E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FAF0D43-CACE-408E-849E-068FBC2BFD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51A3EE5-B43F-4D5E-ADE1-3EF94F3D54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297B4C9-09E2-46EA-92CB-AF8F3DF31E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F5A40ED-D9BE-41AA-B4BD-CA634D82675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E519C19-ECE6-4A83-AEEC-F55C9E16A14D}" type="datetimeFigureOut">
              <a:rPr lang="zh-CN" altLang="en-US"/>
              <a:pPr>
                <a:defRPr/>
              </a:pPr>
              <a:t>2026/7/20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76F68B17-45A7-4CE8-BF20-F3086611A0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567C07ED-EFA4-46FA-A770-D682D4C77D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A6468E-C793-462E-91CF-93B73CCD18E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3024D6-1C47-43D6-BD74-FC4D2D91B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6BD595B-0436-4ECC-B89B-7D8B057E5C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>
            <a:extLst>
              <a:ext uri="{FF2B5EF4-FFF2-40B4-BE49-F238E27FC236}">
                <a16:creationId xmlns:a16="http://schemas.microsoft.com/office/drawing/2014/main" id="{9E2AAAC6-86E4-EF3D-6578-89098C45C5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3F79BCF-D09F-986F-152C-FBCD84B9EA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86" y="905994"/>
            <a:ext cx="5506573" cy="3441608"/>
          </a:xfrm>
          <a:prstGeom prst="rect">
            <a:avLst/>
          </a:prstGeom>
        </p:spPr>
      </p:pic>
      <p:pic>
        <p:nvPicPr>
          <p:cNvPr id="10" name="图片 7">
            <a:extLst>
              <a:ext uri="{FF2B5EF4-FFF2-40B4-BE49-F238E27FC236}">
                <a16:creationId xmlns:a16="http://schemas.microsoft.com/office/drawing/2014/main" id="{3FF845E6-21CA-BCC3-D7CF-0ADB37CC10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49" y="2938182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AF9D74A-37BA-4960-A6F9-2598670F6BE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6300" y="65378"/>
            <a:ext cx="584256" cy="6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854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7613B897-B061-16A8-F2B0-2DE4155BBE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8">
            <a:extLst>
              <a:ext uri="{FF2B5EF4-FFF2-40B4-BE49-F238E27FC236}">
                <a16:creationId xmlns:a16="http://schemas.microsoft.com/office/drawing/2014/main" id="{AFFEBD6C-0594-433E-85C7-9C24955491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0B0E4D3-8F9B-2967-644A-B5E285B7D0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953" y="-707652"/>
            <a:ext cx="9447905" cy="590494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0F33D31-C6AB-4D8E-9DF1-7BE9254609E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6300" y="65378"/>
            <a:ext cx="584256" cy="6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4807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>
            <a:extLst>
              <a:ext uri="{FF2B5EF4-FFF2-40B4-BE49-F238E27FC236}">
                <a16:creationId xmlns:a16="http://schemas.microsoft.com/office/drawing/2014/main" id="{052DCDDC-EB39-51BB-A805-AA062D8D96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A036E52-B4CC-4C3D-9AB1-16725474EE9C}"/>
              </a:ext>
            </a:extLst>
          </p:cNvPr>
          <p:cNvSpPr/>
          <p:nvPr userDrawn="1"/>
        </p:nvSpPr>
        <p:spPr>
          <a:xfrm>
            <a:off x="188913" y="155575"/>
            <a:ext cx="8788400" cy="4818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图片 8">
            <a:extLst>
              <a:ext uri="{FF2B5EF4-FFF2-40B4-BE49-F238E27FC236}">
                <a16:creationId xmlns:a16="http://schemas.microsoft.com/office/drawing/2014/main" id="{083E886D-F0B3-4B4E-95B8-2DFA79A84D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BAF21A0-0CC2-4BF7-1AF6-9C4A4AF977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89"/>
          <a:stretch/>
        </p:blipFill>
        <p:spPr>
          <a:xfrm>
            <a:off x="-53789" y="4668161"/>
            <a:ext cx="1243853" cy="461052"/>
          </a:xfrm>
          <a:custGeom>
            <a:avLst/>
            <a:gdLst>
              <a:gd name="connsiteX0" fmla="*/ 0 w 2013445"/>
              <a:gd name="connsiteY0" fmla="*/ 0 h 746311"/>
              <a:gd name="connsiteX1" fmla="*/ 1029022 w 2013445"/>
              <a:gd name="connsiteY1" fmla="*/ 0 h 746311"/>
              <a:gd name="connsiteX2" fmla="*/ 1058989 w 2013445"/>
              <a:gd name="connsiteY2" fmla="*/ 87405 h 746311"/>
              <a:gd name="connsiteX3" fmla="*/ 1348101 w 2013445"/>
              <a:gd name="connsiteY3" fmla="*/ 100852 h 746311"/>
              <a:gd name="connsiteX4" fmla="*/ 1691001 w 2013445"/>
              <a:gd name="connsiteY4" fmla="*/ 154641 h 746311"/>
              <a:gd name="connsiteX5" fmla="*/ 1986836 w 2013445"/>
              <a:gd name="connsiteY5" fmla="*/ 147917 h 746311"/>
              <a:gd name="connsiteX6" fmla="*/ 2013445 w 2013445"/>
              <a:gd name="connsiteY6" fmla="*/ 142595 h 746311"/>
              <a:gd name="connsiteX7" fmla="*/ 2013445 w 2013445"/>
              <a:gd name="connsiteY7" fmla="*/ 746311 h 746311"/>
              <a:gd name="connsiteX8" fmla="*/ 0 w 2013445"/>
              <a:gd name="connsiteY8" fmla="*/ 746311 h 74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3445" h="746311">
                <a:moveTo>
                  <a:pt x="0" y="0"/>
                </a:moveTo>
                <a:lnTo>
                  <a:pt x="1029022" y="0"/>
                </a:lnTo>
                <a:lnTo>
                  <a:pt x="1058989" y="87405"/>
                </a:lnTo>
                <a:lnTo>
                  <a:pt x="1348101" y="100852"/>
                </a:lnTo>
                <a:lnTo>
                  <a:pt x="1691001" y="154641"/>
                </a:lnTo>
                <a:lnTo>
                  <a:pt x="1986836" y="147917"/>
                </a:lnTo>
                <a:lnTo>
                  <a:pt x="2013445" y="142595"/>
                </a:lnTo>
                <a:lnTo>
                  <a:pt x="2013445" y="746311"/>
                </a:lnTo>
                <a:lnTo>
                  <a:pt x="0" y="746311"/>
                </a:ln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82A8BC3-26E3-4FD2-9D42-FA249D8E518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6300" y="65378"/>
            <a:ext cx="584256" cy="6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0989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95A3C5AD-98EB-4B61-AA19-93DE30CC5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DECEF10-8D7F-4B3A-9AAF-81AAE7EBDD94}"/>
              </a:ext>
            </a:extLst>
          </p:cNvPr>
          <p:cNvSpPr/>
          <p:nvPr userDrawn="1"/>
        </p:nvSpPr>
        <p:spPr>
          <a:xfrm>
            <a:off x="188913" y="155575"/>
            <a:ext cx="8788400" cy="4818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6">
            <a:extLst>
              <a:ext uri="{FF2B5EF4-FFF2-40B4-BE49-F238E27FC236}">
                <a16:creationId xmlns:a16="http://schemas.microsoft.com/office/drawing/2014/main" id="{56B8E3F1-E966-448C-ABED-659F63253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0996139-99AC-4217-B47D-1000A6ABC9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6300" y="65378"/>
            <a:ext cx="584256" cy="6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29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3B8DCDE-E968-49B8-8ABC-3406013C92EC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声  明</a:t>
            </a:r>
          </a:p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武汉天成贵龙文化传播有限公司</a:t>
            </a: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991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>
            <a:extLst>
              <a:ext uri="{FF2B5EF4-FFF2-40B4-BE49-F238E27FC236}">
                <a16:creationId xmlns:a16="http://schemas.microsoft.com/office/drawing/2014/main" id="{D76D9F22-A114-4719-B5E1-B87D5366AE0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16" r:id="rId1"/>
    <p:sldLayoutId id="2147484618" r:id="rId2"/>
    <p:sldLayoutId id="2147484617" r:id="rId3"/>
    <p:sldLayoutId id="2147484622" r:id="rId4"/>
    <p:sldLayoutId id="214748462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7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>
            <a:extLst>
              <a:ext uri="{FF2B5EF4-FFF2-40B4-BE49-F238E27FC236}">
                <a16:creationId xmlns:a16="http://schemas.microsoft.com/office/drawing/2014/main" id="{040393C1-E806-4B1B-8AD9-3BB3C611841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543470" y="2339509"/>
            <a:ext cx="3908424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5400" b="1" dirty="0">
                <a:ln>
                  <a:solidFill>
                    <a:srgbClr val="44753D"/>
                  </a:solidFill>
                </a:ln>
                <a:solidFill>
                  <a:srgbClr val="44753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梯形的面积</a:t>
            </a:r>
          </a:p>
        </p:txBody>
      </p:sp>
      <p:sp>
        <p:nvSpPr>
          <p:cNvPr id="16387" name="矩形 9">
            <a:extLst>
              <a:ext uri="{FF2B5EF4-FFF2-40B4-BE49-F238E27FC236}">
                <a16:creationId xmlns:a16="http://schemas.microsoft.com/office/drawing/2014/main" id="{4AECDCA8-A30B-4103-A1C9-5A25E7273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151" y="1725295"/>
            <a:ext cx="1590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n>
                  <a:solidFill>
                    <a:schemeClr val="tx1"/>
                  </a:solidFill>
                </a:ln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dirty="0">
                <a:ln>
                  <a:solidFill>
                    <a:schemeClr val="tx1"/>
                  </a:solidFill>
                </a:ln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050" dirty="0">
              <a:ln>
                <a:solidFill>
                  <a:schemeClr val="tx1"/>
                </a:solidFill>
              </a:ln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02B044CC-2C5C-8DC8-BBB4-2710658391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94" b="-2492"/>
          <a:stretch/>
        </p:blipFill>
        <p:spPr>
          <a:xfrm>
            <a:off x="7321974" y="2250831"/>
            <a:ext cx="1195605" cy="1234120"/>
          </a:xfrm>
          <a:custGeom>
            <a:avLst/>
            <a:gdLst>
              <a:gd name="connsiteX0" fmla="*/ 0 w 5486348"/>
              <a:gd name="connsiteY0" fmla="*/ 0 h 4963852"/>
              <a:gd name="connsiteX1" fmla="*/ 5486348 w 5486348"/>
              <a:gd name="connsiteY1" fmla="*/ 0 h 4963852"/>
              <a:gd name="connsiteX2" fmla="*/ 5486348 w 5486348"/>
              <a:gd name="connsiteY2" fmla="*/ 4963852 h 4963852"/>
              <a:gd name="connsiteX3" fmla="*/ 0 w 5486348"/>
              <a:gd name="connsiteY3" fmla="*/ 4963852 h 4963852"/>
              <a:gd name="connsiteX4" fmla="*/ 0 w 5486348"/>
              <a:gd name="connsiteY4" fmla="*/ 3027681 h 4963852"/>
              <a:gd name="connsiteX5" fmla="*/ 697602 w 5486348"/>
              <a:gd name="connsiteY5" fmla="*/ 3027681 h 4963852"/>
              <a:gd name="connsiteX6" fmla="*/ 697602 w 5486348"/>
              <a:gd name="connsiteY6" fmla="*/ 1469814 h 4963852"/>
              <a:gd name="connsiteX7" fmla="*/ 0 w 5486348"/>
              <a:gd name="connsiteY7" fmla="*/ 1469814 h 496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348" h="4963852">
                <a:moveTo>
                  <a:pt x="0" y="0"/>
                </a:moveTo>
                <a:lnTo>
                  <a:pt x="5486348" y="0"/>
                </a:lnTo>
                <a:lnTo>
                  <a:pt x="5486348" y="4963852"/>
                </a:lnTo>
                <a:lnTo>
                  <a:pt x="0" y="4963852"/>
                </a:lnTo>
                <a:lnTo>
                  <a:pt x="0" y="3027681"/>
                </a:lnTo>
                <a:lnTo>
                  <a:pt x="697602" y="3027681"/>
                </a:lnTo>
                <a:lnTo>
                  <a:pt x="697602" y="1469814"/>
                </a:lnTo>
                <a:lnTo>
                  <a:pt x="0" y="1469814"/>
                </a:lnTo>
                <a:close/>
              </a:path>
            </a:pathLst>
          </a:custGeom>
        </p:spPr>
      </p:pic>
      <p:sp>
        <p:nvSpPr>
          <p:cNvPr id="4" name="AutoShape 27">
            <a:extLst>
              <a:ext uri="{FF2B5EF4-FFF2-40B4-BE49-F238E27FC236}">
                <a16:creationId xmlns:a16="http://schemas.microsoft.com/office/drawing/2014/main" id="{2BD937DA-6E85-4366-B863-37761CA8B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4266" y="2179090"/>
            <a:ext cx="2485813" cy="1495927"/>
          </a:xfrm>
          <a:prstGeom prst="wedgeRoundRectCallout">
            <a:avLst>
              <a:gd name="adj1" fmla="val 66878"/>
              <a:gd name="adj2" fmla="val -19965"/>
              <a:gd name="adj3" fmla="val 16667"/>
            </a:avLst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你能用学过的方法推导出梯形的面积计算公式吗？</a:t>
            </a:r>
            <a:endParaRPr lang="en-US" altLang="zh-CN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EC8040C-4A3F-2C15-57E5-3D1BA62A8A5A}"/>
              </a:ext>
            </a:extLst>
          </p:cNvPr>
          <p:cNvGrpSpPr/>
          <p:nvPr/>
        </p:nvGrpSpPr>
        <p:grpSpPr>
          <a:xfrm>
            <a:off x="122928" y="279415"/>
            <a:ext cx="2978412" cy="628212"/>
            <a:chOff x="122928" y="279415"/>
            <a:chExt cx="2343797" cy="62821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D200EA8-3334-03C1-B706-42716F409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28" y="284055"/>
              <a:ext cx="2343797" cy="623572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52C4B4F-A0EE-3880-06EE-44D5C4604249}"/>
                </a:ext>
              </a:extLst>
            </p:cNvPr>
            <p:cNvSpPr txBox="1"/>
            <p:nvPr/>
          </p:nvSpPr>
          <p:spPr bwMode="auto">
            <a:xfrm>
              <a:off x="327879" y="279415"/>
              <a:ext cx="1848275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一、创设情境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4C700ECB-A36E-85FE-1BC6-0DDB764D14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0421" y="2407939"/>
            <a:ext cx="2679209" cy="101214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AE4B263-32E4-20A0-1372-68C0C51D1453}"/>
              </a:ext>
            </a:extLst>
          </p:cNvPr>
          <p:cNvSpPr txBox="1"/>
          <p:nvPr/>
        </p:nvSpPr>
        <p:spPr bwMode="auto">
          <a:xfrm>
            <a:off x="789092" y="1219047"/>
            <a:ext cx="6648027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rPr>
              <a:t>车窗玻璃的形状是梯形，怎样计算它的面积？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1156279-9C5A-B86F-71ED-F2518539251D}"/>
              </a:ext>
            </a:extLst>
          </p:cNvPr>
          <p:cNvGrpSpPr/>
          <p:nvPr/>
        </p:nvGrpSpPr>
        <p:grpSpPr>
          <a:xfrm>
            <a:off x="122928" y="279415"/>
            <a:ext cx="2978412" cy="628212"/>
            <a:chOff x="122928" y="279415"/>
            <a:chExt cx="2343797" cy="62821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4227BE5-1889-1E67-37C5-5FEC3D08D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28" y="284055"/>
              <a:ext cx="2343797" cy="623572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463C51AC-BEE9-56B2-3C46-1C17B4264A64}"/>
                </a:ext>
              </a:extLst>
            </p:cNvPr>
            <p:cNvSpPr txBox="1"/>
            <p:nvPr/>
          </p:nvSpPr>
          <p:spPr bwMode="auto">
            <a:xfrm>
              <a:off x="327879" y="279415"/>
              <a:ext cx="1848274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二、认识梯形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2DF86CC5-FED9-CDDD-D92B-1CE451D9548C}"/>
              </a:ext>
            </a:extLst>
          </p:cNvPr>
          <p:cNvSpPr txBox="1"/>
          <p:nvPr/>
        </p:nvSpPr>
        <p:spPr bwMode="auto">
          <a:xfrm>
            <a:off x="537633" y="1047686"/>
            <a:ext cx="5390727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457200" eaLnBrk="1" hangingPunct="1">
              <a:lnSpc>
                <a:spcPct val="130000"/>
              </a:lnSpc>
              <a:defRPr/>
            </a:pP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rPr>
              <a:t>说一说右图中梯形各部分的名称。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A158032E-5FB3-FBF0-FE27-3504F14B7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2528" y="1800289"/>
            <a:ext cx="72548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 dirty="0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上底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89EC5D27-0FBE-FD14-956D-FAB397D5A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553" y="3887851"/>
            <a:ext cx="7270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下底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779D4641-5315-78A3-E84C-C392849C6D70}"/>
              </a:ext>
            </a:extLst>
          </p:cNvPr>
          <p:cNvSpPr/>
          <p:nvPr/>
        </p:nvSpPr>
        <p:spPr>
          <a:xfrm>
            <a:off x="3217365" y="2244789"/>
            <a:ext cx="2530475" cy="1595437"/>
          </a:xfrm>
          <a:custGeom>
            <a:avLst/>
            <a:gdLst>
              <a:gd name="connsiteX0" fmla="*/ 0 w 2858609"/>
              <a:gd name="connsiteY0" fmla="*/ 1802167 h 1802167"/>
              <a:gd name="connsiteX1" fmla="*/ 2858609 w 2858609"/>
              <a:gd name="connsiteY1" fmla="*/ 1802167 h 1802167"/>
              <a:gd name="connsiteX2" fmla="*/ 1526959 w 2858609"/>
              <a:gd name="connsiteY2" fmla="*/ 0 h 1802167"/>
              <a:gd name="connsiteX3" fmla="*/ 701335 w 2858609"/>
              <a:gd name="connsiteY3" fmla="*/ 0 h 1802167"/>
              <a:gd name="connsiteX4" fmla="*/ 0 w 2858609"/>
              <a:gd name="connsiteY4" fmla="*/ 1802167 h 18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8609" h="1802167">
                <a:moveTo>
                  <a:pt x="0" y="1802167"/>
                </a:moveTo>
                <a:lnTo>
                  <a:pt x="2858609" y="1802167"/>
                </a:lnTo>
                <a:lnTo>
                  <a:pt x="1526959" y="0"/>
                </a:lnTo>
                <a:lnTo>
                  <a:pt x="701335" y="0"/>
                </a:lnTo>
                <a:lnTo>
                  <a:pt x="0" y="1802167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14" name="组合 14">
            <a:extLst>
              <a:ext uri="{FF2B5EF4-FFF2-40B4-BE49-F238E27FC236}">
                <a16:creationId xmlns:a16="http://schemas.microsoft.com/office/drawing/2014/main" id="{96FC96A4-B45D-BA5F-5466-A478486B47D4}"/>
              </a:ext>
            </a:extLst>
          </p:cNvPr>
          <p:cNvGrpSpPr>
            <a:grpSpLocks/>
          </p:cNvGrpSpPr>
          <p:nvPr/>
        </p:nvGrpSpPr>
        <p:grpSpPr bwMode="auto">
          <a:xfrm>
            <a:off x="4415928" y="2257489"/>
            <a:ext cx="149225" cy="1581150"/>
            <a:chOff x="3327902" y="3727819"/>
            <a:chExt cx="198678" cy="2107602"/>
          </a:xfrm>
        </p:grpSpPr>
        <p:cxnSp>
          <p:nvCxnSpPr>
            <p:cNvPr id="15" name="直接连接符 11">
              <a:extLst>
                <a:ext uri="{FF2B5EF4-FFF2-40B4-BE49-F238E27FC236}">
                  <a16:creationId xmlns:a16="http://schemas.microsoft.com/office/drawing/2014/main" id="{897A1F07-2998-C706-0B1C-1235D2C584C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26580" y="3727819"/>
              <a:ext cx="0" cy="2107602"/>
            </a:xfrm>
            <a:prstGeom prst="line">
              <a:avLst/>
            </a:prstGeom>
            <a:noFill/>
            <a:ln w="28575">
              <a:solidFill>
                <a:srgbClr val="FF47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6" name="组合 13">
              <a:extLst>
                <a:ext uri="{FF2B5EF4-FFF2-40B4-BE49-F238E27FC236}">
                  <a16:creationId xmlns:a16="http://schemas.microsoft.com/office/drawing/2014/main" id="{52DEA080-8B59-F45F-1E29-23CC8366E2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7902" y="5651888"/>
              <a:ext cx="180000" cy="180000"/>
              <a:chOff x="6360750" y="4951120"/>
              <a:chExt cx="180000" cy="180000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C6C87EF3-6083-F737-587C-0B259B52DAD1}"/>
                  </a:ext>
                </a:extLst>
              </p:cNvPr>
              <p:cNvCxnSpPr/>
              <p:nvPr/>
            </p:nvCxnSpPr>
            <p:spPr>
              <a:xfrm>
                <a:off x="6360750" y="4956904"/>
                <a:ext cx="179655" cy="0"/>
              </a:xfrm>
              <a:prstGeom prst="line">
                <a:avLst/>
              </a:prstGeom>
              <a:ln w="28575">
                <a:solidFill>
                  <a:srgbClr val="FF4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E4113FC7-0944-A250-483F-AF7DB1B55C2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6270817" y="5040488"/>
                <a:ext cx="179867" cy="0"/>
              </a:xfrm>
              <a:prstGeom prst="line">
                <a:avLst/>
              </a:prstGeom>
              <a:ln w="28575">
                <a:solidFill>
                  <a:srgbClr val="FF4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TextBox 13">
            <a:extLst>
              <a:ext uri="{FF2B5EF4-FFF2-40B4-BE49-F238E27FC236}">
                <a16:creationId xmlns:a16="http://schemas.microsoft.com/office/drawing/2014/main" id="{A68201F3-3705-CD39-535A-DDD744C4C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9853" y="2835339"/>
            <a:ext cx="4540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19680515-39AE-9D02-D9A3-5F63F2E4E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340" y="2703464"/>
            <a:ext cx="45557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 dirty="0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腰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1AFB6FCF-74BD-EEBA-4E85-32F4D7A20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199" y="2741564"/>
            <a:ext cx="45557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 dirty="0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腰</a:t>
            </a:r>
          </a:p>
        </p:txBody>
      </p:sp>
    </p:spTree>
    <p:extLst>
      <p:ext uri="{BB962C8B-B14F-4D97-AF65-F5344CB8AC3E}">
        <p14:creationId xmlns:p14="http://schemas.microsoft.com/office/powerpoint/2010/main" val="63967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C34B3EE-A71B-4B5F-BE19-070DED388322}"/>
              </a:ext>
            </a:extLst>
          </p:cNvPr>
          <p:cNvGrpSpPr>
            <a:grpSpLocks/>
          </p:cNvGrpSpPr>
          <p:nvPr/>
        </p:nvGrpSpPr>
        <p:grpSpPr bwMode="auto">
          <a:xfrm>
            <a:off x="1798638" y="2307273"/>
            <a:ext cx="6127750" cy="2108200"/>
            <a:chOff x="1159657" y="1149997"/>
            <a:chExt cx="8170608" cy="2810646"/>
          </a:xfrm>
        </p:grpSpPr>
        <p:sp>
          <p:nvSpPr>
            <p:cNvPr id="6" name="矩形 18">
              <a:extLst>
                <a:ext uri="{FF2B5EF4-FFF2-40B4-BE49-F238E27FC236}">
                  <a16:creationId xmlns:a16="http://schemas.microsoft.com/office/drawing/2014/main" id="{7F614A33-2574-49CB-B6C6-4B547125E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9657" y="2333092"/>
              <a:ext cx="8170608" cy="5545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latin typeface="+mj-ea"/>
                  <a:ea typeface="+mj-ea"/>
                </a:rPr>
                <a:t>三角</a:t>
              </a:r>
              <a:r>
                <a:rPr lang="zh-CN" altLang="zh-CN" sz="2100" b="1" dirty="0">
                  <a:latin typeface="+mj-ea"/>
                  <a:ea typeface="+mj-ea"/>
                </a:rPr>
                <a:t>形</a:t>
              </a:r>
              <a:r>
                <a:rPr lang="zh-CN" altLang="en-US" sz="2100" b="1" dirty="0">
                  <a:latin typeface="+mj-ea"/>
                  <a:ea typeface="+mj-ea"/>
                </a:rPr>
                <a:t>（新）             已学过的图形（旧）</a:t>
              </a:r>
            </a:p>
          </p:txBody>
        </p:sp>
        <p:grpSp>
          <p:nvGrpSpPr>
            <p:cNvPr id="18437" name="Group 12">
              <a:extLst>
                <a:ext uri="{FF2B5EF4-FFF2-40B4-BE49-F238E27FC236}">
                  <a16:creationId xmlns:a16="http://schemas.microsoft.com/office/drawing/2014/main" id="{3B89C860-E644-4ACE-9EFC-2E1B64EC9EDD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955925" y="1797050"/>
              <a:ext cx="3024188" cy="287338"/>
              <a:chOff x="3330" y="4323"/>
              <a:chExt cx="3330" cy="393"/>
            </a:xfrm>
          </p:grpSpPr>
          <p:sp>
            <p:nvSpPr>
              <p:cNvPr id="18445" name="Freeform 13">
                <a:extLst>
                  <a:ext uri="{FF2B5EF4-FFF2-40B4-BE49-F238E27FC236}">
                    <a16:creationId xmlns:a16="http://schemas.microsoft.com/office/drawing/2014/main" id="{97F48894-CF26-45C6-B83D-890D5AA49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4404"/>
                <a:ext cx="3240" cy="312"/>
              </a:xfrm>
              <a:custGeom>
                <a:avLst/>
                <a:gdLst>
                  <a:gd name="T0" fmla="*/ 0 w 3240"/>
                  <a:gd name="T1" fmla="*/ 0 h 312"/>
                  <a:gd name="T2" fmla="*/ 1620 w 3240"/>
                  <a:gd name="T3" fmla="*/ 312 h 312"/>
                  <a:gd name="T4" fmla="*/ 3240 w 3240"/>
                  <a:gd name="T5" fmla="*/ 0 h 3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240" h="312">
                    <a:moveTo>
                      <a:pt x="0" y="0"/>
                    </a:moveTo>
                    <a:cubicBezTo>
                      <a:pt x="540" y="156"/>
                      <a:pt x="1080" y="312"/>
                      <a:pt x="1620" y="312"/>
                    </a:cubicBezTo>
                    <a:cubicBezTo>
                      <a:pt x="2160" y="312"/>
                      <a:pt x="2700" y="156"/>
                      <a:pt x="3240" y="0"/>
                    </a:cubicBezTo>
                  </a:path>
                </a:pathLst>
              </a:custGeom>
              <a:noFill/>
              <a:ln w="28575">
                <a:solidFill>
                  <a:srgbClr val="0099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6" name="AutoShape 14">
                <a:extLst>
                  <a:ext uri="{FF2B5EF4-FFF2-40B4-BE49-F238E27FC236}">
                    <a16:creationId xmlns:a16="http://schemas.microsoft.com/office/drawing/2014/main" id="{E8AD8D4A-5CAD-4D06-B32E-085EAC135C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3330" y="4323"/>
                <a:ext cx="180" cy="156"/>
              </a:xfrm>
              <a:prstGeom prst="triangle">
                <a:avLst>
                  <a:gd name="adj" fmla="val 0"/>
                </a:avLst>
              </a:prstGeom>
              <a:solidFill>
                <a:srgbClr val="0099FF"/>
              </a:solidFill>
              <a:ln w="28575">
                <a:solidFill>
                  <a:srgbClr val="0099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sz="2100" b="1"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8438" name="矩形 26">
              <a:extLst>
                <a:ext uri="{FF2B5EF4-FFF2-40B4-BE49-F238E27FC236}">
                  <a16:creationId xmlns:a16="http://schemas.microsoft.com/office/drawing/2014/main" id="{107B2CC8-C10F-4CB6-8FB9-4BAA3368C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0723" y="1149997"/>
              <a:ext cx="3497003" cy="553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100" b="1">
                  <a:solidFill>
                    <a:srgbClr val="0099FF"/>
                  </a:solidFill>
                  <a:latin typeface="宋体" panose="02010600030101010101" pitchFamily="2" charset="-122"/>
                </a:rPr>
                <a:t>转化（拼接、割补）</a:t>
              </a:r>
            </a:p>
          </p:txBody>
        </p:sp>
        <p:sp>
          <p:nvSpPr>
            <p:cNvPr id="18439" name="矩形 27">
              <a:extLst>
                <a:ext uri="{FF2B5EF4-FFF2-40B4-BE49-F238E27FC236}">
                  <a16:creationId xmlns:a16="http://schemas.microsoft.com/office/drawing/2014/main" id="{82FD4723-8FB6-4621-86CB-162010B33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750" y="3406775"/>
              <a:ext cx="968611" cy="553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100" b="1">
                  <a:solidFill>
                    <a:srgbClr val="ED4D57"/>
                  </a:solidFill>
                  <a:latin typeface="宋体" panose="02010600030101010101" pitchFamily="2" charset="-122"/>
                </a:rPr>
                <a:t>推导</a:t>
              </a:r>
            </a:p>
          </p:txBody>
        </p:sp>
        <p:grpSp>
          <p:nvGrpSpPr>
            <p:cNvPr id="18440" name="Group 12">
              <a:extLst>
                <a:ext uri="{FF2B5EF4-FFF2-40B4-BE49-F238E27FC236}">
                  <a16:creationId xmlns:a16="http://schemas.microsoft.com/office/drawing/2014/main" id="{854E6DC7-A13A-494C-9E0C-8C1990ED55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2113" y="3081338"/>
              <a:ext cx="3024187" cy="287337"/>
              <a:chOff x="3330" y="4323"/>
              <a:chExt cx="3330" cy="393"/>
            </a:xfrm>
          </p:grpSpPr>
          <p:sp>
            <p:nvSpPr>
              <p:cNvPr id="18443" name="Freeform 13">
                <a:extLst>
                  <a:ext uri="{FF2B5EF4-FFF2-40B4-BE49-F238E27FC236}">
                    <a16:creationId xmlns:a16="http://schemas.microsoft.com/office/drawing/2014/main" id="{FFBFD0EB-17D1-4B1C-AD5C-2157E76817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0" y="4404"/>
                <a:ext cx="3240" cy="312"/>
              </a:xfrm>
              <a:custGeom>
                <a:avLst/>
                <a:gdLst>
                  <a:gd name="T0" fmla="*/ 0 w 3240"/>
                  <a:gd name="T1" fmla="*/ 0 h 312"/>
                  <a:gd name="T2" fmla="*/ 1620 w 3240"/>
                  <a:gd name="T3" fmla="*/ 312 h 312"/>
                  <a:gd name="T4" fmla="*/ 3240 w 3240"/>
                  <a:gd name="T5" fmla="*/ 0 h 3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240" h="312">
                    <a:moveTo>
                      <a:pt x="0" y="0"/>
                    </a:moveTo>
                    <a:cubicBezTo>
                      <a:pt x="540" y="156"/>
                      <a:pt x="1080" y="312"/>
                      <a:pt x="1620" y="312"/>
                    </a:cubicBezTo>
                    <a:cubicBezTo>
                      <a:pt x="2160" y="312"/>
                      <a:pt x="2700" y="156"/>
                      <a:pt x="3240" y="0"/>
                    </a:cubicBezTo>
                  </a:path>
                </a:pathLst>
              </a:custGeom>
              <a:noFill/>
              <a:ln w="28575">
                <a:solidFill>
                  <a:srgbClr val="ED4D5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4" name="AutoShape 14">
                <a:extLst>
                  <a:ext uri="{FF2B5EF4-FFF2-40B4-BE49-F238E27FC236}">
                    <a16:creationId xmlns:a16="http://schemas.microsoft.com/office/drawing/2014/main" id="{5F461FF2-3B34-4813-A7F8-FF78FEBB76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3330" y="4323"/>
                <a:ext cx="180" cy="156"/>
              </a:xfrm>
              <a:prstGeom prst="triangle">
                <a:avLst>
                  <a:gd name="adj" fmla="val 0"/>
                </a:avLst>
              </a:prstGeom>
              <a:solidFill>
                <a:srgbClr val="ED4D57"/>
              </a:solidFill>
              <a:ln w="28575">
                <a:solidFill>
                  <a:srgbClr val="ED4D57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sz="2100" b="1">
                  <a:latin typeface="宋体" panose="02010600030101010101" pitchFamily="2" charset="-122"/>
                </a:endParaRPr>
              </a:p>
            </p:txBody>
          </p:sp>
        </p:grpSp>
        <p:cxnSp>
          <p:nvCxnSpPr>
            <p:cNvPr id="18441" name="直接箭头连接符 34">
              <a:extLst>
                <a:ext uri="{FF2B5EF4-FFF2-40B4-BE49-F238E27FC236}">
                  <a16:creationId xmlns:a16="http://schemas.microsoft.com/office/drawing/2014/main" id="{1A85AC10-4915-4CEE-BF26-A083D20663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78263" y="2633663"/>
              <a:ext cx="1511300" cy="0"/>
            </a:xfrm>
            <a:prstGeom prst="straightConnector1">
              <a:avLst/>
            </a:prstGeom>
            <a:noFill/>
            <a:ln w="28575">
              <a:solidFill>
                <a:srgbClr val="FF6C0A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2" name="矩形 35">
              <a:extLst>
                <a:ext uri="{FF2B5EF4-FFF2-40B4-BE49-F238E27FC236}">
                  <a16:creationId xmlns:a16="http://schemas.microsoft.com/office/drawing/2014/main" id="{87A02884-4E7B-4A75-8310-67B224A37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2900" y="2019300"/>
              <a:ext cx="968611" cy="553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100" b="1" dirty="0">
                  <a:solidFill>
                    <a:srgbClr val="FF6600"/>
                  </a:solidFill>
                  <a:latin typeface="宋体" panose="02010600030101010101" pitchFamily="2" charset="-122"/>
                </a:rPr>
                <a:t>联系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4CDC89C-052C-5383-EC96-1883597C277E}"/>
              </a:ext>
            </a:extLst>
          </p:cNvPr>
          <p:cNvGrpSpPr/>
          <p:nvPr/>
        </p:nvGrpSpPr>
        <p:grpSpPr>
          <a:xfrm>
            <a:off x="1046523" y="836818"/>
            <a:ext cx="6869669" cy="1359431"/>
            <a:chOff x="1046523" y="1042558"/>
            <a:chExt cx="6869669" cy="1359431"/>
          </a:xfrm>
        </p:grpSpPr>
        <p:sp>
          <p:nvSpPr>
            <p:cNvPr id="4" name="对话气泡: 圆角矩形 3">
              <a:extLst>
                <a:ext uri="{FF2B5EF4-FFF2-40B4-BE49-F238E27FC236}">
                  <a16:creationId xmlns:a16="http://schemas.microsoft.com/office/drawing/2014/main" id="{81C92D91-BAF8-47B4-9FBA-5EEB94611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6329" y="1042558"/>
              <a:ext cx="5249863" cy="979488"/>
            </a:xfrm>
            <a:prstGeom prst="wedgeRoundRectCallout">
              <a:avLst>
                <a:gd name="adj1" fmla="val -57053"/>
                <a:gd name="adj2" fmla="val 30584"/>
                <a:gd name="adj3" fmla="val 16667"/>
              </a:avLst>
            </a:pr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10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回忆一下，我们是怎样推导出三角形面积的计算公式的？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F697763-8705-A6A3-3D18-6652477FA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46523" y="1257759"/>
              <a:ext cx="1112520" cy="114423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id="{54F3FF0A-C0E1-4E98-ACA4-C579DCE60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676" y="769528"/>
            <a:ext cx="7968087" cy="9363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        梯形的面积与什么有关？你能根据已有的经验，借助手中的学具推导出梯形的面积计算公式吗？</a:t>
            </a:r>
          </a:p>
        </p:txBody>
      </p:sp>
      <p:pic>
        <p:nvPicPr>
          <p:cNvPr id="19459" name="Picture 19" descr="梯形1">
            <a:extLst>
              <a:ext uri="{FF2B5EF4-FFF2-40B4-BE49-F238E27FC236}">
                <a16:creationId xmlns:a16="http://schemas.microsoft.com/office/drawing/2014/main" id="{4EC0F69C-621B-4FB3-93C6-752B1DE8B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899" y="2243442"/>
            <a:ext cx="13319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18" descr="梯形1">
            <a:extLst>
              <a:ext uri="{FF2B5EF4-FFF2-40B4-BE49-F238E27FC236}">
                <a16:creationId xmlns:a16="http://schemas.microsoft.com/office/drawing/2014/main" id="{34326518-5D69-4A30-8DF6-481924664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49" y="1781479"/>
            <a:ext cx="218440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21" descr="梯形1">
            <a:extLst>
              <a:ext uri="{FF2B5EF4-FFF2-40B4-BE49-F238E27FC236}">
                <a16:creationId xmlns:a16="http://schemas.microsoft.com/office/drawing/2014/main" id="{BCD7C323-5594-46E3-A5B9-496E54542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49" y="2254554"/>
            <a:ext cx="13319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22" descr="梯形2">
            <a:extLst>
              <a:ext uri="{FF2B5EF4-FFF2-40B4-BE49-F238E27FC236}">
                <a16:creationId xmlns:a16="http://schemas.microsoft.com/office/drawing/2014/main" id="{0EF08273-552F-4D58-9416-24ECA3018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2" y="3227609"/>
            <a:ext cx="193675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23" descr="梯形2">
            <a:extLst>
              <a:ext uri="{FF2B5EF4-FFF2-40B4-BE49-F238E27FC236}">
                <a16:creationId xmlns:a16="http://schemas.microsoft.com/office/drawing/2014/main" id="{B6C018B6-91FD-4C82-8535-B01EA9FE6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4" y="3848321"/>
            <a:ext cx="109061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24" descr="梯形2">
            <a:extLst>
              <a:ext uri="{FF2B5EF4-FFF2-40B4-BE49-F238E27FC236}">
                <a16:creationId xmlns:a16="http://schemas.microsoft.com/office/drawing/2014/main" id="{5868F3CB-BE64-4CD2-80C4-3FCC00400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2" y="3846734"/>
            <a:ext cx="109061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84310DCE-FDF2-BD21-7D9C-138D73CEAC92}"/>
              </a:ext>
            </a:extLst>
          </p:cNvPr>
          <p:cNvGrpSpPr/>
          <p:nvPr/>
        </p:nvGrpSpPr>
        <p:grpSpPr>
          <a:xfrm>
            <a:off x="122928" y="73675"/>
            <a:ext cx="2978412" cy="628212"/>
            <a:chOff x="122928" y="279415"/>
            <a:chExt cx="2343797" cy="62821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A0B5032-8B1B-173A-3F60-588FDF992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28" y="284055"/>
              <a:ext cx="2343797" cy="623572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C0AB3A0-B38A-8BC7-0B21-ADE376DB9FCB}"/>
                </a:ext>
              </a:extLst>
            </p:cNvPr>
            <p:cNvSpPr txBox="1"/>
            <p:nvPr/>
          </p:nvSpPr>
          <p:spPr bwMode="auto">
            <a:xfrm>
              <a:off x="327879" y="279415"/>
              <a:ext cx="1848274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三、自主探究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AA8C830-E31E-4DB2-B637-07C94B59D08F}"/>
              </a:ext>
            </a:extLst>
          </p:cNvPr>
          <p:cNvSpPr/>
          <p:nvPr/>
        </p:nvSpPr>
        <p:spPr>
          <a:xfrm>
            <a:off x="763165" y="817880"/>
            <a:ext cx="7556500" cy="3028950"/>
          </a:xfrm>
          <a:prstGeom prst="rect">
            <a:avLst/>
          </a:prstGeom>
          <a:solidFill>
            <a:srgbClr val="FBFAF5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8279850-8FDE-4CF6-8A64-AF6F1951F91D}"/>
              </a:ext>
            </a:extLst>
          </p:cNvPr>
          <p:cNvSpPr/>
          <p:nvPr/>
        </p:nvSpPr>
        <p:spPr>
          <a:xfrm>
            <a:off x="1258465" y="1246505"/>
            <a:ext cx="7023100" cy="20304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100" b="1" kern="100" dirty="0">
                <a:latin typeface="+mn-lt"/>
                <a:ea typeface="+mn-ea"/>
              </a:rPr>
              <a:t>操作</a:t>
            </a:r>
            <a:r>
              <a:rPr lang="zh-CN" altLang="en-US" sz="2100" b="1" kern="100" dirty="0">
                <a:latin typeface="+mn-lt"/>
                <a:ea typeface="+mn-ea"/>
              </a:rPr>
              <a:t>指南</a:t>
            </a:r>
            <a:r>
              <a:rPr lang="zh-CN" altLang="zh-CN" sz="2100" b="1" kern="100" dirty="0">
                <a:latin typeface="+mn-lt"/>
                <a:ea typeface="+mn-ea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100" b="1" kern="100" dirty="0">
                <a:latin typeface="+mn-lt"/>
                <a:ea typeface="+mn-ea"/>
              </a:rPr>
              <a:t>1.</a:t>
            </a:r>
            <a:r>
              <a:rPr lang="zh-CN" altLang="en-US" sz="2100" b="1" kern="100" dirty="0">
                <a:latin typeface="+mn-lt"/>
                <a:ea typeface="+mn-ea"/>
              </a:rPr>
              <a:t>想一想：你能用什么办法求出这个梯形纸片的面积？</a:t>
            </a: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100" b="1" kern="100" dirty="0">
                <a:latin typeface="+mn-lt"/>
                <a:ea typeface="+mn-ea"/>
              </a:rPr>
              <a:t>2.</a:t>
            </a:r>
            <a:r>
              <a:rPr lang="zh-CN" altLang="en-US" sz="2100" b="1" kern="100" dirty="0">
                <a:latin typeface="+mn-lt"/>
                <a:ea typeface="+mn-ea"/>
              </a:rPr>
              <a:t>做一做：可以折、拼、剪。</a:t>
            </a: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100" b="1" kern="100" dirty="0">
                <a:latin typeface="+mn-lt"/>
                <a:ea typeface="+mn-ea"/>
              </a:rPr>
              <a:t>3.</a:t>
            </a:r>
            <a:r>
              <a:rPr lang="zh-CN" altLang="en-US" sz="2100" b="1" kern="100" dirty="0">
                <a:latin typeface="+mn-lt"/>
                <a:ea typeface="+mn-ea"/>
              </a:rPr>
              <a:t>说一说：你是用什么办法求出这个梯形纸片的面积。</a:t>
            </a:r>
          </a:p>
        </p:txBody>
      </p:sp>
      <p:pic>
        <p:nvPicPr>
          <p:cNvPr id="20484" name="图片 8">
            <a:extLst>
              <a:ext uri="{FF2B5EF4-FFF2-40B4-BE49-F238E27FC236}">
                <a16:creationId xmlns:a16="http://schemas.microsoft.com/office/drawing/2014/main" id="{F87781D6-FAB2-49EB-BABF-1F1E3C08A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440" y="3061018"/>
            <a:ext cx="90805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295A248-B7D8-2681-895D-929762359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847" y="1604010"/>
            <a:ext cx="5256146" cy="2375595"/>
          </a:xfrm>
          <a:prstGeom prst="rect">
            <a:avLst/>
          </a:prstGeom>
        </p:spPr>
      </p:pic>
      <p:sp>
        <p:nvSpPr>
          <p:cNvPr id="3" name="AutoShape 27">
            <a:extLst>
              <a:ext uri="{FF2B5EF4-FFF2-40B4-BE49-F238E27FC236}">
                <a16:creationId xmlns:a16="http://schemas.microsoft.com/office/drawing/2014/main" id="{1E7E1EAE-D17D-A4AC-AED6-EC08A8C87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336" y="670500"/>
            <a:ext cx="2453332" cy="986790"/>
          </a:xfrm>
          <a:prstGeom prst="wedgeRoundRectCallout">
            <a:avLst>
              <a:gd name="adj1" fmla="val -90"/>
              <a:gd name="adj2" fmla="val 70798"/>
              <a:gd name="adj3" fmla="val 16667"/>
            </a:avLst>
          </a:prstGeom>
          <a:solidFill>
            <a:srgbClr val="FBFAF5"/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我把一个梯形剪成了两个三角形。</a:t>
            </a:r>
            <a:endParaRPr lang="en-US" altLang="zh-CN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AutoShape 27">
            <a:extLst>
              <a:ext uri="{FF2B5EF4-FFF2-40B4-BE49-F238E27FC236}">
                <a16:creationId xmlns:a16="http://schemas.microsoft.com/office/drawing/2014/main" id="{9396D19D-58F7-365C-F45C-6E72C2751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780" y="483511"/>
            <a:ext cx="2700113" cy="927100"/>
          </a:xfrm>
          <a:prstGeom prst="wedgeRoundRectCallout">
            <a:avLst>
              <a:gd name="adj1" fmla="val -30122"/>
              <a:gd name="adj2" fmla="val 105142"/>
              <a:gd name="adj3" fmla="val 16667"/>
            </a:avLst>
          </a:prstGeom>
          <a:solidFill>
            <a:srgbClr val="FBFAF5"/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可以剪出一个平行四边形和一个三角形。</a:t>
            </a:r>
            <a:endParaRPr lang="en-US" altLang="zh-CN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AutoShape 27">
            <a:extLst>
              <a:ext uri="{FF2B5EF4-FFF2-40B4-BE49-F238E27FC236}">
                <a16:creationId xmlns:a16="http://schemas.microsoft.com/office/drawing/2014/main" id="{29AC44D7-5770-865A-9D43-99825206B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9796" y="1546860"/>
            <a:ext cx="2017024" cy="1432560"/>
          </a:xfrm>
          <a:prstGeom prst="wedgeRoundRectCallout">
            <a:avLst>
              <a:gd name="adj1" fmla="val -74649"/>
              <a:gd name="adj2" fmla="val 24622"/>
              <a:gd name="adj3" fmla="val 16667"/>
            </a:avLst>
          </a:prstGeom>
          <a:solidFill>
            <a:srgbClr val="FBFAF5"/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两个一样的梯形可以拼成一个平行四边形。</a:t>
            </a:r>
            <a:endParaRPr lang="en-US" altLang="zh-CN" sz="21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405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77A552A9-4DCB-4BAA-AD3C-074869977F7F}"/>
              </a:ext>
            </a:extLst>
          </p:cNvPr>
          <p:cNvSpPr/>
          <p:nvPr/>
        </p:nvSpPr>
        <p:spPr>
          <a:xfrm>
            <a:off x="1298575" y="2781300"/>
            <a:ext cx="2530475" cy="1595438"/>
          </a:xfrm>
          <a:custGeom>
            <a:avLst/>
            <a:gdLst>
              <a:gd name="connsiteX0" fmla="*/ 0 w 2858609"/>
              <a:gd name="connsiteY0" fmla="*/ 1802167 h 1802167"/>
              <a:gd name="connsiteX1" fmla="*/ 2858609 w 2858609"/>
              <a:gd name="connsiteY1" fmla="*/ 1802167 h 1802167"/>
              <a:gd name="connsiteX2" fmla="*/ 1526959 w 2858609"/>
              <a:gd name="connsiteY2" fmla="*/ 0 h 1802167"/>
              <a:gd name="connsiteX3" fmla="*/ 701335 w 2858609"/>
              <a:gd name="connsiteY3" fmla="*/ 0 h 1802167"/>
              <a:gd name="connsiteX4" fmla="*/ 0 w 2858609"/>
              <a:gd name="connsiteY4" fmla="*/ 1802167 h 18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8609" h="1802167">
                <a:moveTo>
                  <a:pt x="0" y="1802167"/>
                </a:moveTo>
                <a:lnTo>
                  <a:pt x="2858609" y="1802167"/>
                </a:lnTo>
                <a:lnTo>
                  <a:pt x="1526959" y="0"/>
                </a:lnTo>
                <a:lnTo>
                  <a:pt x="701335" y="0"/>
                </a:lnTo>
                <a:lnTo>
                  <a:pt x="0" y="1802167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AF2A9C2B-2083-4CB8-BFC1-50D02942460B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1296988" y="2781300"/>
            <a:ext cx="1354137" cy="1595438"/>
          </a:xfrm>
          <a:prstGeom prst="line">
            <a:avLst/>
          </a:prstGeom>
          <a:ln w="19050">
            <a:solidFill>
              <a:srgbClr val="1515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CA3A797-D81F-430D-A47C-9405475CD3AD}"/>
              </a:ext>
            </a:extLst>
          </p:cNvPr>
          <p:cNvSpPr/>
          <p:nvPr/>
        </p:nvSpPr>
        <p:spPr>
          <a:xfrm>
            <a:off x="4633913" y="2781300"/>
            <a:ext cx="2530475" cy="1595438"/>
          </a:xfrm>
          <a:custGeom>
            <a:avLst/>
            <a:gdLst>
              <a:gd name="connsiteX0" fmla="*/ 0 w 2858609"/>
              <a:gd name="connsiteY0" fmla="*/ 1802167 h 1802167"/>
              <a:gd name="connsiteX1" fmla="*/ 2858609 w 2858609"/>
              <a:gd name="connsiteY1" fmla="*/ 1802167 h 1802167"/>
              <a:gd name="connsiteX2" fmla="*/ 1526959 w 2858609"/>
              <a:gd name="connsiteY2" fmla="*/ 0 h 1802167"/>
              <a:gd name="connsiteX3" fmla="*/ 701335 w 2858609"/>
              <a:gd name="connsiteY3" fmla="*/ 0 h 1802167"/>
              <a:gd name="connsiteX4" fmla="*/ 0 w 2858609"/>
              <a:gd name="connsiteY4" fmla="*/ 1802167 h 18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8609" h="1802167">
                <a:moveTo>
                  <a:pt x="0" y="1802167"/>
                </a:moveTo>
                <a:lnTo>
                  <a:pt x="2858609" y="1802167"/>
                </a:lnTo>
                <a:lnTo>
                  <a:pt x="1526959" y="0"/>
                </a:lnTo>
                <a:lnTo>
                  <a:pt x="701335" y="0"/>
                </a:lnTo>
                <a:lnTo>
                  <a:pt x="0" y="1802167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7B273EB-9D34-4A1A-A651-AC9FDDF99142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5257800" y="2781300"/>
            <a:ext cx="1906588" cy="1595438"/>
          </a:xfrm>
          <a:prstGeom prst="line">
            <a:avLst/>
          </a:prstGeom>
          <a:ln w="19050">
            <a:solidFill>
              <a:srgbClr val="1515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74CBA4C7-BADC-D314-5884-452D05506BF2}"/>
              </a:ext>
            </a:extLst>
          </p:cNvPr>
          <p:cNvSpPr/>
          <p:nvPr/>
        </p:nvSpPr>
        <p:spPr>
          <a:xfrm>
            <a:off x="594414" y="547564"/>
            <a:ext cx="1539504" cy="540207"/>
          </a:xfrm>
          <a:prstGeom prst="rect">
            <a:avLst/>
          </a:prstGeom>
          <a:solidFill>
            <a:srgbClr val="D7F5F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分割法①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A77D699-AB70-EC7F-020B-2AC540E2B6B4}"/>
              </a:ext>
            </a:extLst>
          </p:cNvPr>
          <p:cNvGrpSpPr/>
          <p:nvPr/>
        </p:nvGrpSpPr>
        <p:grpSpPr>
          <a:xfrm>
            <a:off x="1763326" y="849685"/>
            <a:ext cx="5246756" cy="1433513"/>
            <a:chOff x="1763326" y="849685"/>
            <a:chExt cx="5246756" cy="1433513"/>
          </a:xfrm>
        </p:grpSpPr>
        <p:sp>
          <p:nvSpPr>
            <p:cNvPr id="4" name="对话气泡: 圆角矩形 3">
              <a:extLst>
                <a:ext uri="{FF2B5EF4-FFF2-40B4-BE49-F238E27FC236}">
                  <a16:creationId xmlns:a16="http://schemas.microsoft.com/office/drawing/2014/main" id="{6BDBA3CA-5F22-4E84-8DC5-B1AF9B74D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8970" y="849685"/>
              <a:ext cx="3821112" cy="1433513"/>
            </a:xfrm>
            <a:prstGeom prst="wedgeRoundRectCallout">
              <a:avLst>
                <a:gd name="adj1" fmla="val -61472"/>
                <a:gd name="adj2" fmla="val 24766"/>
                <a:gd name="adj3" fmla="val 16667"/>
              </a:avLst>
            </a:pr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195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我把一个梯形剪成了两个三角形。求出每个三角形的面积，再计算出它们的面积和。</a:t>
              </a:r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513DC990-72FE-6323-B4DA-EF2BE5352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763326" y="1315770"/>
              <a:ext cx="978815" cy="96742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64BC7828-8EEF-468C-B258-1125E949D92A}"/>
              </a:ext>
            </a:extLst>
          </p:cNvPr>
          <p:cNvSpPr/>
          <p:nvPr/>
        </p:nvSpPr>
        <p:spPr>
          <a:xfrm>
            <a:off x="1298575" y="2781300"/>
            <a:ext cx="2530475" cy="1595438"/>
          </a:xfrm>
          <a:custGeom>
            <a:avLst/>
            <a:gdLst>
              <a:gd name="connsiteX0" fmla="*/ 0 w 2858609"/>
              <a:gd name="connsiteY0" fmla="*/ 1802167 h 1802167"/>
              <a:gd name="connsiteX1" fmla="*/ 2858609 w 2858609"/>
              <a:gd name="connsiteY1" fmla="*/ 1802167 h 1802167"/>
              <a:gd name="connsiteX2" fmla="*/ 1526959 w 2858609"/>
              <a:gd name="connsiteY2" fmla="*/ 0 h 1802167"/>
              <a:gd name="connsiteX3" fmla="*/ 701335 w 2858609"/>
              <a:gd name="connsiteY3" fmla="*/ 0 h 1802167"/>
              <a:gd name="connsiteX4" fmla="*/ 0 w 2858609"/>
              <a:gd name="connsiteY4" fmla="*/ 1802167 h 18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8609" h="1802167">
                <a:moveTo>
                  <a:pt x="0" y="1802167"/>
                </a:moveTo>
                <a:lnTo>
                  <a:pt x="2858609" y="1802167"/>
                </a:lnTo>
                <a:lnTo>
                  <a:pt x="1526959" y="0"/>
                </a:lnTo>
                <a:lnTo>
                  <a:pt x="701335" y="0"/>
                </a:lnTo>
                <a:lnTo>
                  <a:pt x="0" y="1802167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7FB762D1-BD49-4F64-8CCC-E32728E0FC51}"/>
              </a:ext>
            </a:extLst>
          </p:cNvPr>
          <p:cNvCxnSpPr>
            <a:cxnSpLocks/>
          </p:cNvCxnSpPr>
          <p:nvPr/>
        </p:nvCxnSpPr>
        <p:spPr>
          <a:xfrm>
            <a:off x="1916113" y="2781300"/>
            <a:ext cx="1176337" cy="1589088"/>
          </a:xfrm>
          <a:prstGeom prst="line">
            <a:avLst/>
          </a:prstGeom>
          <a:ln w="19050">
            <a:solidFill>
              <a:srgbClr val="1515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BC8F2FCC-0CBD-43E5-8E75-77AB84A1549A}"/>
              </a:ext>
            </a:extLst>
          </p:cNvPr>
          <p:cNvSpPr/>
          <p:nvPr/>
        </p:nvSpPr>
        <p:spPr>
          <a:xfrm>
            <a:off x="4633913" y="2781300"/>
            <a:ext cx="2530475" cy="1595438"/>
          </a:xfrm>
          <a:custGeom>
            <a:avLst/>
            <a:gdLst>
              <a:gd name="connsiteX0" fmla="*/ 0 w 2858609"/>
              <a:gd name="connsiteY0" fmla="*/ 1802167 h 1802167"/>
              <a:gd name="connsiteX1" fmla="*/ 2858609 w 2858609"/>
              <a:gd name="connsiteY1" fmla="*/ 1802167 h 1802167"/>
              <a:gd name="connsiteX2" fmla="*/ 1526959 w 2858609"/>
              <a:gd name="connsiteY2" fmla="*/ 0 h 1802167"/>
              <a:gd name="connsiteX3" fmla="*/ 701335 w 2858609"/>
              <a:gd name="connsiteY3" fmla="*/ 0 h 1802167"/>
              <a:gd name="connsiteX4" fmla="*/ 0 w 2858609"/>
              <a:gd name="connsiteY4" fmla="*/ 1802167 h 18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8609" h="1802167">
                <a:moveTo>
                  <a:pt x="0" y="1802167"/>
                </a:moveTo>
                <a:lnTo>
                  <a:pt x="2858609" y="1802167"/>
                </a:lnTo>
                <a:lnTo>
                  <a:pt x="1526959" y="0"/>
                </a:lnTo>
                <a:lnTo>
                  <a:pt x="701335" y="0"/>
                </a:lnTo>
                <a:lnTo>
                  <a:pt x="0" y="1802167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F4067AC9-4C74-4504-BB72-6A84E23C0ED8}"/>
              </a:ext>
            </a:extLst>
          </p:cNvPr>
          <p:cNvCxnSpPr>
            <a:cxnSpLocks/>
          </p:cNvCxnSpPr>
          <p:nvPr/>
        </p:nvCxnSpPr>
        <p:spPr>
          <a:xfrm flipH="1">
            <a:off x="5380038" y="2781300"/>
            <a:ext cx="623887" cy="1595438"/>
          </a:xfrm>
          <a:prstGeom prst="line">
            <a:avLst/>
          </a:prstGeom>
          <a:ln w="19050">
            <a:solidFill>
              <a:srgbClr val="1515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F941BB20-E754-BA06-B338-0574780BA77B}"/>
              </a:ext>
            </a:extLst>
          </p:cNvPr>
          <p:cNvGrpSpPr/>
          <p:nvPr/>
        </p:nvGrpSpPr>
        <p:grpSpPr>
          <a:xfrm>
            <a:off x="1436247" y="1326794"/>
            <a:ext cx="6463911" cy="991447"/>
            <a:chOff x="1685925" y="1380134"/>
            <a:chExt cx="6463911" cy="991447"/>
          </a:xfrm>
        </p:grpSpPr>
        <p:sp>
          <p:nvSpPr>
            <p:cNvPr id="23" name="对话气泡: 圆角矩形 22">
              <a:extLst>
                <a:ext uri="{FF2B5EF4-FFF2-40B4-BE49-F238E27FC236}">
                  <a16:creationId xmlns:a16="http://schemas.microsoft.com/office/drawing/2014/main" id="{F5F56308-5703-4AE9-AD7A-3643377D60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925" y="1380134"/>
              <a:ext cx="5072699" cy="963613"/>
            </a:xfrm>
            <a:prstGeom prst="wedgeRoundRectCallout">
              <a:avLst>
                <a:gd name="adj1" fmla="val 56493"/>
                <a:gd name="adj2" fmla="val -8200"/>
                <a:gd name="adj3" fmla="val 16667"/>
              </a:avLst>
            </a:pr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195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可以剪出一个平行四边形和一个三角形。分别计算出它们的面积，再求出它们的面积和。</a:t>
              </a: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9EDEFDE-1342-DC1E-E18C-401ED0C8F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51801" y="1380134"/>
              <a:ext cx="998035" cy="991447"/>
            </a:xfrm>
            <a:prstGeom prst="rect">
              <a:avLst/>
            </a:prstGeom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D2808FB7-D7B2-A45F-1828-556803A31E0A}"/>
              </a:ext>
            </a:extLst>
          </p:cNvPr>
          <p:cNvSpPr/>
          <p:nvPr/>
        </p:nvSpPr>
        <p:spPr>
          <a:xfrm>
            <a:off x="594414" y="547564"/>
            <a:ext cx="1539504" cy="540207"/>
          </a:xfrm>
          <a:prstGeom prst="rect">
            <a:avLst/>
          </a:prstGeom>
          <a:solidFill>
            <a:srgbClr val="D7F5F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分割法②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E6481C4C-A578-4FE0-9617-1063F5B1D40D}"/>
              </a:ext>
            </a:extLst>
          </p:cNvPr>
          <p:cNvSpPr/>
          <p:nvPr/>
        </p:nvSpPr>
        <p:spPr>
          <a:xfrm>
            <a:off x="346075" y="2389188"/>
            <a:ext cx="2530475" cy="1595437"/>
          </a:xfrm>
          <a:custGeom>
            <a:avLst/>
            <a:gdLst>
              <a:gd name="connsiteX0" fmla="*/ 0 w 2858609"/>
              <a:gd name="connsiteY0" fmla="*/ 1802167 h 1802167"/>
              <a:gd name="connsiteX1" fmla="*/ 2858609 w 2858609"/>
              <a:gd name="connsiteY1" fmla="*/ 1802167 h 1802167"/>
              <a:gd name="connsiteX2" fmla="*/ 1526959 w 2858609"/>
              <a:gd name="connsiteY2" fmla="*/ 0 h 1802167"/>
              <a:gd name="connsiteX3" fmla="*/ 701335 w 2858609"/>
              <a:gd name="connsiteY3" fmla="*/ 0 h 1802167"/>
              <a:gd name="connsiteX4" fmla="*/ 0 w 2858609"/>
              <a:gd name="connsiteY4" fmla="*/ 1802167 h 18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8609" h="1802167">
                <a:moveTo>
                  <a:pt x="0" y="1802167"/>
                </a:moveTo>
                <a:lnTo>
                  <a:pt x="2858609" y="1802167"/>
                </a:lnTo>
                <a:lnTo>
                  <a:pt x="1526959" y="0"/>
                </a:lnTo>
                <a:lnTo>
                  <a:pt x="701335" y="0"/>
                </a:lnTo>
                <a:lnTo>
                  <a:pt x="0" y="1802167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3556" name="TextBox 13">
            <a:extLst>
              <a:ext uri="{FF2B5EF4-FFF2-40B4-BE49-F238E27FC236}">
                <a16:creationId xmlns:a16="http://schemas.microsoft.com/office/drawing/2014/main" id="{16F6AB57-AF57-4D85-9E51-079E856A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38" y="1944688"/>
            <a:ext cx="72548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上底</a:t>
            </a:r>
          </a:p>
        </p:txBody>
      </p:sp>
      <p:sp>
        <p:nvSpPr>
          <p:cNvPr id="23558" name="TextBox 13">
            <a:extLst>
              <a:ext uri="{FF2B5EF4-FFF2-40B4-BE49-F238E27FC236}">
                <a16:creationId xmlns:a16="http://schemas.microsoft.com/office/drawing/2014/main" id="{6F057634-7A9A-4132-8478-EDCDFFC6D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4032250"/>
            <a:ext cx="7270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下底</a:t>
            </a: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C13DF787-3C10-4913-A786-214F5A5A0B5D}"/>
              </a:ext>
            </a:extLst>
          </p:cNvPr>
          <p:cNvSpPr/>
          <p:nvPr/>
        </p:nvSpPr>
        <p:spPr>
          <a:xfrm>
            <a:off x="346075" y="2389188"/>
            <a:ext cx="2530475" cy="1595437"/>
          </a:xfrm>
          <a:custGeom>
            <a:avLst/>
            <a:gdLst>
              <a:gd name="connsiteX0" fmla="*/ 0 w 2858609"/>
              <a:gd name="connsiteY0" fmla="*/ 1802167 h 1802167"/>
              <a:gd name="connsiteX1" fmla="*/ 2858609 w 2858609"/>
              <a:gd name="connsiteY1" fmla="*/ 1802167 h 1802167"/>
              <a:gd name="connsiteX2" fmla="*/ 1526959 w 2858609"/>
              <a:gd name="connsiteY2" fmla="*/ 0 h 1802167"/>
              <a:gd name="connsiteX3" fmla="*/ 701335 w 2858609"/>
              <a:gd name="connsiteY3" fmla="*/ 0 h 1802167"/>
              <a:gd name="connsiteX4" fmla="*/ 0 w 2858609"/>
              <a:gd name="connsiteY4" fmla="*/ 1802167 h 18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8609" h="1802167">
                <a:moveTo>
                  <a:pt x="0" y="1802167"/>
                </a:moveTo>
                <a:lnTo>
                  <a:pt x="2858609" y="1802167"/>
                </a:lnTo>
                <a:lnTo>
                  <a:pt x="1526959" y="0"/>
                </a:lnTo>
                <a:lnTo>
                  <a:pt x="701335" y="0"/>
                </a:lnTo>
                <a:lnTo>
                  <a:pt x="0" y="1802167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23560" name="组合 14">
            <a:extLst>
              <a:ext uri="{FF2B5EF4-FFF2-40B4-BE49-F238E27FC236}">
                <a16:creationId xmlns:a16="http://schemas.microsoft.com/office/drawing/2014/main" id="{C1F014C8-85A8-4EB5-A1D3-1472406B0E26}"/>
              </a:ext>
            </a:extLst>
          </p:cNvPr>
          <p:cNvGrpSpPr>
            <a:grpSpLocks/>
          </p:cNvGrpSpPr>
          <p:nvPr/>
        </p:nvGrpSpPr>
        <p:grpSpPr bwMode="auto">
          <a:xfrm>
            <a:off x="1544638" y="2401888"/>
            <a:ext cx="149225" cy="1581150"/>
            <a:chOff x="3327902" y="3727819"/>
            <a:chExt cx="198678" cy="2107602"/>
          </a:xfrm>
        </p:grpSpPr>
        <p:cxnSp>
          <p:nvCxnSpPr>
            <p:cNvPr id="23568" name="直接连接符 11">
              <a:extLst>
                <a:ext uri="{FF2B5EF4-FFF2-40B4-BE49-F238E27FC236}">
                  <a16:creationId xmlns:a16="http://schemas.microsoft.com/office/drawing/2014/main" id="{F29F025D-F09B-4F86-81AB-58BFAEBFBB1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26580" y="3727819"/>
              <a:ext cx="0" cy="2107602"/>
            </a:xfrm>
            <a:prstGeom prst="line">
              <a:avLst/>
            </a:prstGeom>
            <a:noFill/>
            <a:ln w="28575">
              <a:solidFill>
                <a:srgbClr val="FF47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3569" name="组合 13">
              <a:extLst>
                <a:ext uri="{FF2B5EF4-FFF2-40B4-BE49-F238E27FC236}">
                  <a16:creationId xmlns:a16="http://schemas.microsoft.com/office/drawing/2014/main" id="{D4A81745-07EE-4946-A498-E34AD171A5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7902" y="5651888"/>
              <a:ext cx="180000" cy="180000"/>
              <a:chOff x="6360750" y="4951120"/>
              <a:chExt cx="180000" cy="180000"/>
            </a:xfrm>
          </p:grpSpPr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EC63C962-E383-43AD-B6AA-8D3C02D62F32}"/>
                  </a:ext>
                </a:extLst>
              </p:cNvPr>
              <p:cNvCxnSpPr/>
              <p:nvPr/>
            </p:nvCxnSpPr>
            <p:spPr>
              <a:xfrm>
                <a:off x="6360750" y="4956904"/>
                <a:ext cx="179655" cy="0"/>
              </a:xfrm>
              <a:prstGeom prst="line">
                <a:avLst/>
              </a:prstGeom>
              <a:ln w="28575">
                <a:solidFill>
                  <a:srgbClr val="FF4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F7911E99-31EB-4E74-A321-78DEB3404B6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6270817" y="5040488"/>
                <a:ext cx="179867" cy="0"/>
              </a:xfrm>
              <a:prstGeom prst="line">
                <a:avLst/>
              </a:prstGeom>
              <a:ln w="28575">
                <a:solidFill>
                  <a:srgbClr val="FF4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C84FED99-5811-4CA0-962B-D5924D2D4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375" y="1925638"/>
            <a:ext cx="3771900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平行四边形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的面积</a:t>
            </a:r>
            <a:r>
              <a:rPr lang="en-US" altLang="zh-CN" sz="2100" dirty="0">
                <a:latin typeface="+mn-lt"/>
                <a:ea typeface="黑体" panose="02010609060101010101" pitchFamily="49" charset="-122"/>
              </a:rPr>
              <a:t> =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底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×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高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</a:t>
            </a:r>
            <a:endParaRPr lang="zh-CN" altLang="en-US" sz="21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3A0D310-7C0D-44C3-AF48-5AF2FE7EB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9413" y="2676525"/>
            <a:ext cx="4954587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2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个梯形的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面积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=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（上底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+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下底）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×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高 </a:t>
            </a:r>
            <a:endParaRPr lang="zh-CN" altLang="en-US" sz="21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22" name="直接箭头连接符 35">
            <a:extLst>
              <a:ext uri="{FF2B5EF4-FFF2-40B4-BE49-F238E27FC236}">
                <a16:creationId xmlns:a16="http://schemas.microsoft.com/office/drawing/2014/main" id="{60731FC6-C344-4E25-8E55-920E2F4D913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51488" y="2386013"/>
            <a:ext cx="1587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39B7F28-DB35-4DEB-B99A-E26721F4C854}"/>
              </a:ext>
            </a:extLst>
          </p:cNvPr>
          <p:cNvGrpSpPr>
            <a:grpSpLocks/>
          </p:cNvGrpSpPr>
          <p:nvPr/>
        </p:nvGrpSpPr>
        <p:grpSpPr bwMode="auto">
          <a:xfrm>
            <a:off x="4189413" y="3113088"/>
            <a:ext cx="4622800" cy="728662"/>
            <a:chOff x="5703351" y="4398228"/>
            <a:chExt cx="6163510" cy="970786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51E7B6F-46D2-47D7-B40E-73048E492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3351" y="4814883"/>
              <a:ext cx="6163510" cy="554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defRPr/>
              </a:pP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梯形的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 =  </a:t>
              </a: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（上底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+</a:t>
              </a: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下底）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×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÷2</a:t>
              </a:r>
              <a:endParaRPr lang="zh-CN" altLang="en-US" sz="2100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23567" name="直接箭头连接符 35">
              <a:extLst>
                <a:ext uri="{FF2B5EF4-FFF2-40B4-BE49-F238E27FC236}">
                  <a16:creationId xmlns:a16="http://schemas.microsoft.com/office/drawing/2014/main" id="{C9AB3978-0662-4E3D-BEF7-F689A35D264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20698" y="4398228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565" name="TextBox 13">
            <a:extLst>
              <a:ext uri="{FF2B5EF4-FFF2-40B4-BE49-F238E27FC236}">
                <a16:creationId xmlns:a16="http://schemas.microsoft.com/office/drawing/2014/main" id="{A20811CB-DDF1-426F-8217-2048CA669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8563" y="2979738"/>
            <a:ext cx="4540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D714971-A298-F014-3ED4-2F70FC236AAF}"/>
              </a:ext>
            </a:extLst>
          </p:cNvPr>
          <p:cNvSpPr/>
          <p:nvPr/>
        </p:nvSpPr>
        <p:spPr>
          <a:xfrm>
            <a:off x="594414" y="547564"/>
            <a:ext cx="1539504" cy="540207"/>
          </a:xfrm>
          <a:prstGeom prst="rect">
            <a:avLst/>
          </a:prstGeom>
          <a:solidFill>
            <a:srgbClr val="D7F5F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拼摆法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0.1456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2618F82E-A449-4790-8861-E0D61CCACDB3}"/>
              </a:ext>
            </a:extLst>
          </p:cNvPr>
          <p:cNvSpPr/>
          <p:nvPr/>
        </p:nvSpPr>
        <p:spPr>
          <a:xfrm>
            <a:off x="327025" y="2360613"/>
            <a:ext cx="2701925" cy="1352550"/>
          </a:xfrm>
          <a:custGeom>
            <a:avLst/>
            <a:gdLst>
              <a:gd name="connsiteX0" fmla="*/ 0 w 3604333"/>
              <a:gd name="connsiteY0" fmla="*/ 0 h 1802167"/>
              <a:gd name="connsiteX1" fmla="*/ 1802167 w 3604333"/>
              <a:gd name="connsiteY1" fmla="*/ 0 h 1802167"/>
              <a:gd name="connsiteX2" fmla="*/ 3604333 w 3604333"/>
              <a:gd name="connsiteY2" fmla="*/ 1802166 h 1802167"/>
              <a:gd name="connsiteX3" fmla="*/ 1802167 w 3604333"/>
              <a:gd name="connsiteY3" fmla="*/ 1802166 h 1802167"/>
              <a:gd name="connsiteX4" fmla="*/ 1802167 w 3604333"/>
              <a:gd name="connsiteY4" fmla="*/ 1802167 h 1802167"/>
              <a:gd name="connsiteX5" fmla="*/ 0 w 3604333"/>
              <a:gd name="connsiteY5" fmla="*/ 1802167 h 18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04333" h="1802167">
                <a:moveTo>
                  <a:pt x="0" y="0"/>
                </a:moveTo>
                <a:lnTo>
                  <a:pt x="1802167" y="0"/>
                </a:lnTo>
                <a:lnTo>
                  <a:pt x="3604333" y="1802166"/>
                </a:lnTo>
                <a:lnTo>
                  <a:pt x="1802167" y="1802166"/>
                </a:lnTo>
                <a:lnTo>
                  <a:pt x="1802167" y="1802167"/>
                </a:lnTo>
                <a:lnTo>
                  <a:pt x="0" y="1802167"/>
                </a:lnTo>
                <a:close/>
              </a:path>
            </a:pathLst>
          </a:custGeom>
          <a:solidFill>
            <a:srgbClr val="8EF6E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580" name="TextBox 13">
            <a:extLst>
              <a:ext uri="{FF2B5EF4-FFF2-40B4-BE49-F238E27FC236}">
                <a16:creationId xmlns:a16="http://schemas.microsoft.com/office/drawing/2014/main" id="{8D0A89B0-20B2-466A-BA57-9CACAF8CE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488" y="1947863"/>
            <a:ext cx="7270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上底</a:t>
            </a:r>
          </a:p>
        </p:txBody>
      </p:sp>
      <p:sp>
        <p:nvSpPr>
          <p:cNvPr id="24581" name="TextBox 13">
            <a:extLst>
              <a:ext uri="{FF2B5EF4-FFF2-40B4-BE49-F238E27FC236}">
                <a16:creationId xmlns:a16="http://schemas.microsoft.com/office/drawing/2014/main" id="{6545F257-56C5-435F-964D-F1477B52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550" y="3717925"/>
            <a:ext cx="7254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下底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7FC84AA8-3916-4631-9E02-6A7BAD53E014}"/>
              </a:ext>
            </a:extLst>
          </p:cNvPr>
          <p:cNvSpPr/>
          <p:nvPr/>
        </p:nvSpPr>
        <p:spPr>
          <a:xfrm>
            <a:off x="327025" y="2360613"/>
            <a:ext cx="2701925" cy="1352550"/>
          </a:xfrm>
          <a:custGeom>
            <a:avLst/>
            <a:gdLst>
              <a:gd name="connsiteX0" fmla="*/ 0 w 3604333"/>
              <a:gd name="connsiteY0" fmla="*/ 0 h 1802167"/>
              <a:gd name="connsiteX1" fmla="*/ 1802167 w 3604333"/>
              <a:gd name="connsiteY1" fmla="*/ 0 h 1802167"/>
              <a:gd name="connsiteX2" fmla="*/ 3604333 w 3604333"/>
              <a:gd name="connsiteY2" fmla="*/ 1802166 h 1802167"/>
              <a:gd name="connsiteX3" fmla="*/ 1802167 w 3604333"/>
              <a:gd name="connsiteY3" fmla="*/ 1802166 h 1802167"/>
              <a:gd name="connsiteX4" fmla="*/ 1802167 w 3604333"/>
              <a:gd name="connsiteY4" fmla="*/ 1802167 h 1802167"/>
              <a:gd name="connsiteX5" fmla="*/ 0 w 3604333"/>
              <a:gd name="connsiteY5" fmla="*/ 1802167 h 18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04333" h="1802167">
                <a:moveTo>
                  <a:pt x="0" y="0"/>
                </a:moveTo>
                <a:lnTo>
                  <a:pt x="1802167" y="0"/>
                </a:lnTo>
                <a:lnTo>
                  <a:pt x="3604333" y="1802166"/>
                </a:lnTo>
                <a:lnTo>
                  <a:pt x="1802167" y="1802166"/>
                </a:lnTo>
                <a:lnTo>
                  <a:pt x="1802167" y="1802167"/>
                </a:lnTo>
                <a:lnTo>
                  <a:pt x="0" y="1802167"/>
                </a:lnTo>
                <a:close/>
              </a:path>
            </a:pathLst>
          </a:custGeom>
          <a:solidFill>
            <a:srgbClr val="8EF6E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4583" name="组合 11">
            <a:extLst>
              <a:ext uri="{FF2B5EF4-FFF2-40B4-BE49-F238E27FC236}">
                <a16:creationId xmlns:a16="http://schemas.microsoft.com/office/drawing/2014/main" id="{F836A0D4-0040-4F43-9148-33B60E647104}"/>
              </a:ext>
            </a:extLst>
          </p:cNvPr>
          <p:cNvGrpSpPr>
            <a:grpSpLocks/>
          </p:cNvGrpSpPr>
          <p:nvPr/>
        </p:nvGrpSpPr>
        <p:grpSpPr bwMode="auto">
          <a:xfrm>
            <a:off x="325438" y="3570288"/>
            <a:ext cx="134937" cy="142875"/>
            <a:chOff x="4977929" y="4986775"/>
            <a:chExt cx="180000" cy="187653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66C0D29B-DC6A-4CE0-AF08-313D50F05A2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057684" y="5084772"/>
              <a:ext cx="179313" cy="0"/>
            </a:xfrm>
            <a:prstGeom prst="line">
              <a:avLst/>
            </a:prstGeom>
            <a:ln w="28575">
              <a:solidFill>
                <a:srgbClr val="FF4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EE164DA9-75D6-4318-844F-16606CA81FA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977929" y="4986775"/>
              <a:ext cx="180000" cy="0"/>
            </a:xfrm>
            <a:prstGeom prst="line">
              <a:avLst/>
            </a:prstGeom>
            <a:ln w="28575">
              <a:solidFill>
                <a:srgbClr val="FF47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58E2985B-1464-4B86-BFEC-C3190E967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1075" y="1925638"/>
            <a:ext cx="3771900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长方形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的面积</a:t>
            </a:r>
            <a:r>
              <a:rPr lang="en-US" altLang="zh-CN" sz="2100" dirty="0">
                <a:latin typeface="+mn-lt"/>
                <a:ea typeface="黑体" panose="02010609060101010101" pitchFamily="49" charset="-122"/>
              </a:rPr>
              <a:t>   =   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长  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×</a:t>
            </a:r>
            <a:r>
              <a:rPr lang="en-US" altLang="zh-CN" sz="2100" dirty="0">
                <a:latin typeface="+mn-lt"/>
                <a:ea typeface="黑体" panose="02010609060101010101" pitchFamily="49" charset="-122"/>
              </a:rPr>
              <a:t>    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宽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</a:t>
            </a:r>
            <a:endParaRPr lang="zh-CN" altLang="en-US" sz="21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85A56E8-A100-4EF2-A01D-4CD79B995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150" y="2676525"/>
            <a:ext cx="4956175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2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个梯形的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面积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=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（上底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+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下底）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×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高 </a:t>
            </a:r>
            <a:endParaRPr lang="zh-CN" altLang="en-US" sz="21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16" name="直接箭头连接符 35">
            <a:extLst>
              <a:ext uri="{FF2B5EF4-FFF2-40B4-BE49-F238E27FC236}">
                <a16:creationId xmlns:a16="http://schemas.microsoft.com/office/drawing/2014/main" id="{F0C7F72D-D43E-4D24-94B6-ABC7C857832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91188" y="2386013"/>
            <a:ext cx="1587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65843B0-12D5-4E00-AEE9-769BB918DE38}"/>
              </a:ext>
            </a:extLst>
          </p:cNvPr>
          <p:cNvGrpSpPr>
            <a:grpSpLocks/>
          </p:cNvGrpSpPr>
          <p:nvPr/>
        </p:nvGrpSpPr>
        <p:grpSpPr bwMode="auto">
          <a:xfrm>
            <a:off x="4329113" y="3113088"/>
            <a:ext cx="4621212" cy="728662"/>
            <a:chOff x="5703351" y="4398228"/>
            <a:chExt cx="6163510" cy="97078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22D336F-E80A-4B1E-9187-B40C32845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3351" y="4814883"/>
              <a:ext cx="6163510" cy="554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defRPr/>
              </a:pP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梯形的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 =  </a:t>
              </a: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（上底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+</a:t>
              </a: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下底）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×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÷2</a:t>
              </a:r>
              <a:endParaRPr lang="zh-CN" altLang="en-US" sz="2100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24590" name="直接箭头连接符 35">
              <a:extLst>
                <a:ext uri="{FF2B5EF4-FFF2-40B4-BE49-F238E27FC236}">
                  <a16:creationId xmlns:a16="http://schemas.microsoft.com/office/drawing/2014/main" id="{B5D9CC9F-B529-41D0-B936-401EA0D6C8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20698" y="4398228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588" name="TextBox 13">
            <a:extLst>
              <a:ext uri="{FF2B5EF4-FFF2-40B4-BE49-F238E27FC236}">
                <a16:creationId xmlns:a16="http://schemas.microsoft.com/office/drawing/2014/main" id="{12E515F3-D7DA-4646-8C18-D5DE35DE0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2813050"/>
            <a:ext cx="4556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DD8466E-E502-F921-424E-C40C0523BC34}"/>
              </a:ext>
            </a:extLst>
          </p:cNvPr>
          <p:cNvSpPr/>
          <p:nvPr/>
        </p:nvSpPr>
        <p:spPr>
          <a:xfrm>
            <a:off x="594414" y="547564"/>
            <a:ext cx="1539504" cy="540207"/>
          </a:xfrm>
          <a:prstGeom prst="rect">
            <a:avLst/>
          </a:prstGeom>
          <a:solidFill>
            <a:srgbClr val="D7F5F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拼摆法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0.14128 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5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74234A33-FC2E-4015-845A-D42EC173788B}"/>
              </a:ext>
            </a:extLst>
          </p:cNvPr>
          <p:cNvGrpSpPr/>
          <p:nvPr/>
        </p:nvGrpSpPr>
        <p:grpSpPr>
          <a:xfrm>
            <a:off x="2991217" y="1347470"/>
            <a:ext cx="2109641" cy="1330107"/>
            <a:chOff x="377783" y="1480001"/>
            <a:chExt cx="2109641" cy="1330107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90750D1A-CF65-4106-B342-BCC3F6BBD25A}"/>
                </a:ext>
              </a:extLst>
            </p:cNvPr>
            <p:cNvSpPr/>
            <p:nvPr/>
          </p:nvSpPr>
          <p:spPr>
            <a:xfrm>
              <a:off x="377783" y="1480001"/>
              <a:ext cx="2109641" cy="1330107"/>
            </a:xfrm>
            <a:custGeom>
              <a:avLst/>
              <a:gdLst>
                <a:gd name="connsiteX0" fmla="*/ 0 w 2858609"/>
                <a:gd name="connsiteY0" fmla="*/ 1802167 h 1802167"/>
                <a:gd name="connsiteX1" fmla="*/ 2858609 w 2858609"/>
                <a:gd name="connsiteY1" fmla="*/ 1802167 h 1802167"/>
                <a:gd name="connsiteX2" fmla="*/ 1526959 w 2858609"/>
                <a:gd name="connsiteY2" fmla="*/ 0 h 1802167"/>
                <a:gd name="connsiteX3" fmla="*/ 701335 w 2858609"/>
                <a:gd name="connsiteY3" fmla="*/ 0 h 1802167"/>
                <a:gd name="connsiteX4" fmla="*/ 0 w 2858609"/>
                <a:gd name="connsiteY4" fmla="*/ 1802167 h 180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8609" h="1802167">
                  <a:moveTo>
                    <a:pt x="0" y="1802167"/>
                  </a:moveTo>
                  <a:lnTo>
                    <a:pt x="2858609" y="1802167"/>
                  </a:lnTo>
                  <a:lnTo>
                    <a:pt x="1526959" y="0"/>
                  </a:lnTo>
                  <a:lnTo>
                    <a:pt x="701335" y="0"/>
                  </a:lnTo>
                  <a:lnTo>
                    <a:pt x="0" y="1802167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8F813018-1741-474A-9C10-490881E759AF}"/>
                </a:ext>
              </a:extLst>
            </p:cNvPr>
            <p:cNvCxnSpPr>
              <a:cxnSpLocks/>
            </p:cNvCxnSpPr>
            <p:nvPr/>
          </p:nvCxnSpPr>
          <p:spPr>
            <a:xfrm>
              <a:off x="914400" y="1505303"/>
              <a:ext cx="961194" cy="1298456"/>
            </a:xfrm>
            <a:prstGeom prst="line">
              <a:avLst/>
            </a:prstGeom>
            <a:ln w="19050">
              <a:solidFill>
                <a:srgbClr val="1515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04402A3-8A2E-4CB6-8DE2-C4C957E0F22F}"/>
              </a:ext>
            </a:extLst>
          </p:cNvPr>
          <p:cNvGrpSpPr/>
          <p:nvPr/>
        </p:nvGrpSpPr>
        <p:grpSpPr>
          <a:xfrm>
            <a:off x="512664" y="1331833"/>
            <a:ext cx="2109641" cy="1339395"/>
            <a:chOff x="2647797" y="1470713"/>
            <a:chExt cx="2109641" cy="133939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5E9E9245-8DB0-42AA-AA87-35B56F669287}"/>
                </a:ext>
              </a:extLst>
            </p:cNvPr>
            <p:cNvSpPr/>
            <p:nvPr/>
          </p:nvSpPr>
          <p:spPr>
            <a:xfrm>
              <a:off x="2647797" y="1480001"/>
              <a:ext cx="2109641" cy="1330107"/>
            </a:xfrm>
            <a:custGeom>
              <a:avLst/>
              <a:gdLst>
                <a:gd name="connsiteX0" fmla="*/ 0 w 2858609"/>
                <a:gd name="connsiteY0" fmla="*/ 1802167 h 1802167"/>
                <a:gd name="connsiteX1" fmla="*/ 2858609 w 2858609"/>
                <a:gd name="connsiteY1" fmla="*/ 1802167 h 1802167"/>
                <a:gd name="connsiteX2" fmla="*/ 1526959 w 2858609"/>
                <a:gd name="connsiteY2" fmla="*/ 0 h 1802167"/>
                <a:gd name="connsiteX3" fmla="*/ 701335 w 2858609"/>
                <a:gd name="connsiteY3" fmla="*/ 0 h 1802167"/>
                <a:gd name="connsiteX4" fmla="*/ 0 w 2858609"/>
                <a:gd name="connsiteY4" fmla="*/ 1802167 h 180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8609" h="1802167">
                  <a:moveTo>
                    <a:pt x="0" y="1802167"/>
                  </a:moveTo>
                  <a:lnTo>
                    <a:pt x="2858609" y="1802167"/>
                  </a:lnTo>
                  <a:lnTo>
                    <a:pt x="1526959" y="0"/>
                  </a:lnTo>
                  <a:lnTo>
                    <a:pt x="701335" y="0"/>
                  </a:lnTo>
                  <a:lnTo>
                    <a:pt x="0" y="1802167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38653590-6F3B-43FF-9230-76D5E1DB2558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 flipH="1">
              <a:off x="2647797" y="1470713"/>
              <a:ext cx="1135487" cy="1339395"/>
            </a:xfrm>
            <a:prstGeom prst="line">
              <a:avLst/>
            </a:prstGeom>
            <a:ln w="19050">
              <a:solidFill>
                <a:srgbClr val="1515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65605FE-3AE2-4977-B016-B3845C12CFEB}"/>
              </a:ext>
            </a:extLst>
          </p:cNvPr>
          <p:cNvGrpSpPr/>
          <p:nvPr/>
        </p:nvGrpSpPr>
        <p:grpSpPr>
          <a:xfrm>
            <a:off x="5469770" y="1347471"/>
            <a:ext cx="3235055" cy="1330106"/>
            <a:chOff x="5143655" y="1480002"/>
            <a:chExt cx="3235055" cy="1330106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88B7F5F9-50BC-4D72-AE86-9811499F69EF}"/>
                </a:ext>
              </a:extLst>
            </p:cNvPr>
            <p:cNvSpPr/>
            <p:nvPr/>
          </p:nvSpPr>
          <p:spPr>
            <a:xfrm>
              <a:off x="5143655" y="1480002"/>
              <a:ext cx="2109641" cy="1330106"/>
            </a:xfrm>
            <a:custGeom>
              <a:avLst/>
              <a:gdLst>
                <a:gd name="connsiteX0" fmla="*/ 0 w 2858609"/>
                <a:gd name="connsiteY0" fmla="*/ 1802167 h 1802167"/>
                <a:gd name="connsiteX1" fmla="*/ 2858609 w 2858609"/>
                <a:gd name="connsiteY1" fmla="*/ 1802167 h 1802167"/>
                <a:gd name="connsiteX2" fmla="*/ 1526959 w 2858609"/>
                <a:gd name="connsiteY2" fmla="*/ 0 h 1802167"/>
                <a:gd name="connsiteX3" fmla="*/ 701335 w 2858609"/>
                <a:gd name="connsiteY3" fmla="*/ 0 h 1802167"/>
                <a:gd name="connsiteX4" fmla="*/ 0 w 2858609"/>
                <a:gd name="connsiteY4" fmla="*/ 1802167 h 180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8609" h="1802167">
                  <a:moveTo>
                    <a:pt x="0" y="1802167"/>
                  </a:moveTo>
                  <a:lnTo>
                    <a:pt x="2858609" y="1802167"/>
                  </a:lnTo>
                  <a:lnTo>
                    <a:pt x="1526959" y="0"/>
                  </a:lnTo>
                  <a:lnTo>
                    <a:pt x="701335" y="0"/>
                  </a:lnTo>
                  <a:lnTo>
                    <a:pt x="0" y="1802167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35258BB3-7F0D-454C-8234-D1A65261ACAB}"/>
                </a:ext>
              </a:extLst>
            </p:cNvPr>
            <p:cNvSpPr/>
            <p:nvPr/>
          </p:nvSpPr>
          <p:spPr>
            <a:xfrm flipH="1" flipV="1">
              <a:off x="6269069" y="1480002"/>
              <a:ext cx="2109641" cy="1330106"/>
            </a:xfrm>
            <a:custGeom>
              <a:avLst/>
              <a:gdLst>
                <a:gd name="connsiteX0" fmla="*/ 0 w 2858609"/>
                <a:gd name="connsiteY0" fmla="*/ 1802167 h 1802167"/>
                <a:gd name="connsiteX1" fmla="*/ 2858609 w 2858609"/>
                <a:gd name="connsiteY1" fmla="*/ 1802167 h 1802167"/>
                <a:gd name="connsiteX2" fmla="*/ 1526959 w 2858609"/>
                <a:gd name="connsiteY2" fmla="*/ 0 h 1802167"/>
                <a:gd name="connsiteX3" fmla="*/ 701335 w 2858609"/>
                <a:gd name="connsiteY3" fmla="*/ 0 h 1802167"/>
                <a:gd name="connsiteX4" fmla="*/ 0 w 2858609"/>
                <a:gd name="connsiteY4" fmla="*/ 1802167 h 180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8609" h="1802167">
                  <a:moveTo>
                    <a:pt x="0" y="1802167"/>
                  </a:moveTo>
                  <a:lnTo>
                    <a:pt x="2858609" y="1802167"/>
                  </a:lnTo>
                  <a:lnTo>
                    <a:pt x="1526959" y="0"/>
                  </a:lnTo>
                  <a:lnTo>
                    <a:pt x="701335" y="0"/>
                  </a:lnTo>
                  <a:lnTo>
                    <a:pt x="0" y="1802167"/>
                  </a:lnTo>
                  <a:close/>
                </a:path>
              </a:pathLst>
            </a:custGeom>
            <a:ln w="19050">
              <a:solidFill>
                <a:srgbClr val="1515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EB65FD14-123F-4535-8E81-0B39A1F7EB70}"/>
              </a:ext>
            </a:extLst>
          </p:cNvPr>
          <p:cNvSpPr txBox="1"/>
          <p:nvPr/>
        </p:nvSpPr>
        <p:spPr bwMode="auto">
          <a:xfrm>
            <a:off x="863501" y="2760474"/>
            <a:ext cx="957313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>
                <a:latin typeface="+mn-lt"/>
                <a:ea typeface="+mn-ea"/>
              </a:rPr>
              <a:t>方法</a:t>
            </a:r>
            <a:r>
              <a:rPr lang="en-US" altLang="zh-CN" sz="2400" b="1">
                <a:latin typeface="+mn-lt"/>
                <a:ea typeface="+mn-ea"/>
              </a:rPr>
              <a:t>1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DA4B323-250D-45BB-810F-5654A1194645}"/>
              </a:ext>
            </a:extLst>
          </p:cNvPr>
          <p:cNvSpPr txBox="1"/>
          <p:nvPr/>
        </p:nvSpPr>
        <p:spPr bwMode="auto">
          <a:xfrm>
            <a:off x="3403856" y="2760474"/>
            <a:ext cx="957313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>
                <a:latin typeface="+mn-lt"/>
                <a:ea typeface="+mn-ea"/>
              </a:rPr>
              <a:t>方法</a:t>
            </a:r>
            <a:r>
              <a:rPr lang="en-US" altLang="zh-CN" sz="2400" b="1">
                <a:latin typeface="+mn-lt"/>
                <a:ea typeface="+mn-ea"/>
              </a:rPr>
              <a:t>2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1C1F707-5374-4D52-925D-DEF82C7FF162}"/>
              </a:ext>
            </a:extLst>
          </p:cNvPr>
          <p:cNvSpPr txBox="1"/>
          <p:nvPr/>
        </p:nvSpPr>
        <p:spPr bwMode="auto">
          <a:xfrm>
            <a:off x="6414865" y="2760474"/>
            <a:ext cx="957313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>
                <a:latin typeface="+mn-lt"/>
                <a:ea typeface="+mn-ea"/>
              </a:rPr>
              <a:t>方法</a:t>
            </a:r>
            <a:r>
              <a:rPr lang="en-US" altLang="zh-CN" sz="2400" b="1">
                <a:latin typeface="+mn-lt"/>
                <a:ea typeface="+mn-ea"/>
              </a:rPr>
              <a:t>3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18" name="矩形 18">
            <a:extLst>
              <a:ext uri="{FF2B5EF4-FFF2-40B4-BE49-F238E27FC236}">
                <a16:creationId xmlns:a16="http://schemas.microsoft.com/office/drawing/2014/main" id="{9E9E663F-8883-40B4-BD1B-6BA4FCD8C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5465" y="3892791"/>
            <a:ext cx="67459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>
                <a:latin typeface="+mj-ea"/>
                <a:ea typeface="+mj-ea"/>
              </a:rPr>
              <a:t>梯</a:t>
            </a:r>
            <a:r>
              <a:rPr lang="zh-CN" altLang="zh-CN" sz="2400" b="1">
                <a:latin typeface="+mj-ea"/>
                <a:ea typeface="+mj-ea"/>
              </a:rPr>
              <a:t>形</a:t>
            </a:r>
            <a:r>
              <a:rPr lang="zh-CN" altLang="en-US" sz="2400" b="1" dirty="0">
                <a:latin typeface="+mj-ea"/>
                <a:ea typeface="+mj-ea"/>
              </a:rPr>
              <a:t>（新</a:t>
            </a:r>
            <a:r>
              <a:rPr lang="zh-CN" altLang="en-US" sz="2400" b="1">
                <a:latin typeface="+mj-ea"/>
                <a:ea typeface="+mj-ea"/>
              </a:rPr>
              <a:t>）          已</a:t>
            </a:r>
            <a:r>
              <a:rPr lang="zh-CN" altLang="en-US" sz="2400" b="1" dirty="0">
                <a:latin typeface="+mj-ea"/>
                <a:ea typeface="+mj-ea"/>
              </a:rPr>
              <a:t>学过的图形（旧）</a:t>
            </a:r>
          </a:p>
        </p:txBody>
      </p:sp>
      <p:cxnSp>
        <p:nvCxnSpPr>
          <p:cNvPr id="19" name="直接箭头连接符 34">
            <a:extLst>
              <a:ext uri="{FF2B5EF4-FFF2-40B4-BE49-F238E27FC236}">
                <a16:creationId xmlns:a16="http://schemas.microsoft.com/office/drawing/2014/main" id="{2348E00F-61CA-4C21-800F-CFCFE6E7ABF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7421" y="4123623"/>
            <a:ext cx="1133437" cy="0"/>
          </a:xfrm>
          <a:prstGeom prst="straightConnector1">
            <a:avLst/>
          </a:prstGeom>
          <a:noFill/>
          <a:ln w="28575">
            <a:solidFill>
              <a:srgbClr val="E6001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矩形 26">
            <a:extLst>
              <a:ext uri="{FF2B5EF4-FFF2-40B4-BE49-F238E27FC236}">
                <a16:creationId xmlns:a16="http://schemas.microsoft.com/office/drawing/2014/main" id="{06750406-BC94-476D-BE48-4EAD2A4D6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3777" y="3441449"/>
            <a:ext cx="2622664" cy="41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E60013"/>
                </a:solidFill>
                <a:latin typeface="宋体" panose="02010600030101010101" pitchFamily="2" charset="-122"/>
              </a:rPr>
              <a:t>转化（拼接、割补）</a:t>
            </a:r>
          </a:p>
        </p:txBody>
      </p:sp>
    </p:spTree>
    <p:extLst>
      <p:ext uri="{BB962C8B-B14F-4D97-AF65-F5344CB8AC3E}">
        <p14:creationId xmlns:p14="http://schemas.microsoft.com/office/powerpoint/2010/main" val="1441335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CC317C3-D04E-43C5-801A-62C76A349A55}"/>
              </a:ext>
            </a:extLst>
          </p:cNvPr>
          <p:cNvGrpSpPr/>
          <p:nvPr/>
        </p:nvGrpSpPr>
        <p:grpSpPr>
          <a:xfrm>
            <a:off x="646091" y="1937319"/>
            <a:ext cx="2109641" cy="1339395"/>
            <a:chOff x="2647797" y="1470713"/>
            <a:chExt cx="2109641" cy="1339395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2B07351A-CC0B-4411-9A46-AAC02220654F}"/>
                </a:ext>
              </a:extLst>
            </p:cNvPr>
            <p:cNvSpPr/>
            <p:nvPr/>
          </p:nvSpPr>
          <p:spPr>
            <a:xfrm>
              <a:off x="2647797" y="1480001"/>
              <a:ext cx="2109641" cy="1330107"/>
            </a:xfrm>
            <a:custGeom>
              <a:avLst/>
              <a:gdLst>
                <a:gd name="connsiteX0" fmla="*/ 0 w 2858609"/>
                <a:gd name="connsiteY0" fmla="*/ 1802167 h 1802167"/>
                <a:gd name="connsiteX1" fmla="*/ 2858609 w 2858609"/>
                <a:gd name="connsiteY1" fmla="*/ 1802167 h 1802167"/>
                <a:gd name="connsiteX2" fmla="*/ 1526959 w 2858609"/>
                <a:gd name="connsiteY2" fmla="*/ 0 h 1802167"/>
                <a:gd name="connsiteX3" fmla="*/ 701335 w 2858609"/>
                <a:gd name="connsiteY3" fmla="*/ 0 h 1802167"/>
                <a:gd name="connsiteX4" fmla="*/ 0 w 2858609"/>
                <a:gd name="connsiteY4" fmla="*/ 1802167 h 180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8609" h="1802167">
                  <a:moveTo>
                    <a:pt x="0" y="1802167"/>
                  </a:moveTo>
                  <a:lnTo>
                    <a:pt x="2858609" y="1802167"/>
                  </a:lnTo>
                  <a:lnTo>
                    <a:pt x="1526959" y="0"/>
                  </a:lnTo>
                  <a:lnTo>
                    <a:pt x="701335" y="0"/>
                  </a:lnTo>
                  <a:lnTo>
                    <a:pt x="0" y="1802167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5CCBDC94-D304-4055-9631-29C79112DC22}"/>
                </a:ext>
              </a:extLst>
            </p:cNvPr>
            <p:cNvCxnSpPr>
              <a:cxnSpLocks/>
              <a:endCxn id="3" idx="0"/>
            </p:cNvCxnSpPr>
            <p:nvPr/>
          </p:nvCxnSpPr>
          <p:spPr>
            <a:xfrm flipH="1">
              <a:off x="2647797" y="1470713"/>
              <a:ext cx="1135487" cy="1339395"/>
            </a:xfrm>
            <a:prstGeom prst="line">
              <a:avLst/>
            </a:prstGeom>
            <a:ln w="19050">
              <a:solidFill>
                <a:srgbClr val="1515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13">
            <a:extLst>
              <a:ext uri="{FF2B5EF4-FFF2-40B4-BE49-F238E27FC236}">
                <a16:creationId xmlns:a16="http://schemas.microsoft.com/office/drawing/2014/main" id="{F3C89141-0293-4294-9BB1-196DB94A2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759" y="1504282"/>
            <a:ext cx="72548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上底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7012C2CE-E2E0-4F1B-BAF1-0E5ECD86F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71" y="3288267"/>
            <a:ext cx="7270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下底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DA897EC-514F-4325-9C9A-58BB9CBF79B9}"/>
              </a:ext>
            </a:extLst>
          </p:cNvPr>
          <p:cNvSpPr txBox="1"/>
          <p:nvPr/>
        </p:nvSpPr>
        <p:spPr bwMode="auto">
          <a:xfrm>
            <a:off x="505414" y="873930"/>
            <a:ext cx="9573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2400" b="1" dirty="0">
                <a:latin typeface="+mn-lt"/>
                <a:ea typeface="+mn-ea"/>
              </a:rPr>
              <a:t>方法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8" name="组合 14">
            <a:extLst>
              <a:ext uri="{FF2B5EF4-FFF2-40B4-BE49-F238E27FC236}">
                <a16:creationId xmlns:a16="http://schemas.microsoft.com/office/drawing/2014/main" id="{C0771E80-3438-4515-BD19-8D7061EB3494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285750" y="1937318"/>
            <a:ext cx="879571" cy="1339395"/>
            <a:chOff x="3046825" y="4030606"/>
            <a:chExt cx="1171061" cy="1785353"/>
          </a:xfrm>
        </p:grpSpPr>
        <p:cxnSp>
          <p:nvCxnSpPr>
            <p:cNvPr id="9" name="直接连接符 11">
              <a:extLst>
                <a:ext uri="{FF2B5EF4-FFF2-40B4-BE49-F238E27FC236}">
                  <a16:creationId xmlns:a16="http://schemas.microsoft.com/office/drawing/2014/main" id="{9DA6A56C-132E-4D33-8764-1CD6A578732E}"/>
                </a:ext>
              </a:extLst>
            </p:cNvPr>
            <p:cNvCxnSpPr>
              <a:cxnSpLocks noChangeShapeType="1"/>
              <a:stCxn id="3" idx="0"/>
            </p:cNvCxnSpPr>
            <p:nvPr/>
          </p:nvCxnSpPr>
          <p:spPr bwMode="auto">
            <a:xfrm flipH="1">
              <a:off x="3526580" y="4030606"/>
              <a:ext cx="3" cy="1785353"/>
            </a:xfrm>
            <a:prstGeom prst="line">
              <a:avLst/>
            </a:prstGeom>
            <a:noFill/>
            <a:ln w="28575">
              <a:solidFill>
                <a:srgbClr val="FF47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0" name="组合 13">
              <a:extLst>
                <a:ext uri="{FF2B5EF4-FFF2-40B4-BE49-F238E27FC236}">
                  <a16:creationId xmlns:a16="http://schemas.microsoft.com/office/drawing/2014/main" id="{206D6E0D-D38A-4364-A650-9D5E8BA8F8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7903" y="5629105"/>
              <a:ext cx="179655" cy="179866"/>
              <a:chOff x="6360751" y="4928337"/>
              <a:chExt cx="179655" cy="179866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AA14B079-2405-43FB-B5D0-5DD365547DB2}"/>
                  </a:ext>
                </a:extLst>
              </p:cNvPr>
              <p:cNvCxnSpPr/>
              <p:nvPr/>
            </p:nvCxnSpPr>
            <p:spPr>
              <a:xfrm>
                <a:off x="6360751" y="4928337"/>
                <a:ext cx="179655" cy="0"/>
              </a:xfrm>
              <a:prstGeom prst="line">
                <a:avLst/>
              </a:prstGeom>
              <a:ln w="28575">
                <a:solidFill>
                  <a:srgbClr val="FF4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D8BEBB03-27B1-4E66-AE3F-A626468CA85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6270818" y="5018270"/>
                <a:ext cx="179866" cy="0"/>
              </a:xfrm>
              <a:prstGeom prst="line">
                <a:avLst/>
              </a:prstGeom>
              <a:ln w="28575">
                <a:solidFill>
                  <a:srgbClr val="FF4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直接连接符 11">
              <a:extLst>
                <a:ext uri="{FF2B5EF4-FFF2-40B4-BE49-F238E27FC236}">
                  <a16:creationId xmlns:a16="http://schemas.microsoft.com/office/drawing/2014/main" id="{31631969-2A9E-4530-8BEE-9CC0AAA5DF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3046825" y="5803327"/>
              <a:ext cx="1171061" cy="0"/>
            </a:xfrm>
            <a:prstGeom prst="line">
              <a:avLst/>
            </a:prstGeom>
            <a:noFill/>
            <a:ln w="28575">
              <a:solidFill>
                <a:srgbClr val="FF47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DE11EFC5-2F9E-4B98-8C84-F7263D946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9397" y="900246"/>
            <a:ext cx="5833351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>
                <a:latin typeface="+mn-lt"/>
                <a:ea typeface="黑体" panose="02010609060101010101" pitchFamily="49" charset="-122"/>
              </a:rPr>
              <a:t>梯形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的</a:t>
            </a:r>
            <a:r>
              <a:rPr lang="zh-CN" altLang="zh-CN" sz="2000" b="1" dirty="0">
                <a:latin typeface="+mn-lt"/>
                <a:ea typeface="黑体" panose="02010609060101010101" pitchFamily="49" charset="-122"/>
              </a:rPr>
              <a:t>面积</a:t>
            </a: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= 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三角形①的面积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+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三角形②的面积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9AB0A1B-B60E-4AAE-98DB-5FB00EFADCC2}"/>
              </a:ext>
            </a:extLst>
          </p:cNvPr>
          <p:cNvSpPr txBox="1"/>
          <p:nvPr/>
        </p:nvSpPr>
        <p:spPr bwMode="auto">
          <a:xfrm>
            <a:off x="1108171" y="1954534"/>
            <a:ext cx="5275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①</a:t>
            </a:r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542FA5E-431B-47A1-8775-029F40A94F99}"/>
              </a:ext>
            </a:extLst>
          </p:cNvPr>
          <p:cNvSpPr txBox="1"/>
          <p:nvPr/>
        </p:nvSpPr>
        <p:spPr bwMode="auto">
          <a:xfrm>
            <a:off x="1571477" y="2521931"/>
            <a:ext cx="5275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②</a:t>
            </a:r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6667034-4F1A-4812-B545-9A36A87C9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313" y="1416552"/>
            <a:ext cx="5360164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>
                <a:latin typeface="+mn-lt"/>
                <a:ea typeface="黑体" panose="02010609060101010101" pitchFamily="49" charset="-122"/>
              </a:rPr>
              <a:t>= 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上底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高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÷2+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下底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高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÷2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ACA80D8-7EC3-468E-AB5B-C01E15529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313" y="1928104"/>
            <a:ext cx="539827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>
                <a:latin typeface="+mn-lt"/>
                <a:ea typeface="黑体" panose="02010609060101010101" pitchFamily="49" charset="-122"/>
              </a:rPr>
              <a:t>=(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上底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+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下底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)×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高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÷2</a:t>
            </a:r>
          </a:p>
        </p:txBody>
      </p:sp>
    </p:spTree>
    <p:extLst>
      <p:ext uri="{BB962C8B-B14F-4D97-AF65-F5344CB8AC3E}">
        <p14:creationId xmlns:p14="http://schemas.microsoft.com/office/powerpoint/2010/main" val="171603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3A9F6CB-7CDB-46D3-AAC8-CCF08E63F7BA}"/>
              </a:ext>
            </a:extLst>
          </p:cNvPr>
          <p:cNvSpPr txBox="1"/>
          <p:nvPr/>
        </p:nvSpPr>
        <p:spPr bwMode="auto">
          <a:xfrm>
            <a:off x="505414" y="873930"/>
            <a:ext cx="9573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2400" b="1" dirty="0">
                <a:latin typeface="+mn-lt"/>
                <a:ea typeface="+mn-ea"/>
              </a:rPr>
              <a:t>方法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19574B2-1258-4A30-96B0-B58D466EC79F}"/>
              </a:ext>
            </a:extLst>
          </p:cNvPr>
          <p:cNvGrpSpPr/>
          <p:nvPr/>
        </p:nvGrpSpPr>
        <p:grpSpPr>
          <a:xfrm>
            <a:off x="646091" y="1932858"/>
            <a:ext cx="2109641" cy="1330107"/>
            <a:chOff x="377783" y="1480001"/>
            <a:chExt cx="2109641" cy="1330107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062E0A5A-D042-4513-85BB-1CB938D35E31}"/>
                </a:ext>
              </a:extLst>
            </p:cNvPr>
            <p:cNvSpPr/>
            <p:nvPr/>
          </p:nvSpPr>
          <p:spPr>
            <a:xfrm>
              <a:off x="377783" y="1480001"/>
              <a:ext cx="2109641" cy="1330107"/>
            </a:xfrm>
            <a:custGeom>
              <a:avLst/>
              <a:gdLst>
                <a:gd name="connsiteX0" fmla="*/ 0 w 2858609"/>
                <a:gd name="connsiteY0" fmla="*/ 1802167 h 1802167"/>
                <a:gd name="connsiteX1" fmla="*/ 2858609 w 2858609"/>
                <a:gd name="connsiteY1" fmla="*/ 1802167 h 1802167"/>
                <a:gd name="connsiteX2" fmla="*/ 1526959 w 2858609"/>
                <a:gd name="connsiteY2" fmla="*/ 0 h 1802167"/>
                <a:gd name="connsiteX3" fmla="*/ 701335 w 2858609"/>
                <a:gd name="connsiteY3" fmla="*/ 0 h 1802167"/>
                <a:gd name="connsiteX4" fmla="*/ 0 w 2858609"/>
                <a:gd name="connsiteY4" fmla="*/ 1802167 h 180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8609" h="1802167">
                  <a:moveTo>
                    <a:pt x="0" y="1802167"/>
                  </a:moveTo>
                  <a:lnTo>
                    <a:pt x="2858609" y="1802167"/>
                  </a:lnTo>
                  <a:lnTo>
                    <a:pt x="1526959" y="0"/>
                  </a:lnTo>
                  <a:lnTo>
                    <a:pt x="701335" y="0"/>
                  </a:lnTo>
                  <a:lnTo>
                    <a:pt x="0" y="1802167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E10C9AC0-038F-4829-961C-9BCF8C3C5B2D}"/>
                </a:ext>
              </a:extLst>
            </p:cNvPr>
            <p:cNvCxnSpPr>
              <a:cxnSpLocks/>
            </p:cNvCxnSpPr>
            <p:nvPr/>
          </p:nvCxnSpPr>
          <p:spPr>
            <a:xfrm>
              <a:off x="914400" y="1505303"/>
              <a:ext cx="961194" cy="1298456"/>
            </a:xfrm>
            <a:prstGeom prst="line">
              <a:avLst/>
            </a:prstGeom>
            <a:ln w="19050">
              <a:solidFill>
                <a:srgbClr val="1515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13">
            <a:extLst>
              <a:ext uri="{FF2B5EF4-FFF2-40B4-BE49-F238E27FC236}">
                <a16:creationId xmlns:a16="http://schemas.microsoft.com/office/drawing/2014/main" id="{0A00A577-4076-405C-9A7A-8422B3974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759" y="1504282"/>
            <a:ext cx="72548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上底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D63A72C6-632E-4DB7-B837-19EAEC9BF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71" y="3288267"/>
            <a:ext cx="7270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下底</a:t>
            </a:r>
          </a:p>
        </p:txBody>
      </p:sp>
      <p:grpSp>
        <p:nvGrpSpPr>
          <p:cNvPr id="8" name="组合 14">
            <a:extLst>
              <a:ext uri="{FF2B5EF4-FFF2-40B4-BE49-F238E27FC236}">
                <a16:creationId xmlns:a16="http://schemas.microsoft.com/office/drawing/2014/main" id="{197E26DC-DA8F-4585-B213-CF13315A938C}"/>
              </a:ext>
            </a:extLst>
          </p:cNvPr>
          <p:cNvGrpSpPr>
            <a:grpSpLocks/>
          </p:cNvGrpSpPr>
          <p:nvPr/>
        </p:nvGrpSpPr>
        <p:grpSpPr bwMode="auto">
          <a:xfrm>
            <a:off x="1016495" y="1928212"/>
            <a:ext cx="149225" cy="1328405"/>
            <a:chOff x="3327902" y="4064717"/>
            <a:chExt cx="198678" cy="1770704"/>
          </a:xfrm>
        </p:grpSpPr>
        <p:cxnSp>
          <p:nvCxnSpPr>
            <p:cNvPr id="9" name="直接连接符 11">
              <a:extLst>
                <a:ext uri="{FF2B5EF4-FFF2-40B4-BE49-F238E27FC236}">
                  <a16:creationId xmlns:a16="http://schemas.microsoft.com/office/drawing/2014/main" id="{953F7685-DEE3-493B-9B64-AF801D81BB1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26580" y="4064717"/>
              <a:ext cx="0" cy="1770704"/>
            </a:xfrm>
            <a:prstGeom prst="line">
              <a:avLst/>
            </a:prstGeom>
            <a:noFill/>
            <a:ln w="28575">
              <a:solidFill>
                <a:srgbClr val="FF47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0" name="组合 13">
              <a:extLst>
                <a:ext uri="{FF2B5EF4-FFF2-40B4-BE49-F238E27FC236}">
                  <a16:creationId xmlns:a16="http://schemas.microsoft.com/office/drawing/2014/main" id="{94CBBEA6-B92F-4BF8-A7DB-5CEE3E3E69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7902" y="5651888"/>
              <a:ext cx="180000" cy="180000"/>
              <a:chOff x="6360750" y="4951120"/>
              <a:chExt cx="180000" cy="180000"/>
            </a:xfrm>
          </p:grpSpPr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EABEF087-4714-4519-A5A5-8E828E0B23C6}"/>
                  </a:ext>
                </a:extLst>
              </p:cNvPr>
              <p:cNvCxnSpPr/>
              <p:nvPr/>
            </p:nvCxnSpPr>
            <p:spPr>
              <a:xfrm>
                <a:off x="6360750" y="4956904"/>
                <a:ext cx="179655" cy="0"/>
              </a:xfrm>
              <a:prstGeom prst="line">
                <a:avLst/>
              </a:prstGeom>
              <a:ln w="28575">
                <a:solidFill>
                  <a:srgbClr val="FF4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AF34B120-9492-4CF8-A68D-EE44ECAD0C8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6270817" y="5040488"/>
                <a:ext cx="179867" cy="0"/>
              </a:xfrm>
              <a:prstGeom prst="line">
                <a:avLst/>
              </a:prstGeom>
              <a:ln w="28575">
                <a:solidFill>
                  <a:srgbClr val="FF4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16CB9AD-F5E6-4D12-A6A0-0E2DEC4F5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432" y="2475987"/>
            <a:ext cx="4540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8E17955-6555-45E0-BC4D-A93AFEAAC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9397" y="900246"/>
            <a:ext cx="5833351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>
                <a:latin typeface="+mn-lt"/>
                <a:ea typeface="黑体" panose="02010609060101010101" pitchFamily="49" charset="-122"/>
              </a:rPr>
              <a:t>梯形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的</a:t>
            </a:r>
            <a:r>
              <a:rPr lang="zh-CN" altLang="zh-CN" sz="2000" b="1" dirty="0">
                <a:latin typeface="+mn-lt"/>
                <a:ea typeface="黑体" panose="02010609060101010101" pitchFamily="49" charset="-122"/>
              </a:rPr>
              <a:t>面积</a:t>
            </a: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= 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三角形的面积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+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平行四边形的面积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9AE9609-9E3C-4A9D-A68F-4B54DB88D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313" y="1416552"/>
            <a:ext cx="5360164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>
                <a:latin typeface="+mn-lt"/>
                <a:ea typeface="黑体" panose="02010609060101010101" pitchFamily="49" charset="-122"/>
              </a:rPr>
              <a:t>= 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三角形的底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高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÷2+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平行四边形的底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高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EC6C454-A675-426B-A194-EF6461E3E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313" y="1932858"/>
            <a:ext cx="566070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>
                <a:latin typeface="+mn-lt"/>
                <a:ea typeface="黑体" panose="02010609060101010101" pitchFamily="49" charset="-122"/>
              </a:rPr>
              <a:t>= (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三角形的底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÷2+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平行四边形的底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÷2×2)×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高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59CC803-0BDA-43FE-A3D2-DEAFB6225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313" y="2433776"/>
            <a:ext cx="566070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>
                <a:latin typeface="+mn-lt"/>
                <a:ea typeface="黑体" panose="02010609060101010101" pitchFamily="49" charset="-122"/>
              </a:rPr>
              <a:t>= (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三角形的底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+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平行四边形的底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×2)×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高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÷2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3277018-CFCD-479D-899F-DAFB2BBBA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313" y="2934694"/>
            <a:ext cx="539827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>
                <a:latin typeface="+mn-lt"/>
                <a:ea typeface="黑体" panose="02010609060101010101" pitchFamily="49" charset="-122"/>
              </a:rPr>
              <a:t>=[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平行四边形的底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+(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三角形的底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+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平行四边形的底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)]×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高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÷2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B0989CF-FC8F-49E6-AAF0-B2FBE88E8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313" y="3743388"/>
            <a:ext cx="539827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>
                <a:latin typeface="+mn-lt"/>
                <a:ea typeface="黑体" panose="02010609060101010101" pitchFamily="49" charset="-122"/>
              </a:rPr>
              <a:t>=(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梯形的上底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+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梯形的下底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)×</a:t>
            </a:r>
            <a:r>
              <a:rPr lang="zh-CN" altLang="en-US" sz="2000" b="1">
                <a:latin typeface="+mn-lt"/>
                <a:ea typeface="黑体" panose="02010609060101010101" pitchFamily="49" charset="-122"/>
              </a:rPr>
              <a:t>高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÷2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2EF5FA-9983-41BF-87B7-58B443DE1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9397" y="4244304"/>
            <a:ext cx="539827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>
                <a:latin typeface="+mn-lt"/>
                <a:ea typeface="黑体" panose="02010609060101010101" pitchFamily="49" charset="-122"/>
              </a:rPr>
              <a:t>所以，梯形的面积</a:t>
            </a:r>
            <a:r>
              <a:rPr lang="en-US" altLang="zh-CN" sz="2000" b="1">
                <a:latin typeface="+mn-lt"/>
                <a:ea typeface="黑体" panose="02010609060101010101" pitchFamily="49" charset="-122"/>
              </a:rPr>
              <a:t>=</a:t>
            </a:r>
            <a:r>
              <a:rPr lang="en-US" altLang="zh-CN" sz="2000" b="1">
                <a:solidFill>
                  <a:srgbClr val="E60013"/>
                </a:solidFill>
                <a:latin typeface="+mn-lt"/>
                <a:ea typeface="黑体" panose="02010609060101010101" pitchFamily="49" charset="-122"/>
              </a:rPr>
              <a:t>(</a:t>
            </a:r>
            <a:r>
              <a:rPr lang="zh-CN" altLang="en-US" sz="2000" b="1">
                <a:solidFill>
                  <a:srgbClr val="E60013"/>
                </a:solidFill>
                <a:latin typeface="+mn-lt"/>
                <a:ea typeface="黑体" panose="02010609060101010101" pitchFamily="49" charset="-122"/>
              </a:rPr>
              <a:t>上底</a:t>
            </a:r>
            <a:r>
              <a:rPr lang="en-US" altLang="zh-CN" sz="2000" b="1">
                <a:solidFill>
                  <a:srgbClr val="E60013"/>
                </a:solidFill>
                <a:latin typeface="+mn-lt"/>
                <a:ea typeface="黑体" panose="02010609060101010101" pitchFamily="49" charset="-122"/>
              </a:rPr>
              <a:t>+</a:t>
            </a:r>
            <a:r>
              <a:rPr lang="zh-CN" altLang="en-US" sz="2000" b="1">
                <a:solidFill>
                  <a:srgbClr val="E60013"/>
                </a:solidFill>
                <a:latin typeface="+mn-lt"/>
                <a:ea typeface="黑体" panose="02010609060101010101" pitchFamily="49" charset="-122"/>
              </a:rPr>
              <a:t>下底</a:t>
            </a:r>
            <a:r>
              <a:rPr lang="en-US" altLang="zh-CN" sz="2000" b="1">
                <a:solidFill>
                  <a:srgbClr val="E60013"/>
                </a:solidFill>
                <a:latin typeface="+mn-lt"/>
                <a:ea typeface="黑体" panose="02010609060101010101" pitchFamily="49" charset="-122"/>
              </a:rPr>
              <a:t>)×</a:t>
            </a:r>
            <a:r>
              <a:rPr lang="zh-CN" altLang="en-US" sz="2000" b="1">
                <a:solidFill>
                  <a:srgbClr val="E60013"/>
                </a:solidFill>
                <a:latin typeface="+mn-lt"/>
                <a:ea typeface="黑体" panose="02010609060101010101" pitchFamily="49" charset="-122"/>
              </a:rPr>
              <a:t>高</a:t>
            </a:r>
            <a:r>
              <a:rPr lang="en-US" altLang="zh-CN" sz="2000" b="1">
                <a:solidFill>
                  <a:srgbClr val="E60013"/>
                </a:solidFill>
                <a:latin typeface="+mn-lt"/>
                <a:ea typeface="黑体" panose="02010609060101010101" pitchFamily="49" charset="-122"/>
              </a:rPr>
              <a:t>÷2</a:t>
            </a:r>
          </a:p>
        </p:txBody>
      </p:sp>
    </p:spTree>
    <p:extLst>
      <p:ext uri="{BB962C8B-B14F-4D97-AF65-F5344CB8AC3E}">
        <p14:creationId xmlns:p14="http://schemas.microsoft.com/office/powerpoint/2010/main" val="332690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583A3D10-35C4-450D-B702-9FD55F834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5235" y="3921125"/>
            <a:ext cx="5463355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>
                <a:solidFill>
                  <a:srgbClr val="0066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梯形的面积 </a:t>
            </a:r>
            <a:r>
              <a:rPr lang="en-US" altLang="zh-CN" sz="2400" b="1">
                <a:solidFill>
                  <a:srgbClr val="0066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=______________________</a:t>
            </a:r>
            <a:endParaRPr lang="zh-CN" altLang="en-US" sz="2400" b="1">
              <a:solidFill>
                <a:srgbClr val="0066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0839CAA-2EC1-492D-BC81-3D81B6C2ED60}"/>
              </a:ext>
            </a:extLst>
          </p:cNvPr>
          <p:cNvSpPr/>
          <p:nvPr/>
        </p:nvSpPr>
        <p:spPr>
          <a:xfrm>
            <a:off x="3749409" y="3920626"/>
            <a:ext cx="35687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（上底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+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下底）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×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高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÷2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0242FD3B-8DEA-4911-8A94-9370EDD50D40}"/>
              </a:ext>
            </a:extLst>
          </p:cNvPr>
          <p:cNvSpPr/>
          <p:nvPr/>
        </p:nvSpPr>
        <p:spPr>
          <a:xfrm>
            <a:off x="393700" y="1410844"/>
            <a:ext cx="2530475" cy="1595437"/>
          </a:xfrm>
          <a:custGeom>
            <a:avLst/>
            <a:gdLst>
              <a:gd name="connsiteX0" fmla="*/ 0 w 2858609"/>
              <a:gd name="connsiteY0" fmla="*/ 1802167 h 1802167"/>
              <a:gd name="connsiteX1" fmla="*/ 2858609 w 2858609"/>
              <a:gd name="connsiteY1" fmla="*/ 1802167 h 1802167"/>
              <a:gd name="connsiteX2" fmla="*/ 1526959 w 2858609"/>
              <a:gd name="connsiteY2" fmla="*/ 0 h 1802167"/>
              <a:gd name="connsiteX3" fmla="*/ 701335 w 2858609"/>
              <a:gd name="connsiteY3" fmla="*/ 0 h 1802167"/>
              <a:gd name="connsiteX4" fmla="*/ 0 w 2858609"/>
              <a:gd name="connsiteY4" fmla="*/ 1802167 h 18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8609" h="1802167">
                <a:moveTo>
                  <a:pt x="0" y="1802167"/>
                </a:moveTo>
                <a:lnTo>
                  <a:pt x="2858609" y="1802167"/>
                </a:lnTo>
                <a:lnTo>
                  <a:pt x="1526959" y="0"/>
                </a:lnTo>
                <a:lnTo>
                  <a:pt x="701335" y="0"/>
                </a:lnTo>
                <a:lnTo>
                  <a:pt x="0" y="1802167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8" name="TextBox 13">
            <a:extLst>
              <a:ext uri="{FF2B5EF4-FFF2-40B4-BE49-F238E27FC236}">
                <a16:creationId xmlns:a16="http://schemas.microsoft.com/office/drawing/2014/main" id="{F36FE923-17F7-4BC9-AF2B-CBDA80A36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863" y="966344"/>
            <a:ext cx="72548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上底</a:t>
            </a:r>
          </a:p>
        </p:txBody>
      </p:sp>
      <p:sp>
        <p:nvSpPr>
          <p:cNvPr id="39" name="TextBox 13">
            <a:extLst>
              <a:ext uri="{FF2B5EF4-FFF2-40B4-BE49-F238E27FC236}">
                <a16:creationId xmlns:a16="http://schemas.microsoft.com/office/drawing/2014/main" id="{9D5C1CFB-E024-4F03-9E2D-A1A230EB6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888" y="3053906"/>
            <a:ext cx="7270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下底</a:t>
            </a:r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14661163-F072-411A-9970-36252404A8D6}"/>
              </a:ext>
            </a:extLst>
          </p:cNvPr>
          <p:cNvSpPr/>
          <p:nvPr/>
        </p:nvSpPr>
        <p:spPr>
          <a:xfrm>
            <a:off x="393700" y="1410844"/>
            <a:ext cx="2530475" cy="1595437"/>
          </a:xfrm>
          <a:custGeom>
            <a:avLst/>
            <a:gdLst>
              <a:gd name="connsiteX0" fmla="*/ 0 w 2858609"/>
              <a:gd name="connsiteY0" fmla="*/ 1802167 h 1802167"/>
              <a:gd name="connsiteX1" fmla="*/ 2858609 w 2858609"/>
              <a:gd name="connsiteY1" fmla="*/ 1802167 h 1802167"/>
              <a:gd name="connsiteX2" fmla="*/ 1526959 w 2858609"/>
              <a:gd name="connsiteY2" fmla="*/ 0 h 1802167"/>
              <a:gd name="connsiteX3" fmla="*/ 701335 w 2858609"/>
              <a:gd name="connsiteY3" fmla="*/ 0 h 1802167"/>
              <a:gd name="connsiteX4" fmla="*/ 0 w 2858609"/>
              <a:gd name="connsiteY4" fmla="*/ 1802167 h 180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8609" h="1802167">
                <a:moveTo>
                  <a:pt x="0" y="1802167"/>
                </a:moveTo>
                <a:lnTo>
                  <a:pt x="2858609" y="1802167"/>
                </a:lnTo>
                <a:lnTo>
                  <a:pt x="1526959" y="0"/>
                </a:lnTo>
                <a:lnTo>
                  <a:pt x="701335" y="0"/>
                </a:lnTo>
                <a:lnTo>
                  <a:pt x="0" y="1802167"/>
                </a:ln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41" name="组合 14">
            <a:extLst>
              <a:ext uri="{FF2B5EF4-FFF2-40B4-BE49-F238E27FC236}">
                <a16:creationId xmlns:a16="http://schemas.microsoft.com/office/drawing/2014/main" id="{80F18D36-05E7-4871-862E-E184C9361E2D}"/>
              </a:ext>
            </a:extLst>
          </p:cNvPr>
          <p:cNvGrpSpPr>
            <a:grpSpLocks/>
          </p:cNvGrpSpPr>
          <p:nvPr/>
        </p:nvGrpSpPr>
        <p:grpSpPr bwMode="auto">
          <a:xfrm>
            <a:off x="1592263" y="1423544"/>
            <a:ext cx="149225" cy="1581150"/>
            <a:chOff x="3327902" y="3727819"/>
            <a:chExt cx="198678" cy="2107602"/>
          </a:xfrm>
        </p:grpSpPr>
        <p:cxnSp>
          <p:nvCxnSpPr>
            <p:cNvPr id="42" name="直接连接符 11">
              <a:extLst>
                <a:ext uri="{FF2B5EF4-FFF2-40B4-BE49-F238E27FC236}">
                  <a16:creationId xmlns:a16="http://schemas.microsoft.com/office/drawing/2014/main" id="{6B43EEDB-D193-4F63-A4B2-7E7CFC287E6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26580" y="3727819"/>
              <a:ext cx="0" cy="2107602"/>
            </a:xfrm>
            <a:prstGeom prst="line">
              <a:avLst/>
            </a:prstGeom>
            <a:noFill/>
            <a:ln w="28575">
              <a:solidFill>
                <a:srgbClr val="FF47FF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3" name="组合 13">
              <a:extLst>
                <a:ext uri="{FF2B5EF4-FFF2-40B4-BE49-F238E27FC236}">
                  <a16:creationId xmlns:a16="http://schemas.microsoft.com/office/drawing/2014/main" id="{20DC9E28-A048-4F7F-8B0E-0D04A9A145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7902" y="5651888"/>
              <a:ext cx="180000" cy="180000"/>
              <a:chOff x="6360750" y="4951120"/>
              <a:chExt cx="180000" cy="180000"/>
            </a:xfrm>
          </p:grpSpPr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B1C45CBD-FD96-43FC-AB00-0F8419FFB763}"/>
                  </a:ext>
                </a:extLst>
              </p:cNvPr>
              <p:cNvCxnSpPr/>
              <p:nvPr/>
            </p:nvCxnSpPr>
            <p:spPr>
              <a:xfrm>
                <a:off x="6360750" y="4956904"/>
                <a:ext cx="179655" cy="0"/>
              </a:xfrm>
              <a:prstGeom prst="line">
                <a:avLst/>
              </a:prstGeom>
              <a:ln w="28575">
                <a:solidFill>
                  <a:srgbClr val="FF4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111A2792-3A01-4BEC-910E-964F570336E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6270817" y="5040488"/>
                <a:ext cx="179867" cy="0"/>
              </a:xfrm>
              <a:prstGeom prst="line">
                <a:avLst/>
              </a:prstGeom>
              <a:ln w="28575">
                <a:solidFill>
                  <a:srgbClr val="FF47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6" name="TextBox 13">
            <a:extLst>
              <a:ext uri="{FF2B5EF4-FFF2-40B4-BE49-F238E27FC236}">
                <a16:creationId xmlns:a16="http://schemas.microsoft.com/office/drawing/2014/main" id="{0C33055B-C8FC-46BB-BCF2-A39F653C8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188" y="2001394"/>
            <a:ext cx="4540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100" b="1">
                <a:solidFill>
                  <a:srgbClr val="FF47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720A49A7-D561-424A-ABF0-1B7C84B63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1733626"/>
            <a:ext cx="4899768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平行四边形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的面积</a:t>
            </a:r>
            <a:r>
              <a:rPr lang="en-US" altLang="zh-CN" sz="2100" dirty="0"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2100">
                <a:latin typeface="+mn-lt"/>
                <a:ea typeface="黑体" panose="02010609060101010101" pitchFamily="49" charset="-122"/>
              </a:rPr>
              <a:t>=      </a:t>
            </a:r>
            <a:r>
              <a:rPr lang="zh-CN" altLang="en-US" sz="2100">
                <a:latin typeface="+mn-lt"/>
                <a:ea typeface="黑体" panose="02010609060101010101" pitchFamily="49" charset="-122"/>
              </a:rPr>
              <a:t>底</a:t>
            </a:r>
            <a:r>
              <a:rPr lang="zh-CN" altLang="zh-CN" sz="2100"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2100">
                <a:latin typeface="+mn-lt"/>
                <a:ea typeface="黑体" panose="02010609060101010101" pitchFamily="49" charset="-122"/>
              </a:rPr>
              <a:t>      </a:t>
            </a:r>
            <a:r>
              <a:rPr lang="zh-CN" altLang="zh-CN" sz="2100">
                <a:latin typeface="+mn-lt"/>
                <a:ea typeface="黑体" panose="02010609060101010101" pitchFamily="49" charset="-122"/>
              </a:rPr>
              <a:t>× </a:t>
            </a:r>
            <a:r>
              <a:rPr lang="en-US" altLang="zh-CN" sz="2100">
                <a:latin typeface="+mn-lt"/>
                <a:ea typeface="黑体" panose="02010609060101010101" pitchFamily="49" charset="-122"/>
              </a:rPr>
              <a:t>      </a:t>
            </a:r>
            <a:r>
              <a:rPr lang="zh-CN" altLang="en-US" sz="2100">
                <a:latin typeface="+mn-lt"/>
                <a:ea typeface="黑体" panose="02010609060101010101" pitchFamily="49" charset="-122"/>
              </a:rPr>
              <a:t>高</a:t>
            </a:r>
            <a:r>
              <a:rPr lang="zh-CN" altLang="zh-CN" sz="2100">
                <a:latin typeface="+mn-lt"/>
                <a:ea typeface="黑体" panose="02010609060101010101" pitchFamily="49" charset="-122"/>
              </a:rPr>
              <a:t> </a:t>
            </a:r>
            <a:endParaRPr lang="zh-CN" altLang="en-US" sz="21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FDD8F30F-2D6D-4D11-B4E0-8B4867DB2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2484513"/>
            <a:ext cx="4954587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2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个梯形的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面积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=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（上底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+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下底）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×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高 </a:t>
            </a:r>
            <a:endParaRPr lang="zh-CN" altLang="en-US" sz="21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49" name="直接箭头连接符 35">
            <a:extLst>
              <a:ext uri="{FF2B5EF4-FFF2-40B4-BE49-F238E27FC236}">
                <a16:creationId xmlns:a16="http://schemas.microsoft.com/office/drawing/2014/main" id="{E35301DC-1FEF-4E23-A516-1BFA50AF2E6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84813" y="2194001"/>
            <a:ext cx="1587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直接箭头连接符 35">
            <a:extLst>
              <a:ext uri="{FF2B5EF4-FFF2-40B4-BE49-F238E27FC236}">
                <a16:creationId xmlns:a16="http://schemas.microsoft.com/office/drawing/2014/main" id="{B6A2B35F-089B-4DEA-AFA3-8A60EE8660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121780" y="2194001"/>
            <a:ext cx="1587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直接箭头连接符 35">
            <a:extLst>
              <a:ext uri="{FF2B5EF4-FFF2-40B4-BE49-F238E27FC236}">
                <a16:creationId xmlns:a16="http://schemas.microsoft.com/office/drawing/2014/main" id="{822AC6CB-103D-487A-8372-516CEFA4FE1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592493" y="2194001"/>
            <a:ext cx="1587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9.87654E-7 L 0.14566 -9.87654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折角 8">
            <a:extLst>
              <a:ext uri="{FF2B5EF4-FFF2-40B4-BE49-F238E27FC236}">
                <a16:creationId xmlns:a16="http://schemas.microsoft.com/office/drawing/2014/main" id="{F03A6B7C-584C-402A-9425-24BD51FEEBF5}"/>
              </a:ext>
            </a:extLst>
          </p:cNvPr>
          <p:cNvSpPr/>
          <p:nvPr/>
        </p:nvSpPr>
        <p:spPr>
          <a:xfrm>
            <a:off x="660400" y="1184275"/>
            <a:ext cx="7669213" cy="3197225"/>
          </a:xfrm>
          <a:prstGeom prst="foldedCorner">
            <a:avLst/>
          </a:prstGeom>
          <a:solidFill>
            <a:srgbClr val="F8F4E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0D9EF6-D1E1-4737-8165-BFD44456B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775" y="1197293"/>
            <a:ext cx="4611688" cy="201295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2400" dirty="0">
                <a:latin typeface="+mj-lt"/>
                <a:ea typeface="+mj-ea"/>
              </a:rPr>
              <a:t>如果用 </a:t>
            </a:r>
            <a:r>
              <a:rPr lang="en-US" altLang="zh-CN" sz="2400" i="1" dirty="0">
                <a:latin typeface="+mj-lt"/>
                <a:ea typeface="+mj-ea"/>
              </a:rPr>
              <a:t>S</a:t>
            </a:r>
            <a:r>
              <a:rPr lang="en-US" altLang="zh-CN" sz="2400" dirty="0">
                <a:latin typeface="+mj-lt"/>
                <a:ea typeface="+mj-ea"/>
              </a:rPr>
              <a:t> </a:t>
            </a:r>
            <a:r>
              <a:rPr lang="zh-CN" altLang="en-US" sz="2400" dirty="0">
                <a:latin typeface="+mj-lt"/>
                <a:ea typeface="+mj-ea"/>
              </a:rPr>
              <a:t>表示梯形的面积，用 </a:t>
            </a:r>
            <a:r>
              <a:rPr lang="en-US" altLang="zh-CN" sz="2400" i="1" dirty="0">
                <a:latin typeface="+mj-lt"/>
                <a:ea typeface="+mj-ea"/>
              </a:rPr>
              <a:t>a</a:t>
            </a:r>
            <a:r>
              <a:rPr lang="zh-CN" altLang="en-US" sz="2400" dirty="0">
                <a:latin typeface="+mj-lt"/>
                <a:ea typeface="+mj-ea"/>
              </a:rPr>
              <a:t>、</a:t>
            </a:r>
            <a:r>
              <a:rPr lang="en-US" altLang="zh-CN" sz="2400" i="1" dirty="0">
                <a:latin typeface="+mj-lt"/>
                <a:ea typeface="+mj-ea"/>
              </a:rPr>
              <a:t>b </a:t>
            </a:r>
            <a:r>
              <a:rPr lang="zh-CN" altLang="en-US" sz="2400" dirty="0">
                <a:latin typeface="+mj-lt"/>
                <a:ea typeface="+mj-ea"/>
              </a:rPr>
              <a:t>和 </a:t>
            </a:r>
            <a:r>
              <a:rPr lang="en-US" altLang="zh-CN" sz="2400" i="1" dirty="0">
                <a:latin typeface="+mj-lt"/>
                <a:ea typeface="+mj-ea"/>
              </a:rPr>
              <a:t>h</a:t>
            </a:r>
            <a:r>
              <a:rPr lang="en-US" altLang="zh-CN" sz="2400" dirty="0">
                <a:latin typeface="+mj-lt"/>
                <a:ea typeface="+mj-ea"/>
              </a:rPr>
              <a:t> </a:t>
            </a:r>
            <a:r>
              <a:rPr lang="zh-CN" altLang="en-US" sz="2400" dirty="0">
                <a:latin typeface="+mj-lt"/>
                <a:ea typeface="+mj-ea"/>
              </a:rPr>
              <a:t>分别表示梯形的上底、下底和高，那么梯形的面积计算公式可以写成：</a:t>
            </a:r>
          </a:p>
        </p:txBody>
      </p:sp>
      <p:pic>
        <p:nvPicPr>
          <p:cNvPr id="26628" name="图片 11">
            <a:extLst>
              <a:ext uri="{FF2B5EF4-FFF2-40B4-BE49-F238E27FC236}">
                <a16:creationId xmlns:a16="http://schemas.microsoft.com/office/drawing/2014/main" id="{7EC9FD2A-0E0B-42A3-8B57-72975FA57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589338"/>
            <a:ext cx="9080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梯形 8">
            <a:extLst>
              <a:ext uri="{FF2B5EF4-FFF2-40B4-BE49-F238E27FC236}">
                <a16:creationId xmlns:a16="http://schemas.microsoft.com/office/drawing/2014/main" id="{C38B284E-DC5E-4C5F-9D78-2476014CF199}"/>
              </a:ext>
            </a:extLst>
          </p:cNvPr>
          <p:cNvSpPr/>
          <p:nvPr/>
        </p:nvSpPr>
        <p:spPr bwMode="auto">
          <a:xfrm>
            <a:off x="5678488" y="2046288"/>
            <a:ext cx="2495550" cy="1195387"/>
          </a:xfrm>
          <a:custGeom>
            <a:avLst/>
            <a:gdLst>
              <a:gd name="connsiteX0" fmla="*/ 0 w 3127375"/>
              <a:gd name="connsiteY0" fmla="*/ 1795462 h 1795462"/>
              <a:gd name="connsiteX1" fmla="*/ 629830 w 3127375"/>
              <a:gd name="connsiteY1" fmla="*/ 0 h 1795462"/>
              <a:gd name="connsiteX2" fmla="*/ 2497545 w 3127375"/>
              <a:gd name="connsiteY2" fmla="*/ 0 h 1795462"/>
              <a:gd name="connsiteX3" fmla="*/ 3127375 w 3127375"/>
              <a:gd name="connsiteY3" fmla="*/ 1795462 h 1795462"/>
              <a:gd name="connsiteX4" fmla="*/ 0 w 3127375"/>
              <a:gd name="connsiteY4" fmla="*/ 1795462 h 1795462"/>
              <a:gd name="connsiteX0-1" fmla="*/ 0 w 3127375"/>
              <a:gd name="connsiteY0-2" fmla="*/ 1795462 h 1795462"/>
              <a:gd name="connsiteX1-3" fmla="*/ 629830 w 3127375"/>
              <a:gd name="connsiteY1-4" fmla="*/ 0 h 1795462"/>
              <a:gd name="connsiteX2-5" fmla="*/ 1506945 w 3127375"/>
              <a:gd name="connsiteY2-6" fmla="*/ 9525 h 1795462"/>
              <a:gd name="connsiteX3-7" fmla="*/ 3127375 w 3127375"/>
              <a:gd name="connsiteY3-8" fmla="*/ 1795462 h 1795462"/>
              <a:gd name="connsiteX4-9" fmla="*/ 0 w 3127375"/>
              <a:gd name="connsiteY4-10" fmla="*/ 1795462 h 1795462"/>
              <a:gd name="connsiteX0-11" fmla="*/ 0 w 3127375"/>
              <a:gd name="connsiteY0-12" fmla="*/ 1795462 h 1795462"/>
              <a:gd name="connsiteX1-13" fmla="*/ 629830 w 3127375"/>
              <a:gd name="connsiteY1-14" fmla="*/ 0 h 1795462"/>
              <a:gd name="connsiteX2-15" fmla="*/ 1504563 w 3127375"/>
              <a:gd name="connsiteY2-16" fmla="*/ 0 h 1795462"/>
              <a:gd name="connsiteX3-17" fmla="*/ 3127375 w 3127375"/>
              <a:gd name="connsiteY3-18" fmla="*/ 1795462 h 1795462"/>
              <a:gd name="connsiteX4-19" fmla="*/ 0 w 3127375"/>
              <a:gd name="connsiteY4-20" fmla="*/ 1795462 h 1795462"/>
              <a:gd name="connsiteX0-21" fmla="*/ 0 w 3127375"/>
              <a:gd name="connsiteY0-22" fmla="*/ 1804223 h 1804223"/>
              <a:gd name="connsiteX1-23" fmla="*/ 728684 w 3127375"/>
              <a:gd name="connsiteY1-24" fmla="*/ 0 h 1804223"/>
              <a:gd name="connsiteX2-25" fmla="*/ 1504563 w 3127375"/>
              <a:gd name="connsiteY2-26" fmla="*/ 8761 h 1804223"/>
              <a:gd name="connsiteX3-27" fmla="*/ 3127375 w 3127375"/>
              <a:gd name="connsiteY3-28" fmla="*/ 1804223 h 1804223"/>
              <a:gd name="connsiteX4-29" fmla="*/ 0 w 3127375"/>
              <a:gd name="connsiteY4-30" fmla="*/ 1804223 h 1804223"/>
              <a:gd name="connsiteX0-31" fmla="*/ 0 w 3127375"/>
              <a:gd name="connsiteY0-32" fmla="*/ 1795462 h 1795462"/>
              <a:gd name="connsiteX1-33" fmla="*/ 757259 w 3127375"/>
              <a:gd name="connsiteY1-34" fmla="*/ 1369 h 1795462"/>
              <a:gd name="connsiteX2-35" fmla="*/ 1504563 w 3127375"/>
              <a:gd name="connsiteY2-36" fmla="*/ 0 h 1795462"/>
              <a:gd name="connsiteX3-37" fmla="*/ 3127375 w 3127375"/>
              <a:gd name="connsiteY3-38" fmla="*/ 1795462 h 1795462"/>
              <a:gd name="connsiteX4-39" fmla="*/ 0 w 3127375"/>
              <a:gd name="connsiteY4-40" fmla="*/ 1795462 h 1795462"/>
              <a:gd name="connsiteX0-41" fmla="*/ 0 w 3127375"/>
              <a:gd name="connsiteY0-42" fmla="*/ 1799159 h 1799159"/>
              <a:gd name="connsiteX1-43" fmla="*/ 790596 w 3127375"/>
              <a:gd name="connsiteY1-44" fmla="*/ 0 h 1799159"/>
              <a:gd name="connsiteX2-45" fmla="*/ 1504563 w 3127375"/>
              <a:gd name="connsiteY2-46" fmla="*/ 3697 h 1799159"/>
              <a:gd name="connsiteX3-47" fmla="*/ 3127375 w 3127375"/>
              <a:gd name="connsiteY3-48" fmla="*/ 1799159 h 1799159"/>
              <a:gd name="connsiteX4-49" fmla="*/ 0 w 3127375"/>
              <a:gd name="connsiteY4-50" fmla="*/ 1799159 h 1799159"/>
              <a:gd name="connsiteX0-51" fmla="*/ 0 w 3127375"/>
              <a:gd name="connsiteY0-52" fmla="*/ 1795462 h 1795462"/>
              <a:gd name="connsiteX1-53" fmla="*/ 766784 w 3127375"/>
              <a:gd name="connsiteY1-54" fmla="*/ 6433 h 1795462"/>
              <a:gd name="connsiteX2-55" fmla="*/ 1504563 w 3127375"/>
              <a:gd name="connsiteY2-56" fmla="*/ 0 h 1795462"/>
              <a:gd name="connsiteX3-57" fmla="*/ 3127375 w 3127375"/>
              <a:gd name="connsiteY3-58" fmla="*/ 1795462 h 1795462"/>
              <a:gd name="connsiteX4-59" fmla="*/ 0 w 3127375"/>
              <a:gd name="connsiteY4-60" fmla="*/ 1795462 h 1795462"/>
              <a:gd name="connsiteX0-61" fmla="*/ 0 w 3127375"/>
              <a:gd name="connsiteY0-62" fmla="*/ 1795462 h 1795462"/>
              <a:gd name="connsiteX1-63" fmla="*/ 747734 w 3127375"/>
              <a:gd name="connsiteY1-64" fmla="*/ 1368 h 1795462"/>
              <a:gd name="connsiteX2-65" fmla="*/ 1504563 w 3127375"/>
              <a:gd name="connsiteY2-66" fmla="*/ 0 h 1795462"/>
              <a:gd name="connsiteX3-67" fmla="*/ 3127375 w 3127375"/>
              <a:gd name="connsiteY3-68" fmla="*/ 1795462 h 1795462"/>
              <a:gd name="connsiteX4-69" fmla="*/ 0 w 3127375"/>
              <a:gd name="connsiteY4-70" fmla="*/ 1795462 h 1795462"/>
              <a:gd name="connsiteX0-71" fmla="*/ 0 w 3127375"/>
              <a:gd name="connsiteY0-72" fmla="*/ 1800528 h 1800528"/>
              <a:gd name="connsiteX1-73" fmla="*/ 747734 w 3127375"/>
              <a:gd name="connsiteY1-74" fmla="*/ 6434 h 1800528"/>
              <a:gd name="connsiteX2-75" fmla="*/ 1523613 w 3127375"/>
              <a:gd name="connsiteY2-76" fmla="*/ 0 h 1800528"/>
              <a:gd name="connsiteX3-77" fmla="*/ 3127375 w 3127375"/>
              <a:gd name="connsiteY3-78" fmla="*/ 1800528 h 1800528"/>
              <a:gd name="connsiteX4-79" fmla="*/ 0 w 3127375"/>
              <a:gd name="connsiteY4-80" fmla="*/ 1800528 h 1800528"/>
              <a:gd name="connsiteX0-81" fmla="*/ 0 w 3127375"/>
              <a:gd name="connsiteY0-82" fmla="*/ 1794094 h 1794094"/>
              <a:gd name="connsiteX1-83" fmla="*/ 747734 w 3127375"/>
              <a:gd name="connsiteY1-84" fmla="*/ 0 h 1794094"/>
              <a:gd name="connsiteX2-85" fmla="*/ 1523613 w 3127375"/>
              <a:gd name="connsiteY2-86" fmla="*/ 3696 h 1794094"/>
              <a:gd name="connsiteX3-87" fmla="*/ 3127375 w 3127375"/>
              <a:gd name="connsiteY3-88" fmla="*/ 1794094 h 1794094"/>
              <a:gd name="connsiteX4-89" fmla="*/ 0 w 3127375"/>
              <a:gd name="connsiteY4-90" fmla="*/ 1794094 h 1794094"/>
              <a:gd name="connsiteX0-91" fmla="*/ 0 w 3127375"/>
              <a:gd name="connsiteY0-92" fmla="*/ 1797996 h 1797996"/>
              <a:gd name="connsiteX1-93" fmla="*/ 747734 w 3127375"/>
              <a:gd name="connsiteY1-94" fmla="*/ 3902 h 1797996"/>
              <a:gd name="connsiteX2-95" fmla="*/ 1523613 w 3127375"/>
              <a:gd name="connsiteY2-96" fmla="*/ 0 h 1797996"/>
              <a:gd name="connsiteX3-97" fmla="*/ 3127375 w 3127375"/>
              <a:gd name="connsiteY3-98" fmla="*/ 1797996 h 1797996"/>
              <a:gd name="connsiteX4-99" fmla="*/ 0 w 3127375"/>
              <a:gd name="connsiteY4-100" fmla="*/ 1797996 h 1797996"/>
              <a:gd name="connsiteX0-101" fmla="*/ 0 w 3127375"/>
              <a:gd name="connsiteY0-102" fmla="*/ 1794094 h 1794094"/>
              <a:gd name="connsiteX1-103" fmla="*/ 747734 w 3127375"/>
              <a:gd name="connsiteY1-104" fmla="*/ 0 h 1794094"/>
              <a:gd name="connsiteX2-105" fmla="*/ 1563890 w 3127375"/>
              <a:gd name="connsiteY2-106" fmla="*/ 35487 h 1794094"/>
              <a:gd name="connsiteX3-107" fmla="*/ 3127375 w 3127375"/>
              <a:gd name="connsiteY3-108" fmla="*/ 1794094 h 1794094"/>
              <a:gd name="connsiteX4-109" fmla="*/ 0 w 3127375"/>
              <a:gd name="connsiteY4-110" fmla="*/ 1794094 h 1794094"/>
              <a:gd name="connsiteX0-111" fmla="*/ 0 w 3127375"/>
              <a:gd name="connsiteY0-112" fmla="*/ 1758607 h 1758607"/>
              <a:gd name="connsiteX1-113" fmla="*/ 707458 w 3127375"/>
              <a:gd name="connsiteY1-114" fmla="*/ 30161 h 1758607"/>
              <a:gd name="connsiteX2-115" fmla="*/ 1563890 w 3127375"/>
              <a:gd name="connsiteY2-116" fmla="*/ 0 h 1758607"/>
              <a:gd name="connsiteX3-117" fmla="*/ 3127375 w 3127375"/>
              <a:gd name="connsiteY3-118" fmla="*/ 1758607 h 1758607"/>
              <a:gd name="connsiteX4-119" fmla="*/ 0 w 3127375"/>
              <a:gd name="connsiteY4-120" fmla="*/ 1758607 h 1758607"/>
              <a:gd name="connsiteX0-121" fmla="*/ 0 w 3127375"/>
              <a:gd name="connsiteY0-122" fmla="*/ 1758607 h 1758607"/>
              <a:gd name="connsiteX1-123" fmla="*/ 723122 w 3127375"/>
              <a:gd name="connsiteY1-124" fmla="*/ 1276 h 1758607"/>
              <a:gd name="connsiteX2-125" fmla="*/ 1563890 w 3127375"/>
              <a:gd name="connsiteY2-126" fmla="*/ 0 h 1758607"/>
              <a:gd name="connsiteX3-127" fmla="*/ 3127375 w 3127375"/>
              <a:gd name="connsiteY3-128" fmla="*/ 1758607 h 1758607"/>
              <a:gd name="connsiteX4-129" fmla="*/ 0 w 3127375"/>
              <a:gd name="connsiteY4-130" fmla="*/ 1758607 h 1758607"/>
              <a:gd name="connsiteX0-131" fmla="*/ 0 w 3127375"/>
              <a:gd name="connsiteY0-132" fmla="*/ 1766485 h 1766485"/>
              <a:gd name="connsiteX1-133" fmla="*/ 723122 w 3127375"/>
              <a:gd name="connsiteY1-134" fmla="*/ 9154 h 1766485"/>
              <a:gd name="connsiteX2-135" fmla="*/ 1563890 w 3127375"/>
              <a:gd name="connsiteY2-136" fmla="*/ 0 h 1766485"/>
              <a:gd name="connsiteX3-137" fmla="*/ 3127375 w 3127375"/>
              <a:gd name="connsiteY3-138" fmla="*/ 1766485 h 1766485"/>
              <a:gd name="connsiteX4-139" fmla="*/ 0 w 3127375"/>
              <a:gd name="connsiteY4-140" fmla="*/ 1766485 h 1766485"/>
              <a:gd name="connsiteX0-141" fmla="*/ 0 w 3127375"/>
              <a:gd name="connsiteY0-142" fmla="*/ 1774362 h 1774362"/>
              <a:gd name="connsiteX1-143" fmla="*/ 723122 w 3127375"/>
              <a:gd name="connsiteY1-144" fmla="*/ 17031 h 1774362"/>
              <a:gd name="connsiteX2-145" fmla="*/ 1561653 w 3127375"/>
              <a:gd name="connsiteY2-146" fmla="*/ 0 h 1774362"/>
              <a:gd name="connsiteX3-147" fmla="*/ 3127375 w 3127375"/>
              <a:gd name="connsiteY3-148" fmla="*/ 1774362 h 1774362"/>
              <a:gd name="connsiteX4-149" fmla="*/ 0 w 3127375"/>
              <a:gd name="connsiteY4-150" fmla="*/ 1774362 h 1774362"/>
              <a:gd name="connsiteX0-151" fmla="*/ 0 w 3127375"/>
              <a:gd name="connsiteY0-152" fmla="*/ 1766484 h 1766484"/>
              <a:gd name="connsiteX1-153" fmla="*/ 723122 w 3127375"/>
              <a:gd name="connsiteY1-154" fmla="*/ 9153 h 1766484"/>
              <a:gd name="connsiteX2-155" fmla="*/ 1568366 w 3127375"/>
              <a:gd name="connsiteY2-156" fmla="*/ 0 h 1766484"/>
              <a:gd name="connsiteX3-157" fmla="*/ 3127375 w 3127375"/>
              <a:gd name="connsiteY3-158" fmla="*/ 1766484 h 1766484"/>
              <a:gd name="connsiteX4-159" fmla="*/ 0 w 3127375"/>
              <a:gd name="connsiteY4-160" fmla="*/ 1766484 h 1766484"/>
              <a:gd name="connsiteX0-161" fmla="*/ 0 w 3127375"/>
              <a:gd name="connsiteY0-162" fmla="*/ 1776988 h 1776988"/>
              <a:gd name="connsiteX1-163" fmla="*/ 723122 w 3127375"/>
              <a:gd name="connsiteY1-164" fmla="*/ 19657 h 1776988"/>
              <a:gd name="connsiteX2-165" fmla="*/ 1568366 w 3127375"/>
              <a:gd name="connsiteY2-166" fmla="*/ 0 h 1776988"/>
              <a:gd name="connsiteX3-167" fmla="*/ 3127375 w 3127375"/>
              <a:gd name="connsiteY3-168" fmla="*/ 1776988 h 1776988"/>
              <a:gd name="connsiteX4-169" fmla="*/ 0 w 3127375"/>
              <a:gd name="connsiteY4-170" fmla="*/ 1776988 h 1776988"/>
              <a:gd name="connsiteX0-171" fmla="*/ 0 w 3127375"/>
              <a:gd name="connsiteY0-172" fmla="*/ 1774362 h 1774362"/>
              <a:gd name="connsiteX1-173" fmla="*/ 723122 w 3127375"/>
              <a:gd name="connsiteY1-174" fmla="*/ 17031 h 1774362"/>
              <a:gd name="connsiteX2-175" fmla="*/ 1592980 w 3127375"/>
              <a:gd name="connsiteY2-176" fmla="*/ 0 h 1774362"/>
              <a:gd name="connsiteX3-177" fmla="*/ 3127375 w 3127375"/>
              <a:gd name="connsiteY3-178" fmla="*/ 1774362 h 1774362"/>
              <a:gd name="connsiteX4-179" fmla="*/ 0 w 3127375"/>
              <a:gd name="connsiteY4-180" fmla="*/ 1774362 h 1774362"/>
              <a:gd name="connsiteX0-181" fmla="*/ 0 w 3127375"/>
              <a:gd name="connsiteY0-182" fmla="*/ 1757331 h 1757331"/>
              <a:gd name="connsiteX1-183" fmla="*/ 723122 w 3127375"/>
              <a:gd name="connsiteY1-184" fmla="*/ 0 h 1757331"/>
              <a:gd name="connsiteX2-185" fmla="*/ 1595217 w 3127375"/>
              <a:gd name="connsiteY2-186" fmla="*/ 3976 h 1757331"/>
              <a:gd name="connsiteX3-187" fmla="*/ 3127375 w 3127375"/>
              <a:gd name="connsiteY3-188" fmla="*/ 1757331 h 1757331"/>
              <a:gd name="connsiteX4-189" fmla="*/ 0 w 3127375"/>
              <a:gd name="connsiteY4-190" fmla="*/ 1757331 h 1757331"/>
              <a:gd name="connsiteX0-191" fmla="*/ 0 w 3127375"/>
              <a:gd name="connsiteY0-192" fmla="*/ 1771735 h 1771735"/>
              <a:gd name="connsiteX1-193" fmla="*/ 723122 w 3127375"/>
              <a:gd name="connsiteY1-194" fmla="*/ 14404 h 1771735"/>
              <a:gd name="connsiteX2-195" fmla="*/ 1604168 w 3127375"/>
              <a:gd name="connsiteY2-196" fmla="*/ 0 h 1771735"/>
              <a:gd name="connsiteX3-197" fmla="*/ 3127375 w 3127375"/>
              <a:gd name="connsiteY3-198" fmla="*/ 1771735 h 1771735"/>
              <a:gd name="connsiteX4-199" fmla="*/ 0 w 3127375"/>
              <a:gd name="connsiteY4-200" fmla="*/ 1771735 h 1771735"/>
              <a:gd name="connsiteX0-201" fmla="*/ 0 w 3127375"/>
              <a:gd name="connsiteY0-202" fmla="*/ 1769108 h 1769108"/>
              <a:gd name="connsiteX1-203" fmla="*/ 723122 w 3127375"/>
              <a:gd name="connsiteY1-204" fmla="*/ 11777 h 1769108"/>
              <a:gd name="connsiteX2-205" fmla="*/ 1662346 w 3127375"/>
              <a:gd name="connsiteY2-206" fmla="*/ 0 h 1769108"/>
              <a:gd name="connsiteX3-207" fmla="*/ 3127375 w 3127375"/>
              <a:gd name="connsiteY3-208" fmla="*/ 1769108 h 1769108"/>
              <a:gd name="connsiteX4-209" fmla="*/ 0 w 3127375"/>
              <a:gd name="connsiteY4-210" fmla="*/ 1769108 h 1769108"/>
              <a:gd name="connsiteX0-211" fmla="*/ 0 w 3127375"/>
              <a:gd name="connsiteY0-212" fmla="*/ 1779612 h 1779612"/>
              <a:gd name="connsiteX1-213" fmla="*/ 723122 w 3127375"/>
              <a:gd name="connsiteY1-214" fmla="*/ 22281 h 1779612"/>
              <a:gd name="connsiteX2-215" fmla="*/ 1644445 w 3127375"/>
              <a:gd name="connsiteY2-216" fmla="*/ 0 h 1779612"/>
              <a:gd name="connsiteX3-217" fmla="*/ 3127375 w 3127375"/>
              <a:gd name="connsiteY3-218" fmla="*/ 1779612 h 1779612"/>
              <a:gd name="connsiteX4-219" fmla="*/ 0 w 3127375"/>
              <a:gd name="connsiteY4-220" fmla="*/ 1779612 h 1779612"/>
              <a:gd name="connsiteX0-221" fmla="*/ 0 w 3127375"/>
              <a:gd name="connsiteY0-222" fmla="*/ 1776986 h 1776986"/>
              <a:gd name="connsiteX1-223" fmla="*/ 723122 w 3127375"/>
              <a:gd name="connsiteY1-224" fmla="*/ 19655 h 1776986"/>
              <a:gd name="connsiteX2-225" fmla="*/ 1657870 w 3127375"/>
              <a:gd name="connsiteY2-226" fmla="*/ 0 h 1776986"/>
              <a:gd name="connsiteX3-227" fmla="*/ 3127375 w 3127375"/>
              <a:gd name="connsiteY3-228" fmla="*/ 1776986 h 1776986"/>
              <a:gd name="connsiteX4-229" fmla="*/ 0 w 3127375"/>
              <a:gd name="connsiteY4-230" fmla="*/ 1776986 h 1776986"/>
              <a:gd name="connsiteX0-231" fmla="*/ 0 w 3127375"/>
              <a:gd name="connsiteY0-232" fmla="*/ 1776986 h 1776986"/>
              <a:gd name="connsiteX1-233" fmla="*/ 723122 w 3127375"/>
              <a:gd name="connsiteY1-234" fmla="*/ 19655 h 1776986"/>
              <a:gd name="connsiteX2-235" fmla="*/ 1669058 w 3127375"/>
              <a:gd name="connsiteY2-236" fmla="*/ 0 h 1776986"/>
              <a:gd name="connsiteX3-237" fmla="*/ 3127375 w 3127375"/>
              <a:gd name="connsiteY3-238" fmla="*/ 1776986 h 1776986"/>
              <a:gd name="connsiteX4-239" fmla="*/ 0 w 3127375"/>
              <a:gd name="connsiteY4-240" fmla="*/ 1776986 h 1776986"/>
              <a:gd name="connsiteX0-241" fmla="*/ 0 w 3127375"/>
              <a:gd name="connsiteY0-242" fmla="*/ 1763857 h 1763857"/>
              <a:gd name="connsiteX1-243" fmla="*/ 723122 w 3127375"/>
              <a:gd name="connsiteY1-244" fmla="*/ 6526 h 1763857"/>
              <a:gd name="connsiteX2-245" fmla="*/ 1680247 w 3127375"/>
              <a:gd name="connsiteY2-246" fmla="*/ 0 h 1763857"/>
              <a:gd name="connsiteX3-247" fmla="*/ 3127375 w 3127375"/>
              <a:gd name="connsiteY3-248" fmla="*/ 1763857 h 1763857"/>
              <a:gd name="connsiteX4-249" fmla="*/ 0 w 3127375"/>
              <a:gd name="connsiteY4-250" fmla="*/ 1763857 h 1763857"/>
              <a:gd name="connsiteX0-251" fmla="*/ 0 w 3127375"/>
              <a:gd name="connsiteY0-252" fmla="*/ 1757331 h 1757331"/>
              <a:gd name="connsiteX1-253" fmla="*/ 723122 w 3127375"/>
              <a:gd name="connsiteY1-254" fmla="*/ 0 h 1757331"/>
              <a:gd name="connsiteX2-255" fmla="*/ 1698148 w 3127375"/>
              <a:gd name="connsiteY2-256" fmla="*/ 3978 h 1757331"/>
              <a:gd name="connsiteX3-257" fmla="*/ 3127375 w 3127375"/>
              <a:gd name="connsiteY3-258" fmla="*/ 1757331 h 1757331"/>
              <a:gd name="connsiteX4-259" fmla="*/ 0 w 3127375"/>
              <a:gd name="connsiteY4-260" fmla="*/ 1757331 h 1757331"/>
              <a:gd name="connsiteX0-261" fmla="*/ 0 w 3127375"/>
              <a:gd name="connsiteY0-262" fmla="*/ 1757331 h 1757331"/>
              <a:gd name="connsiteX1-263" fmla="*/ 723122 w 3127375"/>
              <a:gd name="connsiteY1-264" fmla="*/ 0 h 1757331"/>
              <a:gd name="connsiteX2-265" fmla="*/ 1711573 w 3127375"/>
              <a:gd name="connsiteY2-266" fmla="*/ 9230 h 1757331"/>
              <a:gd name="connsiteX3-267" fmla="*/ 3127375 w 3127375"/>
              <a:gd name="connsiteY3-268" fmla="*/ 1757331 h 1757331"/>
              <a:gd name="connsiteX4-269" fmla="*/ 0 w 3127375"/>
              <a:gd name="connsiteY4-270" fmla="*/ 1757331 h 1757331"/>
              <a:gd name="connsiteX0-271" fmla="*/ 0 w 3127375"/>
              <a:gd name="connsiteY0-272" fmla="*/ 1774361 h 1774361"/>
              <a:gd name="connsiteX1-273" fmla="*/ 723122 w 3127375"/>
              <a:gd name="connsiteY1-274" fmla="*/ 17030 h 1774361"/>
              <a:gd name="connsiteX2-275" fmla="*/ 1713811 w 3127375"/>
              <a:gd name="connsiteY2-276" fmla="*/ 0 h 1774361"/>
              <a:gd name="connsiteX3-277" fmla="*/ 3127375 w 3127375"/>
              <a:gd name="connsiteY3-278" fmla="*/ 1774361 h 1774361"/>
              <a:gd name="connsiteX4-279" fmla="*/ 0 w 3127375"/>
              <a:gd name="connsiteY4-280" fmla="*/ 1774361 h 1774361"/>
              <a:gd name="connsiteX0-281" fmla="*/ 0 w 3127375"/>
              <a:gd name="connsiteY0-282" fmla="*/ 1779612 h 1779612"/>
              <a:gd name="connsiteX1-283" fmla="*/ 723122 w 3127375"/>
              <a:gd name="connsiteY1-284" fmla="*/ 22281 h 1779612"/>
              <a:gd name="connsiteX2-285" fmla="*/ 1807790 w 3127375"/>
              <a:gd name="connsiteY2-286" fmla="*/ 0 h 1779612"/>
              <a:gd name="connsiteX3-287" fmla="*/ 3127375 w 3127375"/>
              <a:gd name="connsiteY3-288" fmla="*/ 1779612 h 1779612"/>
              <a:gd name="connsiteX4-289" fmla="*/ 0 w 3127375"/>
              <a:gd name="connsiteY4-290" fmla="*/ 1779612 h 1779612"/>
              <a:gd name="connsiteX0-291" fmla="*/ 0 w 3127375"/>
              <a:gd name="connsiteY0-292" fmla="*/ 1758605 h 1758605"/>
              <a:gd name="connsiteX1-293" fmla="*/ 723122 w 3127375"/>
              <a:gd name="connsiteY1-294" fmla="*/ 1274 h 1758605"/>
              <a:gd name="connsiteX2-295" fmla="*/ 1787652 w 3127375"/>
              <a:gd name="connsiteY2-296" fmla="*/ 0 h 1758605"/>
              <a:gd name="connsiteX3-297" fmla="*/ 3127375 w 3127375"/>
              <a:gd name="connsiteY3-298" fmla="*/ 1758605 h 1758605"/>
              <a:gd name="connsiteX4-299" fmla="*/ 0 w 3127375"/>
              <a:gd name="connsiteY4-300" fmla="*/ 1758605 h 1758605"/>
            </a:gdLst>
            <a:ahLst/>
            <a:cxnLst>
              <a:cxn ang="0">
                <a:pos x="connsiteX0-291" y="connsiteY0-292"/>
              </a:cxn>
              <a:cxn ang="0">
                <a:pos x="connsiteX1-293" y="connsiteY1-294"/>
              </a:cxn>
              <a:cxn ang="0">
                <a:pos x="connsiteX2-295" y="connsiteY2-296"/>
              </a:cxn>
              <a:cxn ang="0">
                <a:pos x="connsiteX3-297" y="connsiteY3-298"/>
              </a:cxn>
              <a:cxn ang="0">
                <a:pos x="connsiteX4-299" y="connsiteY4-300"/>
              </a:cxn>
            </a:cxnLst>
            <a:rect l="l" t="t" r="r" b="b"/>
            <a:pathLst>
              <a:path w="3127375" h="1758605">
                <a:moveTo>
                  <a:pt x="0" y="1758605"/>
                </a:moveTo>
                <a:lnTo>
                  <a:pt x="723122" y="1274"/>
                </a:lnTo>
                <a:lnTo>
                  <a:pt x="1787652" y="0"/>
                </a:lnTo>
                <a:lnTo>
                  <a:pt x="3127375" y="1758605"/>
                </a:lnTo>
                <a:lnTo>
                  <a:pt x="0" y="1758605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D187DD9-D2BA-4BBF-96CF-9EF400EC5BD3}"/>
              </a:ext>
            </a:extLst>
          </p:cNvPr>
          <p:cNvGrpSpPr>
            <a:grpSpLocks/>
          </p:cNvGrpSpPr>
          <p:nvPr/>
        </p:nvGrpSpPr>
        <p:grpSpPr bwMode="auto">
          <a:xfrm>
            <a:off x="6264275" y="2054225"/>
            <a:ext cx="128588" cy="1196975"/>
            <a:chOff x="6257877" y="2420045"/>
            <a:chExt cx="171449" cy="1596740"/>
          </a:xfrm>
        </p:grpSpPr>
        <p:cxnSp>
          <p:nvCxnSpPr>
            <p:cNvPr id="13" name="肘形连接符 15">
              <a:extLst>
                <a:ext uri="{FF2B5EF4-FFF2-40B4-BE49-F238E27FC236}">
                  <a16:creationId xmlns:a16="http://schemas.microsoft.com/office/drawing/2014/main" id="{289E3C57-D60A-4F35-9448-3949162A54BB}"/>
                </a:ext>
              </a:extLst>
            </p:cNvPr>
            <p:cNvCxnSpPr/>
            <p:nvPr/>
          </p:nvCxnSpPr>
          <p:spPr bwMode="auto">
            <a:xfrm>
              <a:off x="6272694" y="3847370"/>
              <a:ext cx="156632" cy="146121"/>
            </a:xfrm>
            <a:prstGeom prst="bentConnector3">
              <a:avLst>
                <a:gd name="adj1" fmla="val 100000"/>
              </a:avLst>
            </a:prstGeom>
            <a:ln w="25400">
              <a:solidFill>
                <a:srgbClr val="E8112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722A7279-9BA0-4E1A-80EF-2F0AEB859420}"/>
                </a:ext>
              </a:extLst>
            </p:cNvPr>
            <p:cNvCxnSpPr/>
            <p:nvPr/>
          </p:nvCxnSpPr>
          <p:spPr bwMode="auto">
            <a:xfrm>
              <a:off x="6257877" y="2420045"/>
              <a:ext cx="0" cy="1596740"/>
            </a:xfrm>
            <a:prstGeom prst="line">
              <a:avLst/>
            </a:prstGeom>
            <a:ln w="25400">
              <a:solidFill>
                <a:srgbClr val="E81125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276461A9-26DB-4D75-A9D3-2B0658243C97}"/>
              </a:ext>
            </a:extLst>
          </p:cNvPr>
          <p:cNvSpPr/>
          <p:nvPr/>
        </p:nvSpPr>
        <p:spPr>
          <a:xfrm>
            <a:off x="6554788" y="3197225"/>
            <a:ext cx="438150" cy="414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100" b="1" i="1" dirty="0">
                <a:latin typeface="+mj-lt"/>
              </a:rPr>
              <a:t>b</a:t>
            </a:r>
            <a:endParaRPr lang="zh-CN" altLang="en-US" sz="2100" b="1" i="1" dirty="0">
              <a:latin typeface="+mj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99084DA-9AB3-4C7A-8442-FCD207E507E3}"/>
              </a:ext>
            </a:extLst>
          </p:cNvPr>
          <p:cNvSpPr/>
          <p:nvPr/>
        </p:nvSpPr>
        <p:spPr>
          <a:xfrm>
            <a:off x="6556375" y="1692275"/>
            <a:ext cx="438150" cy="414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100" b="1" i="1" dirty="0">
                <a:latin typeface="+mj-lt"/>
              </a:rPr>
              <a:t>a</a:t>
            </a:r>
            <a:endParaRPr lang="zh-CN" altLang="en-US" sz="2100" b="1" i="1" dirty="0">
              <a:latin typeface="+mj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26D1FE5-C9E3-4F5A-9787-3316E21CA13F}"/>
              </a:ext>
            </a:extLst>
          </p:cNvPr>
          <p:cNvSpPr/>
          <p:nvPr/>
        </p:nvSpPr>
        <p:spPr>
          <a:xfrm>
            <a:off x="6315075" y="2417763"/>
            <a:ext cx="438150" cy="4159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100" b="1" i="1" dirty="0">
                <a:latin typeface="+mj-lt"/>
              </a:rPr>
              <a:t>h</a:t>
            </a:r>
            <a:endParaRPr lang="zh-CN" altLang="en-US" sz="2100" b="1" i="1" dirty="0">
              <a:latin typeface="+mj-lt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6E5C2693-26DE-46DF-ADBB-0B7D9C1BF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2332" y="3230131"/>
            <a:ext cx="2552700" cy="461963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i="1" dirty="0">
                <a:latin typeface="+mn-lt"/>
                <a:ea typeface="宋体" panose="02010600030101010101" pitchFamily="2" charset="-122"/>
              </a:rPr>
              <a:t>S</a:t>
            </a:r>
            <a:r>
              <a:rPr lang="zh-CN" altLang="en-US" sz="2400" b="1" dirty="0">
                <a:latin typeface="+mn-lt"/>
                <a:ea typeface="宋体" panose="02010600030101010101" pitchFamily="2" charset="-122"/>
              </a:rPr>
              <a:t> </a:t>
            </a:r>
            <a:r>
              <a:rPr lang="en-US" altLang="zh-CN" sz="2400" b="1" dirty="0">
                <a:latin typeface="+mn-lt"/>
                <a:ea typeface="宋体" panose="02010600030101010101" pitchFamily="2" charset="-122"/>
              </a:rPr>
              <a:t>= </a:t>
            </a:r>
            <a:r>
              <a:rPr lang="zh-CN" altLang="en-US" sz="2400" b="1" dirty="0">
                <a:latin typeface="+mn-lt"/>
                <a:ea typeface="宋体" panose="02010600030101010101" pitchFamily="2" charset="-122"/>
              </a:rPr>
              <a:t>（</a:t>
            </a:r>
            <a:r>
              <a:rPr lang="en-US" altLang="zh-CN" sz="2400" b="1" i="1" dirty="0">
                <a:latin typeface="+mn-lt"/>
                <a:ea typeface="宋体" panose="02010600030101010101" pitchFamily="2" charset="-122"/>
              </a:rPr>
              <a:t>a + b</a:t>
            </a:r>
            <a:r>
              <a:rPr lang="zh-CN" altLang="en-US" sz="2400" b="1" dirty="0">
                <a:latin typeface="+mn-lt"/>
                <a:ea typeface="宋体" panose="02010600030101010101" pitchFamily="2" charset="-122"/>
              </a:rPr>
              <a:t>）</a:t>
            </a:r>
            <a:r>
              <a:rPr lang="en-US" altLang="zh-CN" sz="2400" b="1" i="1" dirty="0">
                <a:latin typeface="+mn-lt"/>
                <a:ea typeface="宋体" panose="02010600030101010101" pitchFamily="2" charset="-122"/>
              </a:rPr>
              <a:t>h</a:t>
            </a:r>
            <a:r>
              <a:rPr lang="en-US" altLang="zh-CN" sz="2400" b="1" dirty="0">
                <a:latin typeface="+mn-lt"/>
                <a:ea typeface="楷体_GB2312" pitchFamily="49" charset="-122"/>
              </a:rPr>
              <a:t>÷</a:t>
            </a:r>
            <a:r>
              <a:rPr lang="en-US" altLang="zh-CN" sz="2400" b="1" dirty="0">
                <a:latin typeface="+mn-lt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7368173-5391-4ED7-B5CD-3E4F5B32E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9344" y="3817800"/>
            <a:ext cx="3418676" cy="389530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易错点：不要忘记“</a:t>
            </a:r>
            <a:r>
              <a:rPr lang="en-US" altLang="zh-CN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÷2</a:t>
            </a: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705BEEC8-BA84-415A-9E4B-29B3DFAC0B60}"/>
              </a:ext>
            </a:extLst>
          </p:cNvPr>
          <p:cNvSpPr txBox="1"/>
          <p:nvPr/>
        </p:nvSpPr>
        <p:spPr bwMode="auto">
          <a:xfrm>
            <a:off x="6007101" y="388993"/>
            <a:ext cx="1701107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P84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例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3]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1C19E3D2-03B4-423F-B826-29C35FDDA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073" y="637435"/>
            <a:ext cx="8077200" cy="113024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我国三峡水电站大坝的横截面的一部分是梯形（如下图），求它的面积。</a:t>
            </a:r>
          </a:p>
        </p:txBody>
      </p:sp>
      <p:pic>
        <p:nvPicPr>
          <p:cNvPr id="27653" name="Picture 10" descr="45">
            <a:extLst>
              <a:ext uri="{FF2B5EF4-FFF2-40B4-BE49-F238E27FC236}">
                <a16:creationId xmlns:a16="http://schemas.microsoft.com/office/drawing/2014/main" id="{62D59ED8-514E-4A7D-8536-C8C79C2A1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73" y="1836079"/>
            <a:ext cx="1901825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D8C0EC35-ADDD-451A-A451-09DBB13F6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8456" y="2016123"/>
            <a:ext cx="3367088" cy="17732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100" b="1" i="1" dirty="0">
                <a:solidFill>
                  <a:srgbClr val="FF0000"/>
                </a:solidFill>
                <a:latin typeface="+mn-lt"/>
                <a:ea typeface="+mn-ea"/>
              </a:rPr>
              <a:t>S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 =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i="1" dirty="0" err="1">
                <a:solidFill>
                  <a:srgbClr val="FF0000"/>
                </a:solidFill>
                <a:latin typeface="+mn-lt"/>
                <a:ea typeface="+mn-ea"/>
              </a:rPr>
              <a:t>a</a:t>
            </a:r>
            <a:r>
              <a:rPr lang="en-US" altLang="zh-CN" sz="2100" b="1" dirty="0" err="1">
                <a:solidFill>
                  <a:srgbClr val="FF0000"/>
                </a:solidFill>
                <a:latin typeface="+mn-lt"/>
                <a:ea typeface="+mn-ea"/>
              </a:rPr>
              <a:t>+</a:t>
            </a:r>
            <a:r>
              <a:rPr lang="en-US" altLang="zh-CN" sz="2100" b="1" i="1" dirty="0" err="1">
                <a:solidFill>
                  <a:srgbClr val="FF0000"/>
                </a:solidFill>
                <a:latin typeface="+mn-lt"/>
                <a:ea typeface="+mn-ea"/>
              </a:rPr>
              <a:t>b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100" b="1" i="1" dirty="0">
                <a:solidFill>
                  <a:srgbClr val="FF0000"/>
                </a:solidFill>
                <a:latin typeface="+mn-lt"/>
                <a:ea typeface="+mn-ea"/>
              </a:rPr>
              <a:t>h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÷2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   =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36+120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×135÷2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  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= 156×135÷2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  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= 10530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18C8A301-A770-41BF-A270-72B5C596F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5588" y="3799413"/>
            <a:ext cx="4262437" cy="4672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答：它的面积是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10530 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平方米。</a:t>
            </a:r>
            <a:endParaRPr lang="en-US" altLang="zh-CN" sz="21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809C780-5C2F-C964-AEB0-1A39738B4EE4}"/>
              </a:ext>
            </a:extLst>
          </p:cNvPr>
          <p:cNvGrpSpPr/>
          <p:nvPr/>
        </p:nvGrpSpPr>
        <p:grpSpPr>
          <a:xfrm>
            <a:off x="122928" y="73675"/>
            <a:ext cx="2978412" cy="628212"/>
            <a:chOff x="122928" y="279415"/>
            <a:chExt cx="2343797" cy="62821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598CE52-452E-F1A8-C346-725CFCB15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28" y="284055"/>
              <a:ext cx="2343797" cy="623572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D981E62-6429-FA19-EAE8-02B2E1E57563}"/>
                </a:ext>
              </a:extLst>
            </p:cNvPr>
            <p:cNvSpPr txBox="1"/>
            <p:nvPr/>
          </p:nvSpPr>
          <p:spPr bwMode="auto">
            <a:xfrm>
              <a:off x="327879" y="279415"/>
              <a:ext cx="1848274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四、解决问题</a:t>
              </a: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20BD4B36-D843-C5B0-E99D-927BCD03CC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71" y="797942"/>
            <a:ext cx="540542" cy="38566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2D01B1D-0758-9E3D-09D4-6DF358831D6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936" y="1344087"/>
            <a:ext cx="2570861" cy="15464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8E04F4A-43B0-4C61-AF8C-B2AEDD9A525E}"/>
              </a:ext>
            </a:extLst>
          </p:cNvPr>
          <p:cNvSpPr txBox="1"/>
          <p:nvPr/>
        </p:nvSpPr>
        <p:spPr bwMode="auto">
          <a:xfrm>
            <a:off x="5763048" y="403857"/>
            <a:ext cx="3053291" cy="401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P84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做一做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1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BC7B8AB-6032-BCED-69DB-EE6D9B542562}"/>
              </a:ext>
            </a:extLst>
          </p:cNvPr>
          <p:cNvSpPr/>
          <p:nvPr/>
        </p:nvSpPr>
        <p:spPr>
          <a:xfrm>
            <a:off x="340994" y="108521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1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B5CF022-2B2B-8451-FB99-60C70DD578AF}"/>
              </a:ext>
            </a:extLst>
          </p:cNvPr>
          <p:cNvGrpSpPr/>
          <p:nvPr/>
        </p:nvGrpSpPr>
        <p:grpSpPr>
          <a:xfrm>
            <a:off x="122928" y="73675"/>
            <a:ext cx="2978412" cy="628212"/>
            <a:chOff x="122928" y="279415"/>
            <a:chExt cx="2343797" cy="62821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3469D7A-F1B7-5FC0-789B-8523B1048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28" y="284055"/>
              <a:ext cx="2343797" cy="623572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68B8997-2A2B-58D3-79ED-265579619051}"/>
                </a:ext>
              </a:extLst>
            </p:cNvPr>
            <p:cNvSpPr txBox="1"/>
            <p:nvPr/>
          </p:nvSpPr>
          <p:spPr bwMode="auto">
            <a:xfrm>
              <a:off x="327879" y="279415"/>
              <a:ext cx="1848275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五、实践应用</a:t>
              </a:r>
            </a:p>
          </p:txBody>
        </p:sp>
      </p:grpSp>
      <p:sp>
        <p:nvSpPr>
          <p:cNvPr id="11" name="Rectangle 8">
            <a:extLst>
              <a:ext uri="{FF2B5EF4-FFF2-40B4-BE49-F238E27FC236}">
                <a16:creationId xmlns:a16="http://schemas.microsoft.com/office/drawing/2014/main" id="{FF997BD1-3A40-67D1-2506-3F5A08B19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000" y="2543824"/>
            <a:ext cx="5743998" cy="4940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平行四边形的底</a:t>
            </a:r>
            <a:r>
              <a:rPr lang="en-US" altLang="zh-CN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225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</a:t>
            </a: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；                        </a:t>
            </a:r>
          </a:p>
        </p:txBody>
      </p:sp>
      <p:sp>
        <p:nvSpPr>
          <p:cNvPr id="12" name="Rectangle 120">
            <a:extLst>
              <a:ext uri="{FF2B5EF4-FFF2-40B4-BE49-F238E27FC236}">
                <a16:creationId xmlns:a16="http://schemas.microsoft.com/office/drawing/2014/main" id="{13E26A2C-D9E6-D4AA-AEBC-A635FA7BD2B5}"/>
              </a:ext>
            </a:extLst>
          </p:cNvPr>
          <p:cNvSpPr/>
          <p:nvPr/>
        </p:nvSpPr>
        <p:spPr>
          <a:xfrm>
            <a:off x="657001" y="968451"/>
            <a:ext cx="4753199" cy="148111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noProof="1">
                <a:latin typeface="+mn-lt"/>
                <a:ea typeface="黑体" panose="02010609060101010101" pitchFamily="49" charset="-122"/>
              </a:rPr>
              <a:t>观察拼成的平行四边形与原来的梯形，它们的底、高和面积之间有什么关系？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E93BDE51-4ECF-34D7-5D0F-8C02519D5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8670" y="2524348"/>
            <a:ext cx="288961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梯形的上底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+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下底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98CEE2A5-241E-641A-9BF7-9B4BA1F69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98" y="3078362"/>
            <a:ext cx="5987641" cy="4940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平行四边形的高</a:t>
            </a:r>
            <a:r>
              <a:rPr lang="en-US" altLang="zh-CN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225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</a:t>
            </a: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；                        </a:t>
            </a:r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DD8F3C90-6207-6E53-A1C2-2F0B1E286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999" y="3612900"/>
            <a:ext cx="4989421" cy="4786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平行四边形的面积</a:t>
            </a:r>
            <a:r>
              <a:rPr lang="en-US" altLang="zh-CN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225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</a:t>
            </a: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。                        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5422F3D5-C177-B9BE-6B1B-167749F3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2198" y="3054475"/>
            <a:ext cx="187314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梯形的高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÷2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0B20D362-AB72-2D3A-328E-392844143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3296" y="3603372"/>
            <a:ext cx="192498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梯形的面积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1B4A7EB0-57AA-0D5D-4124-CBED8710C4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7341" y="1061593"/>
            <a:ext cx="3207876" cy="1617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30BB758A-B8FF-FB25-63CD-6D8E12E293F8}"/>
              </a:ext>
            </a:extLst>
          </p:cNvPr>
          <p:cNvSpPr/>
          <p:nvPr/>
        </p:nvSpPr>
        <p:spPr>
          <a:xfrm>
            <a:off x="371474" y="127571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2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3" name="Rectangle 120">
            <a:extLst>
              <a:ext uri="{FF2B5EF4-FFF2-40B4-BE49-F238E27FC236}">
                <a16:creationId xmlns:a16="http://schemas.microsoft.com/office/drawing/2014/main" id="{4A8055BD-A216-5889-FCB9-C66260BFD61F}"/>
              </a:ext>
            </a:extLst>
          </p:cNvPr>
          <p:cNvSpPr/>
          <p:nvPr/>
        </p:nvSpPr>
        <p:spPr>
          <a:xfrm>
            <a:off x="687481" y="1158951"/>
            <a:ext cx="8085045" cy="10009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noProof="1">
                <a:latin typeface="+mn-lt"/>
                <a:ea typeface="黑体" panose="02010609060101010101" pitchFamily="49" charset="-122"/>
              </a:rPr>
              <a:t>在周围找一个梯形，量出它的上底、下底和高，再算出它的面积。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D99572C-0320-BD9D-5F28-92DD5F4578F1}"/>
              </a:ext>
            </a:extLst>
          </p:cNvPr>
          <p:cNvSpPr txBox="1"/>
          <p:nvPr/>
        </p:nvSpPr>
        <p:spPr bwMode="auto">
          <a:xfrm>
            <a:off x="5816389" y="727143"/>
            <a:ext cx="2847552" cy="401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P84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做一做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2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ABA6AD8-D346-B884-BE7F-37540120589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8" y="2335256"/>
            <a:ext cx="7557025" cy="109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62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C6CC0F5C-B99A-45B5-83DD-EB149D969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7" y="651077"/>
            <a:ext cx="7437438" cy="168424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一条新挖的水渠，横截面是梯形（如图）。渠口宽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2.8m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，渠底宽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1.4m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，渠深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1.2m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。横截面的面积是多少平方米？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428A850-B80C-4446-B9DF-C35229FC1F27}"/>
              </a:ext>
            </a:extLst>
          </p:cNvPr>
          <p:cNvSpPr txBox="1"/>
          <p:nvPr/>
        </p:nvSpPr>
        <p:spPr bwMode="auto">
          <a:xfrm>
            <a:off x="2284148" y="1907864"/>
            <a:ext cx="2672526" cy="36702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P85 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练习十六 第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1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sz="16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F51CDC1-A734-4A56-87BB-CFAA6E2D7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7" y="2702517"/>
            <a:ext cx="560228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1.4 + 2.8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×1.2÷2= 2.52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）</a:t>
            </a:r>
          </a:p>
        </p:txBody>
      </p:sp>
      <p:pic>
        <p:nvPicPr>
          <p:cNvPr id="29701" name="Picture 2">
            <a:extLst>
              <a:ext uri="{FF2B5EF4-FFF2-40B4-BE49-F238E27FC236}">
                <a16:creationId xmlns:a16="http://schemas.microsoft.com/office/drawing/2014/main" id="{9E6F16D8-EAD5-4AC4-AFE7-7E10EB2EC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475" y="2128044"/>
            <a:ext cx="31178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15B4C1E-7EED-4B1E-A700-9FB47CD97F3B}"/>
              </a:ext>
            </a:extLst>
          </p:cNvPr>
          <p:cNvSpPr/>
          <p:nvPr/>
        </p:nvSpPr>
        <p:spPr>
          <a:xfrm>
            <a:off x="973137" y="3216867"/>
            <a:ext cx="4429125" cy="534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答：它的横截面积是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2.52 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。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FE9AEF24-83BD-DFA3-A041-264F81BC467B}"/>
              </a:ext>
            </a:extLst>
          </p:cNvPr>
          <p:cNvSpPr/>
          <p:nvPr/>
        </p:nvSpPr>
        <p:spPr>
          <a:xfrm>
            <a:off x="626427" y="840205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3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24">
            <a:extLst>
              <a:ext uri="{FF2B5EF4-FFF2-40B4-BE49-F238E27FC236}">
                <a16:creationId xmlns:a16="http://schemas.microsoft.com/office/drawing/2014/main" id="{8F2FD5B1-7E92-4925-B139-7F7E09AC6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图片 19">
            <a:extLst>
              <a:ext uri="{FF2B5EF4-FFF2-40B4-BE49-F238E27FC236}">
                <a16:creationId xmlns:a16="http://schemas.microsoft.com/office/drawing/2014/main" id="{EE405EBC-B418-4ACF-9E71-A946A975D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008063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形 7">
            <a:extLst>
              <a:ext uri="{FF2B5EF4-FFF2-40B4-BE49-F238E27FC236}">
                <a16:creationId xmlns:a16="http://schemas.microsoft.com/office/drawing/2014/main" id="{16E0CEFF-B9E9-41F7-A9F5-1ACEE9719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3101975"/>
            <a:ext cx="1179513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形 9">
            <a:extLst>
              <a:ext uri="{FF2B5EF4-FFF2-40B4-BE49-F238E27FC236}">
                <a16:creationId xmlns:a16="http://schemas.microsoft.com/office/drawing/2014/main" id="{64F36D26-8E53-4F9D-8688-A38BF8542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213995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形 5">
            <a:extLst>
              <a:ext uri="{FF2B5EF4-FFF2-40B4-BE49-F238E27FC236}">
                <a16:creationId xmlns:a16="http://schemas.microsoft.com/office/drawing/2014/main" id="{C545BB57-AAD5-40B4-969A-B86C159C1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27844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5" name="组合 12">
            <a:extLst>
              <a:ext uri="{FF2B5EF4-FFF2-40B4-BE49-F238E27FC236}">
                <a16:creationId xmlns:a16="http://schemas.microsoft.com/office/drawing/2014/main" id="{6AAE1883-062F-4D33-BABA-8420E32DA887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1420813"/>
            <a:ext cx="6746875" cy="1905000"/>
            <a:chOff x="833121" y="1494444"/>
            <a:chExt cx="7267786" cy="2052320"/>
          </a:xfrm>
        </p:grpSpPr>
        <p:sp>
          <p:nvSpPr>
            <p:cNvPr id="11" name="思想气泡: 云 10">
              <a:extLst>
                <a:ext uri="{FF2B5EF4-FFF2-40B4-BE49-F238E27FC236}">
                  <a16:creationId xmlns:a16="http://schemas.microsoft.com/office/drawing/2014/main" id="{61BCAFCA-6918-4156-BC36-317D3D9BD7A4}"/>
                </a:ext>
              </a:extLst>
            </p:cNvPr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777" name="矩形 2">
              <a:extLst>
                <a:ext uri="{FF2B5EF4-FFF2-40B4-BE49-F238E27FC236}">
                  <a16:creationId xmlns:a16="http://schemas.microsoft.com/office/drawing/2014/main" id="{68EEC515-2417-4C1C-9A08-172353A465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026" y="2228216"/>
              <a:ext cx="6072445" cy="497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D4B8F1B-BF10-F4DE-DB40-20304BBC6485}"/>
              </a:ext>
            </a:extLst>
          </p:cNvPr>
          <p:cNvGrpSpPr/>
          <p:nvPr/>
        </p:nvGrpSpPr>
        <p:grpSpPr>
          <a:xfrm>
            <a:off x="122928" y="73675"/>
            <a:ext cx="2978412" cy="628212"/>
            <a:chOff x="122928" y="279415"/>
            <a:chExt cx="2343797" cy="62821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1E3613A0-BD24-5C44-4D8E-A6D81A488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28" y="284055"/>
              <a:ext cx="2343797" cy="623572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E4BADFC-F376-BB65-4067-D638254845B9}"/>
                </a:ext>
              </a:extLst>
            </p:cNvPr>
            <p:cNvSpPr txBox="1"/>
            <p:nvPr/>
          </p:nvSpPr>
          <p:spPr bwMode="auto">
            <a:xfrm>
              <a:off x="327879" y="279415"/>
              <a:ext cx="1848274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六、课堂小结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3">
            <a:extLst>
              <a:ext uri="{FF2B5EF4-FFF2-40B4-BE49-F238E27FC236}">
                <a16:creationId xmlns:a16="http://schemas.microsoft.com/office/drawing/2014/main" id="{3B81E71B-2899-411D-86AF-7AC9ACF96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023" y="1022246"/>
            <a:ext cx="3894138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一、求下面梯形的面积。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21A73DD-9E9D-44DC-81DC-9A04D8D86575}"/>
              </a:ext>
            </a:extLst>
          </p:cNvPr>
          <p:cNvSpPr txBox="1"/>
          <p:nvPr/>
        </p:nvSpPr>
        <p:spPr bwMode="auto">
          <a:xfrm>
            <a:off x="4022725" y="1116310"/>
            <a:ext cx="2249334" cy="3327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选自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《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创优作业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100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分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》]</a:t>
            </a:r>
            <a:endParaRPr lang="zh-CN" altLang="en-US" sz="14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E7B4853-A86A-47A2-82B6-8BFA6377AC24}"/>
              </a:ext>
            </a:extLst>
          </p:cNvPr>
          <p:cNvSpPr txBox="1"/>
          <p:nvPr/>
        </p:nvSpPr>
        <p:spPr bwMode="auto">
          <a:xfrm>
            <a:off x="943615" y="3997683"/>
            <a:ext cx="4170363" cy="512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8+12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×6÷2 = 60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pic>
        <p:nvPicPr>
          <p:cNvPr id="33797" name="图片 1">
            <a:extLst>
              <a:ext uri="{FF2B5EF4-FFF2-40B4-BE49-F238E27FC236}">
                <a16:creationId xmlns:a16="http://schemas.microsoft.com/office/drawing/2014/main" id="{8E711765-06C9-449E-AD1A-E9F46B454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178" y="1830746"/>
            <a:ext cx="2420937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图片 2">
            <a:extLst>
              <a:ext uri="{FF2B5EF4-FFF2-40B4-BE49-F238E27FC236}">
                <a16:creationId xmlns:a16="http://schemas.microsoft.com/office/drawing/2014/main" id="{7DEEB930-E05A-4D89-8437-B40E09E0B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978" y="1810108"/>
            <a:ext cx="2316162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A8E6CC6-A992-4909-B051-41365D544F00}"/>
              </a:ext>
            </a:extLst>
          </p:cNvPr>
          <p:cNvSpPr txBox="1"/>
          <p:nvPr/>
        </p:nvSpPr>
        <p:spPr bwMode="auto">
          <a:xfrm>
            <a:off x="4713928" y="3997683"/>
            <a:ext cx="4168775" cy="512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7+15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×8÷2 = 88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dm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BFE566E-0AFA-2C5B-E7D2-1F05D18CC370}"/>
              </a:ext>
            </a:extLst>
          </p:cNvPr>
          <p:cNvGrpSpPr/>
          <p:nvPr/>
        </p:nvGrpSpPr>
        <p:grpSpPr>
          <a:xfrm>
            <a:off x="122928" y="279415"/>
            <a:ext cx="2283106" cy="628212"/>
            <a:chOff x="122928" y="279415"/>
            <a:chExt cx="2283106" cy="62821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938BF928-B963-2E86-6654-ADEA3A244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928" y="284055"/>
              <a:ext cx="2283106" cy="623572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E55C8F97-3895-9E6A-D2D4-8CDA8F09EF94}"/>
                </a:ext>
              </a:extLst>
            </p:cNvPr>
            <p:cNvSpPr txBox="1"/>
            <p:nvPr/>
          </p:nvSpPr>
          <p:spPr bwMode="auto">
            <a:xfrm>
              <a:off x="480910" y="279415"/>
              <a:ext cx="162736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备选练习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>
            <a:extLst>
              <a:ext uri="{FF2B5EF4-FFF2-40B4-BE49-F238E27FC236}">
                <a16:creationId xmlns:a16="http://schemas.microsoft.com/office/drawing/2014/main" id="{27AB0E90-B99A-47C6-8EC6-A851E4757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12" y="744110"/>
            <a:ext cx="7661275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二、一条防洪堤，横截面是梯形（如图），它的横截面的面积是多少平方米？（单位：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1EEEE6C-68C5-4177-9166-2158F0DD04EE}"/>
              </a:ext>
            </a:extLst>
          </p:cNvPr>
          <p:cNvSpPr txBox="1"/>
          <p:nvPr/>
        </p:nvSpPr>
        <p:spPr bwMode="auto">
          <a:xfrm>
            <a:off x="5585407" y="1284966"/>
            <a:ext cx="2861681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选自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《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创优作业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100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分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》]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34820" name="图片 1">
            <a:extLst>
              <a:ext uri="{FF2B5EF4-FFF2-40B4-BE49-F238E27FC236}">
                <a16:creationId xmlns:a16="http://schemas.microsoft.com/office/drawing/2014/main" id="{9784E459-081A-44FE-90F4-46EBADA2A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273" y="1899019"/>
            <a:ext cx="385127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F8F0507-E864-4CB6-9799-5E6175C9F8EF}"/>
              </a:ext>
            </a:extLst>
          </p:cNvPr>
          <p:cNvSpPr txBox="1"/>
          <p:nvPr/>
        </p:nvSpPr>
        <p:spPr bwMode="auto">
          <a:xfrm>
            <a:off x="696912" y="2246034"/>
            <a:ext cx="4170362" cy="571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6+25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×10÷2 = 155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5CCEA14-E707-4EFB-AA6B-F3683564DE52}"/>
              </a:ext>
            </a:extLst>
          </p:cNvPr>
          <p:cNvSpPr txBox="1"/>
          <p:nvPr/>
        </p:nvSpPr>
        <p:spPr bwMode="auto">
          <a:xfrm>
            <a:off x="696912" y="2908764"/>
            <a:ext cx="4170362" cy="5208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答：它的横截面积是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155m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>
            <a:extLst>
              <a:ext uri="{FF2B5EF4-FFF2-40B4-BE49-F238E27FC236}">
                <a16:creationId xmlns:a16="http://schemas.microsoft.com/office/drawing/2014/main" id="{8DA59E9E-F4A2-4E99-B189-D69326DBE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992188"/>
            <a:ext cx="8232775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三、一个梯形的面积是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28 dm</a:t>
            </a:r>
            <a:r>
              <a:rPr lang="en-US" altLang="zh-CN" sz="2400" b="1" baseline="3000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，上底是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5 dm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，下底是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9 dm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，它的高是多少分米？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66E2A99-3120-46CA-8C15-4B46941B52FB}"/>
              </a:ext>
            </a:extLst>
          </p:cNvPr>
          <p:cNvSpPr txBox="1"/>
          <p:nvPr/>
        </p:nvSpPr>
        <p:spPr bwMode="auto">
          <a:xfrm>
            <a:off x="3273513" y="1571801"/>
            <a:ext cx="2861681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选自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《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创优作业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100</a:t>
            </a:r>
            <a:r>
              <a:rPr lang="zh-CN" altLang="en-US" b="1">
                <a:solidFill>
                  <a:srgbClr val="FF6600"/>
                </a:solidFill>
                <a:latin typeface="+mj-ea"/>
                <a:ea typeface="+mj-ea"/>
              </a:rPr>
              <a:t>分</a:t>
            </a:r>
            <a:r>
              <a:rPr lang="en-US" altLang="zh-CN" b="1">
                <a:solidFill>
                  <a:srgbClr val="FF6600"/>
                </a:solidFill>
                <a:latin typeface="+mj-ea"/>
                <a:ea typeface="+mj-ea"/>
              </a:rPr>
              <a:t>》]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6F4AAA5-94C6-48E8-BE73-6F60D03C16E5}"/>
              </a:ext>
            </a:extLst>
          </p:cNvPr>
          <p:cNvSpPr txBox="1"/>
          <p:nvPr/>
        </p:nvSpPr>
        <p:spPr bwMode="auto">
          <a:xfrm>
            <a:off x="2459038" y="2584450"/>
            <a:ext cx="3959225" cy="5730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28×2÷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5+9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 = 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dm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231E2D8-8B00-490E-9A92-D046F42BF907}"/>
              </a:ext>
            </a:extLst>
          </p:cNvPr>
          <p:cNvSpPr txBox="1"/>
          <p:nvPr/>
        </p:nvSpPr>
        <p:spPr bwMode="auto">
          <a:xfrm>
            <a:off x="2459038" y="3315970"/>
            <a:ext cx="3959225" cy="5208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答：它的高是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4dm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none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3195</TotalTime>
  <Words>1032</Words>
  <Application>Microsoft Office PowerPoint</Application>
  <PresentationFormat>全屏显示(16:9)</PresentationFormat>
  <Paragraphs>122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梯形的面积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777</cp:revision>
  <dcterms:created xsi:type="dcterms:W3CDTF">2016-01-14T07:05:12Z</dcterms:created>
  <dcterms:modified xsi:type="dcterms:W3CDTF">2026-07-20T09:07:21Z</dcterms:modified>
  <cp:category>状元成才路</cp:category>
</cp:coreProperties>
</file>