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77" r:id="rId3"/>
    <p:sldId id="340" r:id="rId4"/>
    <p:sldId id="391" r:id="rId5"/>
    <p:sldId id="379" r:id="rId6"/>
    <p:sldId id="378" r:id="rId7"/>
    <p:sldId id="380" r:id="rId8"/>
    <p:sldId id="381" r:id="rId9"/>
    <p:sldId id="383" r:id="rId10"/>
    <p:sldId id="382" r:id="rId11"/>
    <p:sldId id="384" r:id="rId12"/>
    <p:sldId id="368" r:id="rId13"/>
    <p:sldId id="392" r:id="rId14"/>
    <p:sldId id="353" r:id="rId15"/>
    <p:sldId id="376" r:id="rId16"/>
    <p:sldId id="386" r:id="rId17"/>
    <p:sldId id="387" r:id="rId18"/>
    <p:sldId id="388" r:id="rId19"/>
    <p:sldId id="389" r:id="rId20"/>
    <p:sldId id="327" r:id="rId21"/>
    <p:sldId id="339" r:id="rId22"/>
    <p:sldId id="390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55555"/>
    <a:srgbClr val="BBE0E3"/>
    <a:srgbClr val="96B4B7"/>
    <a:srgbClr val="F9C309"/>
    <a:srgbClr val="1515FF"/>
    <a:srgbClr val="8EF6E4"/>
    <a:srgbClr val="FF47FF"/>
    <a:srgbClr val="F8F3D4"/>
    <a:srgbClr val="F8F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1" autoAdjust="0"/>
    <p:restoredTop sz="96249" autoAdjust="0"/>
  </p:normalViewPr>
  <p:slideViewPr>
    <p:cSldViewPr snapToGrid="0">
      <p:cViewPr varScale="1">
        <p:scale>
          <a:sx n="149" d="100"/>
          <a:sy n="149" d="100"/>
        </p:scale>
        <p:origin x="510" y="114"/>
      </p:cViewPr>
      <p:guideLst>
        <p:guide orient="horz" pos="162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32"/>
      </p:cViewPr>
      <p:guideLst>
        <p:guide orient="horz" pos="2884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fld id="{56A933D5-DC3C-4456-B913-9AD29DC3FA0B}" type="datetimeFigureOut">
              <a:rPr lang="zh-CN" altLang="en-US"/>
              <a:t>2026/7/30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黑体" panose="02010609060101010101" pitchFamily="2" charset="-122"/>
              </a:defRPr>
            </a:lvl1pPr>
          </a:lstStyle>
          <a:p>
            <a:pPr>
              <a:defRPr/>
            </a:pPr>
            <a:fld id="{EFEA2754-0605-4257-91FB-37FE97724F06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F296EFC-3149-4349-896C-443DC34E05CC}" type="datetimeFigureOut">
              <a:rPr lang="zh-CN" altLang="en-US"/>
              <a:t>2026/7/30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7D0225D3-9DD4-402B-8B06-9284490F396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-296863"/>
            <a:ext cx="9140825" cy="5440363"/>
            <a:chOff x="0" y="-397646"/>
            <a:chExt cx="12192000" cy="7255646"/>
          </a:xfrm>
        </p:grpSpPr>
        <p:pic>
          <p:nvPicPr>
            <p:cNvPr id="3" name="图片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4413"/>
            <a:stretch>
              <a:fillRect/>
            </a:stretch>
          </p:blipFill>
          <p:spPr bwMode="auto">
            <a:xfrm>
              <a:off x="0" y="247650"/>
              <a:ext cx="12192000" cy="149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063"/>
            <a:stretch>
              <a:fillRect/>
            </a:stretch>
          </p:blipFill>
          <p:spPr bwMode="auto">
            <a:xfrm>
              <a:off x="0" y="1692992"/>
              <a:ext cx="12192000" cy="5165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8858" y="-397646"/>
              <a:ext cx="1704633" cy="156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7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7168"/>
              <a:ext cx="1562100" cy="244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8858" y="4090636"/>
              <a:ext cx="2455798" cy="2628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4716" y="65378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9C3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2"/>
            <a:stretch>
              <a:fillRect/>
            </a:stretch>
          </p:blipFill>
          <p:spPr bwMode="auto">
            <a:xfrm rot="-5400000">
              <a:off x="2000250" y="-2000250"/>
              <a:ext cx="5143500" cy="9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任意多边形 6"/>
          <p:cNvSpPr/>
          <p:nvPr userDrawn="1"/>
        </p:nvSpPr>
        <p:spPr>
          <a:xfrm>
            <a:off x="182563" y="171450"/>
            <a:ext cx="8810625" cy="4841875"/>
          </a:xfrm>
          <a:custGeom>
            <a:avLst/>
            <a:gdLst>
              <a:gd name="connsiteX0" fmla="*/ 3485477 w 8810512"/>
              <a:gd name="connsiteY0" fmla="*/ 0 h 4840942"/>
              <a:gd name="connsiteX1" fmla="*/ 8810512 w 8810512"/>
              <a:gd name="connsiteY1" fmla="*/ 0 h 4840942"/>
              <a:gd name="connsiteX2" fmla="*/ 8810512 w 8810512"/>
              <a:gd name="connsiteY2" fmla="*/ 4840942 h 4840942"/>
              <a:gd name="connsiteX3" fmla="*/ 0 w 8810512"/>
              <a:gd name="connsiteY3" fmla="*/ 4840942 h 4840942"/>
              <a:gd name="connsiteX4" fmla="*/ 0 w 8810512"/>
              <a:gd name="connsiteY4" fmla="*/ 731520 h 4840942"/>
              <a:gd name="connsiteX5" fmla="*/ 3485477 w 8810512"/>
              <a:gd name="connsiteY5" fmla="*/ 731520 h 48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0512" h="4840942">
                <a:moveTo>
                  <a:pt x="3485477" y="0"/>
                </a:moveTo>
                <a:lnTo>
                  <a:pt x="8810512" y="0"/>
                </a:lnTo>
                <a:lnTo>
                  <a:pt x="8810512" y="4840942"/>
                </a:lnTo>
                <a:lnTo>
                  <a:pt x="0" y="4840942"/>
                </a:lnTo>
                <a:lnTo>
                  <a:pt x="0" y="731520"/>
                </a:lnTo>
                <a:lnTo>
                  <a:pt x="3485477" y="7315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5"/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一、创设情境</a:t>
            </a:r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5597" y="171449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9C3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2"/>
            <a:stretch>
              <a:fillRect/>
            </a:stretch>
          </p:blipFill>
          <p:spPr bwMode="auto">
            <a:xfrm rot="-5400000">
              <a:off x="2000250" y="-2000250"/>
              <a:ext cx="5143500" cy="9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任意多边形 6"/>
          <p:cNvSpPr/>
          <p:nvPr userDrawn="1"/>
        </p:nvSpPr>
        <p:spPr>
          <a:xfrm>
            <a:off x="182563" y="171450"/>
            <a:ext cx="8810625" cy="4841875"/>
          </a:xfrm>
          <a:custGeom>
            <a:avLst/>
            <a:gdLst>
              <a:gd name="connsiteX0" fmla="*/ 3485477 w 8810512"/>
              <a:gd name="connsiteY0" fmla="*/ 0 h 4840942"/>
              <a:gd name="connsiteX1" fmla="*/ 8810512 w 8810512"/>
              <a:gd name="connsiteY1" fmla="*/ 0 h 4840942"/>
              <a:gd name="connsiteX2" fmla="*/ 8810512 w 8810512"/>
              <a:gd name="connsiteY2" fmla="*/ 4840942 h 4840942"/>
              <a:gd name="connsiteX3" fmla="*/ 0 w 8810512"/>
              <a:gd name="connsiteY3" fmla="*/ 4840942 h 4840942"/>
              <a:gd name="connsiteX4" fmla="*/ 0 w 8810512"/>
              <a:gd name="connsiteY4" fmla="*/ 731520 h 4840942"/>
              <a:gd name="connsiteX5" fmla="*/ 3485477 w 8810512"/>
              <a:gd name="connsiteY5" fmla="*/ 731520 h 48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0512" h="4840942">
                <a:moveTo>
                  <a:pt x="3485477" y="0"/>
                </a:moveTo>
                <a:lnTo>
                  <a:pt x="8810512" y="0"/>
                </a:lnTo>
                <a:lnTo>
                  <a:pt x="8810512" y="4840942"/>
                </a:lnTo>
                <a:lnTo>
                  <a:pt x="0" y="4840942"/>
                </a:lnTo>
                <a:lnTo>
                  <a:pt x="0" y="731520"/>
                </a:lnTo>
                <a:lnTo>
                  <a:pt x="3485477" y="7315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5"/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rPr>
              <a:t>二、联系生活</a:t>
            </a:r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5597" y="171449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9C3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2"/>
            <a:stretch>
              <a:fillRect/>
            </a:stretch>
          </p:blipFill>
          <p:spPr bwMode="auto">
            <a:xfrm rot="-5400000">
              <a:off x="2000250" y="-2000250"/>
              <a:ext cx="5143500" cy="9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任意多边形 6"/>
          <p:cNvSpPr/>
          <p:nvPr userDrawn="1"/>
        </p:nvSpPr>
        <p:spPr>
          <a:xfrm>
            <a:off x="182563" y="171450"/>
            <a:ext cx="8810625" cy="4841875"/>
          </a:xfrm>
          <a:custGeom>
            <a:avLst/>
            <a:gdLst>
              <a:gd name="connsiteX0" fmla="*/ 3485477 w 8810512"/>
              <a:gd name="connsiteY0" fmla="*/ 0 h 4840942"/>
              <a:gd name="connsiteX1" fmla="*/ 8810512 w 8810512"/>
              <a:gd name="connsiteY1" fmla="*/ 0 h 4840942"/>
              <a:gd name="connsiteX2" fmla="*/ 8810512 w 8810512"/>
              <a:gd name="connsiteY2" fmla="*/ 4840942 h 4840942"/>
              <a:gd name="connsiteX3" fmla="*/ 0 w 8810512"/>
              <a:gd name="connsiteY3" fmla="*/ 4840942 h 4840942"/>
              <a:gd name="connsiteX4" fmla="*/ 0 w 8810512"/>
              <a:gd name="connsiteY4" fmla="*/ 731520 h 4840942"/>
              <a:gd name="connsiteX5" fmla="*/ 3485477 w 8810512"/>
              <a:gd name="connsiteY5" fmla="*/ 731520 h 48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0512" h="4840942">
                <a:moveTo>
                  <a:pt x="3485477" y="0"/>
                </a:moveTo>
                <a:lnTo>
                  <a:pt x="8810512" y="0"/>
                </a:lnTo>
                <a:lnTo>
                  <a:pt x="8810512" y="4840942"/>
                </a:lnTo>
                <a:lnTo>
                  <a:pt x="0" y="4840942"/>
                </a:lnTo>
                <a:lnTo>
                  <a:pt x="0" y="731520"/>
                </a:lnTo>
                <a:lnTo>
                  <a:pt x="3485477" y="7315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5"/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rPr>
              <a:t>三、自主探究</a:t>
            </a:r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5597" y="171449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9C3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2"/>
            <a:stretch>
              <a:fillRect/>
            </a:stretch>
          </p:blipFill>
          <p:spPr bwMode="auto">
            <a:xfrm rot="-5400000">
              <a:off x="2000250" y="-2000250"/>
              <a:ext cx="5143500" cy="9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任意多边形 6"/>
          <p:cNvSpPr/>
          <p:nvPr userDrawn="1"/>
        </p:nvSpPr>
        <p:spPr>
          <a:xfrm>
            <a:off x="182563" y="171450"/>
            <a:ext cx="8810625" cy="4841875"/>
          </a:xfrm>
          <a:custGeom>
            <a:avLst/>
            <a:gdLst>
              <a:gd name="connsiteX0" fmla="*/ 3485477 w 8810512"/>
              <a:gd name="connsiteY0" fmla="*/ 0 h 4840942"/>
              <a:gd name="connsiteX1" fmla="*/ 8810512 w 8810512"/>
              <a:gd name="connsiteY1" fmla="*/ 0 h 4840942"/>
              <a:gd name="connsiteX2" fmla="*/ 8810512 w 8810512"/>
              <a:gd name="connsiteY2" fmla="*/ 4840942 h 4840942"/>
              <a:gd name="connsiteX3" fmla="*/ 0 w 8810512"/>
              <a:gd name="connsiteY3" fmla="*/ 4840942 h 4840942"/>
              <a:gd name="connsiteX4" fmla="*/ 0 w 8810512"/>
              <a:gd name="connsiteY4" fmla="*/ 731520 h 4840942"/>
              <a:gd name="connsiteX5" fmla="*/ 3485477 w 8810512"/>
              <a:gd name="connsiteY5" fmla="*/ 731520 h 48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0512" h="4840942">
                <a:moveTo>
                  <a:pt x="3485477" y="0"/>
                </a:moveTo>
                <a:lnTo>
                  <a:pt x="8810512" y="0"/>
                </a:lnTo>
                <a:lnTo>
                  <a:pt x="8810512" y="4840942"/>
                </a:lnTo>
                <a:lnTo>
                  <a:pt x="0" y="4840942"/>
                </a:lnTo>
                <a:lnTo>
                  <a:pt x="0" y="731520"/>
                </a:lnTo>
                <a:lnTo>
                  <a:pt x="3485477" y="7315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5"/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四、实际应用</a:t>
            </a:r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5597" y="171449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9C3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2"/>
            <a:stretch>
              <a:fillRect/>
            </a:stretch>
          </p:blipFill>
          <p:spPr bwMode="auto">
            <a:xfrm rot="16200000">
              <a:off x="2000250" y="-2000250"/>
              <a:ext cx="5143500" cy="9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任意多边形 6"/>
          <p:cNvSpPr/>
          <p:nvPr userDrawn="1"/>
        </p:nvSpPr>
        <p:spPr>
          <a:xfrm>
            <a:off x="182563" y="171450"/>
            <a:ext cx="8810625" cy="4841875"/>
          </a:xfrm>
          <a:custGeom>
            <a:avLst/>
            <a:gdLst>
              <a:gd name="connsiteX0" fmla="*/ 3485477 w 8810512"/>
              <a:gd name="connsiteY0" fmla="*/ 0 h 4840942"/>
              <a:gd name="connsiteX1" fmla="*/ 8810512 w 8810512"/>
              <a:gd name="connsiteY1" fmla="*/ 0 h 4840942"/>
              <a:gd name="connsiteX2" fmla="*/ 8810512 w 8810512"/>
              <a:gd name="connsiteY2" fmla="*/ 4840942 h 4840942"/>
              <a:gd name="connsiteX3" fmla="*/ 0 w 8810512"/>
              <a:gd name="connsiteY3" fmla="*/ 4840942 h 4840942"/>
              <a:gd name="connsiteX4" fmla="*/ 0 w 8810512"/>
              <a:gd name="connsiteY4" fmla="*/ 731520 h 4840942"/>
              <a:gd name="connsiteX5" fmla="*/ 3485477 w 8810512"/>
              <a:gd name="connsiteY5" fmla="*/ 731520 h 48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0512" h="4840942">
                <a:moveTo>
                  <a:pt x="3485477" y="0"/>
                </a:moveTo>
                <a:lnTo>
                  <a:pt x="8810512" y="0"/>
                </a:lnTo>
                <a:lnTo>
                  <a:pt x="8810512" y="4840942"/>
                </a:lnTo>
                <a:lnTo>
                  <a:pt x="0" y="4840942"/>
                </a:lnTo>
                <a:lnTo>
                  <a:pt x="0" y="731520"/>
                </a:lnTo>
                <a:lnTo>
                  <a:pt x="3485477" y="7315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5"/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五、课堂小结</a:t>
            </a:r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5597" y="171449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9C3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2"/>
            <a:stretch>
              <a:fillRect/>
            </a:stretch>
          </p:blipFill>
          <p:spPr bwMode="auto">
            <a:xfrm rot="16200000">
              <a:off x="2000250" y="-2000250"/>
              <a:ext cx="5143500" cy="91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任意多边形 6"/>
          <p:cNvSpPr/>
          <p:nvPr userDrawn="1"/>
        </p:nvSpPr>
        <p:spPr>
          <a:xfrm>
            <a:off x="182563" y="171450"/>
            <a:ext cx="8810625" cy="4841875"/>
          </a:xfrm>
          <a:custGeom>
            <a:avLst/>
            <a:gdLst>
              <a:gd name="connsiteX0" fmla="*/ 3485477 w 8810512"/>
              <a:gd name="connsiteY0" fmla="*/ 0 h 4840942"/>
              <a:gd name="connsiteX1" fmla="*/ 8810512 w 8810512"/>
              <a:gd name="connsiteY1" fmla="*/ 0 h 4840942"/>
              <a:gd name="connsiteX2" fmla="*/ 8810512 w 8810512"/>
              <a:gd name="connsiteY2" fmla="*/ 4840942 h 4840942"/>
              <a:gd name="connsiteX3" fmla="*/ 0 w 8810512"/>
              <a:gd name="connsiteY3" fmla="*/ 4840942 h 4840942"/>
              <a:gd name="connsiteX4" fmla="*/ 0 w 8810512"/>
              <a:gd name="connsiteY4" fmla="*/ 731520 h 4840942"/>
              <a:gd name="connsiteX5" fmla="*/ 3485477 w 8810512"/>
              <a:gd name="connsiteY5" fmla="*/ 731520 h 484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0512" h="4840942">
                <a:moveTo>
                  <a:pt x="3485477" y="0"/>
                </a:moveTo>
                <a:lnTo>
                  <a:pt x="8810512" y="0"/>
                </a:lnTo>
                <a:lnTo>
                  <a:pt x="8810512" y="4840942"/>
                </a:lnTo>
                <a:lnTo>
                  <a:pt x="0" y="4840942"/>
                </a:lnTo>
                <a:lnTo>
                  <a:pt x="0" y="731520"/>
                </a:lnTo>
                <a:lnTo>
                  <a:pt x="3485477" y="7315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5"/>
          <p:cNvSpPr txBox="1">
            <a:spLocks noChangeArrowheads="1"/>
          </p:cNvSpPr>
          <p:nvPr userDrawn="1"/>
        </p:nvSpPr>
        <p:spPr bwMode="auto">
          <a:xfrm>
            <a:off x="1258570" y="250825"/>
            <a:ext cx="172847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备选练习</a:t>
            </a:r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5597" y="171449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68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5597" y="171449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7">
            <a:extLst>
              <a:ext uri="{FF2B5EF4-FFF2-40B4-BE49-F238E27FC236}">
                <a16:creationId xmlns:a16="http://schemas.microsoft.com/office/drawing/2014/main" id="{7A3E8628-AFAA-4C46-21FE-A8A5BA6822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7" r:id="rId7"/>
    <p:sldLayoutId id="2147483655" r:id="rId8"/>
    <p:sldLayoutId id="2147483656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3.xml"/><Relationship Id="rId7" Type="http://schemas.openxmlformats.org/officeDocument/2006/relationships/image" Target="../media/image2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095669" y="2049675"/>
            <a:ext cx="4470400" cy="71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 dirty="0">
                <a:ln w="12700">
                  <a:solidFill>
                    <a:schemeClr val="bg1"/>
                  </a:solidFill>
                </a:ln>
                <a:latin typeface="黑体" panose="02010609060101010101" pitchFamily="2" charset="-122"/>
                <a:ea typeface="黑体" panose="02010609060101010101" pitchFamily="2" charset="-122"/>
              </a:rPr>
              <a:t>组合图形的面积</a:t>
            </a:r>
          </a:p>
        </p:txBody>
      </p:sp>
      <p:sp>
        <p:nvSpPr>
          <p:cNvPr id="16387" name="矩形 9"/>
          <p:cNvSpPr>
            <a:spLocks noChangeArrowheads="1"/>
          </p:cNvSpPr>
          <p:nvPr/>
        </p:nvSpPr>
        <p:spPr bwMode="auto">
          <a:xfrm>
            <a:off x="7191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5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3" t="9594"/>
          <a:stretch>
            <a:fillRect/>
          </a:stretch>
        </p:blipFill>
        <p:spPr bwMode="auto">
          <a:xfrm>
            <a:off x="473710" y="1887220"/>
            <a:ext cx="1957070" cy="137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9"/>
          <p:cNvSpPr>
            <a:spLocks noChangeArrowheads="1"/>
          </p:cNvSpPr>
          <p:nvPr/>
        </p:nvSpPr>
        <p:spPr bwMode="auto">
          <a:xfrm rot="10800000">
            <a:off x="723900" y="2268538"/>
            <a:ext cx="1150938" cy="866775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4885" y="21600"/>
                </a:lnTo>
                <a:lnTo>
                  <a:pt x="1671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00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AutoShape 13"/>
          <p:cNvSpPr>
            <a:spLocks noChangeArrowheads="1"/>
          </p:cNvSpPr>
          <p:nvPr/>
        </p:nvSpPr>
        <p:spPr bwMode="auto">
          <a:xfrm>
            <a:off x="895350" y="2284413"/>
            <a:ext cx="889000" cy="819150"/>
          </a:xfrm>
          <a:prstGeom prst="triangle">
            <a:avLst>
              <a:gd name="adj" fmla="val 50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sz="1950" noProof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661988" y="2236788"/>
            <a:ext cx="1227137" cy="957262"/>
          </a:xfrm>
          <a:prstGeom prst="parallelogram">
            <a:avLst>
              <a:gd name="adj" fmla="val 32147"/>
            </a:avLst>
          </a:prstGeom>
          <a:solidFill>
            <a:srgbClr val="BFFEA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sz="1950" noProof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995363" y="2392363"/>
            <a:ext cx="612775" cy="612775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sz="1950" noProof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Rectangle 11" descr="50%"/>
          <p:cNvSpPr>
            <a:spLocks noChangeArrowheads="1"/>
          </p:cNvSpPr>
          <p:nvPr/>
        </p:nvSpPr>
        <p:spPr bwMode="auto">
          <a:xfrm>
            <a:off x="879475" y="2308225"/>
            <a:ext cx="1022350" cy="747713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sz="1950" noProof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" name="Picture 2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766888"/>
            <a:ext cx="18970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2741613" y="1303338"/>
            <a:ext cx="2562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长方形面积＝长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宽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/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S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ab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5829300" y="1235075"/>
            <a:ext cx="2822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正方形面积＝边长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边长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/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S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en-US" altLang="zh-CN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2681288" y="2849563"/>
            <a:ext cx="3122612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平行四边形的面积＝底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高</a:t>
            </a:r>
          </a:p>
          <a:p>
            <a:pPr algn="ctr">
              <a:defRPr/>
            </a:pP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S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ah</a:t>
            </a: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5829300" y="2849344"/>
            <a:ext cx="302577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三角形的面积＝底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  <a:p>
            <a:pPr algn="ctr">
              <a:defRPr/>
            </a:pP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S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ah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3794918" y="4221917"/>
            <a:ext cx="4017963" cy="6477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梯形的面积＝（上底＋下底）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  <a:p>
            <a:pPr algn="ctr">
              <a:defRPr/>
            </a:pP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S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＝（</a:t>
            </a: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a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b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b="1" i="1" dirty="0">
                <a:solidFill>
                  <a:srgbClr val="FF0000"/>
                </a:solidFill>
                <a:latin typeface="+mn-lt"/>
                <a:ea typeface="+mn-ea"/>
              </a:rPr>
              <a:t>h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39115" y="1901825"/>
            <a:ext cx="1875790" cy="1353185"/>
            <a:chOff x="3037" y="2824"/>
            <a:chExt cx="2954" cy="2139"/>
          </a:xfrm>
        </p:grpSpPr>
        <p:sp>
          <p:nvSpPr>
            <p:cNvPr id="2" name="矩形 1"/>
            <p:cNvSpPr/>
            <p:nvPr/>
          </p:nvSpPr>
          <p:spPr>
            <a:xfrm>
              <a:off x="3037" y="3357"/>
              <a:ext cx="2411" cy="1606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5555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447" y="2824"/>
              <a:ext cx="544" cy="2134"/>
            </a:xfrm>
            <a:custGeom>
              <a:avLst/>
              <a:gdLst>
                <a:gd name="connisteX0" fmla="*/ 0 w 345440"/>
                <a:gd name="connsiteY0" fmla="*/ 335915 h 1355090"/>
                <a:gd name="connisteX1" fmla="*/ 2540 w 345440"/>
                <a:gd name="connsiteY1" fmla="*/ 1355090 h 1355090"/>
                <a:gd name="connisteX2" fmla="*/ 345440 w 345440"/>
                <a:gd name="connsiteY2" fmla="*/ 1012190 h 1355090"/>
                <a:gd name="connisteX3" fmla="*/ 342900 w 345440"/>
                <a:gd name="connsiteY3" fmla="*/ 0 h 1355090"/>
                <a:gd name="connisteX4" fmla="*/ 0 w 345440"/>
                <a:gd name="connsiteY4" fmla="*/ 335915 h 135509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</a:cxnLst>
              <a:rect l="l" t="t" r="r" b="b"/>
              <a:pathLst>
                <a:path w="345440" h="1355090">
                  <a:moveTo>
                    <a:pt x="0" y="335915"/>
                  </a:moveTo>
                  <a:lnTo>
                    <a:pt x="2540" y="1355090"/>
                  </a:lnTo>
                  <a:lnTo>
                    <a:pt x="345440" y="1012190"/>
                  </a:lnTo>
                  <a:lnTo>
                    <a:pt x="342900" y="0"/>
                  </a:lnTo>
                  <a:lnTo>
                    <a:pt x="0" y="335915"/>
                  </a:lnTo>
                  <a:close/>
                </a:path>
              </a:pathLst>
            </a:custGeom>
            <a:solidFill>
              <a:srgbClr val="BBE0E3"/>
            </a:solidFill>
            <a:ln w="9525">
              <a:solidFill>
                <a:srgbClr val="5555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417" name="Text Box 23"/>
          <p:cNvSpPr txBox="1">
            <a:spLocks noChangeArrowheads="1"/>
          </p:cNvSpPr>
          <p:nvPr/>
        </p:nvSpPr>
        <p:spPr bwMode="auto">
          <a:xfrm>
            <a:off x="517525" y="2346325"/>
            <a:ext cx="160178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 noProof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猜一猜，里面都有哪些平面图形？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5 -0.00092 L -0.00235 -0.00092 C -0.00209 -0.0125 -0.00209 -0.0243 -0.0017 -0.03588 C -0.00157 -0.03842 -0.00117 -0.04097 -0.00091 -0.04352 C -0.00065 -0.04653 -0.00052 -0.04977 -0.00013 -0.05278 C 0.00013 -0.05532 0.00078 -0.05787 0.0013 -0.06041 C 0.00156 -0.0618 0.00156 -0.06319 0.00195 -0.06435 C 0.00247 -0.06551 0.00312 -0.0669 0.00351 -0.06829 C 0.00377 -0.06944 0.00377 -0.07083 0.00416 -0.07199 C 0.00781 -0.08379 0.00573 -0.07616 0.00924 -0.08379 C 0.01432 -0.09467 0.00651 -0.08009 0.01289 -0.09143 C 0.01341 -0.09329 0.0138 -0.09514 0.01432 -0.09676 C 0.01705 -0.10393 0.01471 -0.09375 0.01731 -0.10324 C 0.01758 -0.1044 0.01745 -0.10602 0.01797 -0.10694 C 0.01862 -0.1081 0.01953 -0.10787 0.02018 -0.10833 C 0.0207 -0.11018 0.02109 -0.11204 0.02161 -0.11342 C 0.02291 -0.11666 0.02435 -0.11805 0.02604 -0.11991 C 0.02682 -0.12176 0.02747 -0.12338 0.02825 -0.12523 C 0.02877 -0.12639 0.02903 -0.12801 0.02968 -0.12916 C 0.03086 -0.13125 0.03242 -0.1331 0.03333 -0.13565 C 0.03424 -0.13796 0.0362 -0.14375 0.03763 -0.14467 L 0.03984 -0.14583 C 0.04362 -0.15254 0.04635 -0.15787 0.05221 -0.16134 C 0.05521 -0.16319 0.0582 -0.16412 0.06093 -0.16666 C 0.06692 -0.17176 0.0638 -0.17014 0.07044 -0.17176 C 0.07239 -0.17315 0.07435 -0.17477 0.0763 -0.17569 C 0.07851 -0.17685 0.08463 -0.17778 0.08646 -0.17824 C 0.08841 -0.17893 0.09036 -0.18032 0.09231 -0.18079 C 0.09661 -0.18194 0.10547 -0.18333 0.10547 -0.18333 L 0.18919 -0.18217 C 0.19101 -0.18217 0.20091 -0.17986 0.20299 -0.17963 C 0.2069 -0.17893 0.2108 -0.1787 0.21471 -0.17824 C 0.22565 -0.17592 0.21575 -0.17824 0.22487 -0.17569 C 0.22656 -0.17523 0.22825 -0.175 0.22995 -0.1743 C 0.2319 -0.17361 0.23385 -0.17245 0.2358 -0.17176 C 0.23841 -0.17106 0.24114 -0.17106 0.24375 -0.1706 C 0.24817 -0.16944 0.2526 -0.16805 0.2569 -0.16666 C 0.2608 -0.16551 0.26471 -0.16412 0.26862 -0.16273 L 0.27656 -0.16018 C 0.27825 -0.15879 0.27995 -0.15741 0.28164 -0.15625 C 0.28385 -0.15486 0.28606 -0.15393 0.28828 -0.15231 C 0.29388 -0.14791 0.2931 -0.14629 0.29843 -0.14074 C 0.30026 -0.13866 0.30247 -0.13773 0.30429 -0.13565 C 0.30625 -0.1331 0.30755 -0.1294 0.30937 -0.12639 C 0.31067 -0.1243 0.31237 -0.12245 0.31367 -0.11991 C 0.31588 -0.11597 0.32083 -0.10509 0.32239 -0.10069 C 0.32356 -0.09768 0.32435 -0.09444 0.32539 -0.09143 C 0.3263 -0.08889 0.32747 -0.08657 0.32825 -0.08379 C 0.33073 -0.07569 0.33151 -0.07014 0.33333 -0.0618 C 0.33672 -0.04676 0.33463 -0.05879 0.33698 -0.04352 C 0.33711 -0.04166 0.33815 -0.02662 0.33854 -0.0243 C 0.3388 -0.02106 0.33945 -0.01805 0.33997 -0.01504 C 0.34284 0.02546 0.34218 0.0132 0.33997 0.09352 C 0.33958 0.10533 0.33685 0.12709 0.33489 0.14028 C 0.33372 0.14769 0.33281 0.15509 0.33125 0.16227 C 0.3289 0.17269 0.32799 0.17685 0.32539 0.18681 C 0.32448 0.19028 0.32343 0.19375 0.32239 0.19722 C 0.32122 0.20116 0.31992 0.20486 0.31875 0.2088 C 0.31797 0.21227 0.31745 0.21574 0.31666 0.21921 C 0.31601 0.22199 0.3151 0.22431 0.31445 0.22709 C 0.31315 0.23171 0.31224 0.23658 0.3108 0.24121 C 0.30885 0.24769 0.3056 0.25509 0.30273 0.26065 C 0.30169 0.26296 0.30026 0.26482 0.29909 0.26713 C 0.29791 0.26968 0.29674 0.27246 0.29557 0.275 C 0.28789 0.28935 0.29205 0.28079 0.28528 0.29167 C 0.28424 0.29329 0.28346 0.29537 0.28242 0.29699 C 0.27916 0.30116 0.27565 0.30463 0.27226 0.30857 C 0.26992 0.31134 0.26419 0.31829 0.26198 0.32014 C 0.25963 0.32246 0.25716 0.32454 0.25468 0.32662 C 0.25247 0.32871 0.25039 0.33125 0.24817 0.3331 C 0.24336 0.33704 0.23841 0.34005 0.23359 0.34352 C 0.23164 0.34491 0.22968 0.34607 0.22773 0.34746 C 0.22239 0.35139 0.21758 0.35556 0.21172 0.35787 C 0.20351 0.36111 0.20742 0.35972 0.20013 0.36158 C 0.18867 0.36736 0.2013 0.36158 0.18984 0.36551 C 0.18164 0.36852 0.18659 0.36759 0.17903 0.3706 C 0.17656 0.37176 0.17409 0.37269 0.17174 0.37338 C 0.15755 0.37709 0.17018 0.37246 0.16002 0.37593 C 0.15755 0.37662 0.15521 0.37778 0.15273 0.37847 C 0.1414 0.38125 0.14843 0.37824 0.13893 0.38102 C 0.13646 0.38171 0.13411 0.38357 0.13164 0.38357 C 0.10156 0.38496 0.07148 0.38449 0.04127 0.38496 L 0.03763 0.38634 C 0.0362 0.38681 0.03476 0.38681 0.03333 0.3875 C 0.03229 0.3882 0.03138 0.38935 0.03047 0.39005 C 0.0263 0.39306 0.02591 0.39283 0.02161 0.39398 C 0.02096 0.39491 0.02031 0.39607 0.01953 0.39653 C 0.0181 0.39769 0.0164 0.39769 0.0151 0.39931 C 0.01432 0.4 0.01367 0.40116 0.01289 0.40185 C 0.01172 0.40278 0.00885 0.40394 0.00781 0.4044 C 0.00703 0.40486 0.00638 0.40533 0.0056 0.40579 C -0.00821 0.40417 -0.00209 0.4044 -0.0125 0.4044 " pathEditMode="relative" ptsTypes="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116 L -0.00208 -0.00116 C -0.00195 -0.03704 -0.00195 -0.07292 -0.00143 -0.1088 C -0.00143 -0.10995 -0.00091 -0.11134 -0.00065 -0.1125 C 0.00131 -0.12824 -0.00143 -0.1125 0.00144 -0.12801 L 0.003 -0.13588 C 0.00378 -0.14537 0.00326 -0.1463 0.00664 -0.15532 L 0.00951 -0.16296 C 0.00977 -0.16482 0.00977 -0.16667 0.01029 -0.16829 C 0.01055 -0.16921 0.0112 -0.16991 0.01172 -0.17083 C 0.01224 -0.17199 0.01276 -0.17338 0.01316 -0.17477 C 0.01368 -0.17685 0.0142 -0.17894 0.01459 -0.18125 C 0.01485 -0.18241 0.01498 -0.1838 0.01537 -0.18495 C 0.01615 -0.18773 0.01732 -0.19028 0.01823 -0.19282 C 0.01875 -0.19398 0.01914 -0.1956 0.01967 -0.19676 L 0.02188 -0.20046 C 0.0224 -0.20232 0.02279 -0.20417 0.02331 -0.20579 C 0.02422 -0.20833 0.02526 -0.21088 0.02631 -0.21343 L 0.02774 -0.21736 C 0.02774 -0.21736 0.0306 -0.22523 0.0306 -0.22523 C 0.03138 -0.22639 0.03217 -0.22755 0.03282 -0.22894 C 0.03959 -0.24329 0.02839 -0.22245 0.03933 -0.2419 C 0.04037 -0.24375 0.04115 -0.24583 0.04232 -0.24722 C 0.04297 -0.24792 0.04375 -0.24861 0.04441 -0.24977 C 0.04623 -0.25255 0.04779 -0.25579 0.04961 -0.2588 L 0.0517 -0.26273 C 0.05222 -0.26366 0.05261 -0.26458 0.05326 -0.26528 C 0.05443 -0.2669 0.05573 -0.26852 0.05677 -0.27037 C 0.06172 -0.27917 0.05469 -0.26991 0.06042 -0.27685 C 0.06302 -0.2838 0.06068 -0.27847 0.06563 -0.28588 C 0.06954 -0.29213 0.06576 -0.2882 0.07071 -0.29236 C 0.07279 -0.29745 0.07422 -0.30139 0.07722 -0.30532 C 0.07826 -0.30671 0.07917 -0.30787 0.08008 -0.30926 C 0.08464 -0.31597 0.07722 -0.30671 0.08451 -0.31574 C 0.08594 -0.31759 0.08763 -0.31875 0.08894 -0.32083 C 0.08933 -0.32176 0.08972 -0.32292 0.09037 -0.32361 C 0.09102 -0.32431 0.0918 -0.32431 0.09245 -0.32477 C 0.09532 -0.32986 0.09245 -0.325 0.0961 -0.33009 C 0.0974 -0.33171 0.09844 -0.33403 0.09974 -0.33519 C 0.10183 -0.33704 0.10404 -0.33843 0.10638 -0.33912 C 0.10756 -0.33935 0.11289 -0.34097 0.11433 -0.34167 C 0.11654 -0.34282 0.11862 -0.34491 0.12097 -0.3456 L 0.12605 -0.34676 C 0.12748 -0.34722 0.12891 -0.34792 0.13034 -0.34815 C 0.13425 -0.34861 0.13816 -0.34907 0.14206 -0.34931 C 0.15196 -0.35 0.16198 -0.35023 0.17188 -0.3507 C 0.17409 -0.35162 0.17618 -0.35255 0.17839 -0.35324 C 0.18568 -0.35556 0.20573 -0.35695 0.20677 -0.35718 C 0.20899 -0.35741 0.2112 -0.3581 0.21342 -0.35833 C 0.23112 -0.3581 0.24883 -0.35833 0.26654 -0.35718 C 0.26849 -0.35695 0.27045 -0.35532 0.2724 -0.35463 L 0.27605 -0.35324 C 0.27696 -0.35232 0.27787 -0.35139 0.27891 -0.3507 C 0.27982 -0.35 0.28086 -0.35 0.28177 -0.34931 C 0.28269 -0.34884 0.28321 -0.34745 0.28399 -0.34676 C 0.28542 -0.3456 0.28698 -0.34514 0.28842 -0.34421 L 0.29271 -0.34167 C 0.29349 -0.3412 0.29414 -0.34051 0.29493 -0.34028 L 0.29857 -0.33912 C 0.31198 -0.34051 0.30677 -0.34028 0.31394 -0.34028 " pathEditMode="relative" ptsTypes="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-0.00417 L -0.00169 -0.00417 C -0.00078 -0.00764 0.00026 -0.01111 0.00117 -0.01458 C 0.00143 -0.01597 0.00143 -0.01736 0.00182 -0.01852 C 0.00273 -0.02083 0.0039 -0.02269 0.00482 -0.025 C 0.00586 -0.02755 0.00651 -0.03056 0.00768 -0.03264 C 0.00924 -0.03565 0.0112 -0.03773 0.01276 -0.04051 C 0.01406 -0.04259 0.01523 -0.04491 0.0164 -0.04699 C 0.01719 -0.04838 0.01784 -0.04977 0.01862 -0.05093 C 0.01966 -0.05208 0.02057 -0.05347 0.02148 -0.05486 C 0.02396 -0.05764 0.02396 -0.05695 0.02591 -0.06111 C 0.02643 -0.0625 0.02682 -0.06389 0.02734 -0.06505 C 0.02773 -0.06597 0.02838 -0.06667 0.02877 -0.06759 C 0.02982 -0.07014 0.03177 -0.07546 0.03177 -0.07546 C 0.03203 -0.07801 0.03242 -0.0831 0.0332 -0.08588 C 0.03359 -0.08727 0.03424 -0.0882 0.03463 -0.08958 C 0.03502 -0.09097 0.03502 -0.09236 0.03542 -0.09352 C 0.03581 -0.09491 0.03646 -0.09607 0.03685 -0.09746 C 0.03945 -0.1081 0.03672 -0.10255 0.03971 -0.10787 C 0.0431 -0.12546 0.03945 -0.10741 0.04271 -0.12083 C 0.04297 -0.12199 0.0431 -0.12338 0.04336 -0.12454 C 0.04388 -0.12685 0.0444 -0.12894 0.04479 -0.13102 C 0.04505 -0.13241 0.04531 -0.1338 0.04557 -0.13496 C 0.04596 -0.13681 0.04661 -0.13843 0.047 -0.14028 C 0.04726 -0.14144 0.04752 -0.14283 0.04778 -0.14398 C 0.04805 -0.14583 0.04805 -0.14769 0.04844 -0.14931 C 0.04909 -0.15162 0.05 -0.15347 0.05065 -0.15579 C 0.05169 -0.15949 0.05117 -0.16065 0.05208 -0.16482 C 0.05273 -0.16759 0.05534 -0.17616 0.05651 -0.17894 C 0.05833 -0.18333 0.06042 -0.18773 0.06237 -0.1919 C 0.06354 -0.19445 0.06458 -0.19722 0.06601 -0.19977 C 0.06693 -0.20139 0.06797 -0.20301 0.06888 -0.20486 C 0.07396 -0.21597 0.0694 -0.20996 0.07617 -0.22037 C 0.07825 -0.22361 0.08073 -0.22593 0.08268 -0.2294 C 0.08385 -0.23171 0.08502 -0.23403 0.08633 -0.23588 C 0.08971 -0.24097 0.09349 -0.24468 0.09648 -0.25023 C 0.10052 -0.25718 0.10508 -0.26574 0.10963 -0.27083 C 0.11159 -0.27292 0.11354 -0.275 0.11549 -0.27732 C 0.1168 -0.27894 0.11771 -0.28102 0.11914 -0.28241 C 0.12187 -0.28542 0.125 -0.2875 0.12786 -0.29028 C 0.13008 -0.29236 0.13216 -0.29491 0.13437 -0.29676 C 0.13528 -0.29746 0.13633 -0.29746 0.13737 -0.29815 C 0.13919 -0.29908 0.14505 -0.30301 0.14531 -0.30324 C 0.14883 -0.30602 0.15182 -0.31042 0.15547 -0.31227 C 0.16393 -0.31667 0.15729 -0.31273 0.16575 -0.31875 C 0.16758 -0.32014 0.16966 -0.3213 0.17148 -0.32269 C 0.17252 -0.32338 0.17344 -0.32454 0.17448 -0.32523 C 0.17604 -0.32639 0.17786 -0.32685 0.17956 -0.32778 C 0.18203 -0.3294 0.18659 -0.33333 0.18906 -0.33565 C 0.19023 -0.33681 0.1914 -0.33843 0.19271 -0.33935 C 0.20013 -0.3456 0.19401 -0.33866 0.20065 -0.34468 C 0.20937 -0.35232 0.19752 -0.34259 0.2043 -0.34977 C 0.20495 -0.35046 0.20573 -0.3507 0.20651 -0.35116 C 0.20898 -0.35556 0.20781 -0.35371 0.21237 -0.3588 C 0.21354 -0.36019 0.21471 -0.36158 0.21588 -0.36273 C 0.21693 -0.36366 0.21797 -0.36435 0.21888 -0.36528 C 0.21966 -0.36621 0.22018 -0.36736 0.22109 -0.36783 C 0.22226 -0.36875 0.22344 -0.36875 0.22474 -0.36921 C 0.22617 -0.36991 0.2276 -0.37083 0.22903 -0.37176 C 0.23203 -0.37384 0.23476 -0.37662 0.23776 -0.37824 C 0.247 -0.3838 0.24466 -0.38264 0.25677 -0.38866 C 0.27669 -0.39884 0.25338 -0.38658 0.272 -0.3963 C 0.27448 -0.39769 0.27695 -0.39884 0.2793 -0.40023 C 0.28151 -0.40162 0.28372 -0.40278 0.28581 -0.40417 C 0.28763 -0.40533 0.28919 -0.40695 0.29088 -0.4081 C 0.30755 -0.41783 0.2888 -0.40579 0.30039 -0.41204 C 0.30169 -0.4125 0.30286 -0.41389 0.30403 -0.41458 C 0.30807 -0.4169 0.30898 -0.41713 0.31276 -0.41852 C 0.31406 -0.41921 0.31523 -0.42037 0.3164 -0.42107 C 0.31784 -0.42176 0.3237 -0.42431 0.32591 -0.42477 C 0.32812 -0.42546 0.33021 -0.4257 0.33242 -0.42616 C 0.33463 -0.42755 0.33672 -0.42917 0.33906 -0.43009 C 0.34088 -0.43079 0.34284 -0.43079 0.34479 -0.43125 C 0.34726 -0.43218 0.34961 -0.43333 0.35208 -0.43403 C 0.3543 -0.43449 0.35651 -0.43472 0.35859 -0.43519 C 0.36107 -0.43588 0.36354 -0.43681 0.36588 -0.43773 C 0.36667 -0.4382 0.36732 -0.43889 0.3681 -0.43912 C 0.37083 -0.43982 0.37344 -0.43982 0.37617 -0.44051 C 0.37956 -0.44121 0.38294 -0.44213 0.38633 -0.44306 C 0.38906 -0.44375 0.39167 -0.44491 0.39427 -0.4456 C 0.39726 -0.4463 0.40013 -0.44653 0.40312 -0.44676 L 0.53125 -0.4456 C 0.5332 -0.4456 0.53515 -0.44445 0.53711 -0.44421 C 0.54167 -0.44375 0.54622 -0.44352 0.55091 -0.44306 C 0.55963 -0.44097 0.55482 -0.44236 0.56549 -0.43912 C 0.56797 -0.43843 0.57096 -0.4375 0.57344 -0.43658 C 0.57643 -0.43519 0.5793 -0.4338 0.58216 -0.43264 C 0.58346 -0.43218 0.58463 -0.43195 0.58581 -0.43125 C 0.58659 -0.43102 0.58724 -0.43033 0.58802 -0.43009 C 0.58919 -0.42963 0.59049 -0.42917 0.59167 -0.42871 C 0.59544 -0.42222 0.58984 -0.43125 0.59674 -0.42361 C 0.60299 -0.41667 0.59531 -0.42176 0.60117 -0.41852 C 0.60182 -0.41713 0.60247 -0.41574 0.60325 -0.41458 C 0.60521 -0.41181 0.60755 -0.41019 0.60911 -0.40671 C 0.6181 -0.38681 0.60664 -0.41111 0.61497 -0.3963 C 0.61562 -0.39537 0.61588 -0.39375 0.6164 -0.39259 C 0.61901 -0.38704 0.62109 -0.38681 0.62292 -0.37824 C 0.62344 -0.37616 0.62383 -0.37384 0.62448 -0.37176 C 0.625 -0.36991 0.62591 -0.36829 0.62656 -0.36667 C 0.62708 -0.36528 0.6276 -0.36412 0.62812 -0.36273 L 0.62734 -0.34583 " pathEditMode="relative" ptsTypes="AAAAAAAAA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 0.00278 L -0.0069 0.00278 C -0.00677 -0.03611 -0.00664 -0.075 -0.00625 -0.11389 C -0.00625 -0.11551 -0.0056 -0.11713 -0.00546 -0.11898 C -0.00403 -0.14329 -0.00612 -0.13148 -0.00403 -0.14236 C -0.00377 -0.15393 -0.00377 -0.16551 -0.00338 -0.17731 C -0.00325 -0.1787 -0.00286 -0.17986 -0.0026 -0.18102 C -0.00234 -0.18287 -0.00208 -0.18449 -0.00182 -0.18634 C -3.75E-6 -0.20116 -0.00221 -0.18542 -0.00039 -0.19792 C 0.00079 -0.2169 -0.00065 -0.20301 0.00183 -0.21597 C 0.00235 -0.21898 0.00274 -0.22199 0.00326 -0.22523 C 0.00352 -0.22685 0.00365 -0.2287 0.00391 -0.23032 C 0.0043 -0.23218 0.00495 -0.2338 0.00547 -0.23542 C 0.00573 -0.2368 0.00586 -0.23819 0.00612 -0.23935 C 0.00704 -0.24282 0.00808 -0.2463 0.00912 -0.24977 C 0.00951 -0.25139 0.01016 -0.25301 0.01055 -0.25486 C 0.01276 -0.26481 0.01315 -0.26852 0.01628 -0.27685 C 0.01667 -0.27801 0.01732 -0.27847 0.01784 -0.2794 C 0.01888 -0.28194 0.01967 -0.28472 0.02071 -0.28727 C 0.02162 -0.28958 0.02266 -0.29143 0.02357 -0.29375 C 0.02461 -0.2963 0.02539 -0.29907 0.02657 -0.30139 C 0.02735 -0.30347 0.02852 -0.30486 0.02943 -0.30671 C 0.03399 -0.31574 0.03047 -0.31088 0.03594 -0.31829 C 0.03829 -0.3213 0.04076 -0.32338 0.04323 -0.32616 C 0.0448 -0.32778 0.0461 -0.32986 0.04766 -0.33125 C 0.0517 -0.33472 0.05586 -0.33866 0.06003 -0.34167 C 0.06537 -0.34514 0.07071 -0.34861 0.07605 -0.35185 C 0.07865 -0.3537 0.08125 -0.35602 0.08399 -0.35718 C 0.08594 -0.3581 0.08789 -0.3588 0.08985 -0.35972 C 0.09232 -0.36088 0.09467 -0.3625 0.09714 -0.36366 C 0.103 -0.36643 0.10886 -0.36852 0.11459 -0.3713 C 0.11797 -0.37315 0.12136 -0.375 0.12487 -0.37662 C 0.12748 -0.37778 0.13021 -0.37801 0.13282 -0.37917 C 0.13529 -0.38009 0.13763 -0.38194 0.14011 -0.3831 C 0.14271 -0.38403 0.14545 -0.38449 0.14818 -0.38565 C 0.15052 -0.38657 0.15287 -0.38843 0.15534 -0.38958 C 0.15925 -0.39097 0.16315 -0.39213 0.16706 -0.39329 C 0.16954 -0.3956 0.17175 -0.39838 0.17435 -0.39977 C 0.18073 -0.4037 0.17618 -0.40116 0.18959 -0.40764 L 0.19766 -0.41157 C 0.20052 -0.41273 0.20352 -0.41366 0.20638 -0.41528 L 0.21511 -0.4206 C 0.21745 -0.42199 0.21993 -0.42292 0.2224 -0.42454 C 0.22435 -0.42569 0.22618 -0.42731 0.22826 -0.42824 C 0.23438 -0.43148 0.24011 -0.4331 0.24636 -0.43472 C 0.24805 -0.43518 0.24974 -0.43565 0.25157 -0.43611 C 0.253 -0.43657 0.25443 -0.43704 0.25586 -0.43727 C 0.25821 -0.43912 0.26003 -0.44074 0.26237 -0.4412 C 0.26485 -0.4419 0.26732 -0.44213 0.26967 -0.44259 L 0.27474 -0.44514 C 0.27552 -0.4456 0.27618 -0.4463 0.27696 -0.44653 C 0.28164 -0.44722 0.2862 -0.44722 0.29076 -0.44768 C 0.29271 -0.44815 0.29467 -0.44907 0.29662 -0.44907 C 0.36524 -0.44907 0.34714 -0.45162 0.37891 -0.44653 C 0.38034 -0.4456 0.38177 -0.44468 0.38334 -0.44375 C 0.38438 -0.44329 0.39532 -0.43866 0.39857 -0.43611 C 0.40469 -0.43148 0.40326 -0.43171 0.40808 -0.42708 C 0.40899 -0.42616 0.41003 -0.42546 0.41094 -0.42454 C 0.41224 -0.42315 0.41342 -0.42199 0.41459 -0.4206 C 0.41537 -0.41968 0.41602 -0.41875 0.4168 -0.41805 C 0.42175 -0.41319 0.42539 -0.4118 0.42982 -0.4037 C 0.4323 -0.3993 0.43451 -0.39468 0.43711 -0.39074 C 0.44076 -0.38565 0.44128 -0.38542 0.4444 -0.37917 C 0.44571 -0.37662 0.44675 -0.37384 0.44805 -0.3713 C 0.45261 -0.36296 0.45547 -0.35926 0.45899 -0.35069 C 0.4599 -0.34861 0.46042 -0.3463 0.4612 -0.34421 C 0.46446 -0.33518 0.46381 -0.33819 0.46628 -0.3287 C 0.4668 -0.32662 0.46706 -0.3243 0.46771 -0.32222 C 0.46888 -0.31852 0.47032 -0.31551 0.47136 -0.3118 C 0.47201 -0.30949 0.47227 -0.30671 0.47279 -0.30417 C 0.47357 -0.30069 0.47448 -0.29722 0.475 -0.29375 C 0.47722 -0.27963 0.47709 -0.27662 0.478 -0.26389 C 0.47748 -0.24792 0.47722 -0.23194 0.47644 -0.21597 C 0.47618 -0.21111 0.47396 -0.19977 0.47279 -0.19537 C 0.46342 -0.15833 0.47188 -0.19028 0.46407 -0.16944 C 0.46315 -0.16713 0.46289 -0.16412 0.46185 -0.1618 C 0.46107 -0.15972 0.46003 -0.1581 0.45899 -0.15648 C 0.45612 -0.15208 0.45352 -0.14699 0.45026 -0.14352 C 0.44063 -0.1338 0.44987 -0.14305 0.43933 -0.13333 L 0.42696 -0.12153 C 0.425 -0.11991 0.42318 -0.11759 0.4211 -0.11643 C 0.41706 -0.11389 0.41302 -0.11042 0.40873 -0.10856 C 0.40677 -0.10787 0.40495 -0.10671 0.403 -0.10602 C 0.39974 -0.10509 0.39662 -0.10509 0.39349 -0.10347 C 0.39219 -0.10278 0.39115 -0.10162 0.38985 -0.10093 C 0.38868 -0.10023 0.38737 -0.1 0.3862 -0.09954 C 0.38516 -0.0993 0.38425 -0.09861 0.38334 -0.09838 C 0.38164 -0.09768 0.37982 -0.09768 0.37813 -0.09699 C 0.36537 -0.09236 0.37943 -0.09606 0.36654 -0.09305 C 0.36003 -0.09028 0.36797 -0.09352 0.35782 -0.09051 C 0.35378 -0.08935 0.35612 -0.08958 0.35274 -0.08796 C 0.35157 -0.0875 0.35026 -0.08727 0.34909 -0.08657 C 0.34831 -0.08634 0.34766 -0.08588 0.34688 -0.08542 C 0.3444 -0.08356 0.34193 -0.08218 0.33959 -0.08009 C 0.33868 -0.0794 0.33763 -0.07824 0.33672 -0.07755 C 0.33594 -0.07708 0.33516 -0.07685 0.33451 -0.07639 C 0.33269 -0.07477 0.32969 -0.07245 0.328 -0.06991 C 0.32748 -0.06898 0.32709 -0.06782 0.32644 -0.06713 C 0.32579 -0.06643 0.325 -0.06667 0.32435 -0.06597 C 0.31719 -0.05903 0.32266 -0.06204 0.31706 -0.05949 C 0.30495 -0.06088 0.30925 -0.06065 0.30391 -0.06065 " pathEditMode="relative" ptsTypes="AAAAAAAAAAAAAAAAAAAAAAAAAAAAAAA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25 L -0.00013 0.025 C 0.00027 0.0213 0.00052 0.01713 0.00131 0.01343 C 0.00144 0.01227 0.00248 0.01204 0.00274 0.01088 C 0.00313 0.00926 0.00313 0.00741 0.00339 0.00579 C 0.00391 0.00278 0.00443 -0.00023 0.00495 -0.00347 C 0.00521 -0.00764 0.00521 -0.01203 0.0056 -0.0162 C 0.00573 -0.01759 0.00612 -0.01898 0.00639 -0.02014 C 0.00665 -0.02199 0.00691 -0.02361 0.00704 -0.02546 C 0.0073 -0.03657 0.00756 -0.04768 0.00782 -0.05903 C 0.00808 -0.07153 0.00821 -0.08403 0.0086 -0.09653 C 0.00899 -0.11088 0.00899 -0.10046 0.01068 -0.11203 C 0.01133 -0.11643 0.01159 -0.12083 0.01224 -0.125 C 0.01264 -0.12847 0.01316 -0.13194 0.01368 -0.13541 C 0.01407 -0.13842 0.01472 -0.14143 0.01511 -0.14444 C 0.0155 -0.14745 0.0155 -0.15046 0.01589 -0.15347 C 0.01602 -0.15532 0.01628 -0.15694 0.01654 -0.15856 C 0.0168 -0.16088 0.01706 -0.16296 0.01732 -0.16504 C 0.01745 -0.1669 0.01784 -0.16852 0.01797 -0.17037 C 0.01836 -0.17291 0.01823 -0.17569 0.01876 -0.17801 C 0.01928 -0.18078 0.02019 -0.18333 0.02097 -0.18588 C 0.02097 -0.1868 0.02214 -0.20092 0.0224 -0.20278 C 0.02266 -0.20463 0.02331 -0.20602 0.02383 -0.20787 C 0.02474 -0.21551 0.02592 -0.22662 0.02748 -0.2324 L 0.02891 -0.23773 C 0.03034 -0.25278 0.02852 -0.23796 0.03191 -0.25324 C 0.03425 -0.26412 0.03477 -0.27129 0.03764 -0.28171 L 0.04206 -0.29722 C 0.04336 -0.30856 0.0418 -0.29884 0.04493 -0.31018 C 0.04558 -0.31227 0.04597 -0.31435 0.04636 -0.31666 C 0.04688 -0.31921 0.04714 -0.32199 0.04792 -0.3243 C 0.04844 -0.32615 0.04935 -0.32778 0.05001 -0.3294 C 0.05365 -0.33912 0.05053 -0.3331 0.05443 -0.33981 C 0.05495 -0.34166 0.05534 -0.34352 0.05586 -0.34514 C 0.05808 -0.35069 0.06081 -0.3574 0.06394 -0.3618 C 0.0655 -0.36435 0.06732 -0.36597 0.06902 -0.36828 C 0.07201 -0.37245 0.07448 -0.37778 0.07774 -0.38125 C 0.0806 -0.38426 0.08373 -0.38703 0.08646 -0.39028 C 0.09037 -0.3949 0.09766 -0.40393 0.10105 -0.40578 C 0.10365 -0.4074 0.1056 -0.40856 0.10834 -0.41111 C 0.1181 -0.42037 0.10834 -0.41875 0.128 -0.42662 C 0.13021 -0.42754 0.13243 -0.42801 0.13451 -0.42916 C 0.15938 -0.44398 0.14141 -0.43611 0.15639 -0.44213 C 0.16264 -0.44699 0.16303 -0.44768 0.16954 -0.45115 C 0.17461 -0.45393 0.18581 -0.45764 0.1892 -0.45903 C 0.19506 -0.46134 0.19818 -0.46273 0.20443 -0.46412 C 0.2112 -0.46551 0.21797 -0.4669 0.22487 -0.46805 C 0.228 -0.46852 0.23112 -0.46898 0.23425 -0.46921 L 0.25547 -0.47176 L 0.35222 -0.46921 C 0.35665 -0.46921 0.36107 -0.46921 0.36537 -0.46805 C 0.40834 -0.45671 0.33347 -0.47083 0.37917 -0.46273 C 0.39011 -0.45555 0.3806 -0.46088 0.3974 -0.45625 C 0.41485 -0.45162 0.39258 -0.45555 0.4112 -0.45254 L 0.428 -0.44977 C 0.43021 -0.44907 0.43243 -0.44861 0.43451 -0.44722 C 0.44597 -0.44051 0.43217 -0.44537 0.44336 -0.44213 C 0.4448 -0.44028 0.4461 -0.43842 0.44766 -0.43703 C 0.4543 -0.43102 0.45313 -0.43565 0.45938 -0.42662 C 0.46081 -0.4243 0.46224 -0.42222 0.46368 -0.42014 C 0.46472 -0.41875 0.46889 -0.41412 0.46954 -0.41365 C 0.47071 -0.4125 0.47201 -0.4118 0.47318 -0.41111 C 0.47461 -0.40856 0.47566 -0.40486 0.47748 -0.40324 C 0.47852 -0.40231 0.47956 -0.40185 0.48047 -0.40069 C 0.49102 -0.38611 0.47995 -0.40046 0.48555 -0.39028 C 0.49232 -0.37824 0.48282 -0.39861 0.48998 -0.38379 C 0.49076 -0.38217 0.49128 -0.38032 0.49206 -0.3787 C 0.49271 -0.37731 0.49362 -0.37615 0.49428 -0.37477 C 0.49506 -0.37315 0.49909 -0.36481 0.50014 -0.3618 C 0.50066 -0.36018 0.50092 -0.35833 0.50157 -0.35671 C 0.50808 -0.33912 0.50417 -0.3537 0.50808 -0.33727 C 0.50964 -0.3243 0.50756 -0.33634 0.51107 -0.32685 C 0.51146 -0.32569 0.51133 -0.3243 0.51172 -0.32315 C 0.51237 -0.32106 0.51316 -0.31967 0.51394 -0.31782 C 0.5168 -0.30278 0.51355 -0.31736 0.51836 -0.30231 C 0.51876 -0.30115 0.51876 -0.29977 0.51902 -0.29838 C 0.51993 -0.29537 0.5211 -0.29236 0.52201 -0.28935 C 0.52318 -0.28518 0.52461 -0.28102 0.52566 -0.27639 C 0.52605 -0.2743 0.52631 -0.27199 0.52709 -0.2699 C 0.528 -0.26736 0.52969 -0.26597 0.53073 -0.26342 C 0.53829 -0.24328 0.52683 -0.27453 0.53282 -0.25578 C 0.5349 -0.24953 0.5349 -0.25162 0.53724 -0.24676 C 0.53907 -0.24282 0.54076 -0.23912 0.54232 -0.23495 C 0.54428 -0.22986 0.54649 -0.22384 0.54896 -0.21944 C 0.55014 -0.21736 0.55144 -0.21528 0.55261 -0.21296 C 0.55417 -0.20972 0.5556 -0.20625 0.55691 -0.20278 L 0.56133 -0.19097 C 0.56172 -0.18981 0.56198 -0.18796 0.56277 -0.18703 L 0.56498 -0.18449 C 0.5681 -0.17615 0.56589 -0.18194 0.57227 -0.16782 C 0.57318 -0.16551 0.57396 -0.16319 0.57514 -0.16134 C 0.57579 -0.15995 0.5767 -0.15879 0.57735 -0.1574 C 0.57813 -0.15578 0.57865 -0.1537 0.57943 -0.15208 C 0.58008 -0.15115 0.58099 -0.15046 0.58165 -0.14953 C 0.58269 -0.14838 0.58373 -0.14722 0.58464 -0.14583 C 0.58516 -0.14467 0.58555 -0.14305 0.58607 -0.1419 C 0.58724 -0.13912 0.58803 -0.13865 0.58972 -0.13657 C 0.5905 -0.13449 0.59245 -0.12916 0.59336 -0.12754 C 0.59389 -0.12662 0.5948 -0.12592 0.59545 -0.125 C 0.59636 -0.12384 0.59688 -0.12245 0.59766 -0.12106 C 0.59883 -0.11921 0.60014 -0.11759 0.60131 -0.11597 C 0.60209 -0.11504 0.60287 -0.11435 0.60352 -0.11342 C 0.61602 -0.09352 0.60131 -0.11597 0.61081 -0.09907 C 0.61654 -0.08889 0.60925 -0.10532 0.61511 -0.09259 C 0.61576 -0.09143 0.61602 -0.09004 0.61667 -0.08889 C 0.61889 -0.08403 0.61889 -0.08518 0.62175 -0.08102 C 0.62253 -0.07986 0.62305 -0.07824 0.62396 -0.07708 C 0.62461 -0.07639 0.62852 -0.07477 0.62904 -0.07453 C 0.63659 -0.0706 0.6254 -0.07639 0.63334 -0.0706 C 0.63386 -0.07037 0.63438 -0.0706 0.6349 -0.0706 " pathEditMode="relative" ptsTypes="AAAAAAAAAAAAAAAAAAAAAAAAAAAAAAAAAAAAAAAAAAAAAAAAAAAAAAAAAAAAAAAAAAAAAAAAAAAAAAAAAAAAAAAAAAAAAAAAAAAAAAAAAAAA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2 0.00672 L -0.00222 0.00672 C -0.00182 0.00255 -0.00104 -0.00185 -0.00078 -0.00625 C 0.00013 -0.02129 0.00052 -0.0699 0.00065 -0.07477 C 0.00078 -0.08078 0.00156 -0.09537 0.00208 -0.10185 C 0.00234 -0.10486 0.00234 -0.1081 0.00286 -0.11111 C 0.00429 -0.11967 0.00625 -0.12824 0.00794 -0.1368 C 0.00898 -0.1419 0.01198 -0.15602 0.01302 -0.16018 C 0.01393 -0.16412 0.01497 -0.16782 0.01588 -0.17176 C 0.02318 -0.20301 0.01263 -0.16088 0.02096 -0.19259 C 0.02174 -0.1956 0.02239 -0.19861 0.02318 -0.20162 C 0.02435 -0.20532 0.02565 -0.20856 0.02682 -0.21203 C 0.02708 -0.21365 0.02708 -0.21551 0.0276 -0.21713 C 0.02812 -0.21898 0.02903 -0.2206 0.02982 -0.22222 C 0.0306 -0.22453 0.03125 -0.22662 0.0319 -0.2287 C 0.0332 -0.23287 0.03463 -0.23935 0.03633 -0.24305 C 0.03711 -0.2449 0.03828 -0.24629 0.03919 -0.24815 C 0.0431 -0.25602 0.04596 -0.2625 0.04948 -0.27014 C 0.05104 -0.27384 0.05312 -0.27893 0.05521 -0.28194 C 0.05638 -0.28333 0.05768 -0.28426 0.05885 -0.28588 C 0.0612 -0.28865 0.06328 -0.2919 0.06549 -0.2949 C 0.0664 -0.29606 0.06745 -0.29722 0.06836 -0.29861 C 0.06979 -0.30092 0.07109 -0.30347 0.07278 -0.30509 C 0.07643 -0.30949 0.08021 -0.31389 0.08437 -0.3169 C 0.08854 -0.3199 0.09271 -0.32268 0.09674 -0.32592 C 0.09922 -0.32777 0.10156 -0.33055 0.10403 -0.3324 C 0.10664 -0.33402 0.1095 -0.33449 0.11211 -0.33634 C 0.13216 -0.34977 0.12122 -0.34352 0.13463 -0.3544 C 0.1401 -0.35879 0.14583 -0.36296 0.15143 -0.36736 C 0.15351 -0.36898 0.15586 -0.37037 0.15794 -0.37245 C 0.16159 -0.37639 0.16484 -0.38148 0.16888 -0.38426 C 0.17344 -0.38727 0.18164 -0.39213 0.18489 -0.39722 C 0.18633 -0.3993 0.18776 -0.40162 0.18919 -0.40347 C 0.19271 -0.4081 0.19388 -0.40787 0.19791 -0.41134 C 0.20039 -0.41342 0.20286 -0.41574 0.20521 -0.41782 C 0.20742 -0.41967 0.20963 -0.42106 0.21185 -0.42291 C 0.21432 -0.425 0.21666 -0.42731 0.21914 -0.4294 C 0.22825 -0.43727 0.21992 -0.42963 0.23073 -0.43727 C 0.23229 -0.43842 0.23359 -0.44004 0.23515 -0.4412 C 0.23945 -0.44444 0.2431 -0.44606 0.24752 -0.44884 C 0.25104 -0.45115 0.25638 -0.45509 0.25989 -0.45671 C 0.26354 -0.45833 0.26719 -0.45926 0.27083 -0.46065 C 0.27552 -0.46203 0.28307 -0.46365 0.28685 -0.46435 C 0.297 -0.4662 0.29166 -0.46527 0.30286 -0.4669 L 0.37851 -0.46435 C 0.38203 -0.46412 0.38541 -0.46273 0.3888 -0.4618 C 0.39166 -0.46111 0.40846 -0.4581 0.41419 -0.45532 C 0.41875 -0.45324 0.4237 -0.44977 0.42812 -0.44629 C 0.42956 -0.44514 0.43099 -0.44352 0.43242 -0.44236 C 0.43945 -0.43727 0.4345 -0.44282 0.44271 -0.43588 C 0.4444 -0.43449 0.44609 -0.43264 0.44778 -0.43078 C 0.45117 -0.42708 0.45469 -0.42338 0.45794 -0.41921 C 0.45898 -0.41782 0.46002 -0.41666 0.46081 -0.41527 C 0.47148 -0.39629 0.45781 -0.41782 0.4681 -0.40092 C 0.47291 -0.39328 0.47291 -0.39444 0.47682 -0.3868 C 0.48177 -0.37708 0.47943 -0.38171 0.48268 -0.37129 C 0.48463 -0.36504 0.48854 -0.35301 0.48854 -0.35301 L 0.4914 -0.33495 L 0.49297 -0.32592 C 0.49245 -0.30694 0.49219 -0.28796 0.4914 -0.26898 C 0.49127 -0.26365 0.49062 -0.25856 0.48997 -0.25347 C 0.48607 -0.22199 0.4862 -0.22037 0.48047 -0.19514 C 0.47969 -0.1912 0.47851 -0.1875 0.4776 -0.18356 C 0.47252 -0.15949 0.47812 -0.18402 0.47318 -0.16666 C 0.46823 -0.14907 0.47565 -0.17176 0.46966 -0.1537 C 0.46797 -0.1419 0.46927 -0.14629 0.46666 -0.13958 C 0.46419 -0.10486 0.46536 -0.12546 0.46666 -0.05277 C 0.46679 -0.04907 0.46862 -0.03518 0.46888 -0.03333 C 0.4694 -0.02824 0.46979 -0.02291 0.47031 -0.01782 L 0.47109 -0.01134 C 0.47135 -0.00625 0.47135 -0.00092 0.47174 0.00417 C 0.47213 0.00764 0.47291 0.01111 0.47318 0.01459 C 0.47409 0.02361 0.47487 0.03264 0.47539 0.04167 C 0.47591 0.04954 0.4763 0.05741 0.47682 0.06505 C 0.47747 0.07385 0.47799 0.07454 0.47903 0.08449 C 0.47956 0.08959 0.48008 0.09491 0.48047 0.1 C 0.48151 0.11204 0.48086 0.11042 0.48268 0.12338 C 0.4832 0.12685 0.48359 0.13033 0.48411 0.13357 L 0.48633 0.14537 L 0.48711 0.14931 C 0.48737 0.15047 0.48763 0.15185 0.48776 0.15301 C 0.4901 0.16922 0.48711 0.14908 0.48932 0.16204 C 0.48958 0.16389 0.48971 0.16551 0.48997 0.16736 C 0.49023 0.175 0.4901 0.18287 0.49075 0.19074 C 0.49088 0.1919 0.49179 0.19213 0.49219 0.19329 C 0.49258 0.19445 0.49297 0.19723 0.49297 0.19723 " pathEditMode="relative" ptsTypes="AAAAAAAAAAAAAAAAAAAAAAAAAAAAAAAAA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7" grpId="0" animBg="1"/>
      <p:bldP spid="6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 bwMode="auto">
          <a:xfrm>
            <a:off x="6299200" y="985838"/>
            <a:ext cx="123463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P87]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11" name="Rectangle 46"/>
          <p:cNvSpPr/>
          <p:nvPr/>
        </p:nvSpPr>
        <p:spPr>
          <a:xfrm>
            <a:off x="846138" y="946150"/>
            <a:ext cx="7177722" cy="4931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noProof="1">
                <a:latin typeface="+mj-lt"/>
                <a:ea typeface="黑体" panose="02010609060101010101" pitchFamily="2" charset="-122"/>
              </a:rPr>
              <a:t>下面这些组合图形里有哪些学过的图形？</a:t>
            </a:r>
          </a:p>
        </p:txBody>
      </p:sp>
      <p:sp>
        <p:nvSpPr>
          <p:cNvPr id="2" name="矩形 1"/>
          <p:cNvSpPr/>
          <p:nvPr/>
        </p:nvSpPr>
        <p:spPr>
          <a:xfrm>
            <a:off x="5919788" y="2373313"/>
            <a:ext cx="2782998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noProof="1">
                <a:latin typeface="+mn-lt"/>
                <a:ea typeface="楷体" panose="02010609060101010101" pitchFamily="49" charset="-122"/>
              </a:rPr>
              <a:t>由几个简单的图形拼出来的图形，就叫作</a:t>
            </a:r>
            <a:r>
              <a:rPr lang="zh-CN" altLang="en-US" sz="2400" b="1" noProof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组合图形</a:t>
            </a:r>
            <a:r>
              <a:rPr lang="zh-CN" altLang="en-US" sz="2400" b="1" noProof="1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56018F-79B2-8F34-699B-C729B2EC22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02" y="1652730"/>
            <a:ext cx="1765755" cy="13283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82D9145-44DE-4174-2569-F50D3B4579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97" y="1652730"/>
            <a:ext cx="2415451" cy="123184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9DC10A9-BAFC-7078-996A-B39D30D0D3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530" y="3309826"/>
            <a:ext cx="1122493" cy="142482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5239D7B-863C-B34D-9A23-5E1D0A32B4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48" y="3157201"/>
            <a:ext cx="1273660" cy="1608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7C757FA-1B7A-20FB-0F22-38C9CA28F7DC}"/>
              </a:ext>
            </a:extLst>
          </p:cNvPr>
          <p:cNvSpPr txBox="1"/>
          <p:nvPr/>
        </p:nvSpPr>
        <p:spPr bwMode="auto">
          <a:xfrm>
            <a:off x="800100" y="1152644"/>
            <a:ext cx="677418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说一说生活中哪些地方有组合图形。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B0AFBD7-2C45-B867-FECD-A23B2AD0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89760"/>
            <a:ext cx="3856278" cy="264286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700608C-86B6-0672-6F9A-881C9B6C0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r="18451" b="22806"/>
          <a:stretch>
            <a:fillRect/>
          </a:stretch>
        </p:blipFill>
        <p:spPr>
          <a:xfrm>
            <a:off x="1337655" y="1889760"/>
            <a:ext cx="2091346" cy="265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6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132896" y="946204"/>
            <a:ext cx="5185990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右图表示的是一间房子侧面墙的形状，它的面积是多少平方米？</a:t>
            </a:r>
          </a:p>
        </p:txBody>
      </p:sp>
      <p:pic>
        <p:nvPicPr>
          <p:cNvPr id="19459" name="Picture 11" descr="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6" y="1183368"/>
            <a:ext cx="18986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 bwMode="auto">
          <a:xfrm>
            <a:off x="3721100" y="407670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P87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FEF730-28EA-28D3-1B0E-6BE53B3701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90" y="1094093"/>
            <a:ext cx="550290" cy="394374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45EAEC2-ED78-D230-F4E8-5A795E93619E}"/>
              </a:ext>
            </a:extLst>
          </p:cNvPr>
          <p:cNvGrpSpPr/>
          <p:nvPr/>
        </p:nvGrpSpPr>
        <p:grpSpPr>
          <a:xfrm>
            <a:off x="860235" y="2314213"/>
            <a:ext cx="5066905" cy="1219200"/>
            <a:chOff x="860235" y="2314213"/>
            <a:chExt cx="5066905" cy="1219200"/>
          </a:xfrm>
        </p:grpSpPr>
        <p:sp>
          <p:nvSpPr>
            <p:cNvPr id="11" name="AutoShape 27"/>
            <p:cNvSpPr>
              <a:spLocks noChangeArrowheads="1"/>
            </p:cNvSpPr>
            <p:nvPr/>
          </p:nvSpPr>
          <p:spPr bwMode="auto">
            <a:xfrm>
              <a:off x="2125369" y="2314213"/>
              <a:ext cx="3801771" cy="863327"/>
            </a:xfrm>
            <a:prstGeom prst="wedgeRoundRectCallout">
              <a:avLst>
                <a:gd name="adj1" fmla="val -59654"/>
                <a:gd name="adj2" fmla="val 30215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可以把它看作</a:t>
              </a:r>
              <a:r>
                <a:rPr lang="zh-CN" altLang="en-US" sz="195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一个正方形</a:t>
              </a: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和</a:t>
              </a:r>
              <a:r>
                <a:rPr lang="zh-CN" altLang="en-US" sz="195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一个三角形</a:t>
              </a: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组合成的图形。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0FB4236-BCD6-3254-6C8D-1A419FA26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235" y="2600689"/>
              <a:ext cx="938761" cy="932724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3704052-ECDE-8D97-F434-2DF4C0BF886D}"/>
              </a:ext>
            </a:extLst>
          </p:cNvPr>
          <p:cNvGrpSpPr/>
          <p:nvPr/>
        </p:nvGrpSpPr>
        <p:grpSpPr>
          <a:xfrm>
            <a:off x="2595295" y="3481706"/>
            <a:ext cx="3975998" cy="1181951"/>
            <a:chOff x="2595295" y="3481706"/>
            <a:chExt cx="3975998" cy="118195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8BFE2B5-1C59-4C3E-58C5-6FBB93BF4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0644" y="3730934"/>
              <a:ext cx="920649" cy="932723"/>
            </a:xfrm>
            <a:prstGeom prst="rect">
              <a:avLst/>
            </a:prstGeom>
          </p:spPr>
        </p:pic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EE7313F1-A6D4-4641-EA36-DDA25BF9A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5295" y="3481706"/>
              <a:ext cx="2719375" cy="863327"/>
            </a:xfrm>
            <a:prstGeom prst="wedgeRoundRectCallout">
              <a:avLst>
                <a:gd name="adj1" fmla="val 59987"/>
                <a:gd name="adj2" fmla="val 18741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也可以把它分成</a:t>
              </a:r>
              <a:r>
                <a:rPr lang="zh-CN" altLang="en-US" sz="195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两个完全一样的梯形</a:t>
              </a: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152525" y="2212975"/>
            <a:ext cx="4433888" cy="534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1515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方法一：三角形 </a:t>
            </a:r>
            <a:r>
              <a:rPr lang="en-US" altLang="zh-CN" sz="2400" b="1" dirty="0">
                <a:solidFill>
                  <a:srgbClr val="1515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zh-CN" altLang="en-US" sz="2400" b="1" dirty="0">
                <a:solidFill>
                  <a:srgbClr val="1515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正方形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152525" y="2770188"/>
            <a:ext cx="5516563" cy="1420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三角形面积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5×2÷2 = 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正方形面积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5×5 =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房子侧面墙的面积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25 + 5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0696968-5E62-9013-6CBD-79709CD72BB0}"/>
              </a:ext>
            </a:extLst>
          </p:cNvPr>
          <p:cNvSpPr txBox="1"/>
          <p:nvPr/>
        </p:nvSpPr>
        <p:spPr bwMode="auto">
          <a:xfrm>
            <a:off x="3721100" y="407670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P87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D2CAFD9-234C-2AF4-7FF0-534F601C0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2896" y="946204"/>
            <a:ext cx="5185990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右图表示的是一间房子侧面墙的形状，它的面积是多少平方米？</a:t>
            </a:r>
          </a:p>
        </p:txBody>
      </p:sp>
      <p:pic>
        <p:nvPicPr>
          <p:cNvPr id="6" name="Picture 11" descr="48">
            <a:extLst>
              <a:ext uri="{FF2B5EF4-FFF2-40B4-BE49-F238E27FC236}">
                <a16:creationId xmlns:a16="http://schemas.microsoft.com/office/drawing/2014/main" id="{B43096DC-1A1E-A07A-AAFD-81D3E8C5C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6" y="1183368"/>
            <a:ext cx="18986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515FC13-546B-D683-B852-8A45C98D81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90" y="1094093"/>
            <a:ext cx="550290" cy="394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47750" y="2020888"/>
            <a:ext cx="3451225" cy="5349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1515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方法二：两个梯形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7500938" y="1192893"/>
            <a:ext cx="0" cy="1974850"/>
          </a:xfrm>
          <a:prstGeom prst="line">
            <a:avLst/>
          </a:prstGeom>
          <a:ln w="19050">
            <a:solidFill>
              <a:srgbClr val="1515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023938" y="2554288"/>
            <a:ext cx="5332412" cy="2170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梯形面积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5+2+5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5÷2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endParaRPr lang="en-US" altLang="zh-CN" sz="225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       = 12×2.5÷2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       = 30÷2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       = 15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25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房子侧面墙的面积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=15×2=30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D95C18D-5D4E-DC04-ECD1-2B91FDEE4D99}"/>
              </a:ext>
            </a:extLst>
          </p:cNvPr>
          <p:cNvSpPr txBox="1"/>
          <p:nvPr/>
        </p:nvSpPr>
        <p:spPr bwMode="auto">
          <a:xfrm>
            <a:off x="3721100" y="407670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P87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7E164A6B-21C8-0C9D-A265-71C7E30F7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2896" y="946204"/>
            <a:ext cx="5185990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右图表示的是一间房子侧面墙的形状，它的面积是多少平方米？</a:t>
            </a:r>
          </a:p>
        </p:txBody>
      </p:sp>
      <p:pic>
        <p:nvPicPr>
          <p:cNvPr id="7" name="Picture 11" descr="48">
            <a:extLst>
              <a:ext uri="{FF2B5EF4-FFF2-40B4-BE49-F238E27FC236}">
                <a16:creationId xmlns:a16="http://schemas.microsoft.com/office/drawing/2014/main" id="{32EA965E-9446-A24E-804D-D79663F7A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6" y="1183368"/>
            <a:ext cx="18986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4A423A8-1D68-F908-D058-1680A56605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90" y="1094093"/>
            <a:ext cx="550290" cy="394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179513" y="2709863"/>
            <a:ext cx="4427537" cy="1754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长方形面积 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</a:t>
            </a:r>
            <a:r>
              <a:rPr 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5+2÷2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 </a:t>
            </a:r>
            <a:endParaRPr lang="en-US" altLang="zh-CN" sz="225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            = 5×6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            = 30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25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房子侧面墙的面积 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长方形面积</a:t>
            </a:r>
          </a:p>
        </p:txBody>
      </p:sp>
      <p:sp>
        <p:nvSpPr>
          <p:cNvPr id="15" name="矩形 14"/>
          <p:cNvSpPr/>
          <p:nvPr/>
        </p:nvSpPr>
        <p:spPr>
          <a:xfrm>
            <a:off x="1179513" y="2160588"/>
            <a:ext cx="4140200" cy="5365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1515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方法三：拼成一个长方形</a:t>
            </a: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V="1">
            <a:off x="6781800" y="1434192"/>
            <a:ext cx="1462085" cy="1"/>
          </a:xfrm>
          <a:prstGeom prst="line">
            <a:avLst/>
          </a:prstGeom>
          <a:noFill/>
          <a:ln w="19050">
            <a:solidFill>
              <a:srgbClr val="151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rot="-5400000">
            <a:off x="6642894" y="1517537"/>
            <a:ext cx="249237" cy="0"/>
          </a:xfrm>
          <a:prstGeom prst="line">
            <a:avLst/>
          </a:prstGeom>
          <a:noFill/>
          <a:ln w="19050">
            <a:solidFill>
              <a:srgbClr val="151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rot="-5400000">
            <a:off x="8134351" y="1543729"/>
            <a:ext cx="219076" cy="2"/>
          </a:xfrm>
          <a:prstGeom prst="line">
            <a:avLst/>
          </a:prstGeom>
          <a:noFill/>
          <a:ln w="19050">
            <a:solidFill>
              <a:srgbClr val="151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BD3B13C-65BD-834F-F10E-F10DC9344383}"/>
              </a:ext>
            </a:extLst>
          </p:cNvPr>
          <p:cNvSpPr txBox="1"/>
          <p:nvPr/>
        </p:nvSpPr>
        <p:spPr bwMode="auto">
          <a:xfrm>
            <a:off x="3721100" y="407670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P87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0A25860-7C1C-8AAF-0B29-CF74630FA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2896" y="946204"/>
            <a:ext cx="5185990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右图表示的是一间房子侧面墙的形状，它的面积是多少平方米？</a:t>
            </a:r>
          </a:p>
        </p:txBody>
      </p:sp>
      <p:pic>
        <p:nvPicPr>
          <p:cNvPr id="6" name="Picture 11" descr="48">
            <a:extLst>
              <a:ext uri="{FF2B5EF4-FFF2-40B4-BE49-F238E27FC236}">
                <a16:creationId xmlns:a16="http://schemas.microsoft.com/office/drawing/2014/main" id="{39BCDF9E-BCB0-7118-603E-66165E10F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6" y="1183368"/>
            <a:ext cx="18986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09B5973-6866-88F9-CA95-7C2B7534A5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90" y="1094093"/>
            <a:ext cx="550290" cy="394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01688" y="2044700"/>
            <a:ext cx="5527675" cy="5365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1515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方法四：从长方形中挖走两个小三角形</a:t>
            </a: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6772275" y="1204006"/>
            <a:ext cx="1484313" cy="0"/>
          </a:xfrm>
          <a:prstGeom prst="line">
            <a:avLst/>
          </a:prstGeom>
          <a:noFill/>
          <a:ln w="19050">
            <a:solidFill>
              <a:srgbClr val="151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rot="-5400000">
            <a:off x="6517481" y="1431812"/>
            <a:ext cx="496888" cy="0"/>
          </a:xfrm>
          <a:prstGeom prst="line">
            <a:avLst/>
          </a:prstGeom>
          <a:noFill/>
          <a:ln w="19050">
            <a:solidFill>
              <a:srgbClr val="151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rot="-5400000">
            <a:off x="7998619" y="1447687"/>
            <a:ext cx="487362" cy="0"/>
          </a:xfrm>
          <a:prstGeom prst="line">
            <a:avLst/>
          </a:prstGeom>
          <a:noFill/>
          <a:ln w="19050">
            <a:solidFill>
              <a:srgbClr val="1515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801688" y="2581275"/>
            <a:ext cx="6062662" cy="2170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长方形面积 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5+2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×5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            = 7×5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            = 35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25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两个三角形面积 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2×(5÷2)÷2×2 = 5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25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房子侧面墙的面积 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35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 = 30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46BB1BD5-300A-2E4C-C1A2-4F9C02F7B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2896" y="946204"/>
            <a:ext cx="5185990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右图表示的是一间房子侧面墙的形状，它的面积是多少平方米？</a:t>
            </a:r>
          </a:p>
        </p:txBody>
      </p:sp>
      <p:pic>
        <p:nvPicPr>
          <p:cNvPr id="5" name="Picture 11" descr="48">
            <a:extLst>
              <a:ext uri="{FF2B5EF4-FFF2-40B4-BE49-F238E27FC236}">
                <a16:creationId xmlns:a16="http://schemas.microsoft.com/office/drawing/2014/main" id="{332D4A26-BA39-E14D-5966-B865CA0E4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6" y="1183368"/>
            <a:ext cx="189865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BE2EC2D-696E-F061-4A41-CB079C722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90" y="1094093"/>
            <a:ext cx="550290" cy="39437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B7768B2-F912-22B9-5EB5-6CCD28348F56}"/>
              </a:ext>
            </a:extLst>
          </p:cNvPr>
          <p:cNvSpPr txBox="1"/>
          <p:nvPr/>
        </p:nvSpPr>
        <p:spPr bwMode="auto">
          <a:xfrm>
            <a:off x="3721100" y="407670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P87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573088" y="1008381"/>
            <a:ext cx="7997825" cy="9363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        </a:t>
            </a: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通过刚才的研究，你觉得求组合图形的面积都有哪些方法呀？ 你喜欢哪种方法呢？</a:t>
            </a:r>
          </a:p>
        </p:txBody>
      </p:sp>
      <p:sp>
        <p:nvSpPr>
          <p:cNvPr id="24579" name="文本框 2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2713" y="4860925"/>
            <a:ext cx="342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4580" name="图片 2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1296988"/>
            <a:ext cx="103188" cy="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图片 2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1311275"/>
            <a:ext cx="103187" cy="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992188" y="2008188"/>
            <a:ext cx="1303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B0F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方法一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959100" y="1993900"/>
            <a:ext cx="1117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B0F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方法二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970463" y="1974850"/>
            <a:ext cx="114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B0F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方法三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992938" y="1897063"/>
            <a:ext cx="1158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B0F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方法四</a:t>
            </a:r>
          </a:p>
        </p:txBody>
      </p:sp>
      <p:pic>
        <p:nvPicPr>
          <p:cNvPr id="13" name="Picture 11" descr="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498725"/>
            <a:ext cx="18986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3" y="2497138"/>
            <a:ext cx="189865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493963"/>
            <a:ext cx="1897062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2497138"/>
            <a:ext cx="1897063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1140" y="2061274"/>
            <a:ext cx="7556500" cy="1896863"/>
          </a:xfrm>
          <a:prstGeom prst="rect">
            <a:avLst/>
          </a:prstGeom>
          <a:solidFill>
            <a:srgbClr val="FBFAF5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108076" y="2328173"/>
            <a:ext cx="7082629" cy="136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>
                <a:solidFill>
                  <a:srgbClr val="1515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在求组合图形的面积时，可以采取分、拼、挖的方法。分割法主要是进行“求和”运算，而添补法主要是进行“求差”运算（特例除外）。</a:t>
            </a:r>
          </a:p>
        </p:txBody>
      </p:sp>
      <p:pic>
        <p:nvPicPr>
          <p:cNvPr id="25605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03" y="3176576"/>
            <a:ext cx="9080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573088" y="1008381"/>
            <a:ext cx="7997825" cy="9363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j-lt"/>
                <a:ea typeface="黑体" panose="02010609060101010101" pitchFamily="2" charset="-122"/>
              </a:rPr>
              <a:t>        </a:t>
            </a:r>
            <a:r>
              <a:rPr lang="zh-CN" altLang="en-US" sz="2400" b="1" dirty="0">
                <a:latin typeface="+mj-lt"/>
                <a:ea typeface="黑体" panose="02010609060101010101" pitchFamily="2" charset="-122"/>
              </a:rPr>
              <a:t>通过刚才的研究，你觉得求组合图形的面积都有哪些方法呀？ 你喜欢哪种方法呢？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83419" y="4186846"/>
            <a:ext cx="7777163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易错点：将组合图形进行分解时，注意不是任意分解都能计算的。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652276" y="987979"/>
            <a:ext cx="7271386" cy="5762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2" charset="-122"/>
              </a:rPr>
              <a:t>在生活中找一个组合图形，想办法求出它的面积。</a:t>
            </a:r>
            <a:endParaRPr lang="en-US" altLang="zh-CN" sz="2400" b="1" dirty="0"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6516452" y="1585410"/>
            <a:ext cx="2048959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P87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做一做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7392BA-FCD1-D3D3-B4BA-01707C4D0D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r="18451" b="22806"/>
          <a:stretch>
            <a:fillRect/>
          </a:stretch>
        </p:blipFill>
        <p:spPr>
          <a:xfrm>
            <a:off x="446115" y="2015541"/>
            <a:ext cx="1669522" cy="2117285"/>
          </a:xfrm>
          <a:prstGeom prst="rect">
            <a:avLst/>
          </a:prstGeom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716710" y="2153464"/>
            <a:ext cx="329036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4×2.5 = 10 (dm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78D1A83F-B537-B764-EF89-F01E213BC7E0}"/>
              </a:ext>
            </a:extLst>
          </p:cNvPr>
          <p:cNvSpPr/>
          <p:nvPr/>
        </p:nvSpPr>
        <p:spPr>
          <a:xfrm>
            <a:off x="2584198" y="1935422"/>
            <a:ext cx="1311085" cy="1130246"/>
          </a:xfrm>
          <a:prstGeom prst="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CAE8A91-48BB-B030-DCD3-E7DF17ED318A}"/>
              </a:ext>
            </a:extLst>
          </p:cNvPr>
          <p:cNvSpPr/>
          <p:nvPr/>
        </p:nvSpPr>
        <p:spPr>
          <a:xfrm>
            <a:off x="2584198" y="3061552"/>
            <a:ext cx="1311085" cy="7027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1A0440-90E9-DDBD-6794-99288EDD1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2266" y="3764280"/>
            <a:ext cx="1303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 dm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DFA9A24-2805-E4FA-DFDE-8C4FD9DA7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450" y="3179953"/>
            <a:ext cx="1303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2.5 dm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1C2A4BF-3691-15DF-1E07-A4B97D41725E}"/>
              </a:ext>
            </a:extLst>
          </p:cNvPr>
          <p:cNvGrpSpPr/>
          <p:nvPr/>
        </p:nvGrpSpPr>
        <p:grpSpPr>
          <a:xfrm>
            <a:off x="3238302" y="1945582"/>
            <a:ext cx="89500" cy="1126130"/>
            <a:chOff x="3446388" y="2212282"/>
            <a:chExt cx="89500" cy="112613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3B81CF5-DCC5-8CD3-9F72-ADF96B127D24}"/>
                </a:ext>
              </a:extLst>
            </p:cNvPr>
            <p:cNvCxnSpPr>
              <a:cxnSpLocks/>
            </p:cNvCxnSpPr>
            <p:nvPr/>
          </p:nvCxnSpPr>
          <p:spPr>
            <a:xfrm>
              <a:off x="3447827" y="2212282"/>
              <a:ext cx="0" cy="112613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94F2DD36-10A6-8BEA-9414-A7401AC60766}"/>
                </a:ext>
              </a:extLst>
            </p:cNvPr>
            <p:cNvGrpSpPr/>
            <p:nvPr/>
          </p:nvGrpSpPr>
          <p:grpSpPr>
            <a:xfrm>
              <a:off x="3446388" y="3230562"/>
              <a:ext cx="89500" cy="92609"/>
              <a:chOff x="4473575" y="2202122"/>
              <a:chExt cx="209936" cy="217228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7F57A7C2-1BE0-FA94-6225-4B124651C3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73575" y="2202122"/>
                <a:ext cx="209743" cy="0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F4212253-1A07-66F2-A6F8-A157CC1178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83511" y="2202122"/>
                <a:ext cx="0" cy="217228"/>
              </a:xfrm>
              <a:prstGeom prst="line">
                <a:avLst/>
              </a:prstGeom>
              <a:ln w="95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F7BF53E-822E-2494-3A90-74F687DE9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302" y="2379535"/>
            <a:ext cx="1303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3.5 dm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67825CE-D783-9860-A4F5-D1452EF4EE74}"/>
              </a:ext>
            </a:extLst>
          </p:cNvPr>
          <p:cNvSpPr txBox="1"/>
          <p:nvPr/>
        </p:nvSpPr>
        <p:spPr bwMode="auto">
          <a:xfrm>
            <a:off x="3705327" y="3828631"/>
            <a:ext cx="5491467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答：这块警示牌的面积是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17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平方分米。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5907BA9-2B13-1933-6534-3B241A398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710" y="2711853"/>
            <a:ext cx="329036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4×3.5÷2 = 7 (dm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9ECFDD1-649A-05AF-30D5-8CD9A0789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3318" y="3270242"/>
            <a:ext cx="3290364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 = 17 (dm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9F82D936-AC57-8B76-3606-0E83FC8F4600}"/>
              </a:ext>
            </a:extLst>
          </p:cNvPr>
          <p:cNvSpPr/>
          <p:nvPr/>
        </p:nvSpPr>
        <p:spPr>
          <a:xfrm>
            <a:off x="348960" y="1146408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1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  <p:bldP spid="8" grpId="0" animBg="1"/>
      <p:bldP spid="9" grpId="0"/>
      <p:bldP spid="11" grpId="0"/>
      <p:bldP spid="22" grpId="0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A7336-853E-AF4C-126A-DA64CE9CE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2307DC2-4CD3-CD2A-160B-8504F21DC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774" y="1187195"/>
            <a:ext cx="3853816" cy="1684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2" charset="-122"/>
              </a:rPr>
              <a:t>新丰小学有一块菜地，形状如右图。这块菜地的面积是多少平方米？</a:t>
            </a:r>
            <a:endParaRPr lang="en-US" altLang="zh-CN" sz="2400" b="1" dirty="0"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9A279F-3D83-F054-80E6-5FD9CA05238A}"/>
              </a:ext>
            </a:extLst>
          </p:cNvPr>
          <p:cNvSpPr txBox="1"/>
          <p:nvPr/>
        </p:nvSpPr>
        <p:spPr bwMode="auto">
          <a:xfrm>
            <a:off x="3703003" y="438842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26628" name="图片 7">
            <a:extLst>
              <a:ext uri="{FF2B5EF4-FFF2-40B4-BE49-F238E27FC236}">
                <a16:creationId xmlns:a16="http://schemas.microsoft.com/office/drawing/2014/main" id="{BDCC4308-2CB5-9AF1-12EE-C8684FFC0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948" y="1060976"/>
            <a:ext cx="3074988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9A6EF7E-B43C-A18F-E511-CEB2F4FFD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053" y="3090442"/>
            <a:ext cx="622935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50×33+35×12÷2 = 1860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答：这块菜地的面积是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1860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平方米。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1E7626E-316A-C711-3546-B1148E79401F}"/>
              </a:ext>
            </a:extLst>
          </p:cNvPr>
          <p:cNvSpPr/>
          <p:nvPr/>
        </p:nvSpPr>
        <p:spPr>
          <a:xfrm>
            <a:off x="901064" y="1340975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2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80122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29761" r="56321" b="57597"/>
          <a:stretch>
            <a:fillRect/>
          </a:stretch>
        </p:blipFill>
        <p:spPr>
          <a:xfrm>
            <a:off x="5777653" y="1828378"/>
            <a:ext cx="2647616" cy="1804987"/>
          </a:xfrm>
          <a:prstGeom prst="rect">
            <a:avLst/>
          </a:prstGeom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930275" y="1085628"/>
            <a:ext cx="738822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2" charset="-122"/>
              </a:rPr>
              <a:t>一面中国少年先锋队中队旗的面积是多少？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3717131" y="375698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98600" y="3484563"/>
            <a:ext cx="6127750" cy="10525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方法一：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80-20+80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×30÷2×2 = 4200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54354" y="117665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3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58835" y="1963083"/>
            <a:ext cx="4522789" cy="1293198"/>
            <a:chOff x="858835" y="1963083"/>
            <a:chExt cx="4522789" cy="1293198"/>
          </a:xfrm>
        </p:grpSpPr>
        <p:sp>
          <p:nvSpPr>
            <p:cNvPr id="16" name="AutoShape 27"/>
            <p:cNvSpPr>
              <a:spLocks noChangeArrowheads="1"/>
            </p:cNvSpPr>
            <p:nvPr/>
          </p:nvSpPr>
          <p:spPr bwMode="auto">
            <a:xfrm>
              <a:off x="2473324" y="2195513"/>
              <a:ext cx="2908300" cy="752475"/>
            </a:xfrm>
            <a:prstGeom prst="wedgeRoundRectCallout">
              <a:avLst>
                <a:gd name="adj1" fmla="val -63271"/>
                <a:gd name="adj2" fmla="val 19590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defRPr/>
              </a:pP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你能想出几种算法？</a:t>
              </a: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458" b="-5973"/>
            <a:stretch>
              <a:fillRect/>
            </a:stretch>
          </p:blipFill>
          <p:spPr>
            <a:xfrm flipH="1">
              <a:off x="858835" y="1963083"/>
              <a:ext cx="1195605" cy="1293198"/>
            </a:xfrm>
            <a:custGeom>
              <a:avLst/>
              <a:gdLst>
                <a:gd name="connsiteX0" fmla="*/ 0 w 5486348"/>
                <a:gd name="connsiteY0" fmla="*/ 0 h 4963852"/>
                <a:gd name="connsiteX1" fmla="*/ 5486348 w 5486348"/>
                <a:gd name="connsiteY1" fmla="*/ 0 h 4963852"/>
                <a:gd name="connsiteX2" fmla="*/ 5486348 w 5486348"/>
                <a:gd name="connsiteY2" fmla="*/ 4963852 h 4963852"/>
                <a:gd name="connsiteX3" fmla="*/ 0 w 5486348"/>
                <a:gd name="connsiteY3" fmla="*/ 4963852 h 4963852"/>
                <a:gd name="connsiteX4" fmla="*/ 0 w 5486348"/>
                <a:gd name="connsiteY4" fmla="*/ 3027681 h 4963852"/>
                <a:gd name="connsiteX5" fmla="*/ 697602 w 5486348"/>
                <a:gd name="connsiteY5" fmla="*/ 3027681 h 4963852"/>
                <a:gd name="connsiteX6" fmla="*/ 697602 w 5486348"/>
                <a:gd name="connsiteY6" fmla="*/ 1469814 h 4963852"/>
                <a:gd name="connsiteX7" fmla="*/ 0 w 5486348"/>
                <a:gd name="connsiteY7" fmla="*/ 1469814 h 496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6348" h="4963852">
                  <a:moveTo>
                    <a:pt x="0" y="0"/>
                  </a:moveTo>
                  <a:lnTo>
                    <a:pt x="5486348" y="0"/>
                  </a:lnTo>
                  <a:lnTo>
                    <a:pt x="5486348" y="4963852"/>
                  </a:lnTo>
                  <a:lnTo>
                    <a:pt x="0" y="4963852"/>
                  </a:lnTo>
                  <a:lnTo>
                    <a:pt x="0" y="3027681"/>
                  </a:lnTo>
                  <a:lnTo>
                    <a:pt x="697602" y="3027681"/>
                  </a:lnTo>
                  <a:lnTo>
                    <a:pt x="697602" y="1469814"/>
                  </a:lnTo>
                  <a:lnTo>
                    <a:pt x="0" y="1469814"/>
                  </a:lnTo>
                  <a:close/>
                </a:path>
              </a:pathLst>
            </a:custGeom>
          </p:spPr>
        </p:pic>
      </p:grpSp>
      <p:grpSp>
        <p:nvGrpSpPr>
          <p:cNvPr id="19" name="组合 18"/>
          <p:cNvGrpSpPr/>
          <p:nvPr/>
        </p:nvGrpSpPr>
        <p:grpSpPr>
          <a:xfrm>
            <a:off x="5792788" y="1828378"/>
            <a:ext cx="2647616" cy="1811367"/>
            <a:chOff x="6173682" y="3528231"/>
            <a:chExt cx="2647616" cy="1811367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00" t="29761" r="56321" b="57597"/>
            <a:stretch>
              <a:fillRect/>
            </a:stretch>
          </p:blipFill>
          <p:spPr>
            <a:xfrm>
              <a:off x="6173682" y="3534611"/>
              <a:ext cx="2647616" cy="1804987"/>
            </a:xfrm>
            <a:custGeom>
              <a:avLst/>
              <a:gdLst>
                <a:gd name="connsiteX0" fmla="*/ 6774 w 2647616"/>
                <a:gd name="connsiteY0" fmla="*/ 421 h 1804987"/>
                <a:gd name="connsiteX1" fmla="*/ 13584 w 2647616"/>
                <a:gd name="connsiteY1" fmla="*/ 1638152 h 1804987"/>
                <a:gd name="connsiteX2" fmla="*/ 2219935 w 2647616"/>
                <a:gd name="connsiteY2" fmla="*/ 1624504 h 1804987"/>
                <a:gd name="connsiteX3" fmla="*/ 1688776 w 2647616"/>
                <a:gd name="connsiteY3" fmla="*/ 805639 h 1804987"/>
                <a:gd name="connsiteX4" fmla="*/ 2206315 w 2647616"/>
                <a:gd name="connsiteY4" fmla="*/ 421 h 1804987"/>
                <a:gd name="connsiteX5" fmla="*/ 0 w 2647616"/>
                <a:gd name="connsiteY5" fmla="*/ 0 h 1804987"/>
                <a:gd name="connsiteX6" fmla="*/ 2647616 w 2647616"/>
                <a:gd name="connsiteY6" fmla="*/ 0 h 1804987"/>
                <a:gd name="connsiteX7" fmla="*/ 2647616 w 2647616"/>
                <a:gd name="connsiteY7" fmla="*/ 1804987 h 1804987"/>
                <a:gd name="connsiteX8" fmla="*/ 0 w 2647616"/>
                <a:gd name="connsiteY8" fmla="*/ 1804987 h 18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7616" h="1804987">
                  <a:moveTo>
                    <a:pt x="6774" y="421"/>
                  </a:moveTo>
                  <a:cubicBezTo>
                    <a:pt x="9044" y="546332"/>
                    <a:pt x="11314" y="1092242"/>
                    <a:pt x="13584" y="1638152"/>
                  </a:cubicBezTo>
                  <a:lnTo>
                    <a:pt x="2219935" y="1624504"/>
                  </a:lnTo>
                  <a:lnTo>
                    <a:pt x="1688776" y="805639"/>
                  </a:lnTo>
                  <a:lnTo>
                    <a:pt x="2206315" y="421"/>
                  </a:lnTo>
                  <a:close/>
                  <a:moveTo>
                    <a:pt x="0" y="0"/>
                  </a:moveTo>
                  <a:lnTo>
                    <a:pt x="2647616" y="0"/>
                  </a:lnTo>
                  <a:lnTo>
                    <a:pt x="2647616" y="1804987"/>
                  </a:lnTo>
                  <a:lnTo>
                    <a:pt x="0" y="1804987"/>
                  </a:lnTo>
                  <a:close/>
                </a:path>
              </a:pathLst>
            </a:custGeom>
          </p:spPr>
        </p:pic>
        <p:sp>
          <p:nvSpPr>
            <p:cNvPr id="12" name="任意多边形: 形状 11"/>
            <p:cNvSpPr/>
            <p:nvPr/>
          </p:nvSpPr>
          <p:spPr>
            <a:xfrm>
              <a:off x="6188087" y="3528231"/>
              <a:ext cx="2213161" cy="1637731"/>
            </a:xfrm>
            <a:custGeom>
              <a:avLst/>
              <a:gdLst>
                <a:gd name="connsiteX0" fmla="*/ 2187786 w 2201333"/>
                <a:gd name="connsiteY0" fmla="*/ 0 h 1625600"/>
                <a:gd name="connsiteX1" fmla="*/ 0 w 2201333"/>
                <a:gd name="connsiteY1" fmla="*/ 0 h 1625600"/>
                <a:gd name="connsiteX2" fmla="*/ 6773 w 2201333"/>
                <a:gd name="connsiteY2" fmla="*/ 1625600 h 1625600"/>
                <a:gd name="connsiteX3" fmla="*/ 2201333 w 2201333"/>
                <a:gd name="connsiteY3" fmla="*/ 1612053 h 1625600"/>
                <a:gd name="connsiteX4" fmla="*/ 1673013 w 2201333"/>
                <a:gd name="connsiteY4" fmla="*/ 799253 h 1625600"/>
                <a:gd name="connsiteX5" fmla="*/ 2187786 w 2201333"/>
                <a:gd name="connsiteY5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1333" h="1625600">
                  <a:moveTo>
                    <a:pt x="2187786" y="0"/>
                  </a:moveTo>
                  <a:lnTo>
                    <a:pt x="0" y="0"/>
                  </a:lnTo>
                  <a:cubicBezTo>
                    <a:pt x="2258" y="541867"/>
                    <a:pt x="4515" y="1083733"/>
                    <a:pt x="6773" y="1625600"/>
                  </a:cubicBezTo>
                  <a:lnTo>
                    <a:pt x="2201333" y="1612053"/>
                  </a:lnTo>
                  <a:lnTo>
                    <a:pt x="1673013" y="799253"/>
                  </a:lnTo>
                  <a:lnTo>
                    <a:pt x="2187786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>
            <a:stCxn id="12" idx="4"/>
          </p:cNvCxnSpPr>
          <p:nvPr/>
        </p:nvCxnSpPr>
        <p:spPr>
          <a:xfrm flipH="1">
            <a:off x="5807193" y="2633595"/>
            <a:ext cx="1682002" cy="13648"/>
          </a:xfrm>
          <a:prstGeom prst="line">
            <a:avLst/>
          </a:prstGeom>
          <a:ln w="28575">
            <a:solidFill>
              <a:srgbClr val="1515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792788" y="1828378"/>
            <a:ext cx="2647616" cy="1811367"/>
            <a:chOff x="6173682" y="3528231"/>
            <a:chExt cx="2647616" cy="181136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00" t="29761" r="56321" b="57597"/>
            <a:stretch>
              <a:fillRect/>
            </a:stretch>
          </p:blipFill>
          <p:spPr>
            <a:xfrm>
              <a:off x="6173682" y="3534611"/>
              <a:ext cx="2647616" cy="1804987"/>
            </a:xfrm>
            <a:custGeom>
              <a:avLst/>
              <a:gdLst>
                <a:gd name="connsiteX0" fmla="*/ 6774 w 2647616"/>
                <a:gd name="connsiteY0" fmla="*/ 421 h 1804987"/>
                <a:gd name="connsiteX1" fmla="*/ 13584 w 2647616"/>
                <a:gd name="connsiteY1" fmla="*/ 1638152 h 1804987"/>
                <a:gd name="connsiteX2" fmla="*/ 2219935 w 2647616"/>
                <a:gd name="connsiteY2" fmla="*/ 1624504 h 1804987"/>
                <a:gd name="connsiteX3" fmla="*/ 1688776 w 2647616"/>
                <a:gd name="connsiteY3" fmla="*/ 805639 h 1804987"/>
                <a:gd name="connsiteX4" fmla="*/ 2206315 w 2647616"/>
                <a:gd name="connsiteY4" fmla="*/ 421 h 1804987"/>
                <a:gd name="connsiteX5" fmla="*/ 0 w 2647616"/>
                <a:gd name="connsiteY5" fmla="*/ 0 h 1804987"/>
                <a:gd name="connsiteX6" fmla="*/ 2647616 w 2647616"/>
                <a:gd name="connsiteY6" fmla="*/ 0 h 1804987"/>
                <a:gd name="connsiteX7" fmla="*/ 2647616 w 2647616"/>
                <a:gd name="connsiteY7" fmla="*/ 1804987 h 1804987"/>
                <a:gd name="connsiteX8" fmla="*/ 0 w 2647616"/>
                <a:gd name="connsiteY8" fmla="*/ 1804987 h 18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7616" h="1804987">
                  <a:moveTo>
                    <a:pt x="6774" y="421"/>
                  </a:moveTo>
                  <a:cubicBezTo>
                    <a:pt x="9044" y="546332"/>
                    <a:pt x="11314" y="1092242"/>
                    <a:pt x="13584" y="1638152"/>
                  </a:cubicBezTo>
                  <a:lnTo>
                    <a:pt x="2219935" y="1624504"/>
                  </a:lnTo>
                  <a:lnTo>
                    <a:pt x="1688776" y="805639"/>
                  </a:lnTo>
                  <a:lnTo>
                    <a:pt x="2206315" y="421"/>
                  </a:lnTo>
                  <a:close/>
                  <a:moveTo>
                    <a:pt x="0" y="0"/>
                  </a:moveTo>
                  <a:lnTo>
                    <a:pt x="2647616" y="0"/>
                  </a:lnTo>
                  <a:lnTo>
                    <a:pt x="2647616" y="1804987"/>
                  </a:lnTo>
                  <a:lnTo>
                    <a:pt x="0" y="1804987"/>
                  </a:lnTo>
                  <a:close/>
                </a:path>
              </a:pathLst>
            </a:custGeom>
          </p:spPr>
        </p:pic>
        <p:sp>
          <p:nvSpPr>
            <p:cNvPr id="14" name="任意多边形: 形状 13"/>
            <p:cNvSpPr/>
            <p:nvPr/>
          </p:nvSpPr>
          <p:spPr>
            <a:xfrm>
              <a:off x="6188087" y="3528231"/>
              <a:ext cx="2213161" cy="1637731"/>
            </a:xfrm>
            <a:custGeom>
              <a:avLst/>
              <a:gdLst>
                <a:gd name="connsiteX0" fmla="*/ 2187786 w 2201333"/>
                <a:gd name="connsiteY0" fmla="*/ 0 h 1625600"/>
                <a:gd name="connsiteX1" fmla="*/ 0 w 2201333"/>
                <a:gd name="connsiteY1" fmla="*/ 0 h 1625600"/>
                <a:gd name="connsiteX2" fmla="*/ 6773 w 2201333"/>
                <a:gd name="connsiteY2" fmla="*/ 1625600 h 1625600"/>
                <a:gd name="connsiteX3" fmla="*/ 2201333 w 2201333"/>
                <a:gd name="connsiteY3" fmla="*/ 1612053 h 1625600"/>
                <a:gd name="connsiteX4" fmla="*/ 1673013 w 2201333"/>
                <a:gd name="connsiteY4" fmla="*/ 799253 h 1625600"/>
                <a:gd name="connsiteX5" fmla="*/ 2187786 w 2201333"/>
                <a:gd name="connsiteY5" fmla="*/ 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01333" h="1625600">
                  <a:moveTo>
                    <a:pt x="2187786" y="0"/>
                  </a:moveTo>
                  <a:lnTo>
                    <a:pt x="0" y="0"/>
                  </a:lnTo>
                  <a:cubicBezTo>
                    <a:pt x="2258" y="541867"/>
                    <a:pt x="4515" y="1083733"/>
                    <a:pt x="6773" y="1625600"/>
                  </a:cubicBezTo>
                  <a:lnTo>
                    <a:pt x="2201333" y="1612053"/>
                  </a:lnTo>
                  <a:lnTo>
                    <a:pt x="1673013" y="799253"/>
                  </a:lnTo>
                  <a:lnTo>
                    <a:pt x="2187786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" name="直接连接符 9"/>
          <p:cNvCxnSpPr>
            <a:endCxn id="14" idx="3"/>
          </p:cNvCxnSpPr>
          <p:nvPr/>
        </p:nvCxnSpPr>
        <p:spPr>
          <a:xfrm>
            <a:off x="8020354" y="1834758"/>
            <a:ext cx="0" cy="1617703"/>
          </a:xfrm>
          <a:prstGeom prst="line">
            <a:avLst/>
          </a:prstGeom>
          <a:ln w="28575">
            <a:solidFill>
              <a:srgbClr val="1515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274762" y="3419475"/>
            <a:ext cx="7234237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方法二：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80×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30+30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）－（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30+30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×20÷2 = 4200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58834" y="1915078"/>
            <a:ext cx="4522790" cy="1276115"/>
            <a:chOff x="858834" y="1915078"/>
            <a:chExt cx="4522790" cy="1276115"/>
          </a:xfrm>
        </p:grpSpPr>
        <p:sp>
          <p:nvSpPr>
            <p:cNvPr id="9" name="AutoShape 27"/>
            <p:cNvSpPr>
              <a:spLocks noChangeArrowheads="1"/>
            </p:cNvSpPr>
            <p:nvPr/>
          </p:nvSpPr>
          <p:spPr bwMode="auto">
            <a:xfrm>
              <a:off x="2473324" y="2195513"/>
              <a:ext cx="2908300" cy="752475"/>
            </a:xfrm>
            <a:prstGeom prst="wedgeRoundRectCallout">
              <a:avLst>
                <a:gd name="adj1" fmla="val -63271"/>
                <a:gd name="adj2" fmla="val 19590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defRPr/>
              </a:pP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你能想出几种算法？</a:t>
              </a: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8558" b="-415"/>
            <a:stretch>
              <a:fillRect/>
            </a:stretch>
          </p:blipFill>
          <p:spPr>
            <a:xfrm flipH="1">
              <a:off x="858834" y="1915078"/>
              <a:ext cx="1195605" cy="1276115"/>
            </a:xfrm>
            <a:custGeom>
              <a:avLst/>
              <a:gdLst>
                <a:gd name="connsiteX0" fmla="*/ 0 w 5486348"/>
                <a:gd name="connsiteY0" fmla="*/ 0 h 4963852"/>
                <a:gd name="connsiteX1" fmla="*/ 5486348 w 5486348"/>
                <a:gd name="connsiteY1" fmla="*/ 0 h 4963852"/>
                <a:gd name="connsiteX2" fmla="*/ 5486348 w 5486348"/>
                <a:gd name="connsiteY2" fmla="*/ 4963852 h 4963852"/>
                <a:gd name="connsiteX3" fmla="*/ 0 w 5486348"/>
                <a:gd name="connsiteY3" fmla="*/ 4963852 h 4963852"/>
                <a:gd name="connsiteX4" fmla="*/ 0 w 5486348"/>
                <a:gd name="connsiteY4" fmla="*/ 3027681 h 4963852"/>
                <a:gd name="connsiteX5" fmla="*/ 697602 w 5486348"/>
                <a:gd name="connsiteY5" fmla="*/ 3027681 h 4963852"/>
                <a:gd name="connsiteX6" fmla="*/ 697602 w 5486348"/>
                <a:gd name="connsiteY6" fmla="*/ 1469814 h 4963852"/>
                <a:gd name="connsiteX7" fmla="*/ 0 w 5486348"/>
                <a:gd name="connsiteY7" fmla="*/ 1469814 h 496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6348" h="4963852">
                  <a:moveTo>
                    <a:pt x="0" y="0"/>
                  </a:moveTo>
                  <a:lnTo>
                    <a:pt x="5486348" y="0"/>
                  </a:lnTo>
                  <a:lnTo>
                    <a:pt x="5486348" y="4963852"/>
                  </a:lnTo>
                  <a:lnTo>
                    <a:pt x="0" y="4963852"/>
                  </a:lnTo>
                  <a:lnTo>
                    <a:pt x="0" y="3027681"/>
                  </a:lnTo>
                  <a:lnTo>
                    <a:pt x="697602" y="3027681"/>
                  </a:lnTo>
                  <a:lnTo>
                    <a:pt x="697602" y="1469814"/>
                  </a:lnTo>
                  <a:lnTo>
                    <a:pt x="0" y="1469814"/>
                  </a:lnTo>
                  <a:close/>
                </a:path>
              </a:pathLst>
            </a:custGeom>
          </p:spPr>
        </p:pic>
      </p:grpSp>
      <p:sp>
        <p:nvSpPr>
          <p:cNvPr id="4" name="Rectangle 6">
            <a:extLst>
              <a:ext uri="{FF2B5EF4-FFF2-40B4-BE49-F238E27FC236}">
                <a16:creationId xmlns:a16="http://schemas.microsoft.com/office/drawing/2014/main" id="{F8206CE7-7A99-45FA-AAE3-40DBDB8DD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75" y="1085628"/>
            <a:ext cx="738822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2" charset="-122"/>
              </a:rPr>
              <a:t>一面中国少年先锋队中队旗的面积是多少？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8321C7-E4B9-C3FC-D7A5-6289C714F0E1}"/>
              </a:ext>
            </a:extLst>
          </p:cNvPr>
          <p:cNvSpPr txBox="1"/>
          <p:nvPr/>
        </p:nvSpPr>
        <p:spPr bwMode="auto">
          <a:xfrm>
            <a:off x="3717131" y="375698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5BEF5A0-308D-EFBC-6E84-4C2CD2A9590A}"/>
              </a:ext>
            </a:extLst>
          </p:cNvPr>
          <p:cNvSpPr/>
          <p:nvPr/>
        </p:nvSpPr>
        <p:spPr>
          <a:xfrm>
            <a:off x="554354" y="117665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3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2"/>
          <p:cNvSpPr>
            <a:spLocks noChangeArrowheads="1"/>
          </p:cNvSpPr>
          <p:nvPr/>
        </p:nvSpPr>
        <p:spPr bwMode="auto">
          <a:xfrm>
            <a:off x="901064" y="1015625"/>
            <a:ext cx="7640637" cy="113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在一块梯形的地中间有一个长方形的水池，其余的地方是草地。草地的面积是多少平方米</a:t>
            </a:r>
            <a:r>
              <a:rPr lang="zh-CN" altLang="en-US" sz="2400" b="1" dirty="0">
                <a:latin typeface="宋体" panose="02010600030101010101" pitchFamily="2" charset="-122"/>
              </a:rPr>
              <a:t>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54354" y="117665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4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A69DF7A2-8775-902F-907D-AC5A8254B83C}"/>
              </a:ext>
            </a:extLst>
          </p:cNvPr>
          <p:cNvGrpSpPr/>
          <p:nvPr/>
        </p:nvGrpSpPr>
        <p:grpSpPr>
          <a:xfrm>
            <a:off x="1045842" y="2455452"/>
            <a:ext cx="3082562" cy="1213187"/>
            <a:chOff x="1045842" y="2455452"/>
            <a:chExt cx="3082562" cy="1213187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2425334" y="2642393"/>
              <a:ext cx="1703070" cy="914401"/>
            </a:xfrm>
            <a:prstGeom prst="wedgeRoundRectCallout">
              <a:avLst>
                <a:gd name="adj1" fmla="val -76116"/>
                <a:gd name="adj2" fmla="val -5510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defRPr/>
              </a:pP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用什么方法解决这道题？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270" b="-329"/>
            <a:stretch>
              <a:fillRect/>
            </a:stretch>
          </p:blipFill>
          <p:spPr>
            <a:xfrm flipH="1">
              <a:off x="1045842" y="2455452"/>
              <a:ext cx="1195605" cy="1213187"/>
            </a:xfrm>
            <a:custGeom>
              <a:avLst/>
              <a:gdLst>
                <a:gd name="connsiteX0" fmla="*/ 0 w 5486348"/>
                <a:gd name="connsiteY0" fmla="*/ 0 h 4963852"/>
                <a:gd name="connsiteX1" fmla="*/ 5486348 w 5486348"/>
                <a:gd name="connsiteY1" fmla="*/ 0 h 4963852"/>
                <a:gd name="connsiteX2" fmla="*/ 5486348 w 5486348"/>
                <a:gd name="connsiteY2" fmla="*/ 4963852 h 4963852"/>
                <a:gd name="connsiteX3" fmla="*/ 0 w 5486348"/>
                <a:gd name="connsiteY3" fmla="*/ 4963852 h 4963852"/>
                <a:gd name="connsiteX4" fmla="*/ 0 w 5486348"/>
                <a:gd name="connsiteY4" fmla="*/ 3027681 h 4963852"/>
                <a:gd name="connsiteX5" fmla="*/ 697602 w 5486348"/>
                <a:gd name="connsiteY5" fmla="*/ 3027681 h 4963852"/>
                <a:gd name="connsiteX6" fmla="*/ 697602 w 5486348"/>
                <a:gd name="connsiteY6" fmla="*/ 1469814 h 4963852"/>
                <a:gd name="connsiteX7" fmla="*/ 0 w 5486348"/>
                <a:gd name="connsiteY7" fmla="*/ 1469814 h 496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6348" h="4963852">
                  <a:moveTo>
                    <a:pt x="0" y="0"/>
                  </a:moveTo>
                  <a:lnTo>
                    <a:pt x="5486348" y="0"/>
                  </a:lnTo>
                  <a:lnTo>
                    <a:pt x="5486348" y="4963852"/>
                  </a:lnTo>
                  <a:lnTo>
                    <a:pt x="0" y="4963852"/>
                  </a:lnTo>
                  <a:lnTo>
                    <a:pt x="0" y="3027681"/>
                  </a:lnTo>
                  <a:lnTo>
                    <a:pt x="697602" y="3027681"/>
                  </a:lnTo>
                  <a:lnTo>
                    <a:pt x="697602" y="1469814"/>
                  </a:lnTo>
                  <a:lnTo>
                    <a:pt x="0" y="1469814"/>
                  </a:lnTo>
                  <a:close/>
                </a:path>
              </a:pathLst>
            </a:cu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5420" y="2538395"/>
            <a:ext cx="2834640" cy="147205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3C109E5-8862-DA9D-89ED-05C6C0B31EB0}"/>
              </a:ext>
            </a:extLst>
          </p:cNvPr>
          <p:cNvSpPr txBox="1"/>
          <p:nvPr/>
        </p:nvSpPr>
        <p:spPr bwMode="auto">
          <a:xfrm>
            <a:off x="3717131" y="375698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96950" y="2387600"/>
            <a:ext cx="3990975" cy="2192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40+70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×30÷2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30×15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= 110×30÷2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450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= 3300÷2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450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= 1650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450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= 1200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2916238" y="4083050"/>
            <a:ext cx="4614862" cy="5715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答：草地的面积是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平方米。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5420" y="2538395"/>
            <a:ext cx="2834640" cy="1472056"/>
          </a:xfrm>
          <a:prstGeom prst="rect">
            <a:avLst/>
          </a:prstGeom>
        </p:spPr>
      </p:pic>
      <p:sp>
        <p:nvSpPr>
          <p:cNvPr id="4" name="Rectangle 12">
            <a:extLst>
              <a:ext uri="{FF2B5EF4-FFF2-40B4-BE49-F238E27FC236}">
                <a16:creationId xmlns:a16="http://schemas.microsoft.com/office/drawing/2014/main" id="{A8C85D7D-5FC9-2FB2-CC8D-31A98A6C4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064" y="1015625"/>
            <a:ext cx="7640637" cy="113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在一块梯形的地中间有一个长方形的水池，其余的地方是草地。草地的面积是多少平方米</a:t>
            </a:r>
            <a:r>
              <a:rPr lang="zh-CN" altLang="en-US" sz="2400" b="1" dirty="0">
                <a:latin typeface="宋体" panose="02010600030101010101" pitchFamily="2" charset="-122"/>
              </a:rPr>
              <a:t>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F8E45D0-A4FC-B271-AD41-EE4943B3B052}"/>
              </a:ext>
            </a:extLst>
          </p:cNvPr>
          <p:cNvSpPr/>
          <p:nvPr/>
        </p:nvSpPr>
        <p:spPr>
          <a:xfrm>
            <a:off x="554354" y="117665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4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6F0589E-57E4-9160-0A35-1D773583AF99}"/>
              </a:ext>
            </a:extLst>
          </p:cNvPr>
          <p:cNvSpPr txBox="1"/>
          <p:nvPr/>
        </p:nvSpPr>
        <p:spPr bwMode="auto">
          <a:xfrm>
            <a:off x="3717131" y="375698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778510" y="992215"/>
            <a:ext cx="8098156" cy="113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小欣用一张不干胶纸剪出一个大写英文字母“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”。它的面积是多少？</a:t>
            </a:r>
          </a:p>
        </p:txBody>
      </p:sp>
      <p:pic>
        <p:nvPicPr>
          <p:cNvPr id="32771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13" y="1765300"/>
            <a:ext cx="4111625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梯形 3"/>
          <p:cNvSpPr/>
          <p:nvPr/>
        </p:nvSpPr>
        <p:spPr>
          <a:xfrm>
            <a:off x="4827588" y="2038350"/>
            <a:ext cx="1703387" cy="2070100"/>
          </a:xfrm>
          <a:prstGeom prst="trapezoid">
            <a:avLst>
              <a:gd name="adj" fmla="val 40310"/>
            </a:avLst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梯形 4"/>
          <p:cNvSpPr/>
          <p:nvPr/>
        </p:nvSpPr>
        <p:spPr>
          <a:xfrm>
            <a:off x="5164138" y="3436938"/>
            <a:ext cx="1019175" cy="671512"/>
          </a:xfrm>
          <a:prstGeom prst="trapezoid">
            <a:avLst>
              <a:gd name="adj" fmla="val 26887"/>
            </a:avLst>
          </a:prstGeom>
          <a:noFill/>
          <a:ln w="38100"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5421313" y="2451100"/>
            <a:ext cx="511175" cy="673100"/>
          </a:xfrm>
          <a:prstGeom prst="triangl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300163" y="4464050"/>
            <a:ext cx="2035175" cy="44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100" b="1" dirty="0">
                <a:solidFill>
                  <a:srgbClr val="FF0066"/>
                </a:solidFill>
                <a:latin typeface="+mn-lt"/>
              </a:rPr>
              <a:t>(2+10)×12÷2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14028" y="4464050"/>
            <a:ext cx="1771332" cy="44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008000"/>
                </a:solidFill>
                <a:latin typeface="+mn-lt"/>
              </a:rPr>
              <a:t>－</a:t>
            </a:r>
            <a:r>
              <a:rPr lang="en-US" altLang="zh-CN" sz="2100" b="1" dirty="0">
                <a:solidFill>
                  <a:srgbClr val="008000"/>
                </a:solidFill>
                <a:latin typeface="+mn-lt"/>
              </a:rPr>
              <a:t>3×4÷2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240848" y="4464050"/>
            <a:ext cx="1917700" cy="44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100" b="1" dirty="0">
                <a:solidFill>
                  <a:srgbClr val="0066CC"/>
                </a:solidFill>
                <a:latin typeface="+mn-lt"/>
              </a:rPr>
              <a:t>－</a:t>
            </a:r>
            <a:r>
              <a:rPr lang="en-US" altLang="zh-CN" sz="2100" b="1" dirty="0">
                <a:solidFill>
                  <a:srgbClr val="0066CC"/>
                </a:solidFill>
                <a:latin typeface="+mn-lt"/>
              </a:rPr>
              <a:t>(4+6)×4÷2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034405" y="4462780"/>
            <a:ext cx="1692275" cy="44300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100" b="1" dirty="0">
                <a:solidFill>
                  <a:srgbClr val="E81125"/>
                </a:solidFill>
                <a:latin typeface="+mn-lt"/>
                <a:cs typeface="Times New Roman" panose="02020603050405020304" pitchFamily="18" charset="0"/>
              </a:rPr>
              <a:t>=</a:t>
            </a:r>
            <a:r>
              <a:rPr lang="en-US" altLang="zh-CN" sz="2100" b="1" dirty="0">
                <a:solidFill>
                  <a:srgbClr val="E81125"/>
                </a:solidFill>
                <a:latin typeface="+mn-lt"/>
              </a:rPr>
              <a:t> 46</a:t>
            </a:r>
            <a:r>
              <a:rPr lang="zh-CN" altLang="en-US" sz="2100" b="1" dirty="0">
                <a:solidFill>
                  <a:srgbClr val="E81125"/>
                </a:solidFill>
                <a:latin typeface="+mn-lt"/>
              </a:rPr>
              <a:t>（</a:t>
            </a:r>
            <a:r>
              <a:rPr lang="en-US" altLang="zh-CN" sz="2100" b="1" dirty="0">
                <a:solidFill>
                  <a:srgbClr val="E81125"/>
                </a:solidFill>
                <a:latin typeface="+mn-lt"/>
              </a:rPr>
              <a:t>cm</a:t>
            </a:r>
            <a:r>
              <a:rPr lang="en-US" altLang="zh-CN" sz="2100" b="1" baseline="30000" dirty="0">
                <a:solidFill>
                  <a:srgbClr val="E81125"/>
                </a:solidFill>
                <a:latin typeface="+mn-lt"/>
              </a:rPr>
              <a:t>2</a:t>
            </a:r>
            <a:r>
              <a:rPr lang="zh-CN" altLang="en-US" sz="2100" b="1" dirty="0">
                <a:solidFill>
                  <a:srgbClr val="E81125"/>
                </a:solidFill>
                <a:latin typeface="+mn-lt"/>
              </a:rPr>
              <a:t>）</a:t>
            </a:r>
            <a:endParaRPr lang="en-US" altLang="zh-CN" sz="2100" b="1" dirty="0">
              <a:solidFill>
                <a:srgbClr val="E81125"/>
              </a:solidFill>
              <a:latin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31800" y="1177450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5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1C3D0C-4CC4-2D0C-70C4-4BE21B776651}"/>
              </a:ext>
            </a:extLst>
          </p:cNvPr>
          <p:cNvSpPr txBox="1"/>
          <p:nvPr/>
        </p:nvSpPr>
        <p:spPr bwMode="auto">
          <a:xfrm>
            <a:off x="3717131" y="375698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P90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6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ChangeArrowheads="1"/>
          </p:cNvSpPr>
          <p:nvPr/>
        </p:nvSpPr>
        <p:spPr bwMode="auto">
          <a:xfrm>
            <a:off x="901064" y="1096815"/>
            <a:ext cx="7585075" cy="52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-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下面指示牌的形状是一个组合图形，求它的面积。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1804988"/>
            <a:ext cx="233997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06513" y="2998788"/>
            <a:ext cx="4838700" cy="4680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250" b="1" dirty="0">
                <a:solidFill>
                  <a:srgbClr val="FF0000"/>
                </a:solidFill>
                <a:latin typeface="+mn-lt"/>
              </a:rPr>
              <a:t>20×10 + 20×10÷2 = 300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</a:rPr>
              <a:t>cm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</a:rPr>
              <a:t>） </a:t>
            </a:r>
            <a:endParaRPr lang="en-US" altLang="zh-CN" sz="225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5" name="直接连接符 11"/>
          <p:cNvCxnSpPr>
            <a:cxnSpLocks noChangeShapeType="1"/>
          </p:cNvCxnSpPr>
          <p:nvPr/>
        </p:nvCxnSpPr>
        <p:spPr bwMode="auto">
          <a:xfrm>
            <a:off x="6918325" y="2171700"/>
            <a:ext cx="0" cy="511175"/>
          </a:xfrm>
          <a:prstGeom prst="line">
            <a:avLst/>
          </a:prstGeom>
          <a:noFill/>
          <a:ln w="28575">
            <a:solidFill>
              <a:srgbClr val="0066CC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矩形 5"/>
          <p:cNvSpPr/>
          <p:nvPr/>
        </p:nvSpPr>
        <p:spPr>
          <a:xfrm>
            <a:off x="1306513" y="2468563"/>
            <a:ext cx="3114675" cy="438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250" b="1" dirty="0">
                <a:solidFill>
                  <a:srgbClr val="0066CC"/>
                </a:solidFill>
                <a:latin typeface="+mj-lt"/>
                <a:ea typeface="+mn-ea"/>
                <a:cs typeface="Times New Roman" panose="02020603050405020304" pitchFamily="18" charset="0"/>
              </a:rPr>
              <a:t>分析：长方形 </a:t>
            </a:r>
            <a:r>
              <a:rPr lang="en-US" altLang="zh-CN" sz="2250" b="1" dirty="0">
                <a:solidFill>
                  <a:srgbClr val="0066CC"/>
                </a:solidFill>
                <a:latin typeface="+mj-lt"/>
                <a:ea typeface="+mn-ea"/>
                <a:cs typeface="Times New Roman" panose="02020603050405020304" pitchFamily="18" charset="0"/>
              </a:rPr>
              <a:t>+ </a:t>
            </a:r>
            <a:r>
              <a:rPr lang="zh-CN" altLang="en-US" sz="2250" b="1" dirty="0">
                <a:solidFill>
                  <a:srgbClr val="0066CC"/>
                </a:solidFill>
                <a:latin typeface="+mj-lt"/>
                <a:ea typeface="+mn-ea"/>
                <a:cs typeface="Times New Roman" panose="02020603050405020304" pitchFamily="18" charset="0"/>
              </a:rPr>
              <a:t>三角形</a:t>
            </a:r>
          </a:p>
        </p:txBody>
      </p:sp>
      <p:sp>
        <p:nvSpPr>
          <p:cNvPr id="7" name="文本框 6"/>
          <p:cNvSpPr txBox="1"/>
          <p:nvPr/>
        </p:nvSpPr>
        <p:spPr bwMode="auto">
          <a:xfrm>
            <a:off x="3725863" y="402760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P90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7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54354" y="117665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6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279525" y="3592513"/>
            <a:ext cx="4838700" cy="4680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250" b="1" dirty="0">
                <a:solidFill>
                  <a:srgbClr val="FF0000"/>
                </a:solidFill>
                <a:latin typeface="+mn-lt"/>
              </a:rPr>
              <a:t>答：它的面积是</a:t>
            </a:r>
            <a:r>
              <a:rPr lang="en-US" altLang="zh-CN" sz="2250" b="1" dirty="0">
                <a:solidFill>
                  <a:srgbClr val="FF0000"/>
                </a:solidFill>
                <a:latin typeface="+mn-lt"/>
              </a:rPr>
              <a:t>300cm</a:t>
            </a:r>
            <a:r>
              <a:rPr lang="en-US" altLang="zh-CN" sz="225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250" b="1" dirty="0">
                <a:solidFill>
                  <a:srgbClr val="FF0000"/>
                </a:solidFill>
                <a:latin typeface="+mn-lt"/>
              </a:rPr>
              <a:t>。 </a:t>
            </a:r>
            <a:endParaRPr lang="en-US" altLang="zh-CN" sz="225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0080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101975"/>
            <a:ext cx="11795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399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形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27844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3" name="组合 12"/>
          <p:cNvGrpSpPr/>
          <p:nvPr/>
        </p:nvGrpSpPr>
        <p:grpSpPr bwMode="auto">
          <a:xfrm>
            <a:off x="1252538" y="1420813"/>
            <a:ext cx="6746875" cy="1905000"/>
            <a:chOff x="833121" y="1494444"/>
            <a:chExt cx="7267786" cy="2052320"/>
          </a:xfrm>
        </p:grpSpPr>
        <p:sp>
          <p:nvSpPr>
            <p:cNvPr id="11" name="思想气泡: 云 10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5" name="矩形 2"/>
            <p:cNvSpPr>
              <a:spLocks noChangeArrowheads="1"/>
            </p:cNvSpPr>
            <p:nvPr/>
          </p:nvSpPr>
          <p:spPr bwMode="auto">
            <a:xfrm>
              <a:off x="1840026" y="2228216"/>
              <a:ext cx="6072445" cy="497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3"/>
          <p:cNvSpPr txBox="1">
            <a:spLocks noChangeArrowheads="1"/>
          </p:cNvSpPr>
          <p:nvPr/>
        </p:nvSpPr>
        <p:spPr bwMode="auto">
          <a:xfrm>
            <a:off x="995274" y="964185"/>
            <a:ext cx="6954837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计算下面各组合图形的面积。（单位：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cm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995274" y="1444626"/>
            <a:ext cx="286168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b="1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b="1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731838" y="3543300"/>
            <a:ext cx="4170362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3×8÷2+5×8÷2 = 32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4767263" y="3543300"/>
            <a:ext cx="4170362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16×16+16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</a:rPr>
              <a:t>×20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÷2 = 416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pic>
        <p:nvPicPr>
          <p:cNvPr id="35846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874838"/>
            <a:ext cx="2076450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275" y="1897063"/>
            <a:ext cx="3360738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1897063"/>
            <a:ext cx="3063875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1897063"/>
            <a:ext cx="30194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 bwMode="auto">
          <a:xfrm>
            <a:off x="1770063" y="3633788"/>
            <a:ext cx="5983287" cy="512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20+10+10+10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×21÷2+20×10 = 725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8" name="文本框 7"/>
          <p:cNvSpPr txBox="1"/>
          <p:nvPr/>
        </p:nvSpPr>
        <p:spPr bwMode="auto">
          <a:xfrm>
            <a:off x="1770063" y="4211638"/>
            <a:ext cx="5983287" cy="512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18+16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×10÷2+16×24 = 554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995274" y="964185"/>
            <a:ext cx="6954837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计算下面各组合图形的面积。（单位：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2" charset="-122"/>
              </a:rPr>
              <a:t>cm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2" charset="-122"/>
              </a:rPr>
              <a:t>）</a:t>
            </a:r>
          </a:p>
        </p:txBody>
      </p:sp>
      <p:sp>
        <p:nvSpPr>
          <p:cNvPr id="10" name="文本框 9"/>
          <p:cNvSpPr txBox="1"/>
          <p:nvPr/>
        </p:nvSpPr>
        <p:spPr bwMode="auto">
          <a:xfrm>
            <a:off x="995274" y="1444626"/>
            <a:ext cx="286168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b="1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b="1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HBUGECO05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DPdYrjXdo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BvTMnB6sfn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1067</Words>
  <Application>Microsoft Office PowerPoint</Application>
  <PresentationFormat>全屏显示(16:9)</PresentationFormat>
  <Paragraphs>121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黑体</vt:lpstr>
      <vt:lpstr>楷体</vt:lpstr>
      <vt:lpstr>宋体</vt:lpstr>
      <vt:lpstr>微软雅黑</vt:lpstr>
      <vt:lpstr>Arial</vt:lpstr>
      <vt:lpstr>Calibri</vt:lpstr>
      <vt:lpstr>Times New Roman</vt:lpstr>
      <vt:lpstr>1_自定义设计方案</vt:lpstr>
      <vt:lpstr>组合图形的面积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803</cp:revision>
  <dcterms:created xsi:type="dcterms:W3CDTF">2016-01-14T07:05:00Z</dcterms:created>
  <dcterms:modified xsi:type="dcterms:W3CDTF">2026-07-30T03:51:04Z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