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27" r:id="rId1"/>
    <p:sldMasterId id="2147484743" r:id="rId2"/>
  </p:sldMasterIdLst>
  <p:notesMasterIdLst>
    <p:notesMasterId r:id="rId24"/>
  </p:notesMasterIdLst>
  <p:handoutMasterIdLst>
    <p:handoutMasterId r:id="rId25"/>
  </p:handoutMasterIdLst>
  <p:sldIdLst>
    <p:sldId id="256" r:id="rId3"/>
    <p:sldId id="377" r:id="rId4"/>
    <p:sldId id="403" r:id="rId5"/>
    <p:sldId id="404" r:id="rId6"/>
    <p:sldId id="392" r:id="rId7"/>
    <p:sldId id="393" r:id="rId8"/>
    <p:sldId id="400" r:id="rId9"/>
    <p:sldId id="394" r:id="rId10"/>
    <p:sldId id="379" r:id="rId11"/>
    <p:sldId id="353" r:id="rId12"/>
    <p:sldId id="368" r:id="rId13"/>
    <p:sldId id="397" r:id="rId14"/>
    <p:sldId id="405" r:id="rId15"/>
    <p:sldId id="399" r:id="rId16"/>
    <p:sldId id="401" r:id="rId17"/>
    <p:sldId id="402" r:id="rId18"/>
    <p:sldId id="376" r:id="rId19"/>
    <p:sldId id="327" r:id="rId20"/>
    <p:sldId id="339" r:id="rId2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5613" indent="-1127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2813" indent="-2270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0013" indent="-3413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7213" indent="-455613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07358"/>
    <a:srgbClr val="FBF3D0"/>
    <a:srgbClr val="FEFDCA"/>
    <a:srgbClr val="7FD6E2"/>
    <a:srgbClr val="08A5C7"/>
    <a:srgbClr val="E0D5CB"/>
    <a:srgbClr val="E0F9B5"/>
    <a:srgbClr val="FF47FF"/>
    <a:srgbClr val="151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6249" autoAdjust="0"/>
  </p:normalViewPr>
  <p:slideViewPr>
    <p:cSldViewPr snapToGrid="0">
      <p:cViewPr varScale="1">
        <p:scale>
          <a:sx n="89" d="100"/>
          <a:sy n="89" d="100"/>
        </p:scale>
        <p:origin x="96" y="10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-2856" y="-108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D476F15-1310-4318-AEBE-D42DE23AC9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AE9AFE7-A9D9-4C32-8957-D1CA0307E6C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fld id="{5C483ED4-EE20-4F71-8787-25A234DB302A}" type="datetimeFigureOut">
              <a:rPr lang="zh-CN" altLang="en-US"/>
              <a:pPr>
                <a:defRPr/>
              </a:pPr>
              <a:t>2026/9/5</a:t>
            </a:fld>
            <a:endParaRPr lang="zh-CN" altLang="en-US" dirty="0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0A20C245-B980-4914-8B1F-BADB420F22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82B0EEFD-C346-4844-88D6-0E834308959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FB1A8DA-64CD-486E-8218-667C50730B3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59F5CA1A-5A71-458D-B07B-67B0B4EC5A1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8B68F04-A9D7-4940-9607-319345C16CC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0B112CD-D5BA-4DCE-A5E9-248AE0DE330E}" type="datetimeFigureOut">
              <a:rPr lang="zh-CN" altLang="en-US"/>
              <a:pPr>
                <a:defRPr/>
              </a:pPr>
              <a:t>2026/9/5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E1DC59BE-853B-4625-8D36-5A639FFEAE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D633B45-46AB-4A84-93B5-97B318E8FA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43D3921-622F-4C60-B7C5-2EADB26AA8E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3197626-D69F-4EDB-8455-D56839BE29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E618198-0FA6-4EF6-85E6-C3248DD50C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2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8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D4E2E47-E4C6-CBEB-0E4B-55ED0B6304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144001" cy="51435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80A4A0B-412F-A3C8-EC11-BA14B36BECA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76882" y="3431599"/>
            <a:ext cx="2233293" cy="171190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0F69DB2B-D90F-40FA-9292-2D6D4BD974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28160" y="53416"/>
            <a:ext cx="515840" cy="613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58485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1B516F70-9927-8146-4CCB-2542096A6A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62424E1-C200-46A5-B6AD-6A6FA93F40E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6482083" y="3152775"/>
            <a:ext cx="1914470" cy="14675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4BA69A5-9A0D-40FD-AFE9-B731C278D4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49671" y="310106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44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id="{9DCA9728-159D-8D92-D2B3-D46D55316D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089DBDE-AFBA-CEFA-011D-2DA32809FDC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482083" y="3152775"/>
            <a:ext cx="1914470" cy="1467512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7F6D70A-142A-4C02-81E7-289F1F231DE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23545" y="375420"/>
            <a:ext cx="567424" cy="67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84447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3563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5757A8C6-2396-4B56-8076-AA086DFFED2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756" r:id="rId1"/>
    <p:sldLayoutId id="2147484757" r:id="rId2"/>
    <p:sldLayoutId id="2147484758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3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8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7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6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7013" indent="-227013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42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4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6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813" indent="-227013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755" r:id="rId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slide" Target="slide8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slide" Target="slide6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slide" Target="slide6.xml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标题 1">
            <a:extLst>
              <a:ext uri="{FF2B5EF4-FFF2-40B4-BE49-F238E27FC236}">
                <a16:creationId xmlns:a16="http://schemas.microsoft.com/office/drawing/2014/main" id="{756F49A3-7B32-4653-B93F-B45E0B988D86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2546350" y="2201465"/>
            <a:ext cx="5475288" cy="91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 eaLnBrk="1" hangingPunct="1"/>
            <a:r>
              <a:rPr lang="zh-CN" altLang="en-US" sz="4400" b="1" dirty="0">
                <a:ln>
                  <a:solidFill>
                    <a:srgbClr val="207358"/>
                  </a:solidFill>
                </a:ln>
                <a:solidFill>
                  <a:srgbClr val="207358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解决问题</a:t>
            </a:r>
          </a:p>
        </p:txBody>
      </p:sp>
      <p:sp>
        <p:nvSpPr>
          <p:cNvPr id="16387" name="矩形 9">
            <a:extLst>
              <a:ext uri="{FF2B5EF4-FFF2-40B4-BE49-F238E27FC236}">
                <a16:creationId xmlns:a16="http://schemas.microsoft.com/office/drawing/2014/main" id="{CAEE0317-32C7-482E-B373-70EE1CC527DF}"/>
              </a:ext>
            </a:extLst>
          </p:cNvPr>
          <p:cNvSpPr>
            <a:spLocks noChangeArrowheads="1"/>
          </p:cNvSpPr>
          <p:nvPr/>
        </p:nvSpPr>
        <p:spPr bwMode="auto">
          <a:xfrm rot="21182492">
            <a:off x="2176463" y="908050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 dirty="0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 dirty="0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图片 4">
            <a:extLst>
              <a:ext uri="{FF2B5EF4-FFF2-40B4-BE49-F238E27FC236}">
                <a16:creationId xmlns:a16="http://schemas.microsoft.com/office/drawing/2014/main" id="{7C0B4059-F81E-4D82-9445-5E94D65D8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45"/>
          <a:stretch/>
        </p:blipFill>
        <p:spPr bwMode="auto">
          <a:xfrm>
            <a:off x="443907" y="1101249"/>
            <a:ext cx="1423586" cy="130968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AutoShape 27">
            <a:extLst>
              <a:ext uri="{FF2B5EF4-FFF2-40B4-BE49-F238E27FC236}">
                <a16:creationId xmlns:a16="http://schemas.microsoft.com/office/drawing/2014/main" id="{61B878D1-B57F-4914-86B3-9E42BBCAE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4470" y="1131094"/>
            <a:ext cx="6094412" cy="1081087"/>
          </a:xfrm>
          <a:prstGeom prst="wedgeRoundRectCallout">
            <a:avLst>
              <a:gd name="adj1" fmla="val -57175"/>
              <a:gd name="adj2" fmla="val 24755"/>
              <a:gd name="adj3" fmla="val 16667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195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我们已经会计算组合图形的面积了，那么生活中遇到不规则图形我们如何来估算它的面积呢？</a:t>
            </a:r>
          </a:p>
        </p:txBody>
      </p:sp>
      <p:pic>
        <p:nvPicPr>
          <p:cNvPr id="20485" name="Picture 5">
            <a:extLst>
              <a:ext uri="{FF2B5EF4-FFF2-40B4-BE49-F238E27FC236}">
                <a16:creationId xmlns:a16="http://schemas.microsoft.com/office/drawing/2014/main" id="{5BF29B05-B94B-48B5-9CF7-9F71DC328E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3" y="2789238"/>
            <a:ext cx="2649537" cy="130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7">
            <a:extLst>
              <a:ext uri="{FF2B5EF4-FFF2-40B4-BE49-F238E27FC236}">
                <a16:creationId xmlns:a16="http://schemas.microsoft.com/office/drawing/2014/main" id="{3350F16D-61F0-4E3F-B3E1-B03A57E4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2400300"/>
            <a:ext cx="2928937" cy="207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Picture 9">
            <a:extLst>
              <a:ext uri="{FF2B5EF4-FFF2-40B4-BE49-F238E27FC236}">
                <a16:creationId xmlns:a16="http://schemas.microsoft.com/office/drawing/2014/main" id="{BB03D040-91AD-4BDC-86D4-89EACFFE5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1713" y="2663825"/>
            <a:ext cx="2146300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9D0F1C4-BD0C-D309-D164-9F7648B92713}"/>
              </a:ext>
            </a:extLst>
          </p:cNvPr>
          <p:cNvGrpSpPr/>
          <p:nvPr/>
        </p:nvGrpSpPr>
        <p:grpSpPr>
          <a:xfrm>
            <a:off x="3390900" y="24915"/>
            <a:ext cx="2690813" cy="753686"/>
            <a:chOff x="3390900" y="24915"/>
            <a:chExt cx="2690813" cy="7536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43AF102B-D7EB-38EE-258C-557FFB74E1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2690813" cy="75368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464B24C-A2EC-BFA4-8ED7-0073BBBA60E1}"/>
                </a:ext>
              </a:extLst>
            </p:cNvPr>
            <p:cNvSpPr txBox="1"/>
            <p:nvPr/>
          </p:nvSpPr>
          <p:spPr bwMode="auto">
            <a:xfrm>
              <a:off x="3691048" y="41491"/>
              <a:ext cx="162736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提示课题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4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>
            <a:extLst>
              <a:ext uri="{FF2B5EF4-FFF2-40B4-BE49-F238E27FC236}">
                <a16:creationId xmlns:a16="http://schemas.microsoft.com/office/drawing/2014/main" id="{0E926823-A354-3F04-5087-0C444BED4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607" y="1449071"/>
            <a:ext cx="2587625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FCE16B0E-979A-F6B3-8F0B-AA351E218802}"/>
              </a:ext>
            </a:extLst>
          </p:cNvPr>
          <p:cNvGrpSpPr/>
          <p:nvPr/>
        </p:nvGrpSpPr>
        <p:grpSpPr>
          <a:xfrm>
            <a:off x="3390900" y="24915"/>
            <a:ext cx="2690813" cy="753686"/>
            <a:chOff x="3390900" y="24915"/>
            <a:chExt cx="2690813" cy="7536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11AF7E02-247D-8B7B-8744-5B1C0E720E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2690813" cy="75368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2CFE4CEF-2F12-8347-FA6F-7A2EFEE8594B}"/>
                </a:ext>
              </a:extLst>
            </p:cNvPr>
            <p:cNvSpPr txBox="1"/>
            <p:nvPr/>
          </p:nvSpPr>
          <p:spPr bwMode="auto">
            <a:xfrm>
              <a:off x="3691048" y="41491"/>
              <a:ext cx="162736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提示课题</a:t>
              </a:r>
            </a:p>
          </p:txBody>
        </p:sp>
      </p:grpSp>
      <p:pic>
        <p:nvPicPr>
          <p:cNvPr id="5" name="Picture 7">
            <a:extLst>
              <a:ext uri="{FF2B5EF4-FFF2-40B4-BE49-F238E27FC236}">
                <a16:creationId xmlns:a16="http://schemas.microsoft.com/office/drawing/2014/main" id="{985429B8-2549-8B3B-41E7-7E0435F9E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" t="1305" r="858" b="10997"/>
          <a:stretch>
            <a:fillRect/>
          </a:stretch>
        </p:blipFill>
        <p:spPr bwMode="auto">
          <a:xfrm>
            <a:off x="3276007" y="1495425"/>
            <a:ext cx="24574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2">
            <a:extLst>
              <a:ext uri="{FF2B5EF4-FFF2-40B4-BE49-F238E27FC236}">
                <a16:creationId xmlns:a16="http://schemas.microsoft.com/office/drawing/2014/main" id="{A402A8F6-520D-674A-C34D-491198D99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9916" y="795177"/>
            <a:ext cx="7799264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与三角形、长方形等图形相比，这片树叶有什么不同？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id="{9DC19727-8C17-C36F-EA73-F7BFCA749F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414" y="3663490"/>
            <a:ext cx="4877906" cy="57624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无法直接用公式计算出它的面积</a:t>
            </a:r>
          </a:p>
        </p:txBody>
      </p:sp>
    </p:spTree>
    <p:extLst>
      <p:ext uri="{BB962C8B-B14F-4D97-AF65-F5344CB8AC3E}">
        <p14:creationId xmlns:p14="http://schemas.microsoft.com/office/powerpoint/2010/main" val="320226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A68339D-7EDE-AB10-D92F-EFD0DBC10600}"/>
              </a:ext>
            </a:extLst>
          </p:cNvPr>
          <p:cNvGrpSpPr/>
          <p:nvPr/>
        </p:nvGrpSpPr>
        <p:grpSpPr>
          <a:xfrm>
            <a:off x="3390900" y="24915"/>
            <a:ext cx="2690813" cy="753686"/>
            <a:chOff x="3390900" y="24915"/>
            <a:chExt cx="2690813" cy="7536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88D9A750-04C6-DF4A-CB14-44E131843A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2690813" cy="75368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606B7179-82A0-9F5A-DCF8-B9E90CE440FE}"/>
                </a:ext>
              </a:extLst>
            </p:cNvPr>
            <p:cNvSpPr txBox="1"/>
            <p:nvPr/>
          </p:nvSpPr>
          <p:spPr bwMode="auto">
            <a:xfrm>
              <a:off x="3691048" y="41491"/>
              <a:ext cx="162736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提示课题</a:t>
              </a:r>
            </a:p>
          </p:txBody>
        </p:sp>
      </p:grpSp>
      <p:sp>
        <p:nvSpPr>
          <p:cNvPr id="9" name="Rectangle 12">
            <a:extLst>
              <a:ext uri="{FF2B5EF4-FFF2-40B4-BE49-F238E27FC236}">
                <a16:creationId xmlns:a16="http://schemas.microsoft.com/office/drawing/2014/main" id="{4EDBF5E4-D7AC-E3EA-22DA-47BDBFDA80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643" y="1319980"/>
            <a:ext cx="5067686" cy="113024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右图中每个小方格的面积是 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1 cm</a:t>
            </a:r>
            <a:r>
              <a:rPr lang="en-US" altLang="zh-CN" sz="2400" b="1" baseline="30000" dirty="0"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400" b="1" dirty="0">
                <a:latin typeface="+mj-lt"/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，请你估计这片叶子的面积。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D5C0F8C-C1B0-E64E-636E-4E14580AB22B}"/>
              </a:ext>
            </a:extLst>
          </p:cNvPr>
          <p:cNvSpPr txBox="1"/>
          <p:nvPr/>
        </p:nvSpPr>
        <p:spPr bwMode="auto">
          <a:xfrm>
            <a:off x="975007" y="2469692"/>
            <a:ext cx="1701107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207358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207358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207358"/>
                </a:solidFill>
                <a:latin typeface="+mj-ea"/>
                <a:ea typeface="+mj-ea"/>
              </a:rPr>
              <a:t>P88 </a:t>
            </a:r>
            <a:r>
              <a:rPr lang="zh-CN" altLang="en-US" b="1" dirty="0">
                <a:solidFill>
                  <a:srgbClr val="207358"/>
                </a:solidFill>
                <a:latin typeface="+mj-ea"/>
                <a:ea typeface="+mj-ea"/>
              </a:rPr>
              <a:t>例</a:t>
            </a:r>
            <a:r>
              <a:rPr lang="en-US" altLang="zh-CN" b="1" dirty="0">
                <a:solidFill>
                  <a:srgbClr val="207358"/>
                </a:solidFill>
                <a:latin typeface="+mj-ea"/>
                <a:ea typeface="+mj-ea"/>
              </a:rPr>
              <a:t>5]</a:t>
            </a:r>
            <a:endParaRPr lang="zh-CN" altLang="en-US" b="1" dirty="0">
              <a:solidFill>
                <a:srgbClr val="207358"/>
              </a:solidFill>
              <a:latin typeface="+mj-ea"/>
              <a:ea typeface="+mj-ea"/>
            </a:endParaRPr>
          </a:p>
        </p:txBody>
      </p:sp>
      <p:pic>
        <p:nvPicPr>
          <p:cNvPr id="11" name="Picture 6">
            <a:extLst>
              <a:ext uri="{FF2B5EF4-FFF2-40B4-BE49-F238E27FC236}">
                <a16:creationId xmlns:a16="http://schemas.microsoft.com/office/drawing/2014/main" id="{CBC39D87-563D-FE6C-3E2C-32E48607BA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695" y="1462088"/>
            <a:ext cx="2587625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450DBED4-3A42-06A9-5B13-F59B47E78F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" t="1305" r="858" b="10997"/>
          <a:stretch>
            <a:fillRect/>
          </a:stretch>
        </p:blipFill>
        <p:spPr bwMode="auto">
          <a:xfrm>
            <a:off x="6014720" y="1495425"/>
            <a:ext cx="24574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3" descr="未标题-1">
            <a:extLst>
              <a:ext uri="{FF2B5EF4-FFF2-40B4-BE49-F238E27FC236}">
                <a16:creationId xmlns:a16="http://schemas.microsoft.com/office/drawing/2014/main" id="{C2620776-B8B0-643C-F85D-56ADCEB2A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55" r="75072"/>
          <a:stretch>
            <a:fillRect/>
          </a:stretch>
        </p:blipFill>
        <p:spPr bwMode="auto">
          <a:xfrm>
            <a:off x="5941695" y="3743325"/>
            <a:ext cx="660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AutoShape 27">
            <a:extLst>
              <a:ext uri="{FF2B5EF4-FFF2-40B4-BE49-F238E27FC236}">
                <a16:creationId xmlns:a16="http://schemas.microsoft.com/office/drawing/2014/main" id="{D723BCB7-D637-9CD8-3768-0D1F41E9B3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3133" y="3336159"/>
            <a:ext cx="2421347" cy="623832"/>
          </a:xfrm>
          <a:prstGeom prst="wedgeRoundRectCallout">
            <a:avLst>
              <a:gd name="adj1" fmla="val 67928"/>
              <a:gd name="adj2" fmla="val -41086"/>
              <a:gd name="adj3" fmla="val 16667"/>
            </a:avLst>
          </a:prstGeom>
          <a:solidFill>
            <a:schemeClr val="bg1"/>
          </a:solidFill>
          <a:ln w="12700">
            <a:solidFill>
              <a:srgbClr val="7030A0"/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240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你发现了什么？</a:t>
            </a:r>
            <a:endParaRPr lang="en-US" altLang="zh-CN" sz="2400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5B0D0FA4-48DD-B30E-67F3-93582B1454D7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81" y="1492949"/>
            <a:ext cx="510218" cy="361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56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35">
            <a:extLst>
              <a:ext uri="{FF2B5EF4-FFF2-40B4-BE49-F238E27FC236}">
                <a16:creationId xmlns:a16="http://schemas.microsoft.com/office/drawing/2014/main" id="{BAF73B1B-0144-42A3-A13D-DA6C86810A7B}"/>
              </a:ext>
            </a:extLst>
          </p:cNvPr>
          <p:cNvSpPr/>
          <p:nvPr/>
        </p:nvSpPr>
        <p:spPr>
          <a:xfrm>
            <a:off x="586026" y="783076"/>
            <a:ext cx="1922462" cy="538163"/>
          </a:xfrm>
          <a:prstGeom prst="roundRect">
            <a:avLst>
              <a:gd name="adj" fmla="val 47562"/>
            </a:avLst>
          </a:prstGeom>
          <a:solidFill>
            <a:schemeClr val="bg1"/>
          </a:solidFill>
          <a:ln>
            <a:solidFill>
              <a:srgbClr val="7FD6E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0" bIns="27000" anchor="ctr" anchorCtr="1"/>
          <a:lstStyle/>
          <a:p>
            <a:pPr algn="ctr">
              <a:defRPr/>
            </a:pPr>
            <a:r>
              <a:rPr lang="zh-CN" altLang="en-US" sz="2400" b="1" dirty="0">
                <a:ln>
                  <a:solidFill>
                    <a:srgbClr val="08A5C7"/>
                  </a:solidFill>
                </a:ln>
                <a:solidFill>
                  <a:srgbClr val="08A5C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阅读与理解</a:t>
            </a:r>
          </a:p>
        </p:txBody>
      </p:sp>
      <p:sp>
        <p:nvSpPr>
          <p:cNvPr id="20" name="AutoShape 27">
            <a:extLst>
              <a:ext uri="{FF2B5EF4-FFF2-40B4-BE49-F238E27FC236}">
                <a16:creationId xmlns:a16="http://schemas.microsoft.com/office/drawing/2014/main" id="{7CB2AEE4-55CF-411E-99F4-0C391E64B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257" y="3743325"/>
            <a:ext cx="3653181" cy="898462"/>
          </a:xfrm>
          <a:prstGeom prst="wedgeRoundRectCallout">
            <a:avLst>
              <a:gd name="adj1" fmla="val 55691"/>
              <a:gd name="adj2" fmla="val -47015"/>
              <a:gd name="adj3" fmla="val 16667"/>
            </a:avLst>
          </a:prstGeom>
          <a:solidFill>
            <a:schemeClr val="bg1"/>
          </a:solidFill>
          <a:ln w="28575">
            <a:solidFill>
              <a:schemeClr val="bg1">
                <a:lumMod val="50000"/>
              </a:schemeClr>
            </a:solidFill>
            <a:miter lim="800000"/>
            <a:headEnd/>
            <a:tailEnd/>
          </a:ln>
        </p:spPr>
        <p:txBody>
          <a:bodyPr anchor="ctr"/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195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知道了小方格的面积，</a:t>
            </a:r>
            <a:endParaRPr lang="en-US" altLang="zh-CN" sz="1950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just" eaLnBrk="1" hangingPunct="1">
              <a:lnSpc>
                <a:spcPct val="130000"/>
              </a:lnSpc>
              <a:defRPr/>
            </a:pPr>
            <a:r>
              <a:rPr lang="zh-CN" altLang="en-US" sz="195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要解决的问题是叶子的面积。</a:t>
            </a:r>
            <a:endParaRPr lang="en-US" altLang="zh-CN" sz="1950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Picture 6">
            <a:extLst>
              <a:ext uri="{FF2B5EF4-FFF2-40B4-BE49-F238E27FC236}">
                <a16:creationId xmlns:a16="http://schemas.microsoft.com/office/drawing/2014/main" id="{6B9EF58E-A34A-7C62-7780-4B02CEC88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1695" y="1462088"/>
            <a:ext cx="2587625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7">
            <a:extLst>
              <a:ext uri="{FF2B5EF4-FFF2-40B4-BE49-F238E27FC236}">
                <a16:creationId xmlns:a16="http://schemas.microsoft.com/office/drawing/2014/main" id="{22C99C80-6C36-FEF0-34BE-D43A89910F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" t="1305" r="858" b="10997"/>
          <a:stretch>
            <a:fillRect/>
          </a:stretch>
        </p:blipFill>
        <p:spPr bwMode="auto">
          <a:xfrm>
            <a:off x="6014720" y="1495425"/>
            <a:ext cx="24574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 descr="未标题-1">
            <a:extLst>
              <a:ext uri="{FF2B5EF4-FFF2-40B4-BE49-F238E27FC236}">
                <a16:creationId xmlns:a16="http://schemas.microsoft.com/office/drawing/2014/main" id="{EDC537DA-9496-AC62-D899-03F91A576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55" r="75072"/>
          <a:stretch>
            <a:fillRect/>
          </a:stretch>
        </p:blipFill>
        <p:spPr bwMode="auto">
          <a:xfrm>
            <a:off x="5941695" y="3743325"/>
            <a:ext cx="660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420BBD6C-BAEB-15CE-9AF7-BAED1949CA28}"/>
              </a:ext>
            </a:extLst>
          </p:cNvPr>
          <p:cNvGrpSpPr/>
          <p:nvPr/>
        </p:nvGrpSpPr>
        <p:grpSpPr>
          <a:xfrm>
            <a:off x="3390900" y="24915"/>
            <a:ext cx="2690813" cy="753686"/>
            <a:chOff x="3390900" y="24915"/>
            <a:chExt cx="2690813" cy="753686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8D981229-C66F-0926-0550-F873258B1DD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2690813" cy="753686"/>
            </a:xfrm>
            <a:prstGeom prst="rect">
              <a:avLst/>
            </a:prstGeom>
          </p:spPr>
        </p:pic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6ACF4A9F-376F-70CB-4233-094B692D209B}"/>
                </a:ext>
              </a:extLst>
            </p:cNvPr>
            <p:cNvSpPr txBox="1"/>
            <p:nvPr/>
          </p:nvSpPr>
          <p:spPr bwMode="auto">
            <a:xfrm>
              <a:off x="3691048" y="41491"/>
              <a:ext cx="162736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解决问题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A81ACA9-6D99-C6C5-23BC-C8056CBA8F62}"/>
              </a:ext>
            </a:extLst>
          </p:cNvPr>
          <p:cNvGrpSpPr/>
          <p:nvPr/>
        </p:nvGrpSpPr>
        <p:grpSpPr>
          <a:xfrm>
            <a:off x="936068" y="1643884"/>
            <a:ext cx="4623981" cy="1353854"/>
            <a:chOff x="936068" y="1643884"/>
            <a:chExt cx="4623981" cy="1353854"/>
          </a:xfrm>
        </p:grpSpPr>
        <p:sp>
          <p:nvSpPr>
            <p:cNvPr id="6" name="AutoShape 27">
              <a:extLst>
                <a:ext uri="{FF2B5EF4-FFF2-40B4-BE49-F238E27FC236}">
                  <a16:creationId xmlns:a16="http://schemas.microsoft.com/office/drawing/2014/main" id="{B973CC80-B5B9-408A-8C97-328DFE8968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6068" y="1643884"/>
              <a:ext cx="3144838" cy="1038224"/>
            </a:xfrm>
            <a:prstGeom prst="wedgeRoundRectCallout">
              <a:avLst>
                <a:gd name="adj1" fmla="val 62714"/>
                <a:gd name="adj2" fmla="val 27395"/>
                <a:gd name="adj3" fmla="val 16667"/>
              </a:avLst>
            </a:prstGeom>
            <a:solidFill>
              <a:schemeClr val="bg1"/>
            </a:solidFill>
            <a:ln w="28575">
              <a:solidFill>
                <a:schemeClr val="bg1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anchor="ctr"/>
            <a:lstStyle>
              <a:lvl1pPr eaLnBrk="0" hangingPunct="0"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1950" dirty="0">
                  <a:solidFill>
                    <a:srgbClr val="7030A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这片叶子的形状不规则，怎么估计它的面积呢？</a:t>
              </a:r>
              <a:endParaRPr lang="en-US" altLang="zh-CN" sz="1950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85B39D44-8B2B-2094-56AA-5A6C1843D6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2894" b="-2492"/>
            <a:stretch/>
          </p:blipFill>
          <p:spPr>
            <a:xfrm>
              <a:off x="4364444" y="1763618"/>
              <a:ext cx="1195605" cy="1234120"/>
            </a:xfrm>
            <a:custGeom>
              <a:avLst/>
              <a:gdLst>
                <a:gd name="connsiteX0" fmla="*/ 0 w 5486348"/>
                <a:gd name="connsiteY0" fmla="*/ 0 h 4963852"/>
                <a:gd name="connsiteX1" fmla="*/ 5486348 w 5486348"/>
                <a:gd name="connsiteY1" fmla="*/ 0 h 4963852"/>
                <a:gd name="connsiteX2" fmla="*/ 5486348 w 5486348"/>
                <a:gd name="connsiteY2" fmla="*/ 4963852 h 4963852"/>
                <a:gd name="connsiteX3" fmla="*/ 0 w 5486348"/>
                <a:gd name="connsiteY3" fmla="*/ 4963852 h 4963852"/>
                <a:gd name="connsiteX4" fmla="*/ 0 w 5486348"/>
                <a:gd name="connsiteY4" fmla="*/ 3027681 h 4963852"/>
                <a:gd name="connsiteX5" fmla="*/ 697602 w 5486348"/>
                <a:gd name="connsiteY5" fmla="*/ 3027681 h 4963852"/>
                <a:gd name="connsiteX6" fmla="*/ 697602 w 5486348"/>
                <a:gd name="connsiteY6" fmla="*/ 1469814 h 4963852"/>
                <a:gd name="connsiteX7" fmla="*/ 0 w 5486348"/>
                <a:gd name="connsiteY7" fmla="*/ 1469814 h 4963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486348" h="4963852">
                  <a:moveTo>
                    <a:pt x="0" y="0"/>
                  </a:moveTo>
                  <a:lnTo>
                    <a:pt x="5486348" y="0"/>
                  </a:lnTo>
                  <a:lnTo>
                    <a:pt x="5486348" y="4963852"/>
                  </a:lnTo>
                  <a:lnTo>
                    <a:pt x="0" y="4963852"/>
                  </a:lnTo>
                  <a:lnTo>
                    <a:pt x="0" y="3027681"/>
                  </a:lnTo>
                  <a:lnTo>
                    <a:pt x="697602" y="3027681"/>
                  </a:lnTo>
                  <a:lnTo>
                    <a:pt x="697602" y="1469814"/>
                  </a:lnTo>
                  <a:lnTo>
                    <a:pt x="0" y="1469814"/>
                  </a:lnTo>
                  <a:close/>
                </a:path>
              </a:pathLst>
            </a:cu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5" name="Picture 6">
            <a:extLst>
              <a:ext uri="{FF2B5EF4-FFF2-40B4-BE49-F238E27FC236}">
                <a16:creationId xmlns:a16="http://schemas.microsoft.com/office/drawing/2014/main" id="{A9821DB3-A4BC-4CAF-8262-D076D7835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763" y="1944688"/>
            <a:ext cx="2587625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>
            <a:extLst>
              <a:ext uri="{FF2B5EF4-FFF2-40B4-BE49-F238E27FC236}">
                <a16:creationId xmlns:a16="http://schemas.microsoft.com/office/drawing/2014/main" id="{A8FED927-5F73-4AD8-B477-AE388719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" t="1305" r="858" b="10997"/>
          <a:stretch>
            <a:fillRect/>
          </a:stretch>
        </p:blipFill>
        <p:spPr bwMode="auto">
          <a:xfrm>
            <a:off x="1093788" y="1979613"/>
            <a:ext cx="24574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3" descr="未标题-1">
            <a:extLst>
              <a:ext uri="{FF2B5EF4-FFF2-40B4-BE49-F238E27FC236}">
                <a16:creationId xmlns:a16="http://schemas.microsoft.com/office/drawing/2014/main" id="{0AB5DF7C-4E84-442B-BC2B-C4003F07C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55" r="75072"/>
          <a:stretch>
            <a:fillRect/>
          </a:stretch>
        </p:blipFill>
        <p:spPr bwMode="auto">
          <a:xfrm>
            <a:off x="1065213" y="4183063"/>
            <a:ext cx="660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3" descr="未标题-2">
            <a:extLst>
              <a:ext uri="{FF2B5EF4-FFF2-40B4-BE49-F238E27FC236}">
                <a16:creationId xmlns:a16="http://schemas.microsoft.com/office/drawing/2014/main" id="{AB9D8345-479C-46FA-92DA-CEFDE5C6E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CA95F"/>
              </a:clrFrom>
              <a:clrTo>
                <a:srgbClr val="0CA95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1944688"/>
            <a:ext cx="2597150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EAFF2E6D-6559-8F10-BAC5-9D2B2BA4A12C}"/>
              </a:ext>
            </a:extLst>
          </p:cNvPr>
          <p:cNvSpPr txBox="1"/>
          <p:nvPr/>
        </p:nvSpPr>
        <p:spPr bwMode="auto">
          <a:xfrm>
            <a:off x="3817307" y="1382700"/>
            <a:ext cx="4848247" cy="574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n>
                  <a:solidFill>
                    <a:schemeClr val="tx1"/>
                  </a:solidFill>
                </a:ln>
              </a:rPr>
              <a:t>先在方格纸上描出叶子的轮廓图。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D410586D-3869-16AD-B55F-E70BE51D581A}"/>
              </a:ext>
            </a:extLst>
          </p:cNvPr>
          <p:cNvGrpSpPr/>
          <p:nvPr/>
        </p:nvGrpSpPr>
        <p:grpSpPr>
          <a:xfrm>
            <a:off x="4465236" y="2932852"/>
            <a:ext cx="1827212" cy="415498"/>
            <a:chOff x="4678363" y="2251502"/>
            <a:chExt cx="1827212" cy="415498"/>
          </a:xfrm>
        </p:grpSpPr>
        <p:sp>
          <p:nvSpPr>
            <p:cNvPr id="9" name="矩形 8">
              <a:hlinkClick r:id="rId6" action="ppaction://hlinksldjump"/>
              <a:extLst>
                <a:ext uri="{FF2B5EF4-FFF2-40B4-BE49-F238E27FC236}">
                  <a16:creationId xmlns:a16="http://schemas.microsoft.com/office/drawing/2014/main" id="{95D4AB75-FBEE-2198-88CF-5B5A8A297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63" y="2251502"/>
              <a:ext cx="1827212" cy="415498"/>
            </a:xfrm>
            <a:prstGeom prst="rect">
              <a:avLst/>
            </a:prstGeom>
            <a:solidFill>
              <a:srgbClr val="207358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100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小亮的估法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8A5F1EC7-FA27-9F82-2EDA-A82F63E1DD0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1725" y="2283865"/>
              <a:ext cx="323850" cy="323850"/>
            </a:xfrm>
            <a:prstGeom prst="rect">
              <a:avLst/>
            </a:prstGeom>
          </p:spPr>
        </p:pic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D7FD925-8818-74AF-4A8F-3A23F4335498}"/>
              </a:ext>
            </a:extLst>
          </p:cNvPr>
          <p:cNvGrpSpPr/>
          <p:nvPr/>
        </p:nvGrpSpPr>
        <p:grpSpPr>
          <a:xfrm>
            <a:off x="4465235" y="2238259"/>
            <a:ext cx="1827213" cy="415498"/>
            <a:chOff x="4678362" y="2910379"/>
            <a:chExt cx="1827213" cy="415498"/>
          </a:xfrm>
        </p:grpSpPr>
        <p:sp>
          <p:nvSpPr>
            <p:cNvPr id="10" name="矩形 9">
              <a:hlinkClick r:id="rId8" action="ppaction://hlinksldjump"/>
              <a:extLst>
                <a:ext uri="{FF2B5EF4-FFF2-40B4-BE49-F238E27FC236}">
                  <a16:creationId xmlns:a16="http://schemas.microsoft.com/office/drawing/2014/main" id="{9D161219-294C-AA90-EAF2-CBCA0E40A3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8362" y="2910379"/>
              <a:ext cx="1827211" cy="415498"/>
            </a:xfrm>
            <a:prstGeom prst="rect">
              <a:avLst/>
            </a:prstGeom>
            <a:solidFill>
              <a:srgbClr val="207358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zh-CN" altLang="en-US" sz="2100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小红的估法</a:t>
              </a:r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7EA0A8B-37F0-49F7-B919-7E018029F2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81725" y="2963927"/>
              <a:ext cx="323850" cy="323850"/>
            </a:xfrm>
            <a:prstGeom prst="rect">
              <a:avLst/>
            </a:prstGeom>
          </p:spPr>
        </p:pic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ACAC6F4C-8DC4-5EFD-AADF-80C3E2E33E26}"/>
              </a:ext>
            </a:extLst>
          </p:cNvPr>
          <p:cNvSpPr txBox="1"/>
          <p:nvPr/>
        </p:nvSpPr>
        <p:spPr bwMode="auto">
          <a:xfrm>
            <a:off x="4487862" y="3781735"/>
            <a:ext cx="1813317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207358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207358"/>
                </a:solidFill>
                <a:latin typeface="+mj-ea"/>
                <a:ea typeface="+mj-ea"/>
              </a:rPr>
              <a:t>点击跳转页面</a:t>
            </a:r>
            <a:r>
              <a:rPr lang="en-US" altLang="zh-CN" b="1" dirty="0">
                <a:solidFill>
                  <a:srgbClr val="207358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207358"/>
              </a:solidFill>
              <a:latin typeface="+mj-ea"/>
              <a:ea typeface="+mj-ea"/>
            </a:endParaRPr>
          </a:p>
        </p:txBody>
      </p:sp>
      <p:sp>
        <p:nvSpPr>
          <p:cNvPr id="21" name="圆角矩形 35">
            <a:extLst>
              <a:ext uri="{FF2B5EF4-FFF2-40B4-BE49-F238E27FC236}">
                <a16:creationId xmlns:a16="http://schemas.microsoft.com/office/drawing/2014/main" id="{A66CB2C4-A01D-8B4E-588D-2760BA3C0B53}"/>
              </a:ext>
            </a:extLst>
          </p:cNvPr>
          <p:cNvSpPr/>
          <p:nvPr/>
        </p:nvSpPr>
        <p:spPr>
          <a:xfrm>
            <a:off x="586026" y="783076"/>
            <a:ext cx="1922462" cy="538163"/>
          </a:xfrm>
          <a:prstGeom prst="roundRect">
            <a:avLst>
              <a:gd name="adj" fmla="val 47562"/>
            </a:avLst>
          </a:prstGeom>
          <a:solidFill>
            <a:schemeClr val="bg1"/>
          </a:solidFill>
          <a:ln>
            <a:solidFill>
              <a:srgbClr val="7FD6E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0" bIns="27000" anchor="ctr" anchorCtr="1"/>
          <a:lstStyle/>
          <a:p>
            <a:pPr algn="ctr">
              <a:defRPr/>
            </a:pPr>
            <a:r>
              <a:rPr lang="zh-CN" altLang="en-US" sz="2400" b="1" dirty="0">
                <a:ln>
                  <a:solidFill>
                    <a:srgbClr val="08A5C7"/>
                  </a:solidFill>
                </a:ln>
                <a:solidFill>
                  <a:srgbClr val="08A5C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分析与解答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9AA909BA-C23A-08C5-C093-788B3302A1AF}"/>
              </a:ext>
            </a:extLst>
          </p:cNvPr>
          <p:cNvSpPr/>
          <p:nvPr/>
        </p:nvSpPr>
        <p:spPr>
          <a:xfrm>
            <a:off x="3320616" y="1104900"/>
            <a:ext cx="5374121" cy="3143250"/>
          </a:xfrm>
          <a:prstGeom prst="rect">
            <a:avLst/>
          </a:prstGeom>
          <a:solidFill>
            <a:srgbClr val="FBF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485" name="Picture 6">
            <a:extLst>
              <a:ext uri="{FF2B5EF4-FFF2-40B4-BE49-F238E27FC236}">
                <a16:creationId xmlns:a16="http://schemas.microsoft.com/office/drawing/2014/main" id="{A9821DB3-A4BC-4CAF-8262-D076D7835C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812" y="1676401"/>
            <a:ext cx="2587625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>
            <a:extLst>
              <a:ext uri="{FF2B5EF4-FFF2-40B4-BE49-F238E27FC236}">
                <a16:creationId xmlns:a16="http://schemas.microsoft.com/office/drawing/2014/main" id="{A8FED927-5F73-4AD8-B477-AE38871978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" t="1305" r="858" b="10997"/>
          <a:stretch>
            <a:fillRect/>
          </a:stretch>
        </p:blipFill>
        <p:spPr bwMode="auto">
          <a:xfrm>
            <a:off x="477837" y="1711326"/>
            <a:ext cx="24574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3" descr="未标题-1">
            <a:extLst>
              <a:ext uri="{FF2B5EF4-FFF2-40B4-BE49-F238E27FC236}">
                <a16:creationId xmlns:a16="http://schemas.microsoft.com/office/drawing/2014/main" id="{0AB5DF7C-4E84-442B-BC2B-C4003F07C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55" r="75072"/>
          <a:stretch>
            <a:fillRect/>
          </a:stretch>
        </p:blipFill>
        <p:spPr bwMode="auto">
          <a:xfrm>
            <a:off x="449262" y="3914776"/>
            <a:ext cx="660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3" descr="未标题-2">
            <a:extLst>
              <a:ext uri="{FF2B5EF4-FFF2-40B4-BE49-F238E27FC236}">
                <a16:creationId xmlns:a16="http://schemas.microsoft.com/office/drawing/2014/main" id="{AB9D8345-479C-46FA-92DA-CEFDE5C6E4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CA95F"/>
              </a:clrFrom>
              <a:clrTo>
                <a:srgbClr val="0CA95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4" y="1676401"/>
            <a:ext cx="2597150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5F9E026-B75C-3064-E485-5597247BEDDA}"/>
              </a:ext>
            </a:extLst>
          </p:cNvPr>
          <p:cNvSpPr txBox="1"/>
          <p:nvPr/>
        </p:nvSpPr>
        <p:spPr bwMode="auto">
          <a:xfrm>
            <a:off x="3334270" y="1172520"/>
            <a:ext cx="4977563" cy="1113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n>
                  <a:solidFill>
                    <a:schemeClr val="tx1"/>
                  </a:solidFill>
                </a:ln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b="0" dirty="0">
                <a:latin typeface="楷体" panose="02010609060101010101" pitchFamily="49" charset="-122"/>
                <a:ea typeface="楷体" panose="02010609060101010101" pitchFamily="49" charset="-122"/>
              </a:rPr>
              <a:t>叶子所占的满格有</a:t>
            </a:r>
            <a:r>
              <a:rPr lang="en-US" altLang="zh-CN" b="0" dirty="0">
                <a:latin typeface="楷体" panose="02010609060101010101" pitchFamily="49" charset="-122"/>
                <a:ea typeface="楷体" panose="02010609060101010101" pitchFamily="49" charset="-122"/>
              </a:rPr>
              <a:t>____</a:t>
            </a:r>
            <a:r>
              <a:rPr lang="zh-CN" altLang="en-US" b="0" dirty="0">
                <a:latin typeface="楷体" panose="02010609060101010101" pitchFamily="49" charset="-122"/>
                <a:ea typeface="楷体" panose="02010609060101010101" pitchFamily="49" charset="-122"/>
              </a:rPr>
              <a:t>格,</a:t>
            </a:r>
            <a:endParaRPr lang="en-US" altLang="zh-CN" b="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0" dirty="0">
                <a:latin typeface="楷体" panose="02010609060101010101" pitchFamily="49" charset="-122"/>
                <a:ea typeface="楷体" panose="02010609060101010101" pitchFamily="49" charset="-122"/>
              </a:rPr>
              <a:t>非满格有</a:t>
            </a:r>
            <a:r>
              <a:rPr lang="en-US" altLang="zh-CN" b="0" dirty="0">
                <a:latin typeface="楷体" panose="02010609060101010101" pitchFamily="49" charset="-122"/>
                <a:ea typeface="楷体" panose="02010609060101010101" pitchFamily="49" charset="-122"/>
              </a:rPr>
              <a:t>____</a:t>
            </a:r>
            <a:r>
              <a:rPr lang="zh-CN" altLang="en-US" b="0" dirty="0">
                <a:latin typeface="楷体" panose="02010609060101010101" pitchFamily="49" charset="-122"/>
                <a:ea typeface="楷体" panose="02010609060101010101" pitchFamily="49" charset="-122"/>
              </a:rPr>
              <a:t>格。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1ADEF4D-9C9D-723B-E993-CA562E5AFF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2488" y="1292736"/>
            <a:ext cx="466725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18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8BB95DF-823F-5AE7-9A63-1A23195EB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7297" y="1830388"/>
            <a:ext cx="466725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18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7A988E7A-3B62-BF23-6921-60BAD2AF6C53}"/>
              </a:ext>
            </a:extLst>
          </p:cNvPr>
          <p:cNvSpPr txBox="1"/>
          <p:nvPr/>
        </p:nvSpPr>
        <p:spPr bwMode="auto">
          <a:xfrm>
            <a:off x="3334269" y="2366102"/>
            <a:ext cx="5809731" cy="576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n>
                  <a:solidFill>
                    <a:schemeClr val="tx1"/>
                  </a:solidFill>
                </a:ln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因此，叶子的面积在</a:t>
            </a:r>
            <a:r>
              <a:rPr lang="en-US" altLang="zh-CN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</a:t>
            </a:r>
            <a:r>
              <a:rPr lang="zh-CN" altLang="en-US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到</a:t>
            </a:r>
            <a:r>
              <a:rPr lang="en-US" altLang="zh-CN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___cm</a:t>
            </a:r>
            <a:r>
              <a:rPr lang="en-US" altLang="zh-CN" b="0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之间。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B8E825F-7D65-BE8C-FF84-E9E8FAD678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5091" y="2495867"/>
            <a:ext cx="466725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18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B552713-0BD3-1AE6-50D9-56F85C84E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0983" y="2495867"/>
            <a:ext cx="466725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36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0655785-C783-8AEC-4BA8-97F8F5C96136}"/>
              </a:ext>
            </a:extLst>
          </p:cNvPr>
          <p:cNvSpPr txBox="1"/>
          <p:nvPr/>
        </p:nvSpPr>
        <p:spPr bwMode="auto">
          <a:xfrm>
            <a:off x="3334269" y="2958967"/>
            <a:ext cx="5076624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400" b="1">
                <a:ln>
                  <a:solidFill>
                    <a:schemeClr val="tx1"/>
                  </a:solidFill>
                </a:ln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如果不满 </a:t>
            </a:r>
            <a:r>
              <a:rPr lang="en-US" altLang="zh-CN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格按半格算，叶子的面积大约是</a:t>
            </a:r>
            <a:r>
              <a:rPr lang="en-US" altLang="zh-CN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____cm</a:t>
            </a:r>
            <a:r>
              <a:rPr lang="en-US" altLang="zh-CN" b="0" baseline="300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8E971A0-AD9A-75A2-8E4E-824D82EB2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834" y="3629863"/>
            <a:ext cx="466725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27</a:t>
            </a:r>
          </a:p>
        </p:txBody>
      </p:sp>
      <p:pic>
        <p:nvPicPr>
          <p:cNvPr id="18" name="图片 17">
            <a:hlinkClick r:id="rId6" action="ppaction://hlinksldjump"/>
            <a:extLst>
              <a:ext uri="{FF2B5EF4-FFF2-40B4-BE49-F238E27FC236}">
                <a16:creationId xmlns:a16="http://schemas.microsoft.com/office/drawing/2014/main" id="{189DC383-87B1-62F7-FE0C-9D7DF0DF1A4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1" t="75537" r="20555" b="8781"/>
          <a:stretch/>
        </p:blipFill>
        <p:spPr>
          <a:xfrm>
            <a:off x="7084346" y="4343355"/>
            <a:ext cx="1295325" cy="357982"/>
          </a:xfrm>
          <a:prstGeom prst="rect">
            <a:avLst/>
          </a:prstGeom>
        </p:spPr>
      </p:pic>
      <p:sp>
        <p:nvSpPr>
          <p:cNvPr id="19" name="圆角矩形 35">
            <a:extLst>
              <a:ext uri="{FF2B5EF4-FFF2-40B4-BE49-F238E27FC236}">
                <a16:creationId xmlns:a16="http://schemas.microsoft.com/office/drawing/2014/main" id="{E385521F-ABBB-160C-12B1-199700B5A5B8}"/>
              </a:ext>
            </a:extLst>
          </p:cNvPr>
          <p:cNvSpPr/>
          <p:nvPr/>
        </p:nvSpPr>
        <p:spPr>
          <a:xfrm>
            <a:off x="586026" y="783076"/>
            <a:ext cx="1922462" cy="538163"/>
          </a:xfrm>
          <a:prstGeom prst="roundRect">
            <a:avLst>
              <a:gd name="adj" fmla="val 47562"/>
            </a:avLst>
          </a:prstGeom>
          <a:solidFill>
            <a:schemeClr val="bg1"/>
          </a:solidFill>
          <a:ln>
            <a:solidFill>
              <a:srgbClr val="7FD6E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0" bIns="27000" anchor="ctr" anchorCtr="1"/>
          <a:lstStyle/>
          <a:p>
            <a:pPr algn="ctr">
              <a:defRPr/>
            </a:pPr>
            <a:r>
              <a:rPr lang="zh-CN" altLang="en-US" sz="2400" b="1" dirty="0">
                <a:ln>
                  <a:solidFill>
                    <a:srgbClr val="08A5C7"/>
                  </a:solidFill>
                </a:ln>
                <a:solidFill>
                  <a:srgbClr val="08A5C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分析与解答</a:t>
            </a:r>
          </a:p>
        </p:txBody>
      </p:sp>
    </p:spTree>
    <p:extLst>
      <p:ext uri="{BB962C8B-B14F-4D97-AF65-F5344CB8AC3E}">
        <p14:creationId xmlns:p14="http://schemas.microsoft.com/office/powerpoint/2010/main" val="38659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CAE30917-894D-0E13-11A6-34405975D9D3}"/>
              </a:ext>
            </a:extLst>
          </p:cNvPr>
          <p:cNvSpPr/>
          <p:nvPr/>
        </p:nvSpPr>
        <p:spPr>
          <a:xfrm>
            <a:off x="3487976" y="1104900"/>
            <a:ext cx="5090276" cy="3143250"/>
          </a:xfrm>
          <a:prstGeom prst="rect">
            <a:avLst/>
          </a:prstGeom>
          <a:solidFill>
            <a:srgbClr val="FBF3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531" name="Picture 6">
            <a:extLst>
              <a:ext uri="{FF2B5EF4-FFF2-40B4-BE49-F238E27FC236}">
                <a16:creationId xmlns:a16="http://schemas.microsoft.com/office/drawing/2014/main" id="{F743852A-2F44-42A1-B182-F041804D0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14" y="1601350"/>
            <a:ext cx="2587625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7">
            <a:extLst>
              <a:ext uri="{FF2B5EF4-FFF2-40B4-BE49-F238E27FC236}">
                <a16:creationId xmlns:a16="http://schemas.microsoft.com/office/drawing/2014/main" id="{A154AF56-16ED-47B1-802F-C9F741DA2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0" t="1305" r="858" b="10997"/>
          <a:stretch>
            <a:fillRect/>
          </a:stretch>
        </p:blipFill>
        <p:spPr bwMode="auto">
          <a:xfrm>
            <a:off x="660639" y="1636275"/>
            <a:ext cx="2457450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13" descr="未标题-1">
            <a:extLst>
              <a:ext uri="{FF2B5EF4-FFF2-40B4-BE49-F238E27FC236}">
                <a16:creationId xmlns:a16="http://schemas.microsoft.com/office/drawing/2014/main" id="{7520FBB8-BA1E-4F6B-9430-643BE8F698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955" r="75072"/>
          <a:stretch>
            <a:fillRect/>
          </a:stretch>
        </p:blipFill>
        <p:spPr bwMode="auto">
          <a:xfrm>
            <a:off x="632064" y="3839725"/>
            <a:ext cx="6604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4" name="Picture 13" descr="未标题-2">
            <a:extLst>
              <a:ext uri="{FF2B5EF4-FFF2-40B4-BE49-F238E27FC236}">
                <a16:creationId xmlns:a16="http://schemas.microsoft.com/office/drawing/2014/main" id="{8CC06613-F634-4426-B41A-6006972DF7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CA95F"/>
              </a:clrFrom>
              <a:clrTo>
                <a:srgbClr val="0CA95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26" y="1601350"/>
            <a:ext cx="2597150" cy="222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CC636589-43BA-495E-A0B8-F2F3FCEDD3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3926" y="1175369"/>
            <a:ext cx="5109091" cy="559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n>
                  <a:solidFill>
                    <a:schemeClr val="tx1"/>
                  </a:solidFill>
                </a:ln>
                <a:latin typeface="楷体" panose="02010609060101010101" pitchFamily="49" charset="-122"/>
                <a:ea typeface="楷体" panose="02010609060101010101" pitchFamily="49" charset="-122"/>
              </a:rPr>
              <a:t>可以将叶子图形近似看作</a:t>
            </a:r>
            <a:r>
              <a:rPr lang="zh-CN" altLang="en-US" sz="2400" dirty="0">
                <a:ln>
                  <a:solidFill>
                    <a:schemeClr val="tx1"/>
                  </a:solidFill>
                </a:ln>
                <a:highlight>
                  <a:srgbClr val="FFFF00"/>
                </a:highlight>
                <a:latin typeface="楷体" panose="02010609060101010101" pitchFamily="49" charset="-122"/>
                <a:ea typeface="楷体" panose="02010609060101010101" pitchFamily="49" charset="-122"/>
              </a:rPr>
              <a:t>平行四边形</a:t>
            </a:r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0A5BD85C-8B99-4836-8DC0-B9D98E62D1FB}"/>
              </a:ext>
            </a:extLst>
          </p:cNvPr>
          <p:cNvSpPr/>
          <p:nvPr/>
        </p:nvSpPr>
        <p:spPr>
          <a:xfrm>
            <a:off x="965439" y="1918850"/>
            <a:ext cx="1884362" cy="1595437"/>
          </a:xfrm>
          <a:custGeom>
            <a:avLst/>
            <a:gdLst>
              <a:gd name="connsiteX0" fmla="*/ 0 w 2511552"/>
              <a:gd name="connsiteY0" fmla="*/ 2127504 h 2127504"/>
              <a:gd name="connsiteX1" fmla="*/ 1792224 w 2511552"/>
              <a:gd name="connsiteY1" fmla="*/ 2127504 h 2127504"/>
              <a:gd name="connsiteX2" fmla="*/ 2511552 w 2511552"/>
              <a:gd name="connsiteY2" fmla="*/ 0 h 2127504"/>
              <a:gd name="connsiteX3" fmla="*/ 713232 w 2511552"/>
              <a:gd name="connsiteY3" fmla="*/ 0 h 2127504"/>
              <a:gd name="connsiteX4" fmla="*/ 0 w 2511552"/>
              <a:gd name="connsiteY4" fmla="*/ 2127504 h 212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1552" h="2127504">
                <a:moveTo>
                  <a:pt x="0" y="2127504"/>
                </a:moveTo>
                <a:lnTo>
                  <a:pt x="1792224" y="2127504"/>
                </a:lnTo>
                <a:lnTo>
                  <a:pt x="2511552" y="0"/>
                </a:lnTo>
                <a:lnTo>
                  <a:pt x="713232" y="0"/>
                </a:lnTo>
                <a:lnTo>
                  <a:pt x="0" y="2127504"/>
                </a:lnTo>
                <a:close/>
              </a:path>
            </a:pathLst>
          </a:custGeom>
          <a:solidFill>
            <a:srgbClr val="FF47FF">
              <a:alpha val="50196"/>
            </a:srgbClr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6347C0A-FDC9-4A4D-AF8A-CF70E884CD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1933" y="1740520"/>
            <a:ext cx="2225675" cy="148521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sz="2100" i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S</a:t>
            </a:r>
            <a:r>
              <a:rPr lang="en-US" altLang="zh-CN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 = </a:t>
            </a:r>
            <a:r>
              <a:rPr lang="en-US" altLang="zh-CN" sz="2100" i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ah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   = 5×6</a:t>
            </a:r>
          </a:p>
          <a:p>
            <a:pPr>
              <a:lnSpc>
                <a:spcPct val="150000"/>
              </a:lnSpc>
              <a:spcBef>
                <a:spcPct val="0"/>
              </a:spcBef>
              <a:defRPr/>
            </a:pPr>
            <a:r>
              <a:rPr lang="en-US" altLang="zh-CN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   = 30</a:t>
            </a:r>
            <a:r>
              <a:rPr lang="zh-CN" altLang="en-US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（</a:t>
            </a:r>
            <a:r>
              <a:rPr lang="en-US" altLang="zh-CN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cm</a:t>
            </a:r>
            <a:r>
              <a:rPr lang="en-US" altLang="zh-CN" sz="2100" baseline="300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2</a:t>
            </a:r>
            <a:r>
              <a:rPr lang="zh-CN" altLang="en-US" sz="2100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 ）</a:t>
            </a:r>
            <a:endParaRPr lang="en-US" altLang="zh-CN" sz="2100" dirty="0">
              <a:solidFill>
                <a:srgbClr val="FF0000"/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14752DFD-F696-4C8D-9FCC-58E473FF7391}"/>
              </a:ext>
            </a:extLst>
          </p:cNvPr>
          <p:cNvSpPr/>
          <p:nvPr/>
        </p:nvSpPr>
        <p:spPr>
          <a:xfrm>
            <a:off x="3726851" y="3451225"/>
            <a:ext cx="4481513" cy="4159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因此，叶子的面积大约是 </a:t>
            </a:r>
            <a:r>
              <a:rPr lang="en-US" altLang="zh-CN" sz="2100" b="1" dirty="0">
                <a:solidFill>
                  <a:srgbClr val="FF0000"/>
                </a:solidFill>
                <a:latin typeface="+mn-lt"/>
                <a:ea typeface="+mn-ea"/>
              </a:rPr>
              <a:t>30 cm</a:t>
            </a:r>
            <a:r>
              <a:rPr lang="en-US" altLang="zh-CN" sz="21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100" b="1" dirty="0">
                <a:solidFill>
                  <a:srgbClr val="FF0000"/>
                </a:solidFill>
                <a:latin typeface="+mn-lt"/>
                <a:ea typeface="+mn-ea"/>
              </a:rPr>
              <a:t>。</a:t>
            </a:r>
          </a:p>
        </p:txBody>
      </p:sp>
      <p:pic>
        <p:nvPicPr>
          <p:cNvPr id="3" name="图片 2">
            <a:hlinkClick r:id="rId6" action="ppaction://hlinksldjump"/>
            <a:extLst>
              <a:ext uri="{FF2B5EF4-FFF2-40B4-BE49-F238E27FC236}">
                <a16:creationId xmlns:a16="http://schemas.microsoft.com/office/drawing/2014/main" id="{4CAF039B-B751-4A63-45F5-E3F00E61DC0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1" t="75537" r="20555" b="8781"/>
          <a:stretch/>
        </p:blipFill>
        <p:spPr>
          <a:xfrm>
            <a:off x="7282927" y="4329028"/>
            <a:ext cx="1295325" cy="357982"/>
          </a:xfrm>
          <a:prstGeom prst="rect">
            <a:avLst/>
          </a:prstGeom>
        </p:spPr>
      </p:pic>
      <p:sp>
        <p:nvSpPr>
          <p:cNvPr id="6" name="圆角矩形 35">
            <a:extLst>
              <a:ext uri="{FF2B5EF4-FFF2-40B4-BE49-F238E27FC236}">
                <a16:creationId xmlns:a16="http://schemas.microsoft.com/office/drawing/2014/main" id="{9E1D9934-823F-622E-6C36-0EEF89BD6BA5}"/>
              </a:ext>
            </a:extLst>
          </p:cNvPr>
          <p:cNvSpPr/>
          <p:nvPr/>
        </p:nvSpPr>
        <p:spPr>
          <a:xfrm>
            <a:off x="586026" y="783076"/>
            <a:ext cx="1922462" cy="538163"/>
          </a:xfrm>
          <a:prstGeom prst="roundRect">
            <a:avLst>
              <a:gd name="adj" fmla="val 47562"/>
            </a:avLst>
          </a:prstGeom>
          <a:solidFill>
            <a:schemeClr val="bg1"/>
          </a:solidFill>
          <a:ln>
            <a:solidFill>
              <a:srgbClr val="7FD6E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0" bIns="27000" anchor="ctr" anchorCtr="1"/>
          <a:lstStyle/>
          <a:p>
            <a:pPr algn="ctr">
              <a:defRPr/>
            </a:pPr>
            <a:r>
              <a:rPr lang="zh-CN" altLang="en-US" sz="2400" b="1" dirty="0">
                <a:ln>
                  <a:solidFill>
                    <a:srgbClr val="08A5C7"/>
                  </a:solidFill>
                </a:ln>
                <a:solidFill>
                  <a:srgbClr val="08A5C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分析与解答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EF106D4-087C-4D7E-A3FE-9D0304E5A099}"/>
              </a:ext>
            </a:extLst>
          </p:cNvPr>
          <p:cNvSpPr/>
          <p:nvPr/>
        </p:nvSpPr>
        <p:spPr>
          <a:xfrm>
            <a:off x="889000" y="1487487"/>
            <a:ext cx="7083425" cy="977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通过刚才的学习，今后我们再遇到不规则的图形，我们可以怎样估计它的面积呢？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5C9B533-4BFE-4B94-8809-8F21742423D0}"/>
              </a:ext>
            </a:extLst>
          </p:cNvPr>
          <p:cNvGrpSpPr>
            <a:grpSpLocks/>
          </p:cNvGrpSpPr>
          <p:nvPr/>
        </p:nvGrpSpPr>
        <p:grpSpPr bwMode="auto">
          <a:xfrm>
            <a:off x="1209675" y="2658623"/>
            <a:ext cx="3362325" cy="1836738"/>
            <a:chOff x="1759256" y="2947387"/>
            <a:chExt cx="4483223" cy="2450237"/>
          </a:xfrm>
        </p:grpSpPr>
        <p:sp>
          <p:nvSpPr>
            <p:cNvPr id="7" name="矩形: 单圆角 6">
              <a:extLst>
                <a:ext uri="{FF2B5EF4-FFF2-40B4-BE49-F238E27FC236}">
                  <a16:creationId xmlns:a16="http://schemas.microsoft.com/office/drawing/2014/main" id="{2166C997-5917-487B-A323-35BB568BB6DB}"/>
                </a:ext>
              </a:extLst>
            </p:cNvPr>
            <p:cNvSpPr/>
            <p:nvPr/>
          </p:nvSpPr>
          <p:spPr>
            <a:xfrm>
              <a:off x="1759256" y="2947387"/>
              <a:ext cx="4483223" cy="2450237"/>
            </a:xfrm>
            <a:prstGeom prst="round1Rect">
              <a:avLst/>
            </a:prstGeom>
            <a:solidFill>
              <a:srgbClr val="E0F9B5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119D875E-7CDF-42FE-A4F9-F9419CE564B3}"/>
                </a:ext>
              </a:extLst>
            </p:cNvPr>
            <p:cNvSpPr/>
            <p:nvPr/>
          </p:nvSpPr>
          <p:spPr>
            <a:xfrm>
              <a:off x="2087348" y="3279874"/>
              <a:ext cx="4083163" cy="204362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400" b="1" dirty="0">
                  <a:latin typeface="+mn-lt"/>
                  <a:ea typeface="+mn-ea"/>
                </a:rPr>
                <a:t>可先通过数方格确定图形面积的范围，再估算图形的面积。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B4745CB-55F5-4111-9360-269BCA71DCD6}"/>
              </a:ext>
            </a:extLst>
          </p:cNvPr>
          <p:cNvGrpSpPr>
            <a:grpSpLocks/>
          </p:cNvGrpSpPr>
          <p:nvPr/>
        </p:nvGrpSpPr>
        <p:grpSpPr bwMode="auto">
          <a:xfrm>
            <a:off x="4737100" y="2658623"/>
            <a:ext cx="3363912" cy="1836738"/>
            <a:chOff x="6463661" y="2947387"/>
            <a:chExt cx="4483223" cy="2450237"/>
          </a:xfrm>
        </p:grpSpPr>
        <p:sp>
          <p:nvSpPr>
            <p:cNvPr id="15" name="矩形: 单圆角 14">
              <a:extLst>
                <a:ext uri="{FF2B5EF4-FFF2-40B4-BE49-F238E27FC236}">
                  <a16:creationId xmlns:a16="http://schemas.microsoft.com/office/drawing/2014/main" id="{1E94D012-60F0-4349-92A9-0FAF83B1DD5A}"/>
                </a:ext>
              </a:extLst>
            </p:cNvPr>
            <p:cNvSpPr/>
            <p:nvPr/>
          </p:nvSpPr>
          <p:spPr>
            <a:xfrm>
              <a:off x="6463661" y="2947387"/>
              <a:ext cx="4483223" cy="2450237"/>
            </a:xfrm>
            <a:prstGeom prst="round1Rect">
              <a:avLst/>
            </a:prstGeom>
            <a:solidFill>
              <a:srgbClr val="FEFDCA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C348F1BA-A072-4D5A-8801-B53752F0F2C8}"/>
                </a:ext>
              </a:extLst>
            </p:cNvPr>
            <p:cNvSpPr/>
            <p:nvPr/>
          </p:nvSpPr>
          <p:spPr>
            <a:xfrm>
              <a:off x="7013750" y="3260814"/>
              <a:ext cx="3649627" cy="20457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hangingPunct="1">
                <a:lnSpc>
                  <a:spcPct val="130000"/>
                </a:lnSpc>
                <a:defRPr/>
              </a:pPr>
              <a:r>
                <a:rPr lang="zh-CN" altLang="en-US" sz="2400" b="1" dirty="0">
                  <a:latin typeface="+mn-lt"/>
                  <a:ea typeface="+mn-ea"/>
                </a:rPr>
                <a:t>不规则的图形可以转化为学过的图形进行估算。</a:t>
              </a:r>
            </a:p>
          </p:txBody>
        </p:sp>
      </p:grpSp>
      <p:sp>
        <p:nvSpPr>
          <p:cNvPr id="6" name="圆角矩形 35">
            <a:extLst>
              <a:ext uri="{FF2B5EF4-FFF2-40B4-BE49-F238E27FC236}">
                <a16:creationId xmlns:a16="http://schemas.microsoft.com/office/drawing/2014/main" id="{12837721-8CCC-535E-FC01-F221C5327744}"/>
              </a:ext>
            </a:extLst>
          </p:cNvPr>
          <p:cNvSpPr/>
          <p:nvPr/>
        </p:nvSpPr>
        <p:spPr>
          <a:xfrm>
            <a:off x="586026" y="783076"/>
            <a:ext cx="1922462" cy="538163"/>
          </a:xfrm>
          <a:prstGeom prst="roundRect">
            <a:avLst>
              <a:gd name="adj" fmla="val 47562"/>
            </a:avLst>
          </a:prstGeom>
          <a:solidFill>
            <a:schemeClr val="bg1"/>
          </a:solidFill>
          <a:ln>
            <a:solidFill>
              <a:srgbClr val="7FD6E2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tIns="0" bIns="27000" anchor="ctr" anchorCtr="1"/>
          <a:lstStyle/>
          <a:p>
            <a:pPr algn="ctr">
              <a:defRPr/>
            </a:pPr>
            <a:r>
              <a:rPr lang="zh-CN" altLang="en-US" sz="2400" b="1" dirty="0">
                <a:ln>
                  <a:solidFill>
                    <a:srgbClr val="08A5C7"/>
                  </a:solidFill>
                </a:ln>
                <a:solidFill>
                  <a:srgbClr val="08A5C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回顾与反思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6">
            <a:extLst>
              <a:ext uri="{FF2B5EF4-FFF2-40B4-BE49-F238E27FC236}">
                <a16:creationId xmlns:a16="http://schemas.microsoft.com/office/drawing/2014/main" id="{968F94A5-77B0-41C5-8EAC-EBCDD090B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989" y="986498"/>
            <a:ext cx="4857750" cy="52084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利用方格纸估计自己手掌的面积。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B214A76-1A59-4CA2-8AF0-57797CE35B88}"/>
              </a:ext>
            </a:extLst>
          </p:cNvPr>
          <p:cNvSpPr txBox="1"/>
          <p:nvPr/>
        </p:nvSpPr>
        <p:spPr bwMode="auto">
          <a:xfrm>
            <a:off x="5567363" y="1140322"/>
            <a:ext cx="1843774" cy="36702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P88 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做一做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sz="16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C3F8183-A1CD-480A-B636-0E92865FD6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1244" y="2571422"/>
            <a:ext cx="3276600" cy="4931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20+21÷2=30.5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+mn-ea"/>
              </a:rPr>
              <a:t>（格）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EAD6550C-EEF2-587C-EAF9-A2922F5E754E}"/>
              </a:ext>
            </a:extLst>
          </p:cNvPr>
          <p:cNvSpPr/>
          <p:nvPr/>
        </p:nvSpPr>
        <p:spPr>
          <a:xfrm>
            <a:off x="716279" y="1073567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1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924E3ED3-B4EB-6876-F452-541A87B3FC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9" t="48066" r="19882" b="36527"/>
          <a:stretch/>
        </p:blipFill>
        <p:spPr>
          <a:xfrm>
            <a:off x="1400862" y="1875849"/>
            <a:ext cx="2540002" cy="2377441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id="{3E9AC57A-0D91-BC58-35EE-B75822EC79FB}"/>
              </a:ext>
            </a:extLst>
          </p:cNvPr>
          <p:cNvGrpSpPr/>
          <p:nvPr/>
        </p:nvGrpSpPr>
        <p:grpSpPr>
          <a:xfrm>
            <a:off x="3390900" y="24915"/>
            <a:ext cx="2690813" cy="753686"/>
            <a:chOff x="3390900" y="24915"/>
            <a:chExt cx="2690813" cy="75368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CB7FCE18-A475-3B66-0E65-538C5E4C746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2690813" cy="753686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5BB312B4-9EC9-DC7A-A76C-C9F87EF03EA9}"/>
                </a:ext>
              </a:extLst>
            </p:cNvPr>
            <p:cNvSpPr txBox="1"/>
            <p:nvPr/>
          </p:nvSpPr>
          <p:spPr bwMode="auto">
            <a:xfrm>
              <a:off x="3691048" y="41491"/>
              <a:ext cx="162736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巩固练习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63671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7A2C710B-E25F-4069-986D-6930B4D3F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09" y="830507"/>
            <a:ext cx="7959725" cy="52084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下图中每个小方格的面积为 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1 cm</a:t>
            </a:r>
            <a:r>
              <a:rPr lang="en-US" altLang="zh-CN" sz="24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，计算涂色部分的面积。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E3F70BC-5B17-459D-BE17-E6233F517327}"/>
              </a:ext>
            </a:extLst>
          </p:cNvPr>
          <p:cNvSpPr txBox="1"/>
          <p:nvPr/>
        </p:nvSpPr>
        <p:spPr bwMode="auto">
          <a:xfrm>
            <a:off x="5059045" y="1390333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P89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4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25604" name="Picture 10">
            <a:extLst>
              <a:ext uri="{FF2B5EF4-FFF2-40B4-BE49-F238E27FC236}">
                <a16:creationId xmlns:a16="http://schemas.microsoft.com/office/drawing/2014/main" id="{78107D01-A8E8-4BFB-BC74-493B088833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59442"/>
          <a:stretch/>
        </p:blipFill>
        <p:spPr bwMode="auto">
          <a:xfrm>
            <a:off x="1028384" y="1742758"/>
            <a:ext cx="2112962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B9E8CC74-290A-4AFF-A569-62AD340B3799}"/>
              </a:ext>
            </a:extLst>
          </p:cNvPr>
          <p:cNvSpPr/>
          <p:nvPr/>
        </p:nvSpPr>
        <p:spPr>
          <a:xfrm>
            <a:off x="3722370" y="2044383"/>
            <a:ext cx="2994025" cy="4603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0066CC"/>
                </a:solidFill>
                <a:latin typeface="+mn-lt"/>
                <a:ea typeface="+mn-ea"/>
                <a:cs typeface="Times New Roman" pitchFamily="18" charset="0"/>
              </a:rPr>
              <a:t>三角形 </a:t>
            </a:r>
            <a:r>
              <a:rPr lang="en-US" altLang="zh-CN" sz="2400" b="1" dirty="0">
                <a:solidFill>
                  <a:srgbClr val="0066CC"/>
                </a:solidFill>
                <a:latin typeface="+mn-lt"/>
                <a:ea typeface="+mn-ea"/>
                <a:cs typeface="Times New Roman" pitchFamily="18" charset="0"/>
              </a:rPr>
              <a:t>+ </a:t>
            </a:r>
            <a:r>
              <a:rPr lang="zh-CN" altLang="en-US" sz="2400" b="1" dirty="0">
                <a:solidFill>
                  <a:srgbClr val="0066CC"/>
                </a:solidFill>
                <a:latin typeface="+mn-lt"/>
                <a:ea typeface="+mn-ea"/>
                <a:cs typeface="Times New Roman" pitchFamily="18" charset="0"/>
              </a:rPr>
              <a:t>梯形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E3BF42A-7755-404B-A573-AFB3F0E02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2695" y="2706370"/>
            <a:ext cx="4605338" cy="9794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   5×4÷2 +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5+2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×4÷2 </a:t>
            </a:r>
          </a:p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= 24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 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60E53AD7-90FF-D68B-CF52-37D7C4DEF036}"/>
              </a:ext>
            </a:extLst>
          </p:cNvPr>
          <p:cNvSpPr/>
          <p:nvPr/>
        </p:nvSpPr>
        <p:spPr>
          <a:xfrm>
            <a:off x="419099" y="91757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2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7FA256E-ABEB-49BE-61C3-A9D73A18C7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2695" y="3788410"/>
            <a:ext cx="4251325" cy="4931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涂色部分面积大约是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 24 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。 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B9B9F607-412B-03B3-A8D8-0AD18956EBF6}"/>
              </a:ext>
            </a:extLst>
          </p:cNvPr>
          <p:cNvCxnSpPr>
            <a:cxnSpLocks/>
          </p:cNvCxnSpPr>
          <p:nvPr/>
        </p:nvCxnSpPr>
        <p:spPr>
          <a:xfrm>
            <a:off x="1295400" y="2796540"/>
            <a:ext cx="1036320" cy="0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0">
            <a:extLst>
              <a:ext uri="{FF2B5EF4-FFF2-40B4-BE49-F238E27FC236}">
                <a16:creationId xmlns:a16="http://schemas.microsoft.com/office/drawing/2014/main" id="{57F0E814-6D18-4AB6-936B-B497E89405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6" r="274" b="1722"/>
          <a:stretch/>
        </p:blipFill>
        <p:spPr bwMode="auto">
          <a:xfrm>
            <a:off x="1219200" y="2001838"/>
            <a:ext cx="2114550" cy="208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2">
            <a:extLst>
              <a:ext uri="{FF2B5EF4-FFF2-40B4-BE49-F238E27FC236}">
                <a16:creationId xmlns:a16="http://schemas.microsoft.com/office/drawing/2014/main" id="{27A0C4D2-450C-492E-8D79-85D9458425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0" y="3062288"/>
            <a:ext cx="1643063" cy="827087"/>
          </a:xfrm>
          <a:prstGeom prst="rect">
            <a:avLst/>
          </a:prstGeom>
          <a:solidFill>
            <a:srgbClr val="FF99FF">
              <a:alpha val="5294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3E7C11B-CB60-4C9D-8EFF-AB8370533F97}"/>
              </a:ext>
            </a:extLst>
          </p:cNvPr>
          <p:cNvSpPr/>
          <p:nvPr/>
        </p:nvSpPr>
        <p:spPr>
          <a:xfrm>
            <a:off x="4005263" y="2357438"/>
            <a:ext cx="2763837" cy="46196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2400" b="1">
                <a:solidFill>
                  <a:srgbClr val="0066CC"/>
                </a:solidFill>
                <a:latin typeface="+mn-lt"/>
                <a:ea typeface="+mn-ea"/>
                <a:cs typeface="Times New Roman" panose="02020603050405020304" pitchFamily="18" charset="0"/>
              </a:rPr>
              <a:t>近似转化成长方形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445CE20-72E7-459D-8D2C-F8D86ED44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0" y="288448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   8×4 = 32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） 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6D72A3E-DA01-4D02-B4AD-E47A29202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9713" y="3498850"/>
            <a:ext cx="4251325" cy="4931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涂色部分面积大约是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 32 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。 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" name="Rectangle 6">
            <a:extLst>
              <a:ext uri="{FF2B5EF4-FFF2-40B4-BE49-F238E27FC236}">
                <a16:creationId xmlns:a16="http://schemas.microsoft.com/office/drawing/2014/main" id="{B4D24137-B7FE-D491-0CA0-6B5ABA61B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09" y="830507"/>
            <a:ext cx="7959725" cy="52084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下图中每个小方格的面积为 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1 cm</a:t>
            </a:r>
            <a:r>
              <a:rPr lang="en-US" altLang="zh-CN" sz="24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，计算涂色部分的面积。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0CFA54E5-A1D4-AACF-34DF-2AB47046FCAC}"/>
              </a:ext>
            </a:extLst>
          </p:cNvPr>
          <p:cNvSpPr/>
          <p:nvPr/>
        </p:nvSpPr>
        <p:spPr>
          <a:xfrm>
            <a:off x="419099" y="91757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2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520F48F-49B4-8161-5905-AD34E9DCE118}"/>
              </a:ext>
            </a:extLst>
          </p:cNvPr>
          <p:cNvSpPr txBox="1"/>
          <p:nvPr/>
        </p:nvSpPr>
        <p:spPr bwMode="auto">
          <a:xfrm>
            <a:off x="5059045" y="1390333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P89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4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393A6786-6E21-A418-4DFD-CF3E3C46E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5809" y="830507"/>
            <a:ext cx="7959725" cy="52084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下图中每个小方格的面积为 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1 cm</a:t>
            </a:r>
            <a:r>
              <a:rPr lang="en-US" altLang="zh-CN" sz="24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，计算涂色部分的面积。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C286A5A0-0828-A54D-3D31-1882482B3BC7}"/>
              </a:ext>
            </a:extLst>
          </p:cNvPr>
          <p:cNvSpPr/>
          <p:nvPr/>
        </p:nvSpPr>
        <p:spPr>
          <a:xfrm>
            <a:off x="419099" y="91757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2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739AF63-9F9B-8D4C-AA97-C6E93BE4A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69" y="1998744"/>
            <a:ext cx="2132098" cy="215961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99BF3A2B-C0E5-396E-851D-E5AE9B9EC3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0974" y="2665883"/>
            <a:ext cx="4528186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黑体" pitchFamily="2" charset="-122"/>
              </a:defRPr>
            </a:lvl9pPr>
          </a:lstStyle>
          <a:p>
            <a:pPr>
              <a:spcBef>
                <a:spcPct val="0"/>
              </a:spcBef>
              <a:defRPr/>
            </a:pPr>
            <a:r>
              <a:rPr lang="en-US" altLang="zh-CN" sz="2400" i="1" dirty="0">
                <a:solidFill>
                  <a:srgbClr val="FF0000"/>
                </a:solidFill>
                <a:latin typeface="+mn-lt"/>
                <a:ea typeface="+mn-ea"/>
              </a:rPr>
              <a:t>S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</a:rPr>
              <a:t> = 45+24÷2 = 57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400" dirty="0">
                <a:solidFill>
                  <a:srgbClr val="FF0000"/>
                </a:solidFill>
                <a:latin typeface="+mn-lt"/>
                <a:ea typeface="+mn-ea"/>
              </a:rPr>
              <a:t>cm</a:t>
            </a:r>
            <a:r>
              <a:rPr lang="en-US" altLang="zh-CN" sz="2400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dirty="0">
                <a:solidFill>
                  <a:srgbClr val="FF0000"/>
                </a:solidFill>
                <a:latin typeface="+mn-lt"/>
                <a:ea typeface="+mn-ea"/>
              </a:rPr>
              <a:t> ）</a:t>
            </a:r>
            <a:endParaRPr lang="en-US" altLang="zh-CN" sz="2400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3EE29C6-BAD9-78EF-45EF-1FAC7ABF5626}"/>
              </a:ext>
            </a:extLst>
          </p:cNvPr>
          <p:cNvSpPr txBox="1"/>
          <p:nvPr/>
        </p:nvSpPr>
        <p:spPr bwMode="auto">
          <a:xfrm>
            <a:off x="5059045" y="1390333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P89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4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EE62A02-66D1-FB25-7020-460C724282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3354" y="3284289"/>
            <a:ext cx="4251325" cy="49314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涂色部分面积大约是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 57 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。 </a:t>
            </a:r>
            <a:endParaRPr lang="en-US" altLang="zh-CN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7323994-5D85-9B7A-F9B7-0A7844A780C1}"/>
              </a:ext>
            </a:extLst>
          </p:cNvPr>
          <p:cNvSpPr/>
          <p:nvPr/>
        </p:nvSpPr>
        <p:spPr>
          <a:xfrm>
            <a:off x="3983354" y="2055082"/>
            <a:ext cx="2763837" cy="461962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2400" b="1" dirty="0">
                <a:solidFill>
                  <a:srgbClr val="0066CC"/>
                </a:solidFill>
                <a:latin typeface="+mn-lt"/>
                <a:ea typeface="+mn-ea"/>
                <a:cs typeface="Times New Roman" panose="02020603050405020304" pitchFamily="18" charset="0"/>
              </a:rPr>
              <a:t>数方格</a:t>
            </a:r>
          </a:p>
        </p:txBody>
      </p:sp>
    </p:spTree>
    <p:extLst>
      <p:ext uri="{BB962C8B-B14F-4D97-AF65-F5344CB8AC3E}">
        <p14:creationId xmlns:p14="http://schemas.microsoft.com/office/powerpoint/2010/main" val="72512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7A2C710B-E25F-4069-986D-6930B4D3FE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63" y="847408"/>
            <a:ext cx="4397057" cy="196124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有一块地近似平行四边形，形状如右图。这块地的面积约是多少平方米？（得数保留整数。）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E3F70BC-5B17-459D-BE17-E6233F517327}"/>
              </a:ext>
            </a:extLst>
          </p:cNvPr>
          <p:cNvSpPr txBox="1"/>
          <p:nvPr/>
        </p:nvSpPr>
        <p:spPr bwMode="auto">
          <a:xfrm>
            <a:off x="1866186" y="2355679"/>
            <a:ext cx="2980303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P90 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5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F64D66A-5221-440C-9E81-7ECE8E48B53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93033" y="953384"/>
            <a:ext cx="3877949" cy="1663696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5C49A8A8-BD63-499B-A19A-F4A249842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2213" y="2891445"/>
            <a:ext cx="459263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43×20.1 ≈ 864 (m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AE5A6AC-466B-456C-BF42-8DAADB0E5AAC}"/>
              </a:ext>
            </a:extLst>
          </p:cNvPr>
          <p:cNvSpPr/>
          <p:nvPr/>
        </p:nvSpPr>
        <p:spPr>
          <a:xfrm>
            <a:off x="963613" y="3553123"/>
            <a:ext cx="5867400" cy="5207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Times New Roman"/>
                <a:ea typeface="黑体"/>
                <a:cs typeface="Times New Roman" pitchFamily="18" charset="0"/>
              </a:rPr>
              <a:t>答：这块地的面积约是 </a:t>
            </a:r>
            <a:r>
              <a:rPr lang="en-US" altLang="zh-CN" sz="2400" b="1" dirty="0">
                <a:solidFill>
                  <a:srgbClr val="FF0000"/>
                </a:solidFill>
                <a:latin typeface="Times New Roman"/>
                <a:ea typeface="黑体"/>
                <a:cs typeface="Times New Roman" pitchFamily="18" charset="0"/>
              </a:rPr>
              <a:t>864 m</a:t>
            </a:r>
            <a:r>
              <a:rPr lang="en-US" altLang="zh-CN" sz="2400" b="1" baseline="30000" dirty="0">
                <a:solidFill>
                  <a:srgbClr val="FF0000"/>
                </a:solidFill>
                <a:latin typeface="Times New Roman"/>
                <a:ea typeface="黑体"/>
                <a:cs typeface="Times New Roman" pitchFamily="18" charset="0"/>
              </a:rPr>
              <a:t>2</a:t>
            </a:r>
            <a:r>
              <a:rPr lang="zh-CN" altLang="en-US" sz="2400" b="1" dirty="0">
                <a:solidFill>
                  <a:srgbClr val="FF0000"/>
                </a:solidFill>
                <a:latin typeface="Times New Roman"/>
                <a:ea typeface="黑体"/>
                <a:cs typeface="Times New Roman" pitchFamily="18" charset="0"/>
              </a:rPr>
              <a:t>。</a:t>
            </a:r>
          </a:p>
        </p:txBody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2EAEBF56-F75D-BE88-8A36-0BFBEB6AD713}"/>
              </a:ext>
            </a:extLst>
          </p:cNvPr>
          <p:cNvSpPr/>
          <p:nvPr/>
        </p:nvSpPr>
        <p:spPr>
          <a:xfrm>
            <a:off x="521653" y="947946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3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57865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矩形 1">
            <a:extLst>
              <a:ext uri="{FF2B5EF4-FFF2-40B4-BE49-F238E27FC236}">
                <a16:creationId xmlns:a16="http://schemas.microsoft.com/office/drawing/2014/main" id="{58086C1E-4120-490A-AC16-45F8E81DE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064" y="880922"/>
            <a:ext cx="4628356" cy="168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4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6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88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0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indent="0" algn="just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校园里有一块长方形的空地，想种上红花、黄花和绿草。一种设计方案如右图。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E453E6F-CCE2-410D-9799-652FF5EABDF8}"/>
              </a:ext>
            </a:extLst>
          </p:cNvPr>
          <p:cNvSpPr txBox="1"/>
          <p:nvPr/>
        </p:nvSpPr>
        <p:spPr bwMode="auto">
          <a:xfrm>
            <a:off x="2946889" y="513898"/>
            <a:ext cx="2776722" cy="36702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P90 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8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sz="16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CDE52EB-BE35-75D2-2260-BDC3D7FA3ABC}"/>
              </a:ext>
            </a:extLst>
          </p:cNvPr>
          <p:cNvSpPr/>
          <p:nvPr/>
        </p:nvSpPr>
        <p:spPr>
          <a:xfrm>
            <a:off x="554354" y="1057453"/>
            <a:ext cx="346710" cy="346710"/>
          </a:xfrm>
          <a:prstGeom prst="ellipse">
            <a:avLst/>
          </a:prstGeom>
          <a:solidFill>
            <a:srgbClr val="FF7B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n>
                  <a:solidFill>
                    <a:schemeClr val="bg1"/>
                  </a:solidFill>
                </a:ln>
              </a:rPr>
              <a:t>4</a:t>
            </a:r>
            <a:endParaRPr lang="zh-CN" altLang="en-US" sz="2800" dirty="0">
              <a:ln>
                <a:solidFill>
                  <a:schemeClr val="bg1"/>
                </a:solidFill>
              </a:ln>
            </a:endParaRPr>
          </a:p>
        </p:txBody>
      </p:sp>
      <p:sp>
        <p:nvSpPr>
          <p:cNvPr id="4" name="矩形 1">
            <a:extLst>
              <a:ext uri="{FF2B5EF4-FFF2-40B4-BE49-F238E27FC236}">
                <a16:creationId xmlns:a16="http://schemas.microsoft.com/office/drawing/2014/main" id="{E8E7DE70-D080-77F6-8EE9-72EAA8BF71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064" y="2647433"/>
            <a:ext cx="4628356" cy="11302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4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6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88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0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4375" indent="-714375" algn="just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）请你分别计算出红花、黄花、绿草的种植面积。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19292D4-BB2C-57DA-A8D6-6A3DAAB8708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130" y="820910"/>
            <a:ext cx="2369674" cy="336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969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70575037-4FFB-5A74-4FDA-A14E26425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029" y="703684"/>
            <a:ext cx="5000625" cy="9572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绿草：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18÷2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）×（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12÷2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）÷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2×4=108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20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DAF97B8-681B-AB7A-D0DE-2EE907499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029" y="1932385"/>
            <a:ext cx="4371975" cy="9572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黄花和红花面积相等：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  （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18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×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12-108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）÷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2=54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（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m</a:t>
            </a:r>
            <a:r>
              <a:rPr lang="en-US" altLang="zh-CN" sz="2000" b="1" baseline="30000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9668BC5-440A-6415-BCE5-EDB2F7922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3029" y="3115542"/>
            <a:ext cx="4718049" cy="9572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答：红花、黄花、绿草的种植面积分别是 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</a:rPr>
              <a:t>54 </a:t>
            </a:r>
            <a:r>
              <a:rPr lang="en-US" altLang="zh-CN" sz="2000" b="1" dirty="0">
                <a:solidFill>
                  <a:srgbClr val="FF0000"/>
                </a:solidFill>
                <a:latin typeface="Times New Roman"/>
                <a:ea typeface="楷体"/>
              </a:rPr>
              <a:t>m</a:t>
            </a:r>
            <a:r>
              <a:rPr lang="en-US" altLang="zh-CN" sz="2000" b="1" baseline="30000" dirty="0">
                <a:solidFill>
                  <a:srgbClr val="FF0000"/>
                </a:solidFill>
                <a:latin typeface="Times New Roman"/>
                <a:ea typeface="楷体"/>
              </a:rPr>
              <a:t>2 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  <a:sym typeface="黑体" panose="02010609060101010101" pitchFamily="49" charset="-122"/>
              </a:rPr>
              <a:t>54</a:t>
            </a:r>
            <a:r>
              <a:rPr lang="en-US" altLang="zh-CN" sz="2000" b="1" dirty="0">
                <a:solidFill>
                  <a:srgbClr val="FF0000"/>
                </a:solidFill>
                <a:latin typeface="Times New Roman"/>
                <a:ea typeface="楷体"/>
              </a:rPr>
              <a:t> m</a:t>
            </a:r>
            <a:r>
              <a:rPr lang="en-US" altLang="zh-CN" sz="2000" b="1" baseline="30000" dirty="0">
                <a:solidFill>
                  <a:srgbClr val="FF0000"/>
                </a:solidFill>
                <a:latin typeface="Times New Roman"/>
                <a:ea typeface="楷体"/>
              </a:rPr>
              <a:t>2 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  <a:sym typeface="黑体" panose="02010609060101010101" pitchFamily="49" charset="-122"/>
              </a:rPr>
              <a:t>、</a:t>
            </a:r>
            <a:r>
              <a:rPr lang="en-US" altLang="zh-CN" sz="2000" b="1" dirty="0">
                <a:solidFill>
                  <a:srgbClr val="FF0000"/>
                </a:solidFill>
                <a:latin typeface="+mn-lt"/>
                <a:ea typeface="+mn-ea"/>
                <a:sym typeface="黑体" panose="02010609060101010101" pitchFamily="49" charset="-122"/>
              </a:rPr>
              <a:t>108</a:t>
            </a:r>
            <a:r>
              <a:rPr lang="en-US" altLang="zh-CN" sz="2000" b="1" dirty="0">
                <a:solidFill>
                  <a:srgbClr val="FF0000"/>
                </a:solidFill>
                <a:latin typeface="Times New Roman"/>
                <a:ea typeface="楷体"/>
              </a:rPr>
              <a:t> m</a:t>
            </a:r>
            <a:r>
              <a:rPr lang="en-US" altLang="zh-CN" sz="2000" b="1" baseline="30000" dirty="0">
                <a:solidFill>
                  <a:srgbClr val="FF0000"/>
                </a:solidFill>
                <a:latin typeface="Times New Roman"/>
                <a:ea typeface="楷体"/>
              </a:rPr>
              <a:t>2</a:t>
            </a:r>
            <a:r>
              <a:rPr lang="zh-CN" altLang="en-US" sz="2000" b="1" dirty="0">
                <a:solidFill>
                  <a:srgbClr val="FF0000"/>
                </a:solidFill>
                <a:latin typeface="+mn-lt"/>
                <a:ea typeface="+mn-ea"/>
                <a:sym typeface="黑体" panose="02010609060101010101" pitchFamily="49" charset="-122"/>
              </a:rPr>
              <a:t>。</a:t>
            </a:r>
            <a:endParaRPr lang="en-US" altLang="zh-CN" sz="2000" b="1" dirty="0">
              <a:solidFill>
                <a:srgbClr val="FF0000"/>
              </a:solidFill>
              <a:latin typeface="+mn-lt"/>
              <a:ea typeface="+mn-ea"/>
              <a:sym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3F0BA626-3824-66B7-9A07-5C590CA70F6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130" y="820910"/>
            <a:ext cx="2369674" cy="336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27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1">
            <a:extLst>
              <a:ext uri="{FF2B5EF4-FFF2-40B4-BE49-F238E27FC236}">
                <a16:creationId xmlns:a16="http://schemas.microsoft.com/office/drawing/2014/main" id="{0A132913-74F9-9A29-BC91-2CD441BFD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019" y="1595061"/>
            <a:ext cx="4628356" cy="1684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CC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2844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7416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1988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656013" indent="-4556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4375" indent="-714375" algn="just"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）请你用我们学过的图形设计一种种植方案，并计算出每种植物的种植面积。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EC1B963-B862-9A19-5120-16D3E401C20C}"/>
              </a:ext>
            </a:extLst>
          </p:cNvPr>
          <p:cNvSpPr txBox="1"/>
          <p:nvPr/>
        </p:nvSpPr>
        <p:spPr bwMode="auto">
          <a:xfrm>
            <a:off x="2581129" y="1228037"/>
            <a:ext cx="2776722" cy="36702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教材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P90 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练习十七 第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8</a:t>
            </a:r>
            <a:r>
              <a:rPr lang="zh-CN" altLang="en-US" sz="1600" b="1" dirty="0">
                <a:solidFill>
                  <a:srgbClr val="FF6600"/>
                </a:solidFill>
                <a:latin typeface="+mj-ea"/>
                <a:ea typeface="+mj-ea"/>
              </a:rPr>
              <a:t>题</a:t>
            </a:r>
            <a:r>
              <a:rPr lang="en-US" altLang="zh-CN" sz="1600" b="1" dirty="0">
                <a:solidFill>
                  <a:srgbClr val="FF6600"/>
                </a:solidFill>
                <a:latin typeface="+mj-ea"/>
                <a:ea typeface="+mj-ea"/>
              </a:rPr>
              <a:t>]</a:t>
            </a:r>
            <a:endParaRPr lang="zh-CN" altLang="en-US" sz="1600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6640186-A139-79C1-E967-99D85FA370F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6130" y="820910"/>
            <a:ext cx="2369674" cy="336062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图片 24">
            <a:extLst>
              <a:ext uri="{FF2B5EF4-FFF2-40B4-BE49-F238E27FC236}">
                <a16:creationId xmlns:a16="http://schemas.microsoft.com/office/drawing/2014/main" id="{3FF7C61C-3752-428A-996C-46023A6C2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00" y="43180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图片 19">
            <a:extLst>
              <a:ext uri="{FF2B5EF4-FFF2-40B4-BE49-F238E27FC236}">
                <a16:creationId xmlns:a16="http://schemas.microsoft.com/office/drawing/2014/main" id="{819AFF93-6B14-45EB-A822-71D07DA8D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008063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形 7">
            <a:extLst>
              <a:ext uri="{FF2B5EF4-FFF2-40B4-BE49-F238E27FC236}">
                <a16:creationId xmlns:a16="http://schemas.microsoft.com/office/drawing/2014/main" id="{EC67DB82-07C2-4920-9944-EF526EBCC1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3101975"/>
            <a:ext cx="1179513" cy="1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形 9">
            <a:extLst>
              <a:ext uri="{FF2B5EF4-FFF2-40B4-BE49-F238E27FC236}">
                <a16:creationId xmlns:a16="http://schemas.microsoft.com/office/drawing/2014/main" id="{72FF7C2E-77F6-412D-8660-31DA13EFB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2139950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形 5">
            <a:extLst>
              <a:ext uri="{FF2B5EF4-FFF2-40B4-BE49-F238E27FC236}">
                <a16:creationId xmlns:a16="http://schemas.microsoft.com/office/drawing/2014/main" id="{E9FB2098-0A06-49DF-A9E4-BDB7B0D4B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263" y="2784475"/>
            <a:ext cx="142875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1" name="组合 12">
            <a:extLst>
              <a:ext uri="{FF2B5EF4-FFF2-40B4-BE49-F238E27FC236}">
                <a16:creationId xmlns:a16="http://schemas.microsoft.com/office/drawing/2014/main" id="{95B8859F-0CE0-4F55-BBA6-89B864EC5CD1}"/>
              </a:ext>
            </a:extLst>
          </p:cNvPr>
          <p:cNvGrpSpPr>
            <a:grpSpLocks/>
          </p:cNvGrpSpPr>
          <p:nvPr/>
        </p:nvGrpSpPr>
        <p:grpSpPr bwMode="auto">
          <a:xfrm>
            <a:off x="1252538" y="1420813"/>
            <a:ext cx="6746875" cy="1905000"/>
            <a:chOff x="833121" y="1494444"/>
            <a:chExt cx="7267786" cy="2052320"/>
          </a:xfrm>
        </p:grpSpPr>
        <p:sp>
          <p:nvSpPr>
            <p:cNvPr id="11" name="思想气泡: 云 10">
              <a:extLst>
                <a:ext uri="{FF2B5EF4-FFF2-40B4-BE49-F238E27FC236}">
                  <a16:creationId xmlns:a16="http://schemas.microsoft.com/office/drawing/2014/main" id="{CDED8230-CEFA-4D4F-9E56-7C7F5671FE74}"/>
                </a:ext>
              </a:extLst>
            </p:cNvPr>
            <p:cNvSpPr/>
            <p:nvPr/>
          </p:nvSpPr>
          <p:spPr>
            <a:xfrm>
              <a:off x="833121" y="1494444"/>
              <a:ext cx="7267786" cy="2052320"/>
            </a:xfrm>
            <a:prstGeom prst="cloudCallout">
              <a:avLst>
                <a:gd name="adj1" fmla="val -40218"/>
                <a:gd name="adj2" fmla="val 63820"/>
              </a:avLst>
            </a:prstGeom>
            <a:solidFill>
              <a:srgbClr val="FFFEF2"/>
            </a:solidFill>
            <a:ln w="127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753" name="矩形 2">
              <a:extLst>
                <a:ext uri="{FF2B5EF4-FFF2-40B4-BE49-F238E27FC236}">
                  <a16:creationId xmlns:a16="http://schemas.microsoft.com/office/drawing/2014/main" id="{EC0C0C27-4D0F-4402-9C86-32E3D27D96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0026" y="2228216"/>
              <a:ext cx="6072445" cy="497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通过本节课的学习，你有什么收获？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64FCC7B0-8384-45CA-1ED5-EBA3E782403B}"/>
              </a:ext>
            </a:extLst>
          </p:cNvPr>
          <p:cNvGrpSpPr/>
          <p:nvPr/>
        </p:nvGrpSpPr>
        <p:grpSpPr>
          <a:xfrm>
            <a:off x="3390900" y="24915"/>
            <a:ext cx="2690813" cy="753686"/>
            <a:chOff x="3390900" y="24915"/>
            <a:chExt cx="2690813" cy="75368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EFF48376-5031-FFA6-BD4C-BED6BE891D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2690813" cy="753686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749CF772-EDF5-F8DD-59FA-77272585B3B0}"/>
                </a:ext>
              </a:extLst>
            </p:cNvPr>
            <p:cNvSpPr txBox="1"/>
            <p:nvPr/>
          </p:nvSpPr>
          <p:spPr bwMode="auto">
            <a:xfrm>
              <a:off x="3691048" y="41491"/>
              <a:ext cx="162736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课堂小结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1">
            <a:extLst>
              <a:ext uri="{FF2B5EF4-FFF2-40B4-BE49-F238E27FC236}">
                <a16:creationId xmlns:a16="http://schemas.microsoft.com/office/drawing/2014/main" id="{22880256-A2CD-4F87-AA38-4EE73C949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1400" y="868363"/>
            <a:ext cx="7075488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估一估方格纸上图形的面积。（每个小方格的面积是 </a:t>
            </a: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</a:rPr>
              <a:t>1 cm</a:t>
            </a:r>
            <a:r>
              <a:rPr lang="en-US" altLang="zh-CN" sz="2400" b="1" baseline="3000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5EC3AC4-D8DE-4912-8110-54876E586D4B}"/>
              </a:ext>
            </a:extLst>
          </p:cNvPr>
          <p:cNvSpPr txBox="1"/>
          <p:nvPr/>
        </p:nvSpPr>
        <p:spPr bwMode="auto">
          <a:xfrm>
            <a:off x="2336899" y="1436043"/>
            <a:ext cx="2861681" cy="40132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[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选自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《</a:t>
            </a:r>
            <a:r>
              <a:rPr lang="zh-CN" altLang="en-US" b="1" dirty="0">
                <a:solidFill>
                  <a:srgbClr val="FF6600"/>
                </a:solidFill>
                <a:latin typeface="+mj-ea"/>
                <a:ea typeface="+mj-ea"/>
              </a:rPr>
              <a:t>创优作业</a:t>
            </a:r>
            <a:r>
              <a:rPr lang="en-US" altLang="zh-CN" b="1" dirty="0">
                <a:solidFill>
                  <a:srgbClr val="FF6600"/>
                </a:solidFill>
                <a:latin typeface="+mj-ea"/>
                <a:ea typeface="+mj-ea"/>
              </a:rPr>
              <a:t>100</a:t>
            </a:r>
            <a:r>
              <a:rPr lang="zh-CN" altLang="en-US" b="1">
                <a:solidFill>
                  <a:srgbClr val="FF6600"/>
                </a:solidFill>
                <a:latin typeface="+mj-ea"/>
                <a:ea typeface="+mj-ea"/>
              </a:rPr>
              <a:t>分</a:t>
            </a:r>
            <a:r>
              <a:rPr lang="en-US" altLang="zh-CN" b="1">
                <a:solidFill>
                  <a:srgbClr val="FF6600"/>
                </a:solidFill>
                <a:latin typeface="+mj-ea"/>
                <a:ea typeface="+mj-ea"/>
              </a:rPr>
              <a:t>》]</a:t>
            </a:r>
            <a:endParaRPr lang="zh-CN" altLang="en-US" b="1" dirty="0">
              <a:solidFill>
                <a:srgbClr val="FF6600"/>
              </a:solidFill>
              <a:latin typeface="+mj-ea"/>
              <a:ea typeface="+mj-ea"/>
            </a:endParaRPr>
          </a:p>
        </p:txBody>
      </p:sp>
      <p:pic>
        <p:nvPicPr>
          <p:cNvPr id="32772" name="图片 2">
            <a:extLst>
              <a:ext uri="{FF2B5EF4-FFF2-40B4-BE49-F238E27FC236}">
                <a16:creationId xmlns:a16="http://schemas.microsoft.com/office/drawing/2014/main" id="{BE0F9D7F-E726-43D0-BB1B-2174C9926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13" y="2074863"/>
            <a:ext cx="2571750" cy="233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图片 3">
            <a:extLst>
              <a:ext uri="{FF2B5EF4-FFF2-40B4-BE49-F238E27FC236}">
                <a16:creationId xmlns:a16="http://schemas.microsoft.com/office/drawing/2014/main" id="{95FF9E87-5529-484C-B30B-A045552D7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75" y="2081213"/>
            <a:ext cx="2513013" cy="231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B2669429-79D8-4CDC-9DFC-CF74F6B606CC}"/>
              </a:ext>
            </a:extLst>
          </p:cNvPr>
          <p:cNvSpPr txBox="1"/>
          <p:nvPr/>
        </p:nvSpPr>
        <p:spPr bwMode="auto">
          <a:xfrm>
            <a:off x="2398713" y="3944938"/>
            <a:ext cx="585787" cy="573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0F35E25-5732-4CB5-B3D5-EB30A3C26FF4}"/>
              </a:ext>
            </a:extLst>
          </p:cNvPr>
          <p:cNvSpPr txBox="1"/>
          <p:nvPr/>
        </p:nvSpPr>
        <p:spPr bwMode="auto">
          <a:xfrm>
            <a:off x="5873750" y="3944938"/>
            <a:ext cx="587375" cy="5730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19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2725112-5FEF-73BC-9ECF-B36F4322DF8F}"/>
              </a:ext>
            </a:extLst>
          </p:cNvPr>
          <p:cNvGrpSpPr/>
          <p:nvPr/>
        </p:nvGrpSpPr>
        <p:grpSpPr>
          <a:xfrm>
            <a:off x="3390900" y="24915"/>
            <a:ext cx="2690813" cy="753686"/>
            <a:chOff x="3390900" y="24915"/>
            <a:chExt cx="2690813" cy="75368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9746CDCA-21D8-70CE-BEB9-D0789EDE17D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15" b="75926"/>
            <a:stretch/>
          </p:blipFill>
          <p:spPr>
            <a:xfrm>
              <a:off x="3390900" y="24915"/>
              <a:ext cx="2690813" cy="753686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10C40329-E4A1-6D8D-8AA1-02E800897F2E}"/>
                </a:ext>
              </a:extLst>
            </p:cNvPr>
            <p:cNvSpPr txBox="1"/>
            <p:nvPr/>
          </p:nvSpPr>
          <p:spPr bwMode="auto">
            <a:xfrm>
              <a:off x="3691048" y="41491"/>
              <a:ext cx="1643399" cy="592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rtlCol="0">
              <a:spAutoFit/>
            </a:bodyPr>
            <a:lstStyle/>
            <a:p>
              <a:pPr algn="l" eaLnBrk="1" hangingPunct="1">
                <a:lnSpc>
                  <a:spcPct val="130000"/>
                </a:lnSpc>
              </a:pPr>
              <a:r>
                <a:rPr lang="zh-CN" altLang="en-US" sz="2800" b="1" dirty="0">
                  <a:ln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+mn-lt"/>
                  <a:ea typeface="+mn-ea"/>
                </a:rPr>
                <a:t>备选练习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wrap="none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黑-T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3049</TotalTime>
  <Words>990</Words>
  <Application>Microsoft Office PowerPoint</Application>
  <PresentationFormat>全屏显示(16:9)</PresentationFormat>
  <Paragraphs>88</Paragraphs>
  <Slides>21</Slides>
  <Notes>0</Notes>
  <HiddenSlides>2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30" baseType="lpstr">
      <vt:lpstr>等线 Light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Office 主题​​</vt:lpstr>
      <vt:lpstr>解决问题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WF</cp:lastModifiedBy>
  <cp:revision>817</cp:revision>
  <dcterms:created xsi:type="dcterms:W3CDTF">2016-01-14T07:05:12Z</dcterms:created>
  <dcterms:modified xsi:type="dcterms:W3CDTF">2026-09-05T08:59:56Z</dcterms:modified>
  <cp:category>状元成才路</cp:category>
</cp:coreProperties>
</file>