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8"/>
  </p:notesMasterIdLst>
  <p:sldIdLst>
    <p:sldId id="404" r:id="rId3"/>
    <p:sldId id="378" r:id="rId4"/>
    <p:sldId id="407" r:id="rId5"/>
    <p:sldId id="408" r:id="rId6"/>
    <p:sldId id="405" r:id="rId7"/>
    <p:sldId id="409" r:id="rId8"/>
    <p:sldId id="411" r:id="rId9"/>
    <p:sldId id="414" r:id="rId10"/>
    <p:sldId id="410" r:id="rId11"/>
    <p:sldId id="257" r:id="rId12"/>
    <p:sldId id="262" r:id="rId13"/>
    <p:sldId id="413" r:id="rId14"/>
    <p:sldId id="401" r:id="rId1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5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C119"/>
    <a:srgbClr val="E75A4F"/>
    <a:srgbClr val="0A0FDC"/>
    <a:srgbClr val="FFFFFF"/>
    <a:srgbClr val="F39900"/>
    <a:srgbClr val="F8C8C7"/>
    <a:srgbClr val="F8F35F"/>
    <a:srgbClr val="986C9E"/>
    <a:srgbClr val="FBE9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54" autoAdjust="0"/>
    <p:restoredTop sz="96209" autoAdjust="0"/>
  </p:normalViewPr>
  <p:slideViewPr>
    <p:cSldViewPr showGuides="1">
      <p:cViewPr varScale="1">
        <p:scale>
          <a:sx n="92" d="100"/>
          <a:sy n="92" d="100"/>
        </p:scale>
        <p:origin x="96" y="966"/>
      </p:cViewPr>
      <p:guideLst>
        <p:guide orient="horz" pos="1632"/>
        <p:guide orient="horz" pos="713"/>
        <p:guide orient="horz" pos="295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EF3B98-61F2-410C-BBB8-8360017BEEA6}" type="datetimeFigureOut">
              <a:rPr lang="zh-CN" altLang="en-US"/>
              <a:t>2026/9/5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3C11E30-3C24-4F36-A90B-B9315FC2C16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: 圆角 8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D583FBA2-B342-44EE-BF3A-BE46AAD64C0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EE1C63B1-0D8D-4916-A7DC-40E66B3D89A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B78CA00-702E-4FF9-BB5E-78A0A95F69C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96C8D7BD-1F65-444B-92DE-F3300BA396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942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881CD9D5-6046-4A19-9077-339898EB84B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35016D87-9C2D-46C2-9599-F5FD83E3512E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79BFE179-5F75-4CDB-A961-64C08968A1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A4160E3B-9024-41AE-8973-3927037CF8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CE1F3A8D-51BA-46E6-96D3-B4E43BA88F6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D991CA8-338F-471B-B4CB-571405503BA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49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>
            <a:spLocks noChangeArrowheads="1"/>
          </p:cNvSpPr>
          <p:nvPr userDrawn="1"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5"/>
          <p:cNvSpPr txBox="1">
            <a:spLocks noChangeArrowheads="1"/>
          </p:cNvSpPr>
          <p:nvPr userDrawn="1"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46"/>
          <p:cNvSpPr txBox="1">
            <a:spLocks noChangeArrowheads="1"/>
          </p:cNvSpPr>
          <p:nvPr userDrawn="1"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5"/>
          <p:cNvSpPr txBox="1">
            <a:spLocks noChangeArrowheads="1"/>
          </p:cNvSpPr>
          <p:nvPr userDrawn="1"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9" name="文本框 25"/>
          <p:cNvSpPr txBox="1">
            <a:spLocks noChangeArrowheads="1"/>
          </p:cNvSpPr>
          <p:nvPr userDrawn="1"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4" name="图片 49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91679" y="1127255"/>
            <a:ext cx="5544616" cy="166051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noFill/>
                </a:ln>
                <a:latin typeface="+mj-ea"/>
                <a:ea typeface="+mj-ea"/>
                <a:cs typeface="Times New Roman" panose="02020603050405020304" pitchFamily="18" charset="0"/>
                <a:sym typeface="+mn-lt"/>
              </a:rPr>
              <a:t>整理和复习</a:t>
            </a:r>
            <a:endParaRPr lang="en-US" altLang="zh-CN" sz="3600" b="1" dirty="0">
              <a:ln w="6350">
                <a:noFill/>
              </a:ln>
              <a:latin typeface="+mj-ea"/>
              <a:ea typeface="+mj-ea"/>
              <a:cs typeface="Times New Roman" panose="02020603050405020304" pitchFamily="18" charset="0"/>
              <a:sym typeface="+mn-lt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noFill/>
                </a:ln>
                <a:latin typeface="+mj-ea"/>
                <a:cs typeface="Times New Roman" panose="02020603050405020304" pitchFamily="18" charset="0"/>
                <a:sym typeface="+mn-lt"/>
              </a:rPr>
              <a:t>（练习十）</a:t>
            </a:r>
            <a:r>
              <a:rPr lang="zh-CN" altLang="en-US" sz="3600" b="1" dirty="0">
                <a:ln w="6350">
                  <a:noFill/>
                </a:ln>
                <a:latin typeface="+mj-ea"/>
                <a:ea typeface="+mj-ea"/>
                <a:cs typeface="Times New Roman" panose="02020603050405020304" pitchFamily="18" charset="0"/>
                <a:sym typeface="+mn-lt"/>
              </a:rPr>
              <a:t> </a:t>
            </a:r>
          </a:p>
        </p:txBody>
      </p:sp>
      <p:sp>
        <p:nvSpPr>
          <p:cNvPr id="3" name="副标题 6"/>
          <p:cNvSpPr txBox="1">
            <a:spLocks noChangeArrowheads="1"/>
          </p:cNvSpPr>
          <p:nvPr/>
        </p:nvSpPr>
        <p:spPr bwMode="auto">
          <a:xfrm>
            <a:off x="3275856" y="3007792"/>
            <a:ext cx="266429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"/>
          <p:cNvGrpSpPr/>
          <p:nvPr/>
        </p:nvGrpSpPr>
        <p:grpSpPr bwMode="auto">
          <a:xfrm>
            <a:off x="71625" y="51470"/>
            <a:ext cx="6444591" cy="809625"/>
            <a:chOff x="274383" y="292146"/>
            <a:chExt cx="4513375" cy="809623"/>
          </a:xfrm>
        </p:grpSpPr>
        <p:grpSp>
          <p:nvGrpSpPr>
            <p:cNvPr id="9248" name="组合 48"/>
            <p:cNvGrpSpPr/>
            <p:nvPr/>
          </p:nvGrpSpPr>
          <p:grpSpPr bwMode="auto">
            <a:xfrm>
              <a:off x="806194" y="373109"/>
              <a:ext cx="3981564" cy="647698"/>
              <a:chOff x="1619556" y="1420363"/>
              <a:chExt cx="2555150" cy="647595"/>
            </a:xfrm>
          </p:grpSpPr>
          <p:sp>
            <p:nvSpPr>
              <p:cNvPr id="33" name="圆角矩形 16"/>
              <p:cNvSpPr/>
              <p:nvPr/>
            </p:nvSpPr>
            <p:spPr>
              <a:xfrm>
                <a:off x="1619565" y="1420363"/>
                <a:ext cx="255514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4" name="圆角矩形 17"/>
              <p:cNvSpPr/>
              <p:nvPr/>
            </p:nvSpPr>
            <p:spPr>
              <a:xfrm>
                <a:off x="1661336" y="1477504"/>
                <a:ext cx="246752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8" name="文本框 7"/>
          <p:cNvSpPr txBox="1"/>
          <p:nvPr/>
        </p:nvSpPr>
        <p:spPr>
          <a:xfrm>
            <a:off x="1691680" y="134348"/>
            <a:ext cx="471635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一、谈话激发，揭示课题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E541058-17AA-8FB5-41CA-20D53B7183D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89754" y="666751"/>
            <a:ext cx="6828735" cy="41496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347EF30-548E-F495-81FA-E97F499A59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101602"/>
            <a:ext cx="2304256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平移：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A6F056-CC55-925F-5795-A0AAFFFAC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164" y="2067694"/>
            <a:ext cx="6893276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可利用平移将不规则图形转化为规则图形。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8AB7A85-853D-3CFA-B035-312D69F71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3456856"/>
            <a:ext cx="2304256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旋转三要素：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7A132B9-F018-270D-1239-1BF013B110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9792" y="3452265"/>
            <a:ext cx="612068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旋转中心、旋转方向和旋转角度。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2DBB84F-74C9-D048-B1DD-5B1007DE39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645077"/>
            <a:ext cx="2304256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轴对称：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69BAA9E-2CD3-B097-4F86-B3BA285767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7196" y="627534"/>
            <a:ext cx="6893276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E4443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对折后两边能够完全重合的图形就是轴对称图形。</a:t>
            </a:r>
          </a:p>
        </p:txBody>
      </p:sp>
    </p:spTree>
    <p:extLst>
      <p:ext uri="{BB962C8B-B14F-4D97-AF65-F5344CB8AC3E}">
        <p14:creationId xmlns:p14="http://schemas.microsoft.com/office/powerpoint/2010/main" val="180399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CBE8E38-011D-3303-6B95-814C1FF8C377}"/>
              </a:ext>
            </a:extLst>
          </p:cNvPr>
          <p:cNvSpPr txBox="1"/>
          <p:nvPr/>
        </p:nvSpPr>
        <p:spPr>
          <a:xfrm>
            <a:off x="611560" y="483518"/>
            <a:ext cx="66247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+mn-ea"/>
                <a:ea typeface="+mn-ea"/>
              </a:rPr>
              <a:t>你还有哪些收获和期望？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F721D8B-C00F-D75C-B9E3-21C970E27FFC}"/>
              </a:ext>
            </a:extLst>
          </p:cNvPr>
          <p:cNvGrpSpPr/>
          <p:nvPr/>
        </p:nvGrpSpPr>
        <p:grpSpPr>
          <a:xfrm>
            <a:off x="1011313" y="1635646"/>
            <a:ext cx="7306918" cy="2395736"/>
            <a:chOff x="1011313" y="1635646"/>
            <a:chExt cx="7306918" cy="239573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DD8FA899-FFE1-37EC-FA63-3063AFA97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2348" y="1851670"/>
              <a:ext cx="1075883" cy="2179712"/>
            </a:xfrm>
            <a:prstGeom prst="rect">
              <a:avLst/>
            </a:prstGeom>
          </p:spPr>
        </p:pic>
        <p:sp>
          <p:nvSpPr>
            <p:cNvPr id="6" name="AutoShape 27">
              <a:extLst>
                <a:ext uri="{FF2B5EF4-FFF2-40B4-BE49-F238E27FC236}">
                  <a16:creationId xmlns:a16="http://schemas.microsoft.com/office/drawing/2014/main" id="{196DC516-233A-F479-48F8-0CC1CFA42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313" y="1635646"/>
              <a:ext cx="5760640" cy="2150802"/>
            </a:xfrm>
            <a:prstGeom prst="wedgeRoundRectCallout">
              <a:avLst>
                <a:gd name="adj1" fmla="val 58872"/>
                <a:gd name="adj2" fmla="val 409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30000"/>
                </a:lnSpc>
                <a:buFont typeface="Arial" panose="020B0604020202020204" pitchFamily="34" charset="0"/>
                <a:buNone/>
              </a:pP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利用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图形运动的特征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，可以在方格纸上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补全轴对称图形</a:t>
              </a:r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或者</a:t>
              </a:r>
              <a:r>
                <a:rPr lang="zh-CN" altLang="en-US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画出平移、旋转后的图形</a:t>
              </a:r>
              <a:r>
                <a: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……</a:t>
              </a:r>
              <a:endPara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262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4828D7C-C5BB-142A-078C-81FB1327100C}"/>
              </a:ext>
            </a:extLst>
          </p:cNvPr>
          <p:cNvGrpSpPr/>
          <p:nvPr/>
        </p:nvGrpSpPr>
        <p:grpSpPr bwMode="auto">
          <a:xfrm>
            <a:off x="71625" y="51470"/>
            <a:ext cx="6444591" cy="809625"/>
            <a:chOff x="274383" y="292146"/>
            <a:chExt cx="4513375" cy="809623"/>
          </a:xfrm>
        </p:grpSpPr>
        <p:grpSp>
          <p:nvGrpSpPr>
            <p:cNvPr id="3" name="组合 48">
              <a:extLst>
                <a:ext uri="{FF2B5EF4-FFF2-40B4-BE49-F238E27FC236}">
                  <a16:creationId xmlns:a16="http://schemas.microsoft.com/office/drawing/2014/main" id="{D83491B2-65A7-3A80-C769-4EA5544D2573}"/>
                </a:ext>
              </a:extLst>
            </p:cNvPr>
            <p:cNvGrpSpPr/>
            <p:nvPr/>
          </p:nvGrpSpPr>
          <p:grpSpPr bwMode="auto">
            <a:xfrm>
              <a:off x="806194" y="373109"/>
              <a:ext cx="3981564" cy="647698"/>
              <a:chOff x="1619556" y="1420363"/>
              <a:chExt cx="2555150" cy="647595"/>
            </a:xfrm>
          </p:grpSpPr>
          <p:sp>
            <p:nvSpPr>
              <p:cNvPr id="5" name="圆角矩形 16">
                <a:extLst>
                  <a:ext uri="{FF2B5EF4-FFF2-40B4-BE49-F238E27FC236}">
                    <a16:creationId xmlns:a16="http://schemas.microsoft.com/office/drawing/2014/main" id="{821AB3FC-CA6C-1AFB-1A6B-9B4F288425B0}"/>
                  </a:ext>
                </a:extLst>
              </p:cNvPr>
              <p:cNvSpPr/>
              <p:nvPr/>
            </p:nvSpPr>
            <p:spPr>
              <a:xfrm>
                <a:off x="1619565" y="1420363"/>
                <a:ext cx="255514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" name="圆角矩形 17">
                <a:extLst>
                  <a:ext uri="{FF2B5EF4-FFF2-40B4-BE49-F238E27FC236}">
                    <a16:creationId xmlns:a16="http://schemas.microsoft.com/office/drawing/2014/main" id="{126FC947-DA29-4607-1088-77945E08911C}"/>
                  </a:ext>
                </a:extLst>
              </p:cNvPr>
              <p:cNvSpPr/>
              <p:nvPr/>
            </p:nvSpPr>
            <p:spPr>
              <a:xfrm>
                <a:off x="1661336" y="1477504"/>
                <a:ext cx="246752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E63C627-90EB-8240-6B02-C575520E05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E7529FC0-DA8A-1727-9A6B-DEE0A05B6645}"/>
              </a:ext>
            </a:extLst>
          </p:cNvPr>
          <p:cNvSpPr txBox="1"/>
          <p:nvPr/>
        </p:nvSpPr>
        <p:spPr>
          <a:xfrm>
            <a:off x="1691680" y="134348"/>
            <a:ext cx="471795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二、梳理重点，形成结构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FC1D20A-98A2-8730-33AC-5256ED5D50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599" y="871761"/>
            <a:ext cx="2858717" cy="240567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CB50EAC-9A25-8064-EBCC-76136A8A1E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09057"/>
            <a:ext cx="2865259" cy="2159476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4901246A-342C-9AD2-7CA1-8C4ED37C863B}"/>
              </a:ext>
            </a:extLst>
          </p:cNvPr>
          <p:cNvGrpSpPr/>
          <p:nvPr/>
        </p:nvGrpSpPr>
        <p:grpSpPr>
          <a:xfrm>
            <a:off x="467544" y="3219822"/>
            <a:ext cx="7841279" cy="927193"/>
            <a:chOff x="467544" y="3156725"/>
            <a:chExt cx="7841279" cy="927193"/>
          </a:xfrm>
        </p:grpSpPr>
        <p:sp>
          <p:nvSpPr>
            <p:cNvPr id="11" name="圆角矩形标注 5132">
              <a:extLst>
                <a:ext uri="{FF2B5EF4-FFF2-40B4-BE49-F238E27FC236}">
                  <a16:creationId xmlns:a16="http://schemas.microsoft.com/office/drawing/2014/main" id="{415732CA-4D5F-C1AA-4701-B96F4CC09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1640" y="3212343"/>
              <a:ext cx="6977183" cy="562495"/>
            </a:xfrm>
            <a:prstGeom prst="wedgeRoundRectCallout">
              <a:avLst>
                <a:gd name="adj1" fmla="val -53402"/>
                <a:gd name="adj2" fmla="val 859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E75A4F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在平移和旋转中，图形的大小都不变。</a:t>
              </a: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CC3790B-01A3-728F-9790-573ED0A75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44" y="3156725"/>
              <a:ext cx="744044" cy="927193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7B110774-40E8-BDA0-3E15-E2C3EBCD78A1}"/>
              </a:ext>
            </a:extLst>
          </p:cNvPr>
          <p:cNvGrpSpPr/>
          <p:nvPr/>
        </p:nvGrpSpPr>
        <p:grpSpPr>
          <a:xfrm>
            <a:off x="1763688" y="3903803"/>
            <a:ext cx="6921092" cy="972203"/>
            <a:chOff x="1763688" y="3903803"/>
            <a:chExt cx="6921092" cy="972203"/>
          </a:xfrm>
        </p:grpSpPr>
        <p:sp>
          <p:nvSpPr>
            <p:cNvPr id="14" name="圆角矩形标注 5132">
              <a:extLst>
                <a:ext uri="{FF2B5EF4-FFF2-40B4-BE49-F238E27FC236}">
                  <a16:creationId xmlns:a16="http://schemas.microsoft.com/office/drawing/2014/main" id="{82E3B60A-5785-2A3F-D19D-A5CCAAA4D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688" y="4097487"/>
              <a:ext cx="6120680" cy="562495"/>
            </a:xfrm>
            <a:prstGeom prst="wedgeRoundRectCallout">
              <a:avLst>
                <a:gd name="adj1" fmla="val 53080"/>
                <a:gd name="adj2" fmla="val 2534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4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我能借助图形的运动设计美丽的图案。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CACCE9A7-EB45-6429-A565-E90040792EE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1736" y="3903803"/>
              <a:ext cx="593044" cy="9722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1423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50066FCB-954B-9894-6F0E-E453677803E6}"/>
              </a:ext>
            </a:extLst>
          </p:cNvPr>
          <p:cNvGrpSpPr/>
          <p:nvPr/>
        </p:nvGrpSpPr>
        <p:grpSpPr bwMode="auto">
          <a:xfrm>
            <a:off x="107504" y="51470"/>
            <a:ext cx="6457602" cy="809625"/>
            <a:chOff x="274383" y="292146"/>
            <a:chExt cx="4189133" cy="809623"/>
          </a:xfrm>
        </p:grpSpPr>
        <p:grpSp>
          <p:nvGrpSpPr>
            <p:cNvPr id="3" name="组合 48">
              <a:extLst>
                <a:ext uri="{FF2B5EF4-FFF2-40B4-BE49-F238E27FC236}">
                  <a16:creationId xmlns:a16="http://schemas.microsoft.com/office/drawing/2014/main" id="{7AB3E3A8-AFA6-3369-5192-88E69CC4A79E}"/>
                </a:ext>
              </a:extLst>
            </p:cNvPr>
            <p:cNvGrpSpPr/>
            <p:nvPr/>
          </p:nvGrpSpPr>
          <p:grpSpPr bwMode="auto">
            <a:xfrm>
              <a:off x="806208" y="373109"/>
              <a:ext cx="3657308" cy="647698"/>
              <a:chOff x="1619565" y="1420363"/>
              <a:chExt cx="2347060" cy="647595"/>
            </a:xfrm>
          </p:grpSpPr>
          <p:sp>
            <p:nvSpPr>
              <p:cNvPr id="5" name="圆角矩形 16">
                <a:extLst>
                  <a:ext uri="{FF2B5EF4-FFF2-40B4-BE49-F238E27FC236}">
                    <a16:creationId xmlns:a16="http://schemas.microsoft.com/office/drawing/2014/main" id="{93AF0EA9-EA7B-9179-BC32-274BD3E67928}"/>
                  </a:ext>
                </a:extLst>
              </p:cNvPr>
              <p:cNvSpPr/>
              <p:nvPr/>
            </p:nvSpPr>
            <p:spPr>
              <a:xfrm>
                <a:off x="1619565" y="1420363"/>
                <a:ext cx="2347060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" name="圆角矩形 17">
                <a:extLst>
                  <a:ext uri="{FF2B5EF4-FFF2-40B4-BE49-F238E27FC236}">
                    <a16:creationId xmlns:a16="http://schemas.microsoft.com/office/drawing/2014/main" id="{A4B189CF-8CE3-7440-3461-8FDFEF4AFE5C}"/>
                  </a:ext>
                </a:extLst>
              </p:cNvPr>
              <p:cNvSpPr/>
              <p:nvPr/>
            </p:nvSpPr>
            <p:spPr>
              <a:xfrm>
                <a:off x="1661336" y="1477504"/>
                <a:ext cx="2253268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8C30D030-9D6A-8246-6259-4D46D15A31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848704CC-9A8A-65DF-DAC7-E2CDD8ED04BD}"/>
              </a:ext>
            </a:extLst>
          </p:cNvPr>
          <p:cNvSpPr txBox="1"/>
          <p:nvPr/>
        </p:nvSpPr>
        <p:spPr>
          <a:xfrm>
            <a:off x="1763688" y="148308"/>
            <a:ext cx="4716356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三、实践应用，巩固提升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533737DE-4CE6-82F6-986E-900981D038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699542"/>
            <a:ext cx="5412493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按要求画出平移后的图形。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06612DA-D0EB-CEBC-D017-D6531ADACB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033" y="1522522"/>
            <a:ext cx="5267484" cy="307387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3FE7F353-AB58-26A0-9B8C-807543EF8CB3}"/>
              </a:ext>
            </a:extLst>
          </p:cNvPr>
          <p:cNvSpPr txBox="1"/>
          <p:nvPr/>
        </p:nvSpPr>
        <p:spPr>
          <a:xfrm>
            <a:off x="593872" y="1488735"/>
            <a:ext cx="28803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将①号图形向右平移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格。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CE51FC0-4E15-0D2D-04C3-028E073EA498}"/>
              </a:ext>
            </a:extLst>
          </p:cNvPr>
          <p:cNvSpPr txBox="1"/>
          <p:nvPr/>
        </p:nvSpPr>
        <p:spPr>
          <a:xfrm>
            <a:off x="593872" y="2597305"/>
            <a:ext cx="28803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将②号图形向左平移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格。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E846F7F-1441-02B0-694D-97BA35A72E56}"/>
              </a:ext>
            </a:extLst>
          </p:cNvPr>
          <p:cNvSpPr txBox="1"/>
          <p:nvPr/>
        </p:nvSpPr>
        <p:spPr>
          <a:xfrm>
            <a:off x="592012" y="3705875"/>
            <a:ext cx="288032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将③号图形向上平移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格。</a:t>
            </a:r>
            <a:endParaRPr lang="zh-CN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0B30D2CB-85E5-18E6-9384-4FA03C291F47}"/>
              </a:ext>
            </a:extLst>
          </p:cNvPr>
          <p:cNvGrpSpPr/>
          <p:nvPr/>
        </p:nvGrpSpPr>
        <p:grpSpPr>
          <a:xfrm>
            <a:off x="3656050" y="2370545"/>
            <a:ext cx="1097000" cy="561245"/>
            <a:chOff x="3656050" y="2370545"/>
            <a:chExt cx="1097000" cy="561245"/>
          </a:xfrm>
        </p:grpSpPr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22F48CB7-7396-1704-ECA9-93B49484B36F}"/>
                </a:ext>
              </a:extLst>
            </p:cNvPr>
            <p:cNvGrpSpPr/>
            <p:nvPr/>
          </p:nvGrpSpPr>
          <p:grpSpPr>
            <a:xfrm>
              <a:off x="3656050" y="2370545"/>
              <a:ext cx="1097000" cy="561245"/>
              <a:chOff x="3656050" y="2370545"/>
              <a:chExt cx="1097000" cy="561245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D19AC1E4-B3A3-81BC-0F8E-3CB56D62FC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56050" y="2370545"/>
                <a:ext cx="1097000" cy="0"/>
              </a:xfrm>
              <a:prstGeom prst="line">
                <a:avLst/>
              </a:prstGeom>
              <a:ln w="28575">
                <a:solidFill>
                  <a:srgbClr val="8BC1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>
                <a:extLst>
                  <a:ext uri="{FF2B5EF4-FFF2-40B4-BE49-F238E27FC236}">
                    <a16:creationId xmlns:a16="http://schemas.microsoft.com/office/drawing/2014/main" id="{BA245A2A-B999-BE39-D2F7-992F46748F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56050" y="2370545"/>
                <a:ext cx="267878" cy="561245"/>
              </a:xfrm>
              <a:prstGeom prst="line">
                <a:avLst/>
              </a:prstGeom>
              <a:ln w="28575">
                <a:solidFill>
                  <a:srgbClr val="8BC1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id="{171268CB-DBAA-4C75-BA1C-6EE2C636952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473808" y="2370545"/>
                <a:ext cx="279242" cy="552127"/>
              </a:xfrm>
              <a:prstGeom prst="line">
                <a:avLst/>
              </a:prstGeom>
              <a:ln w="28575">
                <a:solidFill>
                  <a:srgbClr val="8BC1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>
                <a:extLst>
                  <a:ext uri="{FF2B5EF4-FFF2-40B4-BE49-F238E27FC236}">
                    <a16:creationId xmlns:a16="http://schemas.microsoft.com/office/drawing/2014/main" id="{B328B47E-3CD5-7D85-0321-A5A680E1FF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23928" y="2922672"/>
                <a:ext cx="549880" cy="0"/>
              </a:xfrm>
              <a:prstGeom prst="line">
                <a:avLst/>
              </a:prstGeom>
              <a:ln w="28575">
                <a:solidFill>
                  <a:srgbClr val="8BC1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DA296B62-D70F-94DE-709D-ED8D4F0B132C}"/>
                </a:ext>
              </a:extLst>
            </p:cNvPr>
            <p:cNvSpPr txBox="1"/>
            <p:nvPr/>
          </p:nvSpPr>
          <p:spPr>
            <a:xfrm>
              <a:off x="3989586" y="2440434"/>
              <a:ext cx="360040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/>
                <a:t>①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BDF86524-2C6B-E037-1BF7-E82464D3F8CF}"/>
              </a:ext>
            </a:extLst>
          </p:cNvPr>
          <p:cNvGrpSpPr/>
          <p:nvPr/>
        </p:nvGrpSpPr>
        <p:grpSpPr>
          <a:xfrm>
            <a:off x="5589638" y="2931790"/>
            <a:ext cx="813676" cy="1080120"/>
            <a:chOff x="5584558" y="2931790"/>
            <a:chExt cx="813676" cy="1080120"/>
          </a:xfrm>
        </p:grpSpPr>
        <p:sp>
          <p:nvSpPr>
            <p:cNvPr id="49" name="等腰三角形 48">
              <a:extLst>
                <a:ext uri="{FF2B5EF4-FFF2-40B4-BE49-F238E27FC236}">
                  <a16:creationId xmlns:a16="http://schemas.microsoft.com/office/drawing/2014/main" id="{7DD57BE8-1A59-DC60-A7EA-DB2B94DDE1FF}"/>
                </a:ext>
              </a:extLst>
            </p:cNvPr>
            <p:cNvSpPr/>
            <p:nvPr/>
          </p:nvSpPr>
          <p:spPr>
            <a:xfrm rot="16200000">
              <a:off x="5451336" y="3065012"/>
              <a:ext cx="1080120" cy="813676"/>
            </a:xfrm>
            <a:prstGeom prst="triangle">
              <a:avLst/>
            </a:prstGeom>
            <a:noFill/>
            <a:ln w="28575">
              <a:solidFill>
                <a:srgbClr val="8BC11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99067D6A-A42E-364C-1D2B-F39AAFB865CC}"/>
                </a:ext>
              </a:extLst>
            </p:cNvPr>
            <p:cNvSpPr txBox="1"/>
            <p:nvPr/>
          </p:nvSpPr>
          <p:spPr>
            <a:xfrm>
              <a:off x="5775816" y="3271794"/>
              <a:ext cx="602098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/>
                <a:t>②</a:t>
              </a: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030CD64D-A85D-62A7-0E63-817E2FE90D93}"/>
              </a:ext>
            </a:extLst>
          </p:cNvPr>
          <p:cNvGrpSpPr/>
          <p:nvPr/>
        </p:nvGrpSpPr>
        <p:grpSpPr>
          <a:xfrm>
            <a:off x="7229946" y="2922672"/>
            <a:ext cx="1099760" cy="839554"/>
            <a:chOff x="7236296" y="2922672"/>
            <a:chExt cx="1099760" cy="839554"/>
          </a:xfrm>
        </p:grpSpPr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id="{9B240C72-E9BD-9817-516A-73FE44FBE8F2}"/>
                </a:ext>
              </a:extLst>
            </p:cNvPr>
            <p:cNvGrpSpPr/>
            <p:nvPr/>
          </p:nvGrpSpPr>
          <p:grpSpPr>
            <a:xfrm>
              <a:off x="7236296" y="2922672"/>
              <a:ext cx="1099760" cy="839554"/>
              <a:chOff x="7236296" y="2922672"/>
              <a:chExt cx="1099760" cy="839554"/>
            </a:xfrm>
          </p:grpSpPr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3D40CFB7-806C-81FC-5CBB-7194ACC1CD7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236296" y="2931789"/>
                <a:ext cx="549880" cy="258358"/>
              </a:xfrm>
              <a:prstGeom prst="line">
                <a:avLst/>
              </a:prstGeom>
              <a:ln w="28575">
                <a:solidFill>
                  <a:srgbClr val="8BC1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34FD9D48-C1AB-FCA9-BA33-FA3FA1608F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86176" y="2922672"/>
                <a:ext cx="549880" cy="276592"/>
              </a:xfrm>
              <a:prstGeom prst="line">
                <a:avLst/>
              </a:prstGeom>
              <a:ln w="28575">
                <a:solidFill>
                  <a:srgbClr val="8BC1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81A4A8BB-A2DF-7916-1743-A507845BF4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236296" y="3199264"/>
                <a:ext cx="549880" cy="562962"/>
              </a:xfrm>
              <a:prstGeom prst="line">
                <a:avLst/>
              </a:prstGeom>
              <a:ln w="28575">
                <a:solidFill>
                  <a:srgbClr val="8BC1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id="{CB1F337F-EBA6-2BC8-E36D-DB28278DDA7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86176" y="3190147"/>
                <a:ext cx="549880" cy="572079"/>
              </a:xfrm>
              <a:prstGeom prst="line">
                <a:avLst/>
              </a:prstGeom>
              <a:ln w="28575">
                <a:solidFill>
                  <a:srgbClr val="8BC11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5" name="文本框 74">
              <a:extLst>
                <a:ext uri="{FF2B5EF4-FFF2-40B4-BE49-F238E27FC236}">
                  <a16:creationId xmlns:a16="http://schemas.microsoft.com/office/drawing/2014/main" id="{E35FA395-E0B4-DFF6-4240-DA43088C3503}"/>
                </a:ext>
              </a:extLst>
            </p:cNvPr>
            <p:cNvSpPr txBox="1"/>
            <p:nvPr/>
          </p:nvSpPr>
          <p:spPr>
            <a:xfrm>
              <a:off x="7568221" y="3135680"/>
              <a:ext cx="602098" cy="40011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/>
                <a:t>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4222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09877E-6 L 0.21129 -0.0015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56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045E-16 L -0.18004 0.002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10" y="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35802E-6 L 0.00105 -0.16358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81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654E7BE8-957D-A88E-0159-5C55D2AC7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267494"/>
            <a:ext cx="8208912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先根据对称轴补全下面这个轴对称图形，再画出它向右平移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格后的图形。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9551137-A62C-93C9-7E8B-31F302CC826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88" y="1677803"/>
            <a:ext cx="7557025" cy="3126195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41E5E3DA-013C-D4D3-0133-DA31A5968EB8}"/>
              </a:ext>
            </a:extLst>
          </p:cNvPr>
          <p:cNvCxnSpPr>
            <a:cxnSpLocks/>
          </p:cNvCxnSpPr>
          <p:nvPr/>
        </p:nvCxnSpPr>
        <p:spPr>
          <a:xfrm>
            <a:off x="2787040" y="3037706"/>
            <a:ext cx="120889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FDAE7A08-A9A3-A182-1429-314004449FB6}"/>
              </a:ext>
            </a:extLst>
          </p:cNvPr>
          <p:cNvCxnSpPr>
            <a:cxnSpLocks/>
          </p:cNvCxnSpPr>
          <p:nvPr/>
        </p:nvCxnSpPr>
        <p:spPr>
          <a:xfrm>
            <a:off x="2787040" y="2253238"/>
            <a:ext cx="1208896" cy="7844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709B2DA-8F18-BD82-5FFB-DC95C4D3DDA8}"/>
              </a:ext>
            </a:extLst>
          </p:cNvPr>
          <p:cNvCxnSpPr>
            <a:cxnSpLocks/>
          </p:cNvCxnSpPr>
          <p:nvPr/>
        </p:nvCxnSpPr>
        <p:spPr>
          <a:xfrm>
            <a:off x="2787040" y="4227934"/>
            <a:ext cx="77684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0353C010-0681-F450-B292-0AF8E83C0BFF}"/>
              </a:ext>
            </a:extLst>
          </p:cNvPr>
          <p:cNvCxnSpPr>
            <a:cxnSpLocks/>
          </p:cNvCxnSpPr>
          <p:nvPr/>
        </p:nvCxnSpPr>
        <p:spPr>
          <a:xfrm flipV="1">
            <a:off x="3579128" y="3037706"/>
            <a:ext cx="0" cy="119022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D77FB58-DBEF-3CC2-4022-C54BE7C705D0}"/>
              </a:ext>
            </a:extLst>
          </p:cNvPr>
          <p:cNvGrpSpPr/>
          <p:nvPr/>
        </p:nvGrpSpPr>
        <p:grpSpPr>
          <a:xfrm>
            <a:off x="1573129" y="2253551"/>
            <a:ext cx="2422807" cy="1974697"/>
            <a:chOff x="4222185" y="2147321"/>
            <a:chExt cx="2422807" cy="1974697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6F205B7E-689F-4B62-44C5-C9C33C5832D8}"/>
                </a:ext>
              </a:extLst>
            </p:cNvPr>
            <p:cNvCxnSpPr>
              <a:cxnSpLocks/>
            </p:cNvCxnSpPr>
            <p:nvPr/>
          </p:nvCxnSpPr>
          <p:spPr>
            <a:xfrm>
              <a:off x="5436096" y="2931790"/>
              <a:ext cx="1208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B6A5BA94-3ED8-10C2-EBEE-D5264F8015FD}"/>
                </a:ext>
              </a:extLst>
            </p:cNvPr>
            <p:cNvCxnSpPr>
              <a:cxnSpLocks/>
            </p:cNvCxnSpPr>
            <p:nvPr/>
          </p:nvCxnSpPr>
          <p:spPr>
            <a:xfrm>
              <a:off x="5436096" y="2147322"/>
              <a:ext cx="1208896" cy="78446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60494894-F851-72F8-9236-7CE43D8AA82B}"/>
                </a:ext>
              </a:extLst>
            </p:cNvPr>
            <p:cNvCxnSpPr>
              <a:cxnSpLocks/>
            </p:cNvCxnSpPr>
            <p:nvPr/>
          </p:nvCxnSpPr>
          <p:spPr>
            <a:xfrm>
              <a:off x="5436096" y="4122018"/>
              <a:ext cx="7768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id="{A70A51A1-948A-9594-71BE-C650A4EEC97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28184" y="2931790"/>
              <a:ext cx="0" cy="119022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667B9BC4-C6E2-C193-3B0C-211D4E0AF707}"/>
                </a:ext>
              </a:extLst>
            </p:cNvPr>
            <p:cNvCxnSpPr>
              <a:cxnSpLocks/>
            </p:cNvCxnSpPr>
            <p:nvPr/>
          </p:nvCxnSpPr>
          <p:spPr>
            <a:xfrm>
              <a:off x="4222185" y="2931790"/>
              <a:ext cx="1208896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64EEA24B-4666-B283-2BA7-D4774D44A1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22185" y="2147321"/>
              <a:ext cx="1208896" cy="78446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87D6928B-750D-48A3-BE1A-0E95553663D1}"/>
                </a:ext>
              </a:extLst>
            </p:cNvPr>
            <p:cNvCxnSpPr>
              <a:cxnSpLocks/>
            </p:cNvCxnSpPr>
            <p:nvPr/>
          </p:nvCxnSpPr>
          <p:spPr>
            <a:xfrm>
              <a:off x="4654233" y="4122018"/>
              <a:ext cx="77684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5E92C552-43AC-935B-D304-C297997F1E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54233" y="2931790"/>
              <a:ext cx="0" cy="1190228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0593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7284E-6 L 0.43177 1.7284E-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8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032" y="1252538"/>
            <a:ext cx="7024986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8"/>
          <p:cNvSpPr txBox="1">
            <a:spLocks noChangeArrowheads="1"/>
          </p:cNvSpPr>
          <p:nvPr/>
        </p:nvSpPr>
        <p:spPr bwMode="auto">
          <a:xfrm>
            <a:off x="1603105" y="2834185"/>
            <a:ext cx="3240088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风车绕点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。</a:t>
            </a: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4957946" y="2814001"/>
            <a:ext cx="2984500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风车绕点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）时针旋转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3832225" y="2834185"/>
            <a:ext cx="7397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7016751" y="2814001"/>
            <a:ext cx="720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逆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314165" y="3326946"/>
            <a:ext cx="106826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577013" y="3306762"/>
            <a:ext cx="11284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90°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Rectangle 25"/>
          <p:cNvSpPr>
            <a:spLocks noChangeArrowheads="1"/>
          </p:cNvSpPr>
          <p:nvPr/>
        </p:nvSpPr>
        <p:spPr bwMode="auto">
          <a:xfrm>
            <a:off x="409833" y="655638"/>
            <a:ext cx="58086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0F48BF2E-7484-48F1-A309-EE9B74519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976" y="555526"/>
            <a:ext cx="7535170" cy="1303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7905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利用图中的七巧板，通过平移或旋转设计一个图案。</a:t>
            </a:r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89B07B7A-37D6-4D0D-BD31-1E37E740F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2087031"/>
            <a:ext cx="7953375" cy="1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5">
            <a:extLst>
              <a:ext uri="{FF2B5EF4-FFF2-40B4-BE49-F238E27FC236}">
                <a16:creationId xmlns:a16="http://schemas.microsoft.com/office/drawing/2014/main" id="{54056A8F-20C8-ACEA-D5E4-4D77B09BE34E}"/>
              </a:ext>
            </a:extLst>
          </p:cNvPr>
          <p:cNvGrpSpPr/>
          <p:nvPr/>
        </p:nvGrpSpPr>
        <p:grpSpPr bwMode="auto">
          <a:xfrm>
            <a:off x="1743364" y="3046582"/>
            <a:ext cx="365125" cy="411162"/>
            <a:chOff x="2292110" y="1179596"/>
            <a:chExt cx="604800" cy="677262"/>
          </a:xfrm>
        </p:grpSpPr>
        <p:sp>
          <p:nvSpPr>
            <p:cNvPr id="5" name="平行四边形 4">
              <a:extLst>
                <a:ext uri="{FF2B5EF4-FFF2-40B4-BE49-F238E27FC236}">
                  <a16:creationId xmlns:a16="http://schemas.microsoft.com/office/drawing/2014/main" id="{B38D9AC9-0DE2-CCD6-AD21-3C955E6546D9}"/>
                </a:ext>
              </a:extLst>
            </p:cNvPr>
            <p:cNvSpPr/>
            <p:nvPr/>
          </p:nvSpPr>
          <p:spPr>
            <a:xfrm>
              <a:off x="2292110" y="1255428"/>
              <a:ext cx="604800" cy="601430"/>
            </a:xfrm>
            <a:prstGeom prst="parallelogram">
              <a:avLst>
                <a:gd name="adj" fmla="val 0"/>
              </a:avLst>
            </a:prstGeom>
            <a:solidFill>
              <a:srgbClr val="E7609F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6" name="矩形 37">
              <a:extLst>
                <a:ext uri="{FF2B5EF4-FFF2-40B4-BE49-F238E27FC236}">
                  <a16:creationId xmlns:a16="http://schemas.microsoft.com/office/drawing/2014/main" id="{0FE2D4C8-18F0-2869-CCC3-F8CCBA977E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6070" y="1179596"/>
              <a:ext cx="335278" cy="608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3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组合 38">
            <a:extLst>
              <a:ext uri="{FF2B5EF4-FFF2-40B4-BE49-F238E27FC236}">
                <a16:creationId xmlns:a16="http://schemas.microsoft.com/office/drawing/2014/main" id="{2AAED30F-FC50-4260-8C1E-145D23823EF3}"/>
              </a:ext>
            </a:extLst>
          </p:cNvPr>
          <p:cNvGrpSpPr/>
          <p:nvPr/>
        </p:nvGrpSpPr>
        <p:grpSpPr bwMode="auto">
          <a:xfrm rot="10800000">
            <a:off x="2165697" y="3030057"/>
            <a:ext cx="384175" cy="442913"/>
            <a:chOff x="1676323" y="1255755"/>
            <a:chExt cx="631685" cy="730047"/>
          </a:xfrm>
        </p:grpSpPr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03C6CFDA-AEF1-5CD2-0738-45333442264E}"/>
                </a:ext>
              </a:extLst>
            </p:cNvPr>
            <p:cNvSpPr/>
            <p:nvPr/>
          </p:nvSpPr>
          <p:spPr>
            <a:xfrm>
              <a:off x="1780734" y="1255755"/>
              <a:ext cx="618634" cy="620148"/>
            </a:xfrm>
            <a:prstGeom prst="triangle">
              <a:avLst>
                <a:gd name="adj" fmla="val 100000"/>
              </a:avLst>
            </a:prstGeom>
            <a:solidFill>
              <a:srgbClr val="7CBA5B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9" name="矩形 40">
              <a:extLst>
                <a:ext uri="{FF2B5EF4-FFF2-40B4-BE49-F238E27FC236}">
                  <a16:creationId xmlns:a16="http://schemas.microsoft.com/office/drawing/2014/main" id="{BE30D5B8-1BB7-93CF-F317-C75EA72A9B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1972725" y="1376859"/>
              <a:ext cx="335283" cy="608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4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" name="组合 41">
            <a:extLst>
              <a:ext uri="{FF2B5EF4-FFF2-40B4-BE49-F238E27FC236}">
                <a16:creationId xmlns:a16="http://schemas.microsoft.com/office/drawing/2014/main" id="{B6C9175B-89FF-CF7B-9862-64738C167944}"/>
              </a:ext>
            </a:extLst>
          </p:cNvPr>
          <p:cNvGrpSpPr/>
          <p:nvPr/>
        </p:nvGrpSpPr>
        <p:grpSpPr bwMode="auto">
          <a:xfrm rot="10800000">
            <a:off x="1888371" y="3257131"/>
            <a:ext cx="517525" cy="581025"/>
            <a:chOff x="2468161" y="726101"/>
            <a:chExt cx="848841" cy="957970"/>
          </a:xfrm>
        </p:grpSpPr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0C9B384-A3C7-A529-4E2B-1AA2A003F0CC}"/>
                </a:ext>
              </a:extLst>
            </p:cNvPr>
            <p:cNvSpPr/>
            <p:nvPr/>
          </p:nvSpPr>
          <p:spPr>
            <a:xfrm rot="8096828">
              <a:off x="2545368" y="912845"/>
              <a:ext cx="850656" cy="848841"/>
            </a:xfrm>
            <a:prstGeom prst="triangle">
              <a:avLst>
                <a:gd name="adj" fmla="val 0"/>
              </a:avLst>
            </a:prstGeom>
            <a:solidFill>
              <a:srgbClr val="F7B24A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2" name="矩形 43">
              <a:extLst>
                <a:ext uri="{FF2B5EF4-FFF2-40B4-BE49-F238E27FC236}">
                  <a16:creationId xmlns:a16="http://schemas.microsoft.com/office/drawing/2014/main" id="{072C959D-8152-E6F8-B9E1-2FE567716E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2753783" y="726101"/>
              <a:ext cx="372093" cy="608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1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3" name="组合 44">
            <a:extLst>
              <a:ext uri="{FF2B5EF4-FFF2-40B4-BE49-F238E27FC236}">
                <a16:creationId xmlns:a16="http://schemas.microsoft.com/office/drawing/2014/main" id="{5C976633-14D2-2FF1-52BC-02A3BB59D90A}"/>
              </a:ext>
            </a:extLst>
          </p:cNvPr>
          <p:cNvGrpSpPr/>
          <p:nvPr/>
        </p:nvGrpSpPr>
        <p:grpSpPr bwMode="auto">
          <a:xfrm>
            <a:off x="2115529" y="3075185"/>
            <a:ext cx="749300" cy="384175"/>
            <a:chOff x="2800265" y="1244100"/>
            <a:chExt cx="1207375" cy="634215"/>
          </a:xfrm>
        </p:grpSpPr>
        <p:sp>
          <p:nvSpPr>
            <p:cNvPr id="14" name="平行四边形 13">
              <a:extLst>
                <a:ext uri="{FF2B5EF4-FFF2-40B4-BE49-F238E27FC236}">
                  <a16:creationId xmlns:a16="http://schemas.microsoft.com/office/drawing/2014/main" id="{BBFF85DF-7EB4-D5B2-2F82-C0BD4CFF5DFE}"/>
                </a:ext>
              </a:extLst>
            </p:cNvPr>
            <p:cNvSpPr/>
            <p:nvPr/>
          </p:nvSpPr>
          <p:spPr>
            <a:xfrm>
              <a:off x="2800265" y="1275549"/>
              <a:ext cx="1207375" cy="602766"/>
            </a:xfrm>
            <a:prstGeom prst="parallelogram">
              <a:avLst>
                <a:gd name="adj" fmla="val 104474"/>
              </a:avLst>
            </a:prstGeom>
            <a:solidFill>
              <a:srgbClr val="FBF354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5" name="矩形 46">
              <a:extLst>
                <a:ext uri="{FF2B5EF4-FFF2-40B4-BE49-F238E27FC236}">
                  <a16:creationId xmlns:a16="http://schemas.microsoft.com/office/drawing/2014/main" id="{B56F04E9-A991-2CFE-E730-060ED12B0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977" y="1244100"/>
              <a:ext cx="372092" cy="611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>
                  <a:latin typeface="Arial" panose="020B0604020202020204" pitchFamily="34" charset="0"/>
                  <a:ea typeface="黑体" panose="02010609060101010101" pitchFamily="49" charset="-122"/>
                </a:rPr>
                <a:t>5</a:t>
              </a:r>
              <a:endParaRPr lang="zh-CN" altLang="en-US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组合 68">
            <a:extLst>
              <a:ext uri="{FF2B5EF4-FFF2-40B4-BE49-F238E27FC236}">
                <a16:creationId xmlns:a16="http://schemas.microsoft.com/office/drawing/2014/main" id="{7B8663EC-4BF3-31A4-DD48-4A74784389B3}"/>
              </a:ext>
            </a:extLst>
          </p:cNvPr>
          <p:cNvGrpSpPr/>
          <p:nvPr/>
        </p:nvGrpSpPr>
        <p:grpSpPr bwMode="auto">
          <a:xfrm>
            <a:off x="1375038" y="3016861"/>
            <a:ext cx="374650" cy="447675"/>
            <a:chOff x="2362199" y="2913509"/>
            <a:chExt cx="375487" cy="446434"/>
          </a:xfrm>
        </p:grpSpPr>
        <p:sp>
          <p:nvSpPr>
            <p:cNvPr id="17" name="等腰三角形 16">
              <a:extLst>
                <a:ext uri="{FF2B5EF4-FFF2-40B4-BE49-F238E27FC236}">
                  <a16:creationId xmlns:a16="http://schemas.microsoft.com/office/drawing/2014/main" id="{BB16526D-FB8B-D474-CD06-9D6C9D3359DE}"/>
                </a:ext>
              </a:extLst>
            </p:cNvPr>
            <p:cNvSpPr/>
            <p:nvPr/>
          </p:nvSpPr>
          <p:spPr>
            <a:xfrm rot="10800000">
              <a:off x="2362199" y="2984749"/>
              <a:ext cx="364349" cy="375194"/>
            </a:xfrm>
            <a:prstGeom prst="triangle">
              <a:avLst>
                <a:gd name="adj" fmla="val 0"/>
              </a:avLst>
            </a:prstGeom>
            <a:solidFill>
              <a:srgbClr val="A077A8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" name="矩形 37">
              <a:extLst>
                <a:ext uri="{FF2B5EF4-FFF2-40B4-BE49-F238E27FC236}">
                  <a16:creationId xmlns:a16="http://schemas.microsoft.com/office/drawing/2014/main" id="{DD3E30A1-387A-1279-5BD2-B44FB8E61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4589" y="2913509"/>
              <a:ext cx="20309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2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组合 28">
            <a:extLst>
              <a:ext uri="{FF2B5EF4-FFF2-40B4-BE49-F238E27FC236}">
                <a16:creationId xmlns:a16="http://schemas.microsoft.com/office/drawing/2014/main" id="{DE88FA81-1182-6EDE-40FF-26B923B40897}"/>
              </a:ext>
            </a:extLst>
          </p:cNvPr>
          <p:cNvGrpSpPr/>
          <p:nvPr/>
        </p:nvGrpSpPr>
        <p:grpSpPr>
          <a:xfrm rot="5400000">
            <a:off x="1369902" y="2359592"/>
            <a:ext cx="741478" cy="736904"/>
            <a:chOff x="1680773" y="1879638"/>
            <a:chExt cx="1223314" cy="1216800"/>
          </a:xfrm>
          <a:solidFill>
            <a:srgbClr val="2A8C3F"/>
          </a:solidFill>
        </p:grpSpPr>
        <p:sp>
          <p:nvSpPr>
            <p:cNvPr id="20" name="等腰三角形 19">
              <a:extLst>
                <a:ext uri="{FF2B5EF4-FFF2-40B4-BE49-F238E27FC236}">
                  <a16:creationId xmlns:a16="http://schemas.microsoft.com/office/drawing/2014/main" id="{3793A658-4A41-3D34-06FE-D0DF1A7607CA}"/>
                </a:ext>
              </a:extLst>
            </p:cNvPr>
            <p:cNvSpPr/>
            <p:nvPr/>
          </p:nvSpPr>
          <p:spPr>
            <a:xfrm rot="10800000">
              <a:off x="1680773" y="1879638"/>
              <a:ext cx="1216800" cy="1216800"/>
            </a:xfrm>
            <a:prstGeom prst="triangle">
              <a:avLst>
                <a:gd name="adj" fmla="val 0"/>
              </a:avLst>
            </a:prstGeom>
            <a:solidFill>
              <a:srgbClr val="D75F4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D935D1C-2221-2510-7D45-6A9D5CCDBF01}"/>
                </a:ext>
              </a:extLst>
            </p:cNvPr>
            <p:cNvSpPr/>
            <p:nvPr/>
          </p:nvSpPr>
          <p:spPr>
            <a:xfrm rot="16200000">
              <a:off x="2431635" y="1837969"/>
              <a:ext cx="335567" cy="609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noProof="1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6</a:t>
              </a:r>
              <a:endParaRPr lang="zh-CN" altLang="en-US" noProof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70608E3-33B4-68F7-9976-3DD121CA6719}"/>
              </a:ext>
            </a:extLst>
          </p:cNvPr>
          <p:cNvGrpSpPr/>
          <p:nvPr/>
        </p:nvGrpSpPr>
        <p:grpSpPr bwMode="auto">
          <a:xfrm rot="-5400000">
            <a:off x="2095036" y="2407667"/>
            <a:ext cx="749300" cy="736600"/>
            <a:chOff x="2878266" y="1875962"/>
            <a:chExt cx="1235889" cy="1216615"/>
          </a:xfrm>
        </p:grpSpPr>
        <p:sp>
          <p:nvSpPr>
            <p:cNvPr id="23" name="等腰三角形 22">
              <a:extLst>
                <a:ext uri="{FF2B5EF4-FFF2-40B4-BE49-F238E27FC236}">
                  <a16:creationId xmlns:a16="http://schemas.microsoft.com/office/drawing/2014/main" id="{A965742D-6CC1-F5FB-6E5C-E9B49B36E530}"/>
                </a:ext>
              </a:extLst>
            </p:cNvPr>
            <p:cNvSpPr/>
            <p:nvPr/>
          </p:nvSpPr>
          <p:spPr>
            <a:xfrm rot="5400000">
              <a:off x="2975619" y="1875489"/>
              <a:ext cx="1216615" cy="1217561"/>
            </a:xfrm>
            <a:prstGeom prst="triangle">
              <a:avLst>
                <a:gd name="adj" fmla="val 0"/>
              </a:avLst>
            </a:prstGeom>
            <a:solidFill>
              <a:srgbClr val="3366FF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4" name="矩形 33">
              <a:extLst>
                <a:ext uri="{FF2B5EF4-FFF2-40B4-BE49-F238E27FC236}">
                  <a16:creationId xmlns:a16="http://schemas.microsoft.com/office/drawing/2014/main" id="{E9EA2933-7AD6-BEBF-C306-261098D1A0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3015100" y="1880502"/>
              <a:ext cx="335668" cy="609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dirty="0">
                  <a:latin typeface="Arial" panose="020B0604020202020204" pitchFamily="34" charset="0"/>
                  <a:ea typeface="黑体" panose="02010609060101010101" pitchFamily="49" charset="-122"/>
                </a:rPr>
                <a:t>7</a:t>
              </a:r>
              <a:endParaRPr lang="zh-CN" altLang="en-US" dirty="0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D075EBF-BD3B-B3E5-679E-8F41B2A662FD}"/>
              </a:ext>
            </a:extLst>
          </p:cNvPr>
          <p:cNvGrpSpPr/>
          <p:nvPr/>
        </p:nvGrpSpPr>
        <p:grpSpPr bwMode="auto">
          <a:xfrm>
            <a:off x="2112415" y="2360646"/>
            <a:ext cx="1498600" cy="1517650"/>
            <a:chOff x="2363696" y="2209221"/>
            <a:chExt cx="1498570" cy="1517451"/>
          </a:xfrm>
        </p:grpSpPr>
        <p:grpSp>
          <p:nvGrpSpPr>
            <p:cNvPr id="26" name="组合 31">
              <a:extLst>
                <a:ext uri="{FF2B5EF4-FFF2-40B4-BE49-F238E27FC236}">
                  <a16:creationId xmlns:a16="http://schemas.microsoft.com/office/drawing/2014/main" id="{69175097-362D-EE35-C367-76DAE0105A29}"/>
                </a:ext>
              </a:extLst>
            </p:cNvPr>
            <p:cNvGrpSpPr/>
            <p:nvPr/>
          </p:nvGrpSpPr>
          <p:grpSpPr bwMode="auto">
            <a:xfrm rot="-5400000">
              <a:off x="2343153" y="2229764"/>
              <a:ext cx="777672" cy="736585"/>
              <a:chOff x="2878266" y="1875960"/>
              <a:chExt cx="1283026" cy="1216641"/>
            </a:xfrm>
          </p:grpSpPr>
          <p:sp>
            <p:nvSpPr>
              <p:cNvPr id="30" name="等腰三角形 29">
                <a:extLst>
                  <a:ext uri="{FF2B5EF4-FFF2-40B4-BE49-F238E27FC236}">
                    <a16:creationId xmlns:a16="http://schemas.microsoft.com/office/drawing/2014/main" id="{C71AA92F-5A01-0A81-102A-358673BE54D8}"/>
                  </a:ext>
                </a:extLst>
              </p:cNvPr>
              <p:cNvSpPr/>
              <p:nvPr/>
            </p:nvSpPr>
            <p:spPr>
              <a:xfrm rot="5400000">
                <a:off x="2954585" y="1875419"/>
                <a:ext cx="1216641" cy="1217723"/>
              </a:xfrm>
              <a:prstGeom prst="triangle">
                <a:avLst>
                  <a:gd name="adj" fmla="val 0"/>
                </a:avLst>
              </a:prstGeom>
              <a:solidFill>
                <a:srgbClr val="3366FF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1" name="矩形 33">
                <a:extLst>
                  <a:ext uri="{FF2B5EF4-FFF2-40B4-BE49-F238E27FC236}">
                    <a16:creationId xmlns:a16="http://schemas.microsoft.com/office/drawing/2014/main" id="{9DC16507-D9B7-EE12-D9E7-955F749195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015100" y="1880502"/>
                <a:ext cx="335668" cy="609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dirty="0">
                    <a:latin typeface="Arial" panose="020B0604020202020204" pitchFamily="34" charset="0"/>
                    <a:ea typeface="黑体" panose="02010609060101010101" pitchFamily="49" charset="-122"/>
                  </a:rPr>
                  <a:t>7</a:t>
                </a:r>
                <a:endParaRPr lang="zh-CN" altLang="en-US" dirty="0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7" name="组合 31">
              <a:extLst>
                <a:ext uri="{FF2B5EF4-FFF2-40B4-BE49-F238E27FC236}">
                  <a16:creationId xmlns:a16="http://schemas.microsoft.com/office/drawing/2014/main" id="{86186625-4893-DD09-40D6-3D2EC4973405}"/>
                </a:ext>
              </a:extLst>
            </p:cNvPr>
            <p:cNvGrpSpPr/>
            <p:nvPr/>
          </p:nvGrpSpPr>
          <p:grpSpPr bwMode="auto">
            <a:xfrm rot="5400000">
              <a:off x="3119431" y="2983836"/>
              <a:ext cx="749102" cy="736569"/>
              <a:chOff x="2888742" y="1854985"/>
              <a:chExt cx="1235889" cy="1216615"/>
            </a:xfrm>
          </p:grpSpPr>
          <p:sp>
            <p:nvSpPr>
              <p:cNvPr id="28" name="等腰三角形 27">
                <a:extLst>
                  <a:ext uri="{FF2B5EF4-FFF2-40B4-BE49-F238E27FC236}">
                    <a16:creationId xmlns:a16="http://schemas.microsoft.com/office/drawing/2014/main" id="{2E3F0796-D316-FC7C-B32A-0C13B41ABB49}"/>
                  </a:ext>
                </a:extLst>
              </p:cNvPr>
              <p:cNvSpPr/>
              <p:nvPr/>
            </p:nvSpPr>
            <p:spPr>
              <a:xfrm rot="5400000">
                <a:off x="2907449" y="1854446"/>
                <a:ext cx="1216641" cy="1217723"/>
              </a:xfrm>
              <a:prstGeom prst="triangle">
                <a:avLst>
                  <a:gd name="adj" fmla="val 0"/>
                </a:avLst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29" name="矩形 33">
                <a:extLst>
                  <a:ext uri="{FF2B5EF4-FFF2-40B4-BE49-F238E27FC236}">
                    <a16:creationId xmlns:a16="http://schemas.microsoft.com/office/drawing/2014/main" id="{84132751-555A-B5D0-D53E-FB76F1FF98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025575" y="1859525"/>
                <a:ext cx="335668" cy="6093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>
                    <a:latin typeface="Arial" panose="020B0604020202020204" pitchFamily="34" charset="0"/>
                    <a:ea typeface="黑体" panose="02010609060101010101" pitchFamily="49" charset="-122"/>
                  </a:rPr>
                  <a:t> </a:t>
                </a:r>
                <a:endParaRPr lang="zh-CN" altLang="en-US">
                  <a:latin typeface="Arial" panose="020B0604020202020204" pitchFamily="34" charset="0"/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32" name="组合 28">
            <a:extLst>
              <a:ext uri="{FF2B5EF4-FFF2-40B4-BE49-F238E27FC236}">
                <a16:creationId xmlns:a16="http://schemas.microsoft.com/office/drawing/2014/main" id="{EA19DAB2-06B7-239B-E54D-7E31248E8EE7}"/>
              </a:ext>
            </a:extLst>
          </p:cNvPr>
          <p:cNvGrpSpPr/>
          <p:nvPr/>
        </p:nvGrpSpPr>
        <p:grpSpPr>
          <a:xfrm rot="5400000">
            <a:off x="1369902" y="2354077"/>
            <a:ext cx="741478" cy="736904"/>
            <a:chOff x="1680773" y="1879638"/>
            <a:chExt cx="1223314" cy="1216800"/>
          </a:xfrm>
          <a:solidFill>
            <a:srgbClr val="2A8C3F"/>
          </a:solidFill>
        </p:grpSpPr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id="{5DF8FCFA-5AF7-D624-2A73-BBB268D56A92}"/>
                </a:ext>
              </a:extLst>
            </p:cNvPr>
            <p:cNvSpPr/>
            <p:nvPr/>
          </p:nvSpPr>
          <p:spPr>
            <a:xfrm rot="10800000">
              <a:off x="1680773" y="1879638"/>
              <a:ext cx="1216800" cy="1216800"/>
            </a:xfrm>
            <a:prstGeom prst="triangle">
              <a:avLst>
                <a:gd name="adj" fmla="val 0"/>
              </a:avLst>
            </a:prstGeom>
            <a:solidFill>
              <a:srgbClr val="D75F4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4" name="矩形 30">
              <a:extLst>
                <a:ext uri="{FF2B5EF4-FFF2-40B4-BE49-F238E27FC236}">
                  <a16:creationId xmlns:a16="http://schemas.microsoft.com/office/drawing/2014/main" id="{94D8513B-5FAF-FA8E-A6CC-3FE60D6DB0F4}"/>
                </a:ext>
              </a:extLst>
            </p:cNvPr>
            <p:cNvSpPr/>
            <p:nvPr/>
          </p:nvSpPr>
          <p:spPr>
            <a:xfrm rot="16200000">
              <a:off x="2431635" y="1837969"/>
              <a:ext cx="335567" cy="60933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noProof="1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6</a:t>
              </a:r>
              <a:endParaRPr lang="zh-CN" altLang="en-US" noProof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4106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9.87654E-7 L 0.53958 0.00154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79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3958 0.00154 L 0.53906 0.0463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1.48148E-6 L 0.37778 -1.48148E-6 " pathEditMode="relative" rAng="0" ptsTypes="AA">
                                      <p:cBhvr>
                                        <p:cTn id="16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778 -1.48148E-6 L 0.37622 0.04537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22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B5EBF459-B64B-B430-55F5-82D202D792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54" y="1460786"/>
            <a:ext cx="7786010" cy="1997920"/>
          </a:xfrm>
          <a:prstGeom prst="rect">
            <a:avLst/>
          </a:prstGeom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83568" y="339502"/>
            <a:ext cx="7816447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观察下面三组图形，说一说你的发现，并回答后面的问题。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8313" y="3579862"/>
            <a:ext cx="8351837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）怎样通过平移或旋转使每组图形变成一个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正方形？</a:t>
            </a:r>
          </a:p>
        </p:txBody>
      </p:sp>
      <p:sp>
        <p:nvSpPr>
          <p:cNvPr id="5" name="任意多边形: 形状 4"/>
          <p:cNvSpPr/>
          <p:nvPr/>
        </p:nvSpPr>
        <p:spPr>
          <a:xfrm flipH="1">
            <a:off x="1811338" y="2464371"/>
            <a:ext cx="463550" cy="720725"/>
          </a:xfrm>
          <a:custGeom>
            <a:avLst/>
            <a:gdLst>
              <a:gd name="connsiteX0" fmla="*/ 216024 w 463446"/>
              <a:gd name="connsiteY0" fmla="*/ 0 h 720080"/>
              <a:gd name="connsiteX1" fmla="*/ 0 w 463446"/>
              <a:gd name="connsiteY1" fmla="*/ 0 h 720080"/>
              <a:gd name="connsiteX2" fmla="*/ 0 w 463446"/>
              <a:gd name="connsiteY2" fmla="*/ 720080 h 720080"/>
              <a:gd name="connsiteX3" fmla="*/ 216024 w 463446"/>
              <a:gd name="connsiteY3" fmla="*/ 720080 h 720080"/>
              <a:gd name="connsiteX4" fmla="*/ 216025 w 463446"/>
              <a:gd name="connsiteY4" fmla="*/ 0 h 720080"/>
              <a:gd name="connsiteX5" fmla="*/ 216025 w 463446"/>
              <a:gd name="connsiteY5" fmla="*/ 720080 h 720080"/>
              <a:gd name="connsiteX6" fmla="*/ 463446 w 463446"/>
              <a:gd name="connsiteY6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446" h="720080">
                <a:moveTo>
                  <a:pt x="216024" y="0"/>
                </a:moveTo>
                <a:lnTo>
                  <a:pt x="0" y="0"/>
                </a:lnTo>
                <a:lnTo>
                  <a:pt x="0" y="720080"/>
                </a:lnTo>
                <a:lnTo>
                  <a:pt x="216024" y="720080"/>
                </a:lnTo>
                <a:close/>
                <a:moveTo>
                  <a:pt x="216025" y="0"/>
                </a:moveTo>
                <a:lnTo>
                  <a:pt x="216025" y="720080"/>
                </a:lnTo>
                <a:lnTo>
                  <a:pt x="463446" y="72008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任意多边形: 形状 5"/>
          <p:cNvSpPr/>
          <p:nvPr/>
        </p:nvSpPr>
        <p:spPr>
          <a:xfrm rot="10800000" flipH="1">
            <a:off x="2300288" y="1743646"/>
            <a:ext cx="463550" cy="720725"/>
          </a:xfrm>
          <a:custGeom>
            <a:avLst/>
            <a:gdLst>
              <a:gd name="connsiteX0" fmla="*/ 216024 w 463446"/>
              <a:gd name="connsiteY0" fmla="*/ 0 h 720080"/>
              <a:gd name="connsiteX1" fmla="*/ 0 w 463446"/>
              <a:gd name="connsiteY1" fmla="*/ 0 h 720080"/>
              <a:gd name="connsiteX2" fmla="*/ 0 w 463446"/>
              <a:gd name="connsiteY2" fmla="*/ 720080 h 720080"/>
              <a:gd name="connsiteX3" fmla="*/ 216024 w 463446"/>
              <a:gd name="connsiteY3" fmla="*/ 720080 h 720080"/>
              <a:gd name="connsiteX4" fmla="*/ 216025 w 463446"/>
              <a:gd name="connsiteY4" fmla="*/ 0 h 720080"/>
              <a:gd name="connsiteX5" fmla="*/ 216025 w 463446"/>
              <a:gd name="connsiteY5" fmla="*/ 720080 h 720080"/>
              <a:gd name="connsiteX6" fmla="*/ 463446 w 463446"/>
              <a:gd name="connsiteY6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446" h="720080">
                <a:moveTo>
                  <a:pt x="216024" y="0"/>
                </a:moveTo>
                <a:lnTo>
                  <a:pt x="0" y="0"/>
                </a:lnTo>
                <a:lnTo>
                  <a:pt x="0" y="720080"/>
                </a:lnTo>
                <a:lnTo>
                  <a:pt x="216024" y="720080"/>
                </a:lnTo>
                <a:close/>
                <a:moveTo>
                  <a:pt x="216025" y="0"/>
                </a:moveTo>
                <a:lnTo>
                  <a:pt x="216025" y="720080"/>
                </a:lnTo>
                <a:lnTo>
                  <a:pt x="463446" y="72008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任意多边形: 形状 6"/>
          <p:cNvSpPr/>
          <p:nvPr/>
        </p:nvSpPr>
        <p:spPr>
          <a:xfrm>
            <a:off x="3733800" y="1737296"/>
            <a:ext cx="471488" cy="719137"/>
          </a:xfrm>
          <a:custGeom>
            <a:avLst/>
            <a:gdLst>
              <a:gd name="connsiteX0" fmla="*/ 0 w 470764"/>
              <a:gd name="connsiteY0" fmla="*/ 0 h 720080"/>
              <a:gd name="connsiteX1" fmla="*/ 254739 w 470764"/>
              <a:gd name="connsiteY1" fmla="*/ 0 h 720080"/>
              <a:gd name="connsiteX2" fmla="*/ 254739 w 470764"/>
              <a:gd name="connsiteY2" fmla="*/ 254156 h 720080"/>
              <a:gd name="connsiteX3" fmla="*/ 254740 w 470764"/>
              <a:gd name="connsiteY3" fmla="*/ 254156 h 720080"/>
              <a:gd name="connsiteX4" fmla="*/ 254740 w 470764"/>
              <a:gd name="connsiteY4" fmla="*/ 0 h 720080"/>
              <a:gd name="connsiteX5" fmla="*/ 470764 w 470764"/>
              <a:gd name="connsiteY5" fmla="*/ 0 h 720080"/>
              <a:gd name="connsiteX6" fmla="*/ 470764 w 470764"/>
              <a:gd name="connsiteY6" fmla="*/ 258772 h 720080"/>
              <a:gd name="connsiteX7" fmla="*/ 466243 w 470764"/>
              <a:gd name="connsiteY7" fmla="*/ 258772 h 720080"/>
              <a:gd name="connsiteX8" fmla="*/ 254739 w 470764"/>
              <a:gd name="connsiteY8" fmla="*/ 474798 h 720080"/>
              <a:gd name="connsiteX9" fmla="*/ 254739 w 470764"/>
              <a:gd name="connsiteY9" fmla="*/ 720080 h 720080"/>
              <a:gd name="connsiteX10" fmla="*/ 0 w 470764"/>
              <a:gd name="connsiteY10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764" h="720080">
                <a:moveTo>
                  <a:pt x="0" y="0"/>
                </a:moveTo>
                <a:lnTo>
                  <a:pt x="254739" y="0"/>
                </a:lnTo>
                <a:lnTo>
                  <a:pt x="254739" y="254156"/>
                </a:lnTo>
                <a:lnTo>
                  <a:pt x="254740" y="254156"/>
                </a:lnTo>
                <a:lnTo>
                  <a:pt x="254740" y="0"/>
                </a:lnTo>
                <a:lnTo>
                  <a:pt x="470764" y="0"/>
                </a:lnTo>
                <a:lnTo>
                  <a:pt x="470764" y="258772"/>
                </a:lnTo>
                <a:lnTo>
                  <a:pt x="466243" y="258772"/>
                </a:lnTo>
                <a:lnTo>
                  <a:pt x="254739" y="474798"/>
                </a:lnTo>
                <a:lnTo>
                  <a:pt x="254739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F25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任意多边形: 形状 7"/>
          <p:cNvSpPr/>
          <p:nvPr/>
        </p:nvSpPr>
        <p:spPr>
          <a:xfrm>
            <a:off x="3970338" y="2458021"/>
            <a:ext cx="471487" cy="720725"/>
          </a:xfrm>
          <a:custGeom>
            <a:avLst/>
            <a:gdLst>
              <a:gd name="connsiteX0" fmla="*/ 0 w 470764"/>
              <a:gd name="connsiteY0" fmla="*/ 0 h 720080"/>
              <a:gd name="connsiteX1" fmla="*/ 254739 w 470764"/>
              <a:gd name="connsiteY1" fmla="*/ 0 h 720080"/>
              <a:gd name="connsiteX2" fmla="*/ 254739 w 470764"/>
              <a:gd name="connsiteY2" fmla="*/ 254156 h 720080"/>
              <a:gd name="connsiteX3" fmla="*/ 254740 w 470764"/>
              <a:gd name="connsiteY3" fmla="*/ 254156 h 720080"/>
              <a:gd name="connsiteX4" fmla="*/ 254740 w 470764"/>
              <a:gd name="connsiteY4" fmla="*/ 0 h 720080"/>
              <a:gd name="connsiteX5" fmla="*/ 470764 w 470764"/>
              <a:gd name="connsiteY5" fmla="*/ 0 h 720080"/>
              <a:gd name="connsiteX6" fmla="*/ 470764 w 470764"/>
              <a:gd name="connsiteY6" fmla="*/ 258772 h 720080"/>
              <a:gd name="connsiteX7" fmla="*/ 466243 w 470764"/>
              <a:gd name="connsiteY7" fmla="*/ 258772 h 720080"/>
              <a:gd name="connsiteX8" fmla="*/ 254739 w 470764"/>
              <a:gd name="connsiteY8" fmla="*/ 474798 h 720080"/>
              <a:gd name="connsiteX9" fmla="*/ 254739 w 470764"/>
              <a:gd name="connsiteY9" fmla="*/ 720080 h 720080"/>
              <a:gd name="connsiteX10" fmla="*/ 0 w 470764"/>
              <a:gd name="connsiteY10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764" h="720080">
                <a:moveTo>
                  <a:pt x="0" y="0"/>
                </a:moveTo>
                <a:lnTo>
                  <a:pt x="254739" y="0"/>
                </a:lnTo>
                <a:lnTo>
                  <a:pt x="254739" y="254156"/>
                </a:lnTo>
                <a:lnTo>
                  <a:pt x="254740" y="254156"/>
                </a:lnTo>
                <a:lnTo>
                  <a:pt x="254740" y="0"/>
                </a:lnTo>
                <a:lnTo>
                  <a:pt x="470764" y="0"/>
                </a:lnTo>
                <a:lnTo>
                  <a:pt x="470764" y="258772"/>
                </a:lnTo>
                <a:lnTo>
                  <a:pt x="466243" y="258772"/>
                </a:lnTo>
                <a:lnTo>
                  <a:pt x="254739" y="474798"/>
                </a:lnTo>
                <a:lnTo>
                  <a:pt x="254739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F25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直角三角形 8"/>
          <p:cNvSpPr/>
          <p:nvPr/>
        </p:nvSpPr>
        <p:spPr>
          <a:xfrm rot="10800000">
            <a:off x="5688612" y="1737296"/>
            <a:ext cx="703263" cy="719137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>
            <a:off x="6395050" y="2470721"/>
            <a:ext cx="704850" cy="719137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6.17284E-7 L -0.00226 0.1398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" y="6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0.13982 L -0.07882 0.1398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3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59259E-6 L 0.05087 -0.0018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35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87 -0.00185 L 0.05312 0.1398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" y="70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3 0.00308 L 0.07864 -0.00247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7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864 -0.00247 L 0.07864 0.1413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9" grpId="1" animBg="1"/>
      <p:bldP spid="9" grpId="2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 txBox="1">
            <a:spLocks noChangeArrowheads="1"/>
          </p:cNvSpPr>
          <p:nvPr/>
        </p:nvSpPr>
        <p:spPr bwMode="auto">
          <a:xfrm>
            <a:off x="468313" y="3483198"/>
            <a:ext cx="8135937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）通过平移或旋转，你还能把每组图形分别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变成什么图形？</a:t>
            </a:r>
          </a:p>
        </p:txBody>
      </p:sp>
      <p:sp>
        <p:nvSpPr>
          <p:cNvPr id="10245" name="文本框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93663" y="4986338"/>
            <a:ext cx="8556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800">
                <a:solidFill>
                  <a:srgbClr val="E72D8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1400">
              <a:solidFill>
                <a:srgbClr val="E72D8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46" name="图片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9788" y="4987925"/>
            <a:ext cx="854075" cy="22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D8B179BF-7440-0FB3-07E2-C20402EEF0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339502"/>
            <a:ext cx="7816447" cy="100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观察下面三组图形，说一说你的发现，并回答后面的问题。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7143867-CB6A-3280-5740-8F92080D95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154" y="1460786"/>
            <a:ext cx="7786010" cy="1997920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BEC8133A-8592-386C-F5AA-F989CB90A402}"/>
              </a:ext>
            </a:extLst>
          </p:cNvPr>
          <p:cNvSpPr/>
          <p:nvPr/>
        </p:nvSpPr>
        <p:spPr>
          <a:xfrm flipH="1">
            <a:off x="1811338" y="2464371"/>
            <a:ext cx="463550" cy="720725"/>
          </a:xfrm>
          <a:custGeom>
            <a:avLst/>
            <a:gdLst>
              <a:gd name="connsiteX0" fmla="*/ 216024 w 463446"/>
              <a:gd name="connsiteY0" fmla="*/ 0 h 720080"/>
              <a:gd name="connsiteX1" fmla="*/ 0 w 463446"/>
              <a:gd name="connsiteY1" fmla="*/ 0 h 720080"/>
              <a:gd name="connsiteX2" fmla="*/ 0 w 463446"/>
              <a:gd name="connsiteY2" fmla="*/ 720080 h 720080"/>
              <a:gd name="connsiteX3" fmla="*/ 216024 w 463446"/>
              <a:gd name="connsiteY3" fmla="*/ 720080 h 720080"/>
              <a:gd name="connsiteX4" fmla="*/ 216025 w 463446"/>
              <a:gd name="connsiteY4" fmla="*/ 0 h 720080"/>
              <a:gd name="connsiteX5" fmla="*/ 216025 w 463446"/>
              <a:gd name="connsiteY5" fmla="*/ 720080 h 720080"/>
              <a:gd name="connsiteX6" fmla="*/ 463446 w 463446"/>
              <a:gd name="connsiteY6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446" h="720080">
                <a:moveTo>
                  <a:pt x="216024" y="0"/>
                </a:moveTo>
                <a:lnTo>
                  <a:pt x="0" y="0"/>
                </a:lnTo>
                <a:lnTo>
                  <a:pt x="0" y="720080"/>
                </a:lnTo>
                <a:lnTo>
                  <a:pt x="216024" y="720080"/>
                </a:lnTo>
                <a:close/>
                <a:moveTo>
                  <a:pt x="216025" y="0"/>
                </a:moveTo>
                <a:lnTo>
                  <a:pt x="216025" y="720080"/>
                </a:lnTo>
                <a:lnTo>
                  <a:pt x="463446" y="72008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F4443BFF-595C-D165-8623-6A53A776DDAC}"/>
              </a:ext>
            </a:extLst>
          </p:cNvPr>
          <p:cNvSpPr/>
          <p:nvPr/>
        </p:nvSpPr>
        <p:spPr>
          <a:xfrm rot="10800000" flipH="1">
            <a:off x="2300288" y="1743646"/>
            <a:ext cx="463550" cy="720725"/>
          </a:xfrm>
          <a:custGeom>
            <a:avLst/>
            <a:gdLst>
              <a:gd name="connsiteX0" fmla="*/ 216024 w 463446"/>
              <a:gd name="connsiteY0" fmla="*/ 0 h 720080"/>
              <a:gd name="connsiteX1" fmla="*/ 0 w 463446"/>
              <a:gd name="connsiteY1" fmla="*/ 0 h 720080"/>
              <a:gd name="connsiteX2" fmla="*/ 0 w 463446"/>
              <a:gd name="connsiteY2" fmla="*/ 720080 h 720080"/>
              <a:gd name="connsiteX3" fmla="*/ 216024 w 463446"/>
              <a:gd name="connsiteY3" fmla="*/ 720080 h 720080"/>
              <a:gd name="connsiteX4" fmla="*/ 216025 w 463446"/>
              <a:gd name="connsiteY4" fmla="*/ 0 h 720080"/>
              <a:gd name="connsiteX5" fmla="*/ 216025 w 463446"/>
              <a:gd name="connsiteY5" fmla="*/ 720080 h 720080"/>
              <a:gd name="connsiteX6" fmla="*/ 463446 w 463446"/>
              <a:gd name="connsiteY6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3446" h="720080">
                <a:moveTo>
                  <a:pt x="216024" y="0"/>
                </a:moveTo>
                <a:lnTo>
                  <a:pt x="0" y="0"/>
                </a:lnTo>
                <a:lnTo>
                  <a:pt x="0" y="720080"/>
                </a:lnTo>
                <a:lnTo>
                  <a:pt x="216024" y="720080"/>
                </a:lnTo>
                <a:close/>
                <a:moveTo>
                  <a:pt x="216025" y="0"/>
                </a:moveTo>
                <a:lnTo>
                  <a:pt x="216025" y="720080"/>
                </a:lnTo>
                <a:lnTo>
                  <a:pt x="463446" y="72008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150F98AE-0F5C-7DA1-A0BD-4358C2EDC9DA}"/>
              </a:ext>
            </a:extLst>
          </p:cNvPr>
          <p:cNvSpPr/>
          <p:nvPr/>
        </p:nvSpPr>
        <p:spPr>
          <a:xfrm>
            <a:off x="3733800" y="1737296"/>
            <a:ext cx="471488" cy="719137"/>
          </a:xfrm>
          <a:custGeom>
            <a:avLst/>
            <a:gdLst>
              <a:gd name="connsiteX0" fmla="*/ 0 w 470764"/>
              <a:gd name="connsiteY0" fmla="*/ 0 h 720080"/>
              <a:gd name="connsiteX1" fmla="*/ 254739 w 470764"/>
              <a:gd name="connsiteY1" fmla="*/ 0 h 720080"/>
              <a:gd name="connsiteX2" fmla="*/ 254739 w 470764"/>
              <a:gd name="connsiteY2" fmla="*/ 254156 h 720080"/>
              <a:gd name="connsiteX3" fmla="*/ 254740 w 470764"/>
              <a:gd name="connsiteY3" fmla="*/ 254156 h 720080"/>
              <a:gd name="connsiteX4" fmla="*/ 254740 w 470764"/>
              <a:gd name="connsiteY4" fmla="*/ 0 h 720080"/>
              <a:gd name="connsiteX5" fmla="*/ 470764 w 470764"/>
              <a:gd name="connsiteY5" fmla="*/ 0 h 720080"/>
              <a:gd name="connsiteX6" fmla="*/ 470764 w 470764"/>
              <a:gd name="connsiteY6" fmla="*/ 258772 h 720080"/>
              <a:gd name="connsiteX7" fmla="*/ 466243 w 470764"/>
              <a:gd name="connsiteY7" fmla="*/ 258772 h 720080"/>
              <a:gd name="connsiteX8" fmla="*/ 254739 w 470764"/>
              <a:gd name="connsiteY8" fmla="*/ 474798 h 720080"/>
              <a:gd name="connsiteX9" fmla="*/ 254739 w 470764"/>
              <a:gd name="connsiteY9" fmla="*/ 720080 h 720080"/>
              <a:gd name="connsiteX10" fmla="*/ 0 w 470764"/>
              <a:gd name="connsiteY10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764" h="720080">
                <a:moveTo>
                  <a:pt x="0" y="0"/>
                </a:moveTo>
                <a:lnTo>
                  <a:pt x="254739" y="0"/>
                </a:lnTo>
                <a:lnTo>
                  <a:pt x="254739" y="254156"/>
                </a:lnTo>
                <a:lnTo>
                  <a:pt x="254740" y="254156"/>
                </a:lnTo>
                <a:lnTo>
                  <a:pt x="254740" y="0"/>
                </a:lnTo>
                <a:lnTo>
                  <a:pt x="470764" y="0"/>
                </a:lnTo>
                <a:lnTo>
                  <a:pt x="470764" y="258772"/>
                </a:lnTo>
                <a:lnTo>
                  <a:pt x="466243" y="258772"/>
                </a:lnTo>
                <a:lnTo>
                  <a:pt x="254739" y="474798"/>
                </a:lnTo>
                <a:lnTo>
                  <a:pt x="254739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F25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C9EDAE0A-722E-61F7-B19F-5262D5C26433}"/>
              </a:ext>
            </a:extLst>
          </p:cNvPr>
          <p:cNvSpPr/>
          <p:nvPr/>
        </p:nvSpPr>
        <p:spPr>
          <a:xfrm>
            <a:off x="3970338" y="2458021"/>
            <a:ext cx="471487" cy="720725"/>
          </a:xfrm>
          <a:custGeom>
            <a:avLst/>
            <a:gdLst>
              <a:gd name="connsiteX0" fmla="*/ 0 w 470764"/>
              <a:gd name="connsiteY0" fmla="*/ 0 h 720080"/>
              <a:gd name="connsiteX1" fmla="*/ 254739 w 470764"/>
              <a:gd name="connsiteY1" fmla="*/ 0 h 720080"/>
              <a:gd name="connsiteX2" fmla="*/ 254739 w 470764"/>
              <a:gd name="connsiteY2" fmla="*/ 254156 h 720080"/>
              <a:gd name="connsiteX3" fmla="*/ 254740 w 470764"/>
              <a:gd name="connsiteY3" fmla="*/ 254156 h 720080"/>
              <a:gd name="connsiteX4" fmla="*/ 254740 w 470764"/>
              <a:gd name="connsiteY4" fmla="*/ 0 h 720080"/>
              <a:gd name="connsiteX5" fmla="*/ 470764 w 470764"/>
              <a:gd name="connsiteY5" fmla="*/ 0 h 720080"/>
              <a:gd name="connsiteX6" fmla="*/ 470764 w 470764"/>
              <a:gd name="connsiteY6" fmla="*/ 258772 h 720080"/>
              <a:gd name="connsiteX7" fmla="*/ 466243 w 470764"/>
              <a:gd name="connsiteY7" fmla="*/ 258772 h 720080"/>
              <a:gd name="connsiteX8" fmla="*/ 254739 w 470764"/>
              <a:gd name="connsiteY8" fmla="*/ 474798 h 720080"/>
              <a:gd name="connsiteX9" fmla="*/ 254739 w 470764"/>
              <a:gd name="connsiteY9" fmla="*/ 720080 h 720080"/>
              <a:gd name="connsiteX10" fmla="*/ 0 w 470764"/>
              <a:gd name="connsiteY10" fmla="*/ 720080 h 72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70764" h="720080">
                <a:moveTo>
                  <a:pt x="0" y="0"/>
                </a:moveTo>
                <a:lnTo>
                  <a:pt x="254739" y="0"/>
                </a:lnTo>
                <a:lnTo>
                  <a:pt x="254739" y="254156"/>
                </a:lnTo>
                <a:lnTo>
                  <a:pt x="254740" y="254156"/>
                </a:lnTo>
                <a:lnTo>
                  <a:pt x="254740" y="0"/>
                </a:lnTo>
                <a:lnTo>
                  <a:pt x="470764" y="0"/>
                </a:lnTo>
                <a:lnTo>
                  <a:pt x="470764" y="258772"/>
                </a:lnTo>
                <a:lnTo>
                  <a:pt x="466243" y="258772"/>
                </a:lnTo>
                <a:lnTo>
                  <a:pt x="254739" y="474798"/>
                </a:lnTo>
                <a:lnTo>
                  <a:pt x="254739" y="720080"/>
                </a:lnTo>
                <a:lnTo>
                  <a:pt x="0" y="720080"/>
                </a:lnTo>
                <a:close/>
              </a:path>
            </a:pathLst>
          </a:custGeom>
          <a:solidFill>
            <a:srgbClr val="F25C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id="{E150E788-F48E-3D13-9AA8-D43D6013DECB}"/>
              </a:ext>
            </a:extLst>
          </p:cNvPr>
          <p:cNvSpPr/>
          <p:nvPr/>
        </p:nvSpPr>
        <p:spPr>
          <a:xfrm rot="10800000">
            <a:off x="5688612" y="1737296"/>
            <a:ext cx="703263" cy="719137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直角三角形 11">
            <a:extLst>
              <a:ext uri="{FF2B5EF4-FFF2-40B4-BE49-F238E27FC236}">
                <a16:creationId xmlns:a16="http://schemas.microsoft.com/office/drawing/2014/main" id="{B7F7AC0E-7A2E-8CEE-D067-04286B3DFFF5}"/>
              </a:ext>
            </a:extLst>
          </p:cNvPr>
          <p:cNvSpPr/>
          <p:nvPr/>
        </p:nvSpPr>
        <p:spPr>
          <a:xfrm>
            <a:off x="6395050" y="2470721"/>
            <a:ext cx="704850" cy="719137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6.17284E-7 L -0.02813 -6.17284E-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59259E-6 L 0.02587 -0.00093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5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3 0.00308 L -0.00295 0.142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3" y="69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1E9766C-27E3-45BA-DEFE-CFAD9D98A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412" y="555526"/>
            <a:ext cx="8330068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你能画出下面轴对称图形的另一半吗？试一试。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6D5FAB-B516-2F7A-6AE8-9B27F62664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70" y="1347614"/>
            <a:ext cx="7863870" cy="2997173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D384FA2-0694-BD75-DFBC-4169EE4A5188}"/>
              </a:ext>
            </a:extLst>
          </p:cNvPr>
          <p:cNvCxnSpPr>
            <a:cxnSpLocks/>
          </p:cNvCxnSpPr>
          <p:nvPr/>
        </p:nvCxnSpPr>
        <p:spPr>
          <a:xfrm flipH="1">
            <a:off x="3018114" y="1650886"/>
            <a:ext cx="291650" cy="14678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5E8E8110-2162-1BFD-10B1-DFD2F9DB6A37}"/>
              </a:ext>
            </a:extLst>
          </p:cNvPr>
          <p:cNvCxnSpPr>
            <a:cxnSpLocks/>
          </p:cNvCxnSpPr>
          <p:nvPr/>
        </p:nvCxnSpPr>
        <p:spPr>
          <a:xfrm flipH="1">
            <a:off x="2158942" y="3107674"/>
            <a:ext cx="851552" cy="8588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58A78CF3-7F78-81A7-2D94-A23E74243CB0}"/>
              </a:ext>
            </a:extLst>
          </p:cNvPr>
          <p:cNvCxnSpPr>
            <a:cxnSpLocks/>
          </p:cNvCxnSpPr>
          <p:nvPr/>
        </p:nvCxnSpPr>
        <p:spPr>
          <a:xfrm flipH="1">
            <a:off x="971600" y="3979235"/>
            <a:ext cx="118734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26B9C176-F0C7-E78F-B49B-C1BEA6DB4519}"/>
              </a:ext>
            </a:extLst>
          </p:cNvPr>
          <p:cNvCxnSpPr>
            <a:cxnSpLocks/>
          </p:cNvCxnSpPr>
          <p:nvPr/>
        </p:nvCxnSpPr>
        <p:spPr>
          <a:xfrm>
            <a:off x="6484466" y="1676717"/>
            <a:ext cx="0" cy="56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id="{ECA4552C-952D-19FB-25A9-A7B33FB8276C}"/>
              </a:ext>
            </a:extLst>
          </p:cNvPr>
          <p:cNvCxnSpPr>
            <a:cxnSpLocks/>
          </p:cNvCxnSpPr>
          <p:nvPr/>
        </p:nvCxnSpPr>
        <p:spPr>
          <a:xfrm flipH="1">
            <a:off x="6471294" y="1661688"/>
            <a:ext cx="117558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4B400603-F4DB-3CD3-CD41-0E79AC6932C5}"/>
              </a:ext>
            </a:extLst>
          </p:cNvPr>
          <p:cNvCxnSpPr>
            <a:cxnSpLocks/>
          </p:cNvCxnSpPr>
          <p:nvPr/>
        </p:nvCxnSpPr>
        <p:spPr>
          <a:xfrm>
            <a:off x="7641646" y="1676717"/>
            <a:ext cx="0" cy="5634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9A8FEF84-F05B-13F3-778B-5B391451B1CB}"/>
              </a:ext>
            </a:extLst>
          </p:cNvPr>
          <p:cNvCxnSpPr>
            <a:cxnSpLocks/>
          </p:cNvCxnSpPr>
          <p:nvPr/>
        </p:nvCxnSpPr>
        <p:spPr>
          <a:xfrm>
            <a:off x="7647996" y="2246467"/>
            <a:ext cx="571315" cy="5712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2F0A09F8-D8E6-50EF-31BC-34D319FE3087}"/>
              </a:ext>
            </a:extLst>
          </p:cNvPr>
          <p:cNvCxnSpPr>
            <a:cxnSpLocks/>
          </p:cNvCxnSpPr>
          <p:nvPr/>
        </p:nvCxnSpPr>
        <p:spPr>
          <a:xfrm>
            <a:off x="8219311" y="2824102"/>
            <a:ext cx="0" cy="115513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椭圆 63">
            <a:extLst>
              <a:ext uri="{FF2B5EF4-FFF2-40B4-BE49-F238E27FC236}">
                <a16:creationId xmlns:a16="http://schemas.microsoft.com/office/drawing/2014/main" id="{8031E858-5529-98DC-3752-BDC521DC015E}"/>
              </a:ext>
            </a:extLst>
          </p:cNvPr>
          <p:cNvSpPr/>
          <p:nvPr/>
        </p:nvSpPr>
        <p:spPr>
          <a:xfrm>
            <a:off x="2985094" y="3075744"/>
            <a:ext cx="49338" cy="49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id="{3BF2A9CD-6781-0B66-226D-03105ACB8C3B}"/>
              </a:ext>
            </a:extLst>
          </p:cNvPr>
          <p:cNvSpPr/>
          <p:nvPr/>
        </p:nvSpPr>
        <p:spPr>
          <a:xfrm>
            <a:off x="2115954" y="3954566"/>
            <a:ext cx="49338" cy="49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id="{4085906B-2C22-8005-0D2E-A857CA3CC067}"/>
              </a:ext>
            </a:extLst>
          </p:cNvPr>
          <p:cNvSpPr/>
          <p:nvPr/>
        </p:nvSpPr>
        <p:spPr>
          <a:xfrm>
            <a:off x="6467182" y="1642638"/>
            <a:ext cx="49338" cy="49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A72795E4-5C28-F580-A15C-80AF823F1C37}"/>
              </a:ext>
            </a:extLst>
          </p:cNvPr>
          <p:cNvSpPr/>
          <p:nvPr/>
        </p:nvSpPr>
        <p:spPr>
          <a:xfrm>
            <a:off x="7616977" y="1648850"/>
            <a:ext cx="49338" cy="49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F32B0FF5-1E5F-5F04-5F8C-589942FE7635}"/>
              </a:ext>
            </a:extLst>
          </p:cNvPr>
          <p:cNvSpPr/>
          <p:nvPr/>
        </p:nvSpPr>
        <p:spPr>
          <a:xfrm>
            <a:off x="7619006" y="2215330"/>
            <a:ext cx="49338" cy="49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ACD70C1E-3674-60E3-C098-E85B4C212F01}"/>
              </a:ext>
            </a:extLst>
          </p:cNvPr>
          <p:cNvSpPr/>
          <p:nvPr/>
        </p:nvSpPr>
        <p:spPr>
          <a:xfrm>
            <a:off x="8195070" y="2797744"/>
            <a:ext cx="49338" cy="493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11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1"/>
          <p:cNvGrpSpPr/>
          <p:nvPr/>
        </p:nvGrpSpPr>
        <p:grpSpPr bwMode="auto">
          <a:xfrm>
            <a:off x="274638" y="292100"/>
            <a:ext cx="4513262" cy="809625"/>
            <a:chOff x="274383" y="292146"/>
            <a:chExt cx="4513375" cy="809623"/>
          </a:xfrm>
        </p:grpSpPr>
        <p:grpSp>
          <p:nvGrpSpPr>
            <p:cNvPr id="21510" name="组合 48"/>
            <p:cNvGrpSpPr/>
            <p:nvPr/>
          </p:nvGrpSpPr>
          <p:grpSpPr bwMode="auto">
            <a:xfrm>
              <a:off x="806194" y="373109"/>
              <a:ext cx="3981564" cy="647698"/>
              <a:chOff x="1619556" y="1420363"/>
              <a:chExt cx="2555150" cy="647595"/>
            </a:xfrm>
          </p:grpSpPr>
          <p:sp>
            <p:nvSpPr>
              <p:cNvPr id="11" name="圆角矩形 16"/>
              <p:cNvSpPr/>
              <p:nvPr/>
            </p:nvSpPr>
            <p:spPr>
              <a:xfrm>
                <a:off x="1619565" y="1420363"/>
                <a:ext cx="2555141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7"/>
              <p:cNvSpPr/>
              <p:nvPr/>
            </p:nvSpPr>
            <p:spPr>
              <a:xfrm>
                <a:off x="1661336" y="1477504"/>
                <a:ext cx="246752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1547813" y="373063"/>
            <a:ext cx="26558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四、课堂小结</a:t>
            </a:r>
          </a:p>
        </p:txBody>
      </p:sp>
      <p:pic>
        <p:nvPicPr>
          <p:cNvPr id="21508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8635" y="2139950"/>
            <a:ext cx="1226892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5132"/>
          <p:cNvSpPr>
            <a:spLocks noChangeArrowheads="1"/>
          </p:cNvSpPr>
          <p:nvPr/>
        </p:nvSpPr>
        <p:spPr bwMode="auto">
          <a:xfrm>
            <a:off x="2713038" y="1779588"/>
            <a:ext cx="5832475" cy="1227137"/>
          </a:xfrm>
          <a:prstGeom prst="wedgeRoundRectCallout">
            <a:avLst>
              <a:gd name="adj1" fmla="val -58208"/>
              <a:gd name="adj2" fmla="val 3285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通过这节课的练习，你有什么收获？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ly9JJn5r0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rMvW0arkeT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体加楷体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</TotalTime>
  <Words>530</Words>
  <Application>Microsoft Office PowerPoint</Application>
  <PresentationFormat>全屏显示(16:9)</PresentationFormat>
  <Paragraphs>52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等线</vt:lpstr>
      <vt:lpstr>等线 Light</vt:lpstr>
      <vt:lpstr>黑体</vt:lpstr>
      <vt:lpstr>楷体</vt:lpstr>
      <vt:lpstr>Arial</vt:lpstr>
      <vt:lpstr>Calibri Light</vt:lpstr>
      <vt:lpstr>Times New Roman</vt:lpstr>
      <vt:lpstr>1_自定义设计方案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340</cp:revision>
  <dcterms:created xsi:type="dcterms:W3CDTF">2015-08-27T07:30:00Z</dcterms:created>
  <dcterms:modified xsi:type="dcterms:W3CDTF">2026-09-05T06:06:25Z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659978BC226C4742B7B2710B61C15CA8</vt:lpwstr>
  </property>
</Properties>
</file>