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63" r:id="rId2"/>
    <p:sldId id="379" r:id="rId3"/>
    <p:sldId id="386" r:id="rId4"/>
    <p:sldId id="387" r:id="rId5"/>
    <p:sldId id="389" r:id="rId6"/>
    <p:sldId id="404" r:id="rId7"/>
    <p:sldId id="391" r:id="rId8"/>
    <p:sldId id="405" r:id="rId9"/>
    <p:sldId id="408" r:id="rId10"/>
    <p:sldId id="406" r:id="rId11"/>
    <p:sldId id="393" r:id="rId12"/>
    <p:sldId id="410" r:id="rId13"/>
    <p:sldId id="398" r:id="rId14"/>
    <p:sldId id="399" r:id="rId15"/>
    <p:sldId id="401" r:id="rId16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72F"/>
    <a:srgbClr val="EBF3D9"/>
    <a:srgbClr val="F8F35F"/>
    <a:srgbClr val="00B0EC"/>
    <a:srgbClr val="F39900"/>
    <a:srgbClr val="1F9FFA"/>
    <a:srgbClr val="5B9BD5"/>
    <a:srgbClr val="0A0FDC"/>
    <a:srgbClr val="F8C8C7"/>
    <a:srgbClr val="986C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41" autoAdjust="0"/>
    <p:restoredTop sz="96209" autoAdjust="0"/>
  </p:normalViewPr>
  <p:slideViewPr>
    <p:cSldViewPr snapToGrid="0" showGuides="1">
      <p:cViewPr varScale="1">
        <p:scale>
          <a:sx n="109" d="100"/>
          <a:sy n="109" d="100"/>
        </p:scale>
        <p:origin x="792" y="-67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F72D035-7511-48B8-B014-3380B4989DC7}" type="datetimeFigureOut">
              <a:rPr lang="zh-CN" altLang="en-US"/>
              <a:t>2026/7/14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303B253-FCFD-4DD9-8C0B-DF23A1356CC8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2E43D4D-3416-485B-826E-D6D13B2DE688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66"/>
          <a:stretch>
            <a:fillRect/>
          </a:stretch>
        </p:blipFill>
        <p:spPr bwMode="auto">
          <a:xfrm>
            <a:off x="-50800" y="0"/>
            <a:ext cx="91567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4" b="54546"/>
          <a:stretch>
            <a:fillRect/>
          </a:stretch>
        </p:blipFill>
        <p:spPr bwMode="auto">
          <a:xfrm>
            <a:off x="-12700" y="0"/>
            <a:ext cx="3184525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49" r="757" b="38303"/>
          <a:stretch>
            <a:fillRect/>
          </a:stretch>
        </p:blipFill>
        <p:spPr bwMode="auto">
          <a:xfrm>
            <a:off x="5522913" y="404813"/>
            <a:ext cx="3621087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-812800"/>
            <a:ext cx="5883275" cy="640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2881313"/>
            <a:ext cx="2894013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266700" y="190500"/>
            <a:ext cx="8718550" cy="4689475"/>
            <a:chOff x="952500" y="869648"/>
            <a:chExt cx="10172700" cy="5471160"/>
          </a:xfrm>
        </p:grpSpPr>
        <p:sp>
          <p:nvSpPr>
            <p:cNvPr id="4" name="矩形 3"/>
            <p:cNvSpPr/>
            <p:nvPr/>
          </p:nvSpPr>
          <p:spPr>
            <a:xfrm>
              <a:off x="1082159" y="869648"/>
              <a:ext cx="10043041" cy="533410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字魂59号-创粗黑" panose="00000500000000000000" pitchFamily="2" charset="-122"/>
                <a:ea typeface="字魂27号-布丁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52500" y="1006705"/>
              <a:ext cx="10043041" cy="53341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字魂59号-创粗黑" panose="00000500000000000000" pitchFamily="2" charset="-122"/>
                <a:ea typeface="字魂27号-布丁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4" b="54546"/>
          <a:stretch>
            <a:fillRect/>
          </a:stretch>
        </p:blipFill>
        <p:spPr bwMode="auto">
          <a:xfrm>
            <a:off x="-1588" y="3175"/>
            <a:ext cx="1477963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49" r="757" b="38303"/>
          <a:stretch>
            <a:fillRect/>
          </a:stretch>
        </p:blipFill>
        <p:spPr bwMode="auto">
          <a:xfrm>
            <a:off x="6770688" y="-12700"/>
            <a:ext cx="264001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44" t="62898" r="26581" b="24684"/>
          <a:stretch>
            <a:fillRect/>
          </a:stretch>
        </p:blipFill>
        <p:spPr bwMode="auto">
          <a:xfrm>
            <a:off x="6516688" y="4641850"/>
            <a:ext cx="738187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33" t="23036" r="26231" b="20023"/>
          <a:stretch>
            <a:fillRect/>
          </a:stretch>
        </p:blipFill>
        <p:spPr bwMode="auto">
          <a:xfrm>
            <a:off x="-176213" y="4130675"/>
            <a:ext cx="930276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4" t="62070" r="51569" b="19298"/>
          <a:stretch>
            <a:fillRect/>
          </a:stretch>
        </p:blipFill>
        <p:spPr bwMode="auto">
          <a:xfrm rot="20023160">
            <a:off x="8653463" y="3913188"/>
            <a:ext cx="587375" cy="12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3" name="图片 7">
            <a:extLst>
              <a:ext uri="{FF2B5EF4-FFF2-40B4-BE49-F238E27FC236}">
                <a16:creationId xmlns:a16="http://schemas.microsoft.com/office/drawing/2014/main" id="{A060304B-199D-4702-BBE7-CA62AE5659E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2"/>
          <p:cNvSpPr/>
          <p:nvPr userDrawn="1"/>
        </p:nvSpPr>
        <p:spPr>
          <a:xfrm>
            <a:off x="-900608" y="2283718"/>
            <a:ext cx="10918830" cy="3136304"/>
          </a:xfrm>
          <a:custGeom>
            <a:avLst/>
            <a:gdLst>
              <a:gd name="connsiteX0" fmla="*/ 902330 w 10918830"/>
              <a:gd name="connsiteY0" fmla="*/ 1531846 h 3136304"/>
              <a:gd name="connsiteX1" fmla="*/ 3443106 w 10918830"/>
              <a:gd name="connsiteY1" fmla="*/ 10173 h 3136304"/>
              <a:gd name="connsiteX2" fmla="*/ 8168669 w 10918830"/>
              <a:gd name="connsiteY2" fmla="*/ 2313623 h 3136304"/>
              <a:gd name="connsiteX3" fmla="*/ 10102171 w 10918830"/>
              <a:gd name="connsiteY3" fmla="*/ 1510905 h 3136304"/>
              <a:gd name="connsiteX4" fmla="*/ 10164993 w 10918830"/>
              <a:gd name="connsiteY4" fmla="*/ 2913916 h 3136304"/>
              <a:gd name="connsiteX5" fmla="*/ 748767 w 10918830"/>
              <a:gd name="connsiteY5" fmla="*/ 2990698 h 3136304"/>
              <a:gd name="connsiteX6" fmla="*/ 902330 w 10918830"/>
              <a:gd name="connsiteY6" fmla="*/ 1531846 h 313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18830" h="3136304">
                <a:moveTo>
                  <a:pt x="902330" y="1531846"/>
                </a:moveTo>
                <a:cubicBezTo>
                  <a:pt x="1351386" y="1035092"/>
                  <a:pt x="2232050" y="-120123"/>
                  <a:pt x="3443106" y="10173"/>
                </a:cubicBezTo>
                <a:cubicBezTo>
                  <a:pt x="4654162" y="140469"/>
                  <a:pt x="7058825" y="2063501"/>
                  <a:pt x="8168669" y="2313623"/>
                </a:cubicBezTo>
                <a:cubicBezTo>
                  <a:pt x="9278513" y="2563745"/>
                  <a:pt x="9769450" y="1410856"/>
                  <a:pt x="10102171" y="1510905"/>
                </a:cubicBezTo>
                <a:cubicBezTo>
                  <a:pt x="10434892" y="1610954"/>
                  <a:pt x="11723894" y="2667284"/>
                  <a:pt x="10164993" y="2913916"/>
                </a:cubicBezTo>
                <a:cubicBezTo>
                  <a:pt x="8606092" y="3160548"/>
                  <a:pt x="2291381" y="3224533"/>
                  <a:pt x="748767" y="2990698"/>
                </a:cubicBezTo>
                <a:cubicBezTo>
                  <a:pt x="-793847" y="2756863"/>
                  <a:pt x="453274" y="2028600"/>
                  <a:pt x="902330" y="1531846"/>
                </a:cubicBezTo>
                <a:close/>
              </a:path>
            </a:pathLst>
          </a:custGeom>
          <a:solidFill>
            <a:srgbClr val="5B9BD5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B33FF6E-342C-4AF4-AEB7-FDF9C0D45B6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92254" y="1851670"/>
            <a:ext cx="455949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平移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3348037" y="2604770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3"/>
          <p:cNvSpPr txBox="1">
            <a:spLocks noChangeArrowheads="1"/>
          </p:cNvSpPr>
          <p:nvPr/>
        </p:nvSpPr>
        <p:spPr bwMode="auto">
          <a:xfrm>
            <a:off x="971550" y="1131888"/>
            <a:ext cx="43053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你还记得这些现象吗？</a:t>
            </a: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" y="0"/>
            <a:ext cx="527304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261620" y="57150"/>
            <a:ext cx="471635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一、创设情境，导入新课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2355726"/>
            <a:ext cx="2857500" cy="26955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4"/>
          <p:cNvSpPr txBox="1">
            <a:spLocks noChangeArrowheads="1"/>
          </p:cNvSpPr>
          <p:nvPr/>
        </p:nvSpPr>
        <p:spPr bwMode="auto">
          <a:xfrm>
            <a:off x="971550" y="1131888"/>
            <a:ext cx="43053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你还记得这些现象吗？</a:t>
            </a:r>
          </a:p>
        </p:txBody>
      </p:sp>
      <p:pic>
        <p:nvPicPr>
          <p:cNvPr id="11267" name="图片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20950" y="1423988"/>
            <a:ext cx="4102100" cy="2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243263" y="987425"/>
            <a:ext cx="2655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什么是平移？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20700" y="1649413"/>
            <a:ext cx="8101013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平移是指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整个图形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平行移动，包括图形的每一条线段，每一个点。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20700" y="2855913"/>
            <a:ext cx="8101013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平移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不改变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图形的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，只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改变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图形的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283968" y="2787774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形状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967413" y="2782888"/>
            <a:ext cx="1009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大小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2346325" y="3324225"/>
            <a:ext cx="1009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位置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3598"/>
            <a:ext cx="66675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359509" y="87098"/>
            <a:ext cx="59522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二、演示操作，理解平移的性质</a:t>
            </a:r>
          </a:p>
        </p:txBody>
      </p:sp>
      <p:sp>
        <p:nvSpPr>
          <p:cNvPr id="13317" name="矩形 2"/>
          <p:cNvSpPr>
            <a:spLocks noChangeArrowheads="1"/>
          </p:cNvSpPr>
          <p:nvPr/>
        </p:nvSpPr>
        <p:spPr bwMode="auto">
          <a:xfrm>
            <a:off x="1242060" y="612458"/>
            <a:ext cx="7002780" cy="113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右图是由左图经过平移得到的。观察一下，你发现了什么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C1D29F2-BA13-20CA-8E36-47A99BE4D9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7" y="744297"/>
            <a:ext cx="572453" cy="405688"/>
          </a:xfrm>
          <a:prstGeom prst="rect">
            <a:avLst/>
          </a:prstGeom>
        </p:spPr>
      </p:pic>
      <p:pic>
        <p:nvPicPr>
          <p:cNvPr id="4" name="图片 5">
            <a:extLst>
              <a:ext uri="{FF2B5EF4-FFF2-40B4-BE49-F238E27FC236}">
                <a16:creationId xmlns:a16="http://schemas.microsoft.com/office/drawing/2014/main" id="{7F6A0B3E-148D-CA61-C5D4-5D87DBD1A4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13"/>
          <a:stretch>
            <a:fillRect/>
          </a:stretch>
        </p:blipFill>
        <p:spPr bwMode="auto">
          <a:xfrm>
            <a:off x="537840" y="1724273"/>
            <a:ext cx="8098858" cy="313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6">
            <a:extLst>
              <a:ext uri="{FF2B5EF4-FFF2-40B4-BE49-F238E27FC236}">
                <a16:creationId xmlns:a16="http://schemas.microsoft.com/office/drawing/2014/main" id="{3853AC2D-32F9-627F-8B99-2560B01E1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5028" y="1955880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8" name="TextBox 27">
            <a:extLst>
              <a:ext uri="{FF2B5EF4-FFF2-40B4-BE49-F238E27FC236}">
                <a16:creationId xmlns:a16="http://schemas.microsoft.com/office/drawing/2014/main" id="{DB221467-3A23-7954-FF97-18340C375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51" y="2833439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9" name="TextBox 27">
            <a:extLst>
              <a:ext uri="{FF2B5EF4-FFF2-40B4-BE49-F238E27FC236}">
                <a16:creationId xmlns:a16="http://schemas.microsoft.com/office/drawing/2014/main" id="{F4CC1086-49E9-76E5-12B8-88D9410A0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51" y="3927310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0" name="TextBox 27">
            <a:extLst>
              <a:ext uri="{FF2B5EF4-FFF2-40B4-BE49-F238E27FC236}">
                <a16:creationId xmlns:a16="http://schemas.microsoft.com/office/drawing/2014/main" id="{F7E29B96-B5DC-C507-E521-AF36D229F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629" y="2839524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 </a:t>
            </a:r>
          </a:p>
        </p:txBody>
      </p:sp>
      <p:sp>
        <p:nvSpPr>
          <p:cNvPr id="11" name="TextBox 27">
            <a:extLst>
              <a:ext uri="{FF2B5EF4-FFF2-40B4-BE49-F238E27FC236}">
                <a16:creationId xmlns:a16="http://schemas.microsoft.com/office/drawing/2014/main" id="{53270A67-41D0-F73B-8BEF-1281636B2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629" y="3921596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 </a:t>
            </a:r>
          </a:p>
        </p:txBody>
      </p:sp>
      <p:sp>
        <p:nvSpPr>
          <p:cNvPr id="12" name="Line 15">
            <a:extLst>
              <a:ext uri="{FF2B5EF4-FFF2-40B4-BE49-F238E27FC236}">
                <a16:creationId xmlns:a16="http://schemas.microsoft.com/office/drawing/2014/main" id="{8340FDDF-ED9C-F341-5A1E-A3AC58F8476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29554" y="2423160"/>
            <a:ext cx="673664" cy="688526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Line 15">
            <a:extLst>
              <a:ext uri="{FF2B5EF4-FFF2-40B4-BE49-F238E27FC236}">
                <a16:creationId xmlns:a16="http://schemas.microsoft.com/office/drawing/2014/main" id="{8069360F-D55F-3E97-ECC0-71392C6FC78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87974" y="2418835"/>
            <a:ext cx="681285" cy="696315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Line 15">
            <a:extLst>
              <a:ext uri="{FF2B5EF4-FFF2-40B4-BE49-F238E27FC236}">
                <a16:creationId xmlns:a16="http://schemas.microsoft.com/office/drawing/2014/main" id="{7AF97E13-DEFC-E4E2-2CAD-859A24E22B1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29554" y="3099742"/>
            <a:ext cx="0" cy="1058344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Line 15">
            <a:extLst>
              <a:ext uri="{FF2B5EF4-FFF2-40B4-BE49-F238E27FC236}">
                <a16:creationId xmlns:a16="http://schemas.microsoft.com/office/drawing/2014/main" id="{F4850825-CD10-0506-6D95-654666A5DE8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21933" y="4142778"/>
            <a:ext cx="1339706" cy="12012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Line 15">
            <a:extLst>
              <a:ext uri="{FF2B5EF4-FFF2-40B4-BE49-F238E27FC236}">
                <a16:creationId xmlns:a16="http://schemas.microsoft.com/office/drawing/2014/main" id="{137AA521-1534-44FC-5E9B-71DA63910D26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9259" y="3123698"/>
            <a:ext cx="0" cy="1031092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34364F49-53FE-39C6-0BDF-0CC1D2F58905}"/>
              </a:ext>
            </a:extLst>
          </p:cNvPr>
          <p:cNvGrpSpPr/>
          <p:nvPr/>
        </p:nvGrpSpPr>
        <p:grpSpPr>
          <a:xfrm>
            <a:off x="5238012" y="2428230"/>
            <a:ext cx="1347326" cy="1739251"/>
            <a:chOff x="5246479" y="2419763"/>
            <a:chExt cx="1347326" cy="1739251"/>
          </a:xfrm>
        </p:grpSpPr>
        <p:sp>
          <p:nvSpPr>
            <p:cNvPr id="17" name="Line 15">
              <a:extLst>
                <a:ext uri="{FF2B5EF4-FFF2-40B4-BE49-F238E27FC236}">
                  <a16:creationId xmlns:a16="http://schemas.microsoft.com/office/drawing/2014/main" id="{C7547651-8409-A386-880F-546EE6B165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54100" y="2424088"/>
              <a:ext cx="673664" cy="6885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9BCFC16A-7659-F48F-4A51-1917B7C1EC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912520" y="2419763"/>
              <a:ext cx="681285" cy="6963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Line 15">
              <a:extLst>
                <a:ext uri="{FF2B5EF4-FFF2-40B4-BE49-F238E27FC236}">
                  <a16:creationId xmlns:a16="http://schemas.microsoft.com/office/drawing/2014/main" id="{375FF320-6681-DED6-C3E0-43C74634FB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54100" y="3100670"/>
              <a:ext cx="0" cy="1058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3CAAE4D8-D87D-B159-C2E1-BAF0B1DFE3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46479" y="4143706"/>
              <a:ext cx="1339706" cy="12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Line 15">
              <a:extLst>
                <a:ext uri="{FF2B5EF4-FFF2-40B4-BE49-F238E27FC236}">
                  <a16:creationId xmlns:a16="http://schemas.microsoft.com/office/drawing/2014/main" id="{7FE6B903-728F-F42C-0095-AF82361E22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3805" y="3116159"/>
              <a:ext cx="0" cy="10310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7408CC39-AFFC-107F-3651-BC0EE951E2E6}"/>
              </a:ext>
            </a:extLst>
          </p:cNvPr>
          <p:cNvGrpSpPr/>
          <p:nvPr/>
        </p:nvGrpSpPr>
        <p:grpSpPr>
          <a:xfrm>
            <a:off x="2221933" y="2417221"/>
            <a:ext cx="1347326" cy="1739251"/>
            <a:chOff x="2221933" y="2417221"/>
            <a:chExt cx="1347326" cy="1739251"/>
          </a:xfrm>
        </p:grpSpPr>
        <p:sp>
          <p:nvSpPr>
            <p:cNvPr id="22" name="Line 15">
              <a:extLst>
                <a:ext uri="{FF2B5EF4-FFF2-40B4-BE49-F238E27FC236}">
                  <a16:creationId xmlns:a16="http://schemas.microsoft.com/office/drawing/2014/main" id="{45FAC705-9ED6-A59D-314E-5AB321231E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29554" y="2421546"/>
              <a:ext cx="673664" cy="6885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Line 15">
              <a:extLst>
                <a:ext uri="{FF2B5EF4-FFF2-40B4-BE49-F238E27FC236}">
                  <a16:creationId xmlns:a16="http://schemas.microsoft.com/office/drawing/2014/main" id="{58530B8B-BD72-DD29-309A-BBB882C639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87974" y="2417221"/>
              <a:ext cx="681285" cy="6963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Line 15">
              <a:extLst>
                <a:ext uri="{FF2B5EF4-FFF2-40B4-BE49-F238E27FC236}">
                  <a16:creationId xmlns:a16="http://schemas.microsoft.com/office/drawing/2014/main" id="{47B0A50B-43F7-E6A9-7688-59810026A9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29554" y="3098128"/>
              <a:ext cx="0" cy="1058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Line 15">
              <a:extLst>
                <a:ext uri="{FF2B5EF4-FFF2-40B4-BE49-F238E27FC236}">
                  <a16:creationId xmlns:a16="http://schemas.microsoft.com/office/drawing/2014/main" id="{B1E99FB9-89F4-1549-D74E-0A65AD778D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21933" y="4141164"/>
              <a:ext cx="1339706" cy="120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Line 15">
              <a:extLst>
                <a:ext uri="{FF2B5EF4-FFF2-40B4-BE49-F238E27FC236}">
                  <a16:creationId xmlns:a16="http://schemas.microsoft.com/office/drawing/2014/main" id="{94998B43-61E7-2E8E-133D-FA43B81F7F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9259" y="3122084"/>
              <a:ext cx="0" cy="10310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" name="TextBox 26">
            <a:extLst>
              <a:ext uri="{FF2B5EF4-FFF2-40B4-BE49-F238E27FC236}">
                <a16:creationId xmlns:a16="http://schemas.microsoft.com/office/drawing/2014/main" id="{05C68D83-130A-8260-6766-6E94C92EA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2187" y="1959012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A′</a:t>
            </a:r>
          </a:p>
        </p:txBody>
      </p:sp>
      <p:sp>
        <p:nvSpPr>
          <p:cNvPr id="30" name="TextBox 27">
            <a:extLst>
              <a:ext uri="{FF2B5EF4-FFF2-40B4-BE49-F238E27FC236}">
                <a16:creationId xmlns:a16="http://schemas.microsoft.com/office/drawing/2014/main" id="{D146A558-F9E2-7EB3-7D57-11D8E8078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4342" y="2819637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B′</a:t>
            </a:r>
          </a:p>
        </p:txBody>
      </p:sp>
      <p:sp>
        <p:nvSpPr>
          <p:cNvPr id="31" name="TextBox 27">
            <a:extLst>
              <a:ext uri="{FF2B5EF4-FFF2-40B4-BE49-F238E27FC236}">
                <a16:creationId xmlns:a16="http://schemas.microsoft.com/office/drawing/2014/main" id="{351E3C7D-A306-3040-8794-EED7BA50B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4342" y="3913508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C′</a:t>
            </a:r>
          </a:p>
        </p:txBody>
      </p:sp>
      <p:sp>
        <p:nvSpPr>
          <p:cNvPr id="32" name="TextBox 27">
            <a:extLst>
              <a:ext uri="{FF2B5EF4-FFF2-40B4-BE49-F238E27FC236}">
                <a16:creationId xmlns:a16="http://schemas.microsoft.com/office/drawing/2014/main" id="{CAA2F7EB-FB1D-0A75-D598-324F192D2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8788" y="2783389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E′ </a:t>
            </a:r>
          </a:p>
        </p:txBody>
      </p:sp>
      <p:sp>
        <p:nvSpPr>
          <p:cNvPr id="33" name="TextBox 27">
            <a:extLst>
              <a:ext uri="{FF2B5EF4-FFF2-40B4-BE49-F238E27FC236}">
                <a16:creationId xmlns:a16="http://schemas.microsoft.com/office/drawing/2014/main" id="{41D38F47-6F25-E830-40A7-BE67E2644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8788" y="3865461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D′ </a:t>
            </a:r>
          </a:p>
        </p:txBody>
      </p:sp>
      <p:sp>
        <p:nvSpPr>
          <p:cNvPr id="34" name="箭头: 右 33">
            <a:extLst>
              <a:ext uri="{FF2B5EF4-FFF2-40B4-BE49-F238E27FC236}">
                <a16:creationId xmlns:a16="http://schemas.microsoft.com/office/drawing/2014/main" id="{8688D4F9-6719-C81D-C64F-B93659A57389}"/>
              </a:ext>
            </a:extLst>
          </p:cNvPr>
          <p:cNvSpPr/>
          <p:nvPr/>
        </p:nvSpPr>
        <p:spPr>
          <a:xfrm>
            <a:off x="4014885" y="3312709"/>
            <a:ext cx="825497" cy="309362"/>
          </a:xfrm>
          <a:prstGeom prst="rightArrow">
            <a:avLst/>
          </a:prstGeom>
          <a:solidFill>
            <a:srgbClr val="F39900"/>
          </a:solidFill>
          <a:ln>
            <a:solidFill>
              <a:srgbClr val="F3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664579-0DBF-3ABE-6AEE-902D84EB55FE}"/>
              </a:ext>
            </a:extLst>
          </p:cNvPr>
          <p:cNvSpPr txBox="1"/>
          <p:nvPr/>
        </p:nvSpPr>
        <p:spPr>
          <a:xfrm>
            <a:off x="3631063" y="1825164"/>
            <a:ext cx="1969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(      )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格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D56DB8B-D575-683B-8668-E22D2D9207F1}"/>
              </a:ext>
            </a:extLst>
          </p:cNvPr>
          <p:cNvSpPr txBox="1"/>
          <p:nvPr/>
        </p:nvSpPr>
        <p:spPr>
          <a:xfrm>
            <a:off x="4167697" y="1769552"/>
            <a:ext cx="596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2EBEEF7B-C344-6E58-27E7-DBBE26502BFF}"/>
              </a:ext>
            </a:extLst>
          </p:cNvPr>
          <p:cNvCxnSpPr>
            <a:cxnSpLocks/>
          </p:cNvCxnSpPr>
          <p:nvPr/>
        </p:nvCxnSpPr>
        <p:spPr>
          <a:xfrm>
            <a:off x="2887974" y="2417221"/>
            <a:ext cx="3031323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32986 0.0015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93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025BA3C6-98FF-902D-24EF-019C580B04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14" y="381755"/>
            <a:ext cx="5324772" cy="2071857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93F4884C-804E-70A7-C859-F175B5AE4919}"/>
              </a:ext>
            </a:extLst>
          </p:cNvPr>
          <p:cNvSpPr txBox="1"/>
          <p:nvPr/>
        </p:nvSpPr>
        <p:spPr>
          <a:xfrm>
            <a:off x="1000125" y="4078505"/>
            <a:ext cx="71437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移动的距离相等，都是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8396245-6432-959B-15CE-FC0BF3A61E2A}"/>
              </a:ext>
            </a:extLst>
          </p:cNvPr>
          <p:cNvGrpSpPr/>
          <p:nvPr/>
        </p:nvGrpSpPr>
        <p:grpSpPr>
          <a:xfrm>
            <a:off x="419106" y="2571750"/>
            <a:ext cx="3779514" cy="1277840"/>
            <a:chOff x="419106" y="2571750"/>
            <a:chExt cx="3779514" cy="1277840"/>
          </a:xfrm>
        </p:grpSpPr>
        <p:sp>
          <p:nvSpPr>
            <p:cNvPr id="3" name="AutoShape 27">
              <a:extLst>
                <a:ext uri="{FF2B5EF4-FFF2-40B4-BE49-F238E27FC236}">
                  <a16:creationId xmlns:a16="http://schemas.microsoft.com/office/drawing/2014/main" id="{60012EE1-2B64-D37F-35DF-C5E15DE7B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108" y="2571750"/>
              <a:ext cx="2484512" cy="1159702"/>
            </a:xfrm>
            <a:prstGeom prst="wedgeRoundRectCallout">
              <a:avLst>
                <a:gd name="adj1" fmla="val -61321"/>
                <a:gd name="adj2" fmla="val 16375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图形的形状、大小没有变化。</a:t>
              </a:r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C6F15BA-CEBB-8022-C77E-A6C5C9D94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06" y="2865593"/>
              <a:ext cx="980760" cy="983997"/>
            </a:xfrm>
            <a:prstGeom prst="rect">
              <a:avLst/>
            </a:prstGeom>
          </p:spPr>
        </p:pic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0829B3F-8315-C97C-55CF-ED83841990EA}"/>
              </a:ext>
            </a:extLst>
          </p:cNvPr>
          <p:cNvGrpSpPr/>
          <p:nvPr/>
        </p:nvGrpSpPr>
        <p:grpSpPr>
          <a:xfrm>
            <a:off x="4373057" y="2571750"/>
            <a:ext cx="4351837" cy="1238760"/>
            <a:chOff x="4373057" y="2571750"/>
            <a:chExt cx="4351837" cy="1238760"/>
          </a:xfrm>
        </p:grpSpPr>
        <p:sp>
          <p:nvSpPr>
            <p:cNvPr id="8" name="AutoShape 27">
              <a:extLst>
                <a:ext uri="{FF2B5EF4-FFF2-40B4-BE49-F238E27FC236}">
                  <a16:creationId xmlns:a16="http://schemas.microsoft.com/office/drawing/2014/main" id="{BFCA97CA-7250-09D5-65F9-2EF241B8D4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3057" y="2571750"/>
              <a:ext cx="3069777" cy="1159702"/>
            </a:xfrm>
            <a:prstGeom prst="wedgeRoundRectCallout">
              <a:avLst>
                <a:gd name="adj1" fmla="val 59426"/>
                <a:gd name="adj2" fmla="val 11775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点</a:t>
              </a:r>
              <a:r>
                <a:rPr lang="en-US" altLang="zh-CN" sz="2400" b="1" i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B</a:t>
              </a:r>
              <a:r>
                <a:rPr lang="zh-CN" altLang="en-US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移动的距离和点</a:t>
              </a:r>
              <a:r>
                <a:rPr lang="en-US" altLang="zh-CN" sz="2400" b="1" i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C</a:t>
              </a:r>
              <a:r>
                <a:rPr lang="zh-CN" altLang="en-US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移动的距离相等。</a:t>
              </a: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38583320-DC5E-99D8-01F1-50EFD9313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7370" y="2829750"/>
              <a:ext cx="977524" cy="980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898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图: 过程 4"/>
          <p:cNvSpPr/>
          <p:nvPr/>
        </p:nvSpPr>
        <p:spPr>
          <a:xfrm>
            <a:off x="635480" y="1587500"/>
            <a:ext cx="7873040" cy="1968500"/>
          </a:xfrm>
          <a:prstGeom prst="flowChartProcess">
            <a:avLst/>
          </a:prstGeom>
          <a:solidFill>
            <a:srgbClr val="FFFF00"/>
          </a:solidFill>
          <a:ln w="19050">
            <a:solidFill>
              <a:srgbClr val="D626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图形平移时，图形的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形状和大小都不发生变化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，图形中每个点平移的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方向相同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，每个点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移动的距离也相同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0618F-FABB-2098-947E-90E227AC9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矩形 6">
            <a:extLst>
              <a:ext uri="{FF2B5EF4-FFF2-40B4-BE49-F238E27FC236}">
                <a16:creationId xmlns:a16="http://schemas.microsoft.com/office/drawing/2014/main" id="{F630D116-FD53-2360-55C7-9F2E6CCFC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3333" y="753931"/>
            <a:ext cx="5413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画出下图向右平移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格后的图形。</a:t>
            </a:r>
          </a:p>
        </p:txBody>
      </p:sp>
      <p:pic>
        <p:nvPicPr>
          <p:cNvPr id="3" name="图片 7">
            <a:extLst>
              <a:ext uri="{FF2B5EF4-FFF2-40B4-BE49-F238E27FC236}">
                <a16:creationId xmlns:a16="http://schemas.microsoft.com/office/drawing/2014/main" id="{6F50692C-F395-9D00-E0AE-FD8E8BE1E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3598"/>
            <a:ext cx="631177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0372CF3-19F3-A4C7-9E36-D6251CBC91A0}"/>
              </a:ext>
            </a:extLst>
          </p:cNvPr>
          <p:cNvSpPr txBox="1"/>
          <p:nvPr/>
        </p:nvSpPr>
        <p:spPr>
          <a:xfrm>
            <a:off x="359509" y="87098"/>
            <a:ext cx="59522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三、运用平移的性质解决问题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2AB5032-3B3A-DCDB-220C-77550F00D7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57" y="776791"/>
            <a:ext cx="655636" cy="47351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6D49E7B-E1F2-0512-530C-99C6C23A01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916" y="1445373"/>
            <a:ext cx="4612167" cy="1795462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646E8587-F61F-6624-05DC-F40530D702E0}"/>
              </a:ext>
            </a:extLst>
          </p:cNvPr>
          <p:cNvGrpSpPr/>
          <p:nvPr/>
        </p:nvGrpSpPr>
        <p:grpSpPr>
          <a:xfrm>
            <a:off x="1105535" y="3517067"/>
            <a:ext cx="6689726" cy="1245433"/>
            <a:chOff x="1105535" y="3517067"/>
            <a:chExt cx="6689726" cy="1245433"/>
          </a:xfrm>
        </p:grpSpPr>
        <p:sp>
          <p:nvSpPr>
            <p:cNvPr id="5" name="AutoShape 27">
              <a:extLst>
                <a:ext uri="{FF2B5EF4-FFF2-40B4-BE49-F238E27FC236}">
                  <a16:creationId xmlns:a16="http://schemas.microsoft.com/office/drawing/2014/main" id="{621E9D2B-59FD-1ADD-6633-094C810E9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065" y="3517067"/>
              <a:ext cx="5442196" cy="1245433"/>
            </a:xfrm>
            <a:prstGeom prst="wedgeRoundRectCallout">
              <a:avLst>
                <a:gd name="adj1" fmla="val -56537"/>
                <a:gd name="adj2" fmla="val 8631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先在图上选个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点</a:t>
              </a:r>
              <a:r>
                <a:rPr lang="zh-CN" altLang="en-US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，找到它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平移后的位置</a:t>
              </a:r>
              <a:r>
                <a:rPr lang="zh-CN" altLang="en-US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，再对照原图画出平移后的图形。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004AAF15-D0A9-EDC0-202D-9F1CD48C0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5535" y="3711669"/>
              <a:ext cx="860425" cy="856228"/>
            </a:xfrm>
            <a:prstGeom prst="rect">
              <a:avLst/>
            </a:prstGeom>
          </p:spPr>
        </p:pic>
      </p:grpSp>
      <p:sp>
        <p:nvSpPr>
          <p:cNvPr id="11" name="椭圆 10">
            <a:extLst>
              <a:ext uri="{FF2B5EF4-FFF2-40B4-BE49-F238E27FC236}">
                <a16:creationId xmlns:a16="http://schemas.microsoft.com/office/drawing/2014/main" id="{5115E0A0-92E3-14B0-729C-75F5BE65FC76}"/>
              </a:ext>
            </a:extLst>
          </p:cNvPr>
          <p:cNvSpPr/>
          <p:nvPr/>
        </p:nvSpPr>
        <p:spPr>
          <a:xfrm>
            <a:off x="5768340" y="177546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0FC54734-BEC6-B04A-63C9-E4931E36B5B9}"/>
              </a:ext>
            </a:extLst>
          </p:cNvPr>
          <p:cNvCxnSpPr>
            <a:cxnSpLocks/>
          </p:cNvCxnSpPr>
          <p:nvPr/>
        </p:nvCxnSpPr>
        <p:spPr>
          <a:xfrm>
            <a:off x="2987040" y="1813560"/>
            <a:ext cx="281940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B27A51FB-A6B4-0605-0418-92138C897AA4}"/>
              </a:ext>
            </a:extLst>
          </p:cNvPr>
          <p:cNvSpPr/>
          <p:nvPr/>
        </p:nvSpPr>
        <p:spPr>
          <a:xfrm rot="5400000">
            <a:off x="4295227" y="245199"/>
            <a:ext cx="203026" cy="2819400"/>
          </a:xfrm>
          <a:prstGeom prst="leftBrace">
            <a:avLst>
              <a:gd name="adj1" fmla="val 61821"/>
              <a:gd name="adj2" fmla="val 50000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80A3F3D-5A07-D85C-C9C3-066EE5A44C70}"/>
              </a:ext>
            </a:extLst>
          </p:cNvPr>
          <p:cNvSpPr txBox="1"/>
          <p:nvPr/>
        </p:nvSpPr>
        <p:spPr>
          <a:xfrm>
            <a:off x="3626247" y="1245318"/>
            <a:ext cx="18915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向右平移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</a:t>
            </a:r>
            <a:endParaRPr lang="zh-CN" altLang="en-US" sz="2000" dirty="0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F2C3C4D8-342D-86F7-AE3F-692FC4D84520}"/>
              </a:ext>
            </a:extLst>
          </p:cNvPr>
          <p:cNvCxnSpPr>
            <a:cxnSpLocks/>
          </p:cNvCxnSpPr>
          <p:nvPr/>
        </p:nvCxnSpPr>
        <p:spPr>
          <a:xfrm flipH="1">
            <a:off x="5450840" y="1831340"/>
            <a:ext cx="350520" cy="698500"/>
          </a:xfrm>
          <a:prstGeom prst="line">
            <a:avLst/>
          </a:prstGeom>
          <a:ln w="28575">
            <a:solidFill>
              <a:srgbClr val="00B0E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946D4700-EC0B-EFCE-52BB-1A893AC56969}"/>
              </a:ext>
            </a:extLst>
          </p:cNvPr>
          <p:cNvCxnSpPr>
            <a:cxnSpLocks/>
          </p:cNvCxnSpPr>
          <p:nvPr/>
        </p:nvCxnSpPr>
        <p:spPr>
          <a:xfrm flipH="1" flipV="1">
            <a:off x="5450840" y="2529840"/>
            <a:ext cx="350520" cy="342900"/>
          </a:xfrm>
          <a:prstGeom prst="line">
            <a:avLst/>
          </a:prstGeom>
          <a:ln w="28575">
            <a:solidFill>
              <a:srgbClr val="00B0E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46E95C68-D421-DDE0-12AB-12A6041B9E3C}"/>
              </a:ext>
            </a:extLst>
          </p:cNvPr>
          <p:cNvCxnSpPr>
            <a:cxnSpLocks/>
          </p:cNvCxnSpPr>
          <p:nvPr/>
        </p:nvCxnSpPr>
        <p:spPr>
          <a:xfrm flipH="1">
            <a:off x="5801360" y="2872740"/>
            <a:ext cx="347980" cy="0"/>
          </a:xfrm>
          <a:prstGeom prst="line">
            <a:avLst/>
          </a:prstGeom>
          <a:ln w="28575">
            <a:solidFill>
              <a:srgbClr val="00B0E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72FC3397-9ECB-6CA4-B2E5-215A5146D8DF}"/>
              </a:ext>
            </a:extLst>
          </p:cNvPr>
          <p:cNvCxnSpPr>
            <a:cxnSpLocks/>
          </p:cNvCxnSpPr>
          <p:nvPr/>
        </p:nvCxnSpPr>
        <p:spPr>
          <a:xfrm flipH="1">
            <a:off x="6149340" y="2529840"/>
            <a:ext cx="350520" cy="342900"/>
          </a:xfrm>
          <a:prstGeom prst="line">
            <a:avLst/>
          </a:prstGeom>
          <a:ln w="28575">
            <a:solidFill>
              <a:srgbClr val="00B0E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FFF1056A-81AF-8B80-032D-4D5F64B5CD67}"/>
              </a:ext>
            </a:extLst>
          </p:cNvPr>
          <p:cNvCxnSpPr>
            <a:cxnSpLocks/>
          </p:cNvCxnSpPr>
          <p:nvPr/>
        </p:nvCxnSpPr>
        <p:spPr>
          <a:xfrm flipH="1" flipV="1">
            <a:off x="5844540" y="1841593"/>
            <a:ext cx="655320" cy="643341"/>
          </a:xfrm>
          <a:prstGeom prst="line">
            <a:avLst/>
          </a:prstGeom>
          <a:ln w="28575">
            <a:solidFill>
              <a:srgbClr val="00B0E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26">
            <a:extLst>
              <a:ext uri="{FF2B5EF4-FFF2-40B4-BE49-F238E27FC236}">
                <a16:creationId xmlns:a16="http://schemas.microsoft.com/office/drawing/2014/main" id="{7EACAB8A-2386-E924-6B10-8E25197B1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3823" y="1399699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5" name="TextBox 26">
            <a:extLst>
              <a:ext uri="{FF2B5EF4-FFF2-40B4-BE49-F238E27FC236}">
                <a16:creationId xmlns:a16="http://schemas.microsoft.com/office/drawing/2014/main" id="{ED929DAE-59BE-2A12-605A-826E39877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9341" y="1395050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A′</a:t>
            </a:r>
          </a:p>
        </p:txBody>
      </p:sp>
    </p:spTree>
    <p:extLst>
      <p:ext uri="{BB962C8B-B14F-4D97-AF65-F5344CB8AC3E}">
        <p14:creationId xmlns:p14="http://schemas.microsoft.com/office/powerpoint/2010/main" val="264478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6" grpId="0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7689B-8134-5A2C-8ED9-5EF07AC47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矩形 6">
            <a:extLst>
              <a:ext uri="{FF2B5EF4-FFF2-40B4-BE49-F238E27FC236}">
                <a16:creationId xmlns:a16="http://schemas.microsoft.com/office/drawing/2014/main" id="{8FBFF0CA-C31D-49E7-F25C-F7DDF8637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3333" y="753931"/>
            <a:ext cx="5413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画出下图向右平移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格后的图形。</a:t>
            </a:r>
          </a:p>
        </p:txBody>
      </p:sp>
      <p:pic>
        <p:nvPicPr>
          <p:cNvPr id="3" name="图片 7">
            <a:extLst>
              <a:ext uri="{FF2B5EF4-FFF2-40B4-BE49-F238E27FC236}">
                <a16:creationId xmlns:a16="http://schemas.microsoft.com/office/drawing/2014/main" id="{6DF78641-BE7D-3163-56D7-63623CB53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3598"/>
            <a:ext cx="631177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DB3B020-5B50-4A5F-601E-A56F57FC9009}"/>
              </a:ext>
            </a:extLst>
          </p:cNvPr>
          <p:cNvSpPr txBox="1"/>
          <p:nvPr/>
        </p:nvSpPr>
        <p:spPr>
          <a:xfrm>
            <a:off x="359509" y="87098"/>
            <a:ext cx="59522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三、运用平移的性质解决问题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F863428-DB7C-88B4-DA5D-C2E52E79D6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57" y="776791"/>
            <a:ext cx="655636" cy="47351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6A661EB-88D7-C8C6-5BC0-981D6B4994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916" y="1445373"/>
            <a:ext cx="4612167" cy="1795462"/>
          </a:xfrm>
          <a:prstGeom prst="rect">
            <a:avLst/>
          </a:prstGeom>
        </p:spPr>
      </p:pic>
      <p:sp>
        <p:nvSpPr>
          <p:cNvPr id="5" name="AutoShape 27">
            <a:extLst>
              <a:ext uri="{FF2B5EF4-FFF2-40B4-BE49-F238E27FC236}">
                <a16:creationId xmlns:a16="http://schemas.microsoft.com/office/drawing/2014/main" id="{8336094B-816F-5602-E873-CFAEF9DDA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099" y="3509962"/>
            <a:ext cx="4884421" cy="1083568"/>
          </a:xfrm>
          <a:prstGeom prst="wedgeRoundRectCallout">
            <a:avLst>
              <a:gd name="adj1" fmla="val 55477"/>
              <a:gd name="adj2" fmla="val -2382"/>
              <a:gd name="adj3" fmla="val 16667"/>
            </a:avLst>
          </a:prstGeom>
          <a:solidFill>
            <a:srgbClr val="FFFFFF"/>
          </a:solidFill>
          <a:ln w="2857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也可以在图上选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几个关键点</a:t>
            </a:r>
            <a:r>
              <a:rPr lang="zh-CN" altLang="en-US" sz="2400" b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，找出它们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平移后的位置</a:t>
            </a:r>
            <a:r>
              <a:rPr lang="zh-CN" altLang="en-US" sz="2400" b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，再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连起来</a:t>
            </a:r>
            <a:r>
              <a:rPr lang="zh-CN" altLang="en-US" sz="2400" b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54B1975B-B3ED-999C-7A57-ABDB0DC5A60A}"/>
              </a:ext>
            </a:extLst>
          </p:cNvPr>
          <p:cNvSpPr/>
          <p:nvPr/>
        </p:nvSpPr>
        <p:spPr>
          <a:xfrm>
            <a:off x="5768340" y="177546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F13C0EE2-849C-4D90-366A-0A160BE79CC5}"/>
              </a:ext>
            </a:extLst>
          </p:cNvPr>
          <p:cNvCxnSpPr>
            <a:cxnSpLocks/>
          </p:cNvCxnSpPr>
          <p:nvPr/>
        </p:nvCxnSpPr>
        <p:spPr>
          <a:xfrm>
            <a:off x="2987040" y="1813560"/>
            <a:ext cx="2819400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76A0D53D-6344-7AB6-21EF-FD0078EF5327}"/>
              </a:ext>
            </a:extLst>
          </p:cNvPr>
          <p:cNvSpPr/>
          <p:nvPr/>
        </p:nvSpPr>
        <p:spPr>
          <a:xfrm rot="5400000">
            <a:off x="4295227" y="245199"/>
            <a:ext cx="203026" cy="2819400"/>
          </a:xfrm>
          <a:prstGeom prst="leftBrace">
            <a:avLst>
              <a:gd name="adj1" fmla="val 61821"/>
              <a:gd name="adj2" fmla="val 50000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A7478D9-9556-AAE2-A3CC-3BEFCD0EE143}"/>
              </a:ext>
            </a:extLst>
          </p:cNvPr>
          <p:cNvSpPr txBox="1"/>
          <p:nvPr/>
        </p:nvSpPr>
        <p:spPr>
          <a:xfrm>
            <a:off x="3626247" y="1245318"/>
            <a:ext cx="18915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向右平移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</a:t>
            </a:r>
            <a:endParaRPr lang="zh-CN" altLang="en-US" sz="2000" dirty="0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BBFA15F1-05E5-6E57-AAEC-7EEF6C1A8070}"/>
              </a:ext>
            </a:extLst>
          </p:cNvPr>
          <p:cNvCxnSpPr>
            <a:cxnSpLocks/>
          </p:cNvCxnSpPr>
          <p:nvPr/>
        </p:nvCxnSpPr>
        <p:spPr>
          <a:xfrm flipH="1">
            <a:off x="5450840" y="1831340"/>
            <a:ext cx="350520" cy="69850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FC7B860-6368-639A-7731-E8291E1EA13C}"/>
              </a:ext>
            </a:extLst>
          </p:cNvPr>
          <p:cNvCxnSpPr>
            <a:cxnSpLocks/>
          </p:cNvCxnSpPr>
          <p:nvPr/>
        </p:nvCxnSpPr>
        <p:spPr>
          <a:xfrm flipH="1" flipV="1">
            <a:off x="5450840" y="2529840"/>
            <a:ext cx="350520" cy="34290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6575226A-1AFF-C358-74E7-6F788DD19E95}"/>
              </a:ext>
            </a:extLst>
          </p:cNvPr>
          <p:cNvCxnSpPr>
            <a:cxnSpLocks/>
          </p:cNvCxnSpPr>
          <p:nvPr/>
        </p:nvCxnSpPr>
        <p:spPr>
          <a:xfrm flipH="1">
            <a:off x="5801360" y="2872740"/>
            <a:ext cx="347980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EE1BB865-05B0-5557-F2F1-C330B0BABCAA}"/>
              </a:ext>
            </a:extLst>
          </p:cNvPr>
          <p:cNvCxnSpPr>
            <a:cxnSpLocks/>
          </p:cNvCxnSpPr>
          <p:nvPr/>
        </p:nvCxnSpPr>
        <p:spPr>
          <a:xfrm flipH="1">
            <a:off x="6149340" y="2529840"/>
            <a:ext cx="350520" cy="34290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B42C5886-C26F-CB70-282D-7A5A1F525221}"/>
              </a:ext>
            </a:extLst>
          </p:cNvPr>
          <p:cNvCxnSpPr>
            <a:cxnSpLocks/>
          </p:cNvCxnSpPr>
          <p:nvPr/>
        </p:nvCxnSpPr>
        <p:spPr>
          <a:xfrm flipH="1" flipV="1">
            <a:off x="5844540" y="1841593"/>
            <a:ext cx="655320" cy="643341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1723E761-AED9-7774-4DD2-55432C9F84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555" y="3617477"/>
            <a:ext cx="897645" cy="903590"/>
          </a:xfrm>
          <a:prstGeom prst="rect">
            <a:avLst/>
          </a:prstGeom>
        </p:spPr>
      </p:pic>
      <p:sp>
        <p:nvSpPr>
          <p:cNvPr id="8" name="TextBox 26">
            <a:extLst>
              <a:ext uri="{FF2B5EF4-FFF2-40B4-BE49-F238E27FC236}">
                <a16:creationId xmlns:a16="http://schemas.microsoft.com/office/drawing/2014/main" id="{EDD8B4F1-316F-50B5-811E-39065C3A6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3823" y="1399699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26">
            <a:extLst>
              <a:ext uri="{FF2B5EF4-FFF2-40B4-BE49-F238E27FC236}">
                <a16:creationId xmlns:a16="http://schemas.microsoft.com/office/drawing/2014/main" id="{98CEE09B-9653-87FA-895D-AE6832680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9341" y="1395050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A′</a:t>
            </a:r>
          </a:p>
        </p:txBody>
      </p:sp>
      <p:sp>
        <p:nvSpPr>
          <p:cNvPr id="15" name="TextBox 26">
            <a:extLst>
              <a:ext uri="{FF2B5EF4-FFF2-40B4-BE49-F238E27FC236}">
                <a16:creationId xmlns:a16="http://schemas.microsoft.com/office/drawing/2014/main" id="{DEB0DC0B-76B0-A40D-FBE7-03A46FD22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9123" y="2156973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B′</a:t>
            </a:r>
          </a:p>
        </p:txBody>
      </p:sp>
      <p:sp>
        <p:nvSpPr>
          <p:cNvPr id="18" name="TextBox 26">
            <a:extLst>
              <a:ext uri="{FF2B5EF4-FFF2-40B4-BE49-F238E27FC236}">
                <a16:creationId xmlns:a16="http://schemas.microsoft.com/office/drawing/2014/main" id="{20999967-5B34-D5B8-BDF1-148BD03FC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1582" y="2744496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C′</a:t>
            </a:r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AA6FD74A-B703-D228-6971-AB3B0DEF2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3024" y="2719761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D′</a:t>
            </a: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4783EEF9-B092-1D11-8F4A-532A5D8DB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921" y="2162748"/>
            <a:ext cx="73183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E′</a:t>
            </a: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FE9B9298-CC65-9DC9-C53B-440797C21EDF}"/>
              </a:ext>
            </a:extLst>
          </p:cNvPr>
          <p:cNvSpPr/>
          <p:nvPr/>
        </p:nvSpPr>
        <p:spPr>
          <a:xfrm>
            <a:off x="5410200" y="24765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E68BC78C-BD06-59F4-F2A3-71E77604196E}"/>
              </a:ext>
            </a:extLst>
          </p:cNvPr>
          <p:cNvSpPr/>
          <p:nvPr/>
        </p:nvSpPr>
        <p:spPr>
          <a:xfrm>
            <a:off x="5768340" y="282702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2935516B-D92C-7765-31D0-918004FA8CF4}"/>
              </a:ext>
            </a:extLst>
          </p:cNvPr>
          <p:cNvSpPr/>
          <p:nvPr/>
        </p:nvSpPr>
        <p:spPr>
          <a:xfrm>
            <a:off x="6111240" y="282702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676F129D-96EA-31AD-BCDA-690597F2E3F8}"/>
              </a:ext>
            </a:extLst>
          </p:cNvPr>
          <p:cNvSpPr/>
          <p:nvPr/>
        </p:nvSpPr>
        <p:spPr>
          <a:xfrm>
            <a:off x="6477000" y="246888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29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6" grpId="0"/>
      <p:bldP spid="8" grpId="0"/>
      <p:bldP spid="12" grpId="0"/>
      <p:bldP spid="15" grpId="0"/>
      <p:bldP spid="18" grpId="0"/>
      <p:bldP spid="20" grpId="0"/>
      <p:bldP spid="21" grpId="0"/>
      <p:bldP spid="22" grpId="0" animBg="1"/>
      <p:bldP spid="23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424DFB3-9327-0F16-8EB0-9BB137D7B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222" y="968790"/>
            <a:ext cx="6853556" cy="361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6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</a:t>
            </a:r>
            <a:r>
              <a:rPr lang="zh-CN" altLang="en-US" sz="26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选关键点</a:t>
            </a:r>
            <a:r>
              <a:rPr lang="zh-CN" altLang="zh-CN" sz="26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sz="26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确定所给图形的关键点（如图形的顶点、相交点、端点等）</a:t>
            </a:r>
            <a:r>
              <a:rPr lang="zh-CN" altLang="zh-CN" sz="26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zh-CN" sz="26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  <a:r>
              <a:rPr lang="zh-CN" altLang="en-US" sz="26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移点</a:t>
            </a:r>
            <a:r>
              <a:rPr lang="zh-CN" altLang="zh-CN" sz="26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sz="26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按要求把选择的点向规定的方向平移规定的格数。</a:t>
            </a:r>
            <a:endParaRPr lang="en-US" altLang="zh-CN" sz="2600" b="1" dirty="0">
              <a:solidFill>
                <a:srgbClr val="0A0FD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6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③连点成形</a:t>
            </a:r>
            <a:r>
              <a:rPr lang="zh-CN" altLang="zh-CN" sz="26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sz="26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按所给图形的形状顺次连接各对应点，就可以画出所给图形平移后的图形。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0653674-B106-3159-A852-6ECDF62D9894}"/>
              </a:ext>
            </a:extLst>
          </p:cNvPr>
          <p:cNvSpPr txBox="1"/>
          <p:nvPr/>
        </p:nvSpPr>
        <p:spPr>
          <a:xfrm>
            <a:off x="1122362" y="295919"/>
            <a:ext cx="23675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归纳：</a:t>
            </a:r>
          </a:p>
        </p:txBody>
      </p:sp>
    </p:spTree>
    <p:extLst>
      <p:ext uri="{BB962C8B-B14F-4D97-AF65-F5344CB8AC3E}">
        <p14:creationId xmlns:p14="http://schemas.microsoft.com/office/powerpoint/2010/main" val="231290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矩形 6"/>
          <p:cNvSpPr>
            <a:spLocks noChangeArrowheads="1"/>
          </p:cNvSpPr>
          <p:nvPr/>
        </p:nvSpPr>
        <p:spPr bwMode="auto">
          <a:xfrm>
            <a:off x="500625" y="662886"/>
            <a:ext cx="3253739" cy="3017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说一说：小动物卡片应分别向哪个方向平移，平移多少格才能“吃到”它们喜欢的食物卡片？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76555" y="3776926"/>
            <a:ext cx="35566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P42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  <p:pic>
        <p:nvPicPr>
          <p:cNvPr id="3" name="图片 7">
            <a:extLst>
              <a:ext uri="{FF2B5EF4-FFF2-40B4-BE49-F238E27FC236}">
                <a16:creationId xmlns:a16="http://schemas.microsoft.com/office/drawing/2014/main" id="{B5924284-B89B-4CFA-5BFB-6CF941126D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3598"/>
            <a:ext cx="3253739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F53AF2D-0A64-9E0B-3396-79DC170885B0}"/>
              </a:ext>
            </a:extLst>
          </p:cNvPr>
          <p:cNvSpPr txBox="1"/>
          <p:nvPr/>
        </p:nvSpPr>
        <p:spPr>
          <a:xfrm>
            <a:off x="268069" y="87098"/>
            <a:ext cx="35566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四、巩固提升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B3968CA-4D5E-C38C-E0D0-3027EFD08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655" y="853484"/>
            <a:ext cx="4683125" cy="3971129"/>
          </a:xfrm>
          <a:prstGeom prst="rect">
            <a:avLst/>
          </a:prstGeom>
        </p:spPr>
      </p:pic>
      <p:sp>
        <p:nvSpPr>
          <p:cNvPr id="9" name="Line 759">
            <a:extLst>
              <a:ext uri="{FF2B5EF4-FFF2-40B4-BE49-F238E27FC236}">
                <a16:creationId xmlns:a16="http://schemas.microsoft.com/office/drawing/2014/main" id="{2120A2E9-4008-7A39-064B-35C7F78B12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1759629"/>
            <a:ext cx="3169921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A0637A5-AC9F-E82B-97B0-19A25CB27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492" y="1366842"/>
            <a:ext cx="8318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</a:p>
        </p:txBody>
      </p:sp>
      <p:sp>
        <p:nvSpPr>
          <p:cNvPr id="11" name="Line 764">
            <a:extLst>
              <a:ext uri="{FF2B5EF4-FFF2-40B4-BE49-F238E27FC236}">
                <a16:creationId xmlns:a16="http://schemas.microsoft.com/office/drawing/2014/main" id="{848F906D-17DA-F133-F6F3-E9F86CEA997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89521" y="1759629"/>
            <a:ext cx="0" cy="1387431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3A93710-F0A9-D564-BFC1-73FB6462D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6654" y="2234888"/>
            <a:ext cx="8318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</a:p>
        </p:txBody>
      </p:sp>
      <p:sp>
        <p:nvSpPr>
          <p:cNvPr id="13" name="Line 759">
            <a:extLst>
              <a:ext uri="{FF2B5EF4-FFF2-40B4-BE49-F238E27FC236}">
                <a16:creationId xmlns:a16="http://schemas.microsoft.com/office/drawing/2014/main" id="{E11E2741-4A9C-AB1B-81DD-4199FBCD36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54878" y="1407438"/>
            <a:ext cx="3603622" cy="1267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6A8CB02-D575-96C9-E5D6-AA710371D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1014" y="1004535"/>
            <a:ext cx="8318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</a:p>
        </p:txBody>
      </p:sp>
      <p:sp>
        <p:nvSpPr>
          <p:cNvPr id="15" name="Line 764">
            <a:extLst>
              <a:ext uri="{FF2B5EF4-FFF2-40B4-BE49-F238E27FC236}">
                <a16:creationId xmlns:a16="http://schemas.microsoft.com/office/drawing/2014/main" id="{80B6EFE5-83C5-5841-905C-4AF38606700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270" y="1420107"/>
            <a:ext cx="0" cy="2466093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B121E59-0F32-DEAD-44D8-F5056D871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898" y="2347201"/>
            <a:ext cx="8318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</a:p>
        </p:txBody>
      </p:sp>
      <p:sp>
        <p:nvSpPr>
          <p:cNvPr id="19" name="Line 759">
            <a:extLst>
              <a:ext uri="{FF2B5EF4-FFF2-40B4-BE49-F238E27FC236}">
                <a16:creationId xmlns:a16="http://schemas.microsoft.com/office/drawing/2014/main" id="{A28FBF07-9532-97DE-DFDE-0ECA6FA0BE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05404" y="4269652"/>
            <a:ext cx="2894958" cy="10178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0DED5B4-FD12-B171-4786-22061CAD9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4119" y="3859129"/>
            <a:ext cx="8318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</a:p>
        </p:txBody>
      </p:sp>
      <p:sp>
        <p:nvSpPr>
          <p:cNvPr id="21" name="Line 764">
            <a:extLst>
              <a:ext uri="{FF2B5EF4-FFF2-40B4-BE49-F238E27FC236}">
                <a16:creationId xmlns:a16="http://schemas.microsoft.com/office/drawing/2014/main" id="{3C25BF83-001B-A862-82E0-5E6F150D86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20644" y="1112520"/>
            <a:ext cx="0" cy="3157132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4CFAFF5-7CF0-EDA6-8CC1-EAA58AAD1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9688" y="2638170"/>
            <a:ext cx="8318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9" grpId="0" animBg="1"/>
      <p:bldP spid="20" grpId="0"/>
      <p:bldP spid="21" grpId="0" animBg="1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矩形 6"/>
          <p:cNvSpPr>
            <a:spLocks noChangeArrowheads="1"/>
          </p:cNvSpPr>
          <p:nvPr/>
        </p:nvSpPr>
        <p:spPr bwMode="auto">
          <a:xfrm>
            <a:off x="524510" y="632143"/>
            <a:ext cx="55931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先填空，再画出平移后的图形。</a:t>
            </a:r>
          </a:p>
        </p:txBody>
      </p:sp>
      <p:graphicFrame>
        <p:nvGraphicFramePr>
          <p:cNvPr id="8" name="Group 7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341850"/>
              </p:ext>
            </p:extLst>
          </p:nvPr>
        </p:nvGraphicFramePr>
        <p:xfrm>
          <a:off x="653733" y="1389063"/>
          <a:ext cx="5843593" cy="2914652"/>
        </p:xfrm>
        <a:graphic>
          <a:graphicData uri="http://schemas.openxmlformats.org/drawingml/2006/table">
            <a:tbl>
              <a:tblPr/>
              <a:tblGrid>
                <a:gridCol w="291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3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16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19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28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16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93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16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9162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932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9162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9162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932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9162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91621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932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91622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2918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8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8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7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8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18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1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15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18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19694" name="Group 748"/>
          <p:cNvGrpSpPr/>
          <p:nvPr/>
        </p:nvGrpSpPr>
        <p:grpSpPr bwMode="auto">
          <a:xfrm>
            <a:off x="1820545" y="1685925"/>
            <a:ext cx="577850" cy="869950"/>
            <a:chOff x="1801" y="1570"/>
            <a:chExt cx="363" cy="545"/>
          </a:xfrm>
        </p:grpSpPr>
        <p:sp>
          <p:nvSpPr>
            <p:cNvPr id="19723" name="Line 731"/>
            <p:cNvSpPr>
              <a:spLocks noChangeShapeType="1"/>
            </p:cNvSpPr>
            <p:nvPr/>
          </p:nvSpPr>
          <p:spPr bwMode="auto">
            <a:xfrm>
              <a:off x="1801" y="1570"/>
              <a:ext cx="0" cy="54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4" name="Line 732"/>
            <p:cNvSpPr>
              <a:spLocks noChangeShapeType="1"/>
            </p:cNvSpPr>
            <p:nvPr/>
          </p:nvSpPr>
          <p:spPr bwMode="auto">
            <a:xfrm>
              <a:off x="1801" y="1933"/>
              <a:ext cx="35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5" name="Line 736"/>
            <p:cNvSpPr>
              <a:spLocks noChangeShapeType="1"/>
            </p:cNvSpPr>
            <p:nvPr/>
          </p:nvSpPr>
          <p:spPr bwMode="auto">
            <a:xfrm>
              <a:off x="1801" y="1570"/>
              <a:ext cx="363" cy="3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695" name="Group 777"/>
          <p:cNvGrpSpPr/>
          <p:nvPr/>
        </p:nvGrpSpPr>
        <p:grpSpPr bwMode="auto">
          <a:xfrm>
            <a:off x="4454208" y="1677988"/>
            <a:ext cx="577850" cy="877887"/>
            <a:chOff x="4246" y="1565"/>
            <a:chExt cx="363" cy="550"/>
          </a:xfrm>
        </p:grpSpPr>
        <p:sp>
          <p:nvSpPr>
            <p:cNvPr id="19720" name="Line 750"/>
            <p:cNvSpPr>
              <a:spLocks noChangeShapeType="1"/>
            </p:cNvSpPr>
            <p:nvPr/>
          </p:nvSpPr>
          <p:spPr bwMode="auto">
            <a:xfrm>
              <a:off x="4246" y="1570"/>
              <a:ext cx="0" cy="54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1" name="Line 751"/>
            <p:cNvSpPr>
              <a:spLocks noChangeShapeType="1"/>
            </p:cNvSpPr>
            <p:nvPr/>
          </p:nvSpPr>
          <p:spPr bwMode="auto">
            <a:xfrm>
              <a:off x="4246" y="1933"/>
              <a:ext cx="3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2" name="Line 752"/>
            <p:cNvSpPr>
              <a:spLocks noChangeShapeType="1"/>
            </p:cNvSpPr>
            <p:nvPr/>
          </p:nvSpPr>
          <p:spPr bwMode="auto">
            <a:xfrm>
              <a:off x="4246" y="1565"/>
              <a:ext cx="363" cy="36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696" name="Line 759"/>
          <p:cNvSpPr>
            <a:spLocks noChangeShapeType="1"/>
          </p:cNvSpPr>
          <p:nvPr/>
        </p:nvSpPr>
        <p:spPr bwMode="auto">
          <a:xfrm>
            <a:off x="2665095" y="2146300"/>
            <a:ext cx="11557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9697" name="Group 777"/>
          <p:cNvGrpSpPr/>
          <p:nvPr/>
        </p:nvGrpSpPr>
        <p:grpSpPr bwMode="auto">
          <a:xfrm>
            <a:off x="4454208" y="1677988"/>
            <a:ext cx="577850" cy="877887"/>
            <a:chOff x="4246" y="1565"/>
            <a:chExt cx="363" cy="550"/>
          </a:xfrm>
        </p:grpSpPr>
        <p:sp>
          <p:nvSpPr>
            <p:cNvPr id="19717" name="Line 750"/>
            <p:cNvSpPr>
              <a:spLocks noChangeShapeType="1"/>
            </p:cNvSpPr>
            <p:nvPr/>
          </p:nvSpPr>
          <p:spPr bwMode="auto">
            <a:xfrm>
              <a:off x="4246" y="1570"/>
              <a:ext cx="0" cy="545"/>
            </a:xfrm>
            <a:prstGeom prst="line">
              <a:avLst/>
            </a:prstGeom>
            <a:noFill/>
            <a:ln w="19050">
              <a:solidFill>
                <a:srgbClr val="6600FF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8" name="Line 751"/>
            <p:cNvSpPr>
              <a:spLocks noChangeShapeType="1"/>
            </p:cNvSpPr>
            <p:nvPr/>
          </p:nvSpPr>
          <p:spPr bwMode="auto">
            <a:xfrm>
              <a:off x="4246" y="1933"/>
              <a:ext cx="363" cy="0"/>
            </a:xfrm>
            <a:prstGeom prst="line">
              <a:avLst/>
            </a:prstGeom>
            <a:noFill/>
            <a:ln w="19050">
              <a:solidFill>
                <a:srgbClr val="6600FF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9" name="Line 752"/>
            <p:cNvSpPr>
              <a:spLocks noChangeShapeType="1"/>
            </p:cNvSpPr>
            <p:nvPr/>
          </p:nvSpPr>
          <p:spPr bwMode="auto">
            <a:xfrm>
              <a:off x="4246" y="1565"/>
              <a:ext cx="363" cy="365"/>
            </a:xfrm>
            <a:prstGeom prst="line">
              <a:avLst/>
            </a:prstGeom>
            <a:noFill/>
            <a:ln w="19050">
              <a:solidFill>
                <a:srgbClr val="6600FF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" name="Group 748"/>
          <p:cNvGrpSpPr/>
          <p:nvPr/>
        </p:nvGrpSpPr>
        <p:grpSpPr bwMode="auto">
          <a:xfrm>
            <a:off x="4451033" y="3143250"/>
            <a:ext cx="577850" cy="869950"/>
            <a:chOff x="1801" y="1570"/>
            <a:chExt cx="363" cy="545"/>
          </a:xfrm>
        </p:grpSpPr>
        <p:sp>
          <p:nvSpPr>
            <p:cNvPr id="19714" name="Line 731"/>
            <p:cNvSpPr>
              <a:spLocks noChangeShapeType="1"/>
            </p:cNvSpPr>
            <p:nvPr/>
          </p:nvSpPr>
          <p:spPr bwMode="auto">
            <a:xfrm>
              <a:off x="1801" y="1570"/>
              <a:ext cx="0" cy="54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5" name="Line 732"/>
            <p:cNvSpPr>
              <a:spLocks noChangeShapeType="1"/>
            </p:cNvSpPr>
            <p:nvPr/>
          </p:nvSpPr>
          <p:spPr bwMode="auto">
            <a:xfrm>
              <a:off x="1801" y="1933"/>
              <a:ext cx="35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6" name="Line 736"/>
            <p:cNvSpPr>
              <a:spLocks noChangeShapeType="1"/>
            </p:cNvSpPr>
            <p:nvPr/>
          </p:nvSpPr>
          <p:spPr bwMode="auto">
            <a:xfrm>
              <a:off x="1801" y="1570"/>
              <a:ext cx="363" cy="3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>
            <a:off x="1784033" y="1641475"/>
            <a:ext cx="71437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412933" y="1636713"/>
            <a:ext cx="71437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>
            <a:off x="1855470" y="1682750"/>
            <a:ext cx="2582863" cy="0"/>
          </a:xfrm>
          <a:prstGeom prst="line">
            <a:avLst/>
          </a:prstGeom>
          <a:ln w="28575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2888933" y="1209675"/>
            <a:ext cx="831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</a:p>
        </p:txBody>
      </p:sp>
      <p:grpSp>
        <p:nvGrpSpPr>
          <p:cNvPr id="30" name="Group 769"/>
          <p:cNvGrpSpPr/>
          <p:nvPr/>
        </p:nvGrpSpPr>
        <p:grpSpPr bwMode="auto">
          <a:xfrm>
            <a:off x="4673283" y="2474913"/>
            <a:ext cx="1343025" cy="579437"/>
            <a:chOff x="3550" y="2115"/>
            <a:chExt cx="843" cy="363"/>
          </a:xfrm>
        </p:grpSpPr>
        <p:sp>
          <p:nvSpPr>
            <p:cNvPr id="19712" name="Line 764"/>
            <p:cNvSpPr>
              <a:spLocks noChangeShapeType="1"/>
            </p:cNvSpPr>
            <p:nvPr/>
          </p:nvSpPr>
          <p:spPr bwMode="auto">
            <a:xfrm>
              <a:off x="3550" y="2115"/>
              <a:ext cx="0" cy="363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3" name="Text Box 766"/>
            <p:cNvSpPr txBox="1">
              <a:spLocks noChangeArrowheads="1"/>
            </p:cNvSpPr>
            <p:nvPr/>
          </p:nvSpPr>
          <p:spPr bwMode="auto">
            <a:xfrm>
              <a:off x="3569" y="2115"/>
              <a:ext cx="824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平移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格</a:t>
              </a:r>
            </a:p>
          </p:txBody>
        </p:sp>
      </p:grpSp>
      <p:sp>
        <p:nvSpPr>
          <p:cNvPr id="33" name="椭圆 32"/>
          <p:cNvSpPr/>
          <p:nvPr/>
        </p:nvSpPr>
        <p:spPr>
          <a:xfrm>
            <a:off x="4419283" y="2228850"/>
            <a:ext cx="71437" cy="714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5006658" y="2228850"/>
            <a:ext cx="71437" cy="7143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4412933" y="2519363"/>
            <a:ext cx="71437" cy="71437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6590983" y="1711325"/>
            <a:ext cx="2255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①选关键点</a:t>
            </a: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6590983" y="2378075"/>
            <a:ext cx="2101851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②移点</a:t>
            </a: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6590983" y="3043238"/>
            <a:ext cx="22558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③连点成形</a:t>
            </a:r>
          </a:p>
        </p:txBody>
      </p:sp>
      <p:sp>
        <p:nvSpPr>
          <p:cNvPr id="19710" name="Text Box 760"/>
          <p:cNvSpPr txBox="1">
            <a:spLocks noChangeArrowheads="1"/>
          </p:cNvSpPr>
          <p:nvPr/>
        </p:nvSpPr>
        <p:spPr bwMode="auto">
          <a:xfrm>
            <a:off x="2176145" y="2208213"/>
            <a:ext cx="195262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平移（   ）格</a:t>
            </a:r>
          </a:p>
        </p:txBody>
      </p:sp>
      <p:sp>
        <p:nvSpPr>
          <p:cNvPr id="40" name="TextBox 1"/>
          <p:cNvSpPr txBox="1">
            <a:spLocks noChangeArrowheads="1"/>
          </p:cNvSpPr>
          <p:nvPr/>
        </p:nvSpPr>
        <p:spPr bwMode="auto">
          <a:xfrm>
            <a:off x="3146108" y="2195513"/>
            <a:ext cx="5048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 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45514" y="756583"/>
            <a:ext cx="2769709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P42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5.55112E-17 L 1.66667E-6 0.2858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2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-0.00092 L -0.00034 0.2836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45679E-6 L -0.00156 0.28365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4.93827E-6 L 0.00069 0.28365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7" grpId="0" bldLvl="0" animBg="1"/>
      <p:bldP spid="27" grpId="1" bldLvl="0" animBg="1"/>
      <p:bldP spid="27" grpId="2" bldLvl="0" animBg="1"/>
      <p:bldP spid="29" grpId="0"/>
      <p:bldP spid="33" grpId="0" bldLvl="0" animBg="1"/>
      <p:bldP spid="33" grpId="1" bldLvl="0" animBg="1"/>
      <p:bldP spid="34" grpId="0" bldLvl="0" animBg="1"/>
      <p:bldP spid="34" grpId="1" bldLvl="0" animBg="1"/>
      <p:bldP spid="35" grpId="0" bldLvl="0" animBg="1"/>
      <p:bldP spid="35" grpId="1" bldLvl="0" animBg="1"/>
      <p:bldP spid="36" grpId="0"/>
      <p:bldP spid="37" grpId="0"/>
      <p:bldP spid="38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1"/>
          <p:cNvSpPr>
            <a:spLocks noChangeArrowheads="1"/>
          </p:cNvSpPr>
          <p:nvPr/>
        </p:nvSpPr>
        <p:spPr bwMode="auto">
          <a:xfrm>
            <a:off x="539750" y="1158875"/>
            <a:ext cx="74815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      向右平移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格，在得到的      涂上颜色。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938270" y="649605"/>
            <a:ext cx="39249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P44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练习八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3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66F9CD8-DB62-CD66-C086-EA3B89E855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88" y="1877940"/>
            <a:ext cx="7557025" cy="198198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 bwMode="auto">
          <a:xfrm>
            <a:off x="4950193" y="2290919"/>
            <a:ext cx="1116012" cy="1133164"/>
            <a:chOff x="8036303" y="3927146"/>
            <a:chExt cx="1116000" cy="1134251"/>
          </a:xfrm>
        </p:grpSpPr>
        <p:sp>
          <p:nvSpPr>
            <p:cNvPr id="6" name="梯形 5"/>
            <p:cNvSpPr/>
            <p:nvPr/>
          </p:nvSpPr>
          <p:spPr>
            <a:xfrm flipV="1">
              <a:off x="8036303" y="4676853"/>
              <a:ext cx="1116000" cy="384544"/>
            </a:xfrm>
            <a:prstGeom prst="trapezoid">
              <a:avLst>
                <a:gd name="adj" fmla="val 99442"/>
              </a:avLst>
            </a:prstGeom>
            <a:solidFill>
              <a:srgbClr val="EBF3D9"/>
            </a:solidFill>
            <a:ln w="19050">
              <a:solidFill>
                <a:srgbClr val="96C7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7" name="等腰三角形 6"/>
            <p:cNvSpPr/>
            <p:nvPr/>
          </p:nvSpPr>
          <p:spPr>
            <a:xfrm rot="5400000">
              <a:off x="8224378" y="4115621"/>
              <a:ext cx="737307" cy="360358"/>
            </a:xfrm>
            <a:prstGeom prst="triangle">
              <a:avLst/>
            </a:prstGeom>
            <a:solidFill>
              <a:srgbClr val="EBF3D9"/>
            </a:solidFill>
            <a:ln w="19050">
              <a:solidFill>
                <a:srgbClr val="96C7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982C8F5C-59FF-5A67-EC71-EFED8459D9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565" y="1177222"/>
            <a:ext cx="456574" cy="4481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4FA7304-B4B7-9809-1869-647146DDE6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32" y="1171963"/>
            <a:ext cx="441131" cy="438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3"/>
          <p:cNvSpPr>
            <a:spLocks noChangeArrowheads="1"/>
          </p:cNvSpPr>
          <p:nvPr/>
        </p:nvSpPr>
        <p:spPr bwMode="auto">
          <a:xfrm>
            <a:off x="431800" y="885825"/>
            <a:ext cx="82804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分别画出将       向上平移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格、向左平移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格后得到的图形。</a:t>
            </a:r>
          </a:p>
        </p:txBody>
      </p:sp>
      <p:pic>
        <p:nvPicPr>
          <p:cNvPr id="21507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979488"/>
            <a:ext cx="5349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图片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563" y="1981200"/>
            <a:ext cx="674687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任意多边形: 形状 6"/>
          <p:cNvSpPr/>
          <p:nvPr/>
        </p:nvSpPr>
        <p:spPr>
          <a:xfrm>
            <a:off x="6221413" y="2408238"/>
            <a:ext cx="996950" cy="638175"/>
          </a:xfrm>
          <a:custGeom>
            <a:avLst/>
            <a:gdLst>
              <a:gd name="connsiteX0" fmla="*/ 0 w 997527"/>
              <a:gd name="connsiteY0" fmla="*/ 0 h 637309"/>
              <a:gd name="connsiteX1" fmla="*/ 671946 w 997527"/>
              <a:gd name="connsiteY1" fmla="*/ 0 h 637309"/>
              <a:gd name="connsiteX2" fmla="*/ 997527 w 997527"/>
              <a:gd name="connsiteY2" fmla="*/ 630382 h 637309"/>
              <a:gd name="connsiteX3" fmla="*/ 0 w 997527"/>
              <a:gd name="connsiteY3" fmla="*/ 637309 h 637309"/>
              <a:gd name="connsiteX4" fmla="*/ 0 w 997527"/>
              <a:gd name="connsiteY4" fmla="*/ 0 h 63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7527" h="637309">
                <a:moveTo>
                  <a:pt x="0" y="0"/>
                </a:moveTo>
                <a:lnTo>
                  <a:pt x="671946" y="0"/>
                </a:lnTo>
                <a:lnTo>
                  <a:pt x="997527" y="630382"/>
                </a:lnTo>
                <a:lnTo>
                  <a:pt x="0" y="637309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/>
          <p:cNvSpPr/>
          <p:nvPr/>
        </p:nvSpPr>
        <p:spPr>
          <a:xfrm>
            <a:off x="3589338" y="3398838"/>
            <a:ext cx="996950" cy="638175"/>
          </a:xfrm>
          <a:custGeom>
            <a:avLst/>
            <a:gdLst>
              <a:gd name="connsiteX0" fmla="*/ 0 w 997527"/>
              <a:gd name="connsiteY0" fmla="*/ 0 h 637309"/>
              <a:gd name="connsiteX1" fmla="*/ 671946 w 997527"/>
              <a:gd name="connsiteY1" fmla="*/ 0 h 637309"/>
              <a:gd name="connsiteX2" fmla="*/ 997527 w 997527"/>
              <a:gd name="connsiteY2" fmla="*/ 630382 h 637309"/>
              <a:gd name="connsiteX3" fmla="*/ 0 w 997527"/>
              <a:gd name="connsiteY3" fmla="*/ 637309 h 637309"/>
              <a:gd name="connsiteX4" fmla="*/ 0 w 997527"/>
              <a:gd name="connsiteY4" fmla="*/ 0 h 63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7527" h="637309">
                <a:moveTo>
                  <a:pt x="0" y="0"/>
                </a:moveTo>
                <a:lnTo>
                  <a:pt x="671946" y="0"/>
                </a:lnTo>
                <a:lnTo>
                  <a:pt x="997527" y="630382"/>
                </a:lnTo>
                <a:lnTo>
                  <a:pt x="0" y="637309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959225" y="537845"/>
            <a:ext cx="39249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</a:rPr>
              <a:t>P44 </a:t>
            </a:r>
            <a:r>
              <a:rPr lang="zh-CN" altLang="en-US" dirty="0">
                <a:solidFill>
                  <a:srgbClr val="00B050"/>
                </a:solidFill>
                <a:latin typeface="+mn-ea"/>
              </a:rPr>
              <a:t>练习八</a:t>
            </a:r>
            <a:r>
              <a:rPr lang="en-US" altLang="zh-CN" dirty="0">
                <a:solidFill>
                  <a:srgbClr val="00B050"/>
                </a:solidFill>
                <a:latin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sym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sym typeface="+mn-ea"/>
              </a:rPr>
              <a:t>4</a:t>
            </a:r>
            <a:r>
              <a:rPr lang="zh-CN" altLang="en-US" dirty="0">
                <a:solidFill>
                  <a:srgbClr val="00B050"/>
                </a:solidFill>
                <a:latin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61200"/>
          <a:stretch>
            <a:fillRect/>
          </a:stretch>
        </p:blipFill>
        <p:spPr bwMode="auto">
          <a:xfrm>
            <a:off x="2468880" y="-55563"/>
            <a:ext cx="4205606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3223260" y="23813"/>
            <a:ext cx="265649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五、课堂小结</a:t>
            </a:r>
          </a:p>
        </p:txBody>
      </p:sp>
      <p:pic>
        <p:nvPicPr>
          <p:cNvPr id="22532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748" y="1720850"/>
            <a:ext cx="1226892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标注 5132"/>
          <p:cNvSpPr>
            <a:spLocks noChangeArrowheads="1"/>
          </p:cNvSpPr>
          <p:nvPr/>
        </p:nvSpPr>
        <p:spPr bwMode="auto">
          <a:xfrm>
            <a:off x="2671763" y="1360488"/>
            <a:ext cx="5832475" cy="1827212"/>
          </a:xfrm>
          <a:prstGeom prst="wedgeRoundRectCallout">
            <a:avLst>
              <a:gd name="adj1" fmla="val -58208"/>
              <a:gd name="adj2" fmla="val 3285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今天我们在课上进一步学习了平移的知识，你愿意和大家分享这节课中的收获吗？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547</Words>
  <Application>Microsoft Office PowerPoint</Application>
  <PresentationFormat>全屏显示(16:9)</PresentationFormat>
  <Paragraphs>74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等线</vt:lpstr>
      <vt:lpstr>等线 Light</vt:lpstr>
      <vt:lpstr>黑体</vt:lpstr>
      <vt:lpstr>楷体</vt:lpstr>
      <vt:lpstr>字魂59号-创粗黑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336</cp:revision>
  <dcterms:created xsi:type="dcterms:W3CDTF">2015-08-27T07:30:00Z</dcterms:created>
  <dcterms:modified xsi:type="dcterms:W3CDTF">2026-07-14T01:57:04Z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66BDB7116084478C94258634F2A9218B</vt:lpwstr>
  </property>
</Properties>
</file>