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2"/>
  </p:notesMasterIdLst>
  <p:sldIdLst>
    <p:sldId id="263" r:id="rId2"/>
    <p:sldId id="378" r:id="rId3"/>
    <p:sldId id="379" r:id="rId4"/>
    <p:sldId id="386" r:id="rId5"/>
    <p:sldId id="389" r:id="rId6"/>
    <p:sldId id="387" r:id="rId7"/>
    <p:sldId id="388" r:id="rId8"/>
    <p:sldId id="390" r:id="rId9"/>
    <p:sldId id="391" r:id="rId10"/>
    <p:sldId id="402" r:id="rId11"/>
    <p:sldId id="393" r:id="rId12"/>
    <p:sldId id="403" r:id="rId13"/>
    <p:sldId id="398" r:id="rId14"/>
    <p:sldId id="401" r:id="rId15"/>
    <p:sldId id="399" r:id="rId16"/>
    <p:sldId id="404" r:id="rId17"/>
    <p:sldId id="405" r:id="rId18"/>
    <p:sldId id="406" r:id="rId19"/>
  </p:sldIdLst>
  <p:sldSz cx="9144000" cy="5143500" type="screen16x9"/>
  <p:notesSz cx="6858000" cy="9144000"/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30">
          <p15:clr>
            <a:srgbClr val="A4A3A4"/>
          </p15:clr>
        </p15:guide>
        <p15:guide id="2" orient="horz" pos="754">
          <p15:clr>
            <a:srgbClr val="A4A3A4"/>
          </p15:clr>
        </p15:guide>
        <p15:guide id="3" orient="horz" pos="3008">
          <p15:clr>
            <a:srgbClr val="A4A3A4"/>
          </p15:clr>
        </p15:guide>
        <p15:guide id="4" pos="158">
          <p15:clr>
            <a:srgbClr val="A4A3A4"/>
          </p15:clr>
        </p15:guide>
        <p15:guide id="5" pos="35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B0EC"/>
    <a:srgbClr val="FFFFFF"/>
    <a:srgbClr val="0A0FDC"/>
    <a:srgbClr val="F39900"/>
    <a:srgbClr val="F8C8C7"/>
    <a:srgbClr val="F8F35F"/>
    <a:srgbClr val="986C9E"/>
    <a:srgbClr val="FBE9F0"/>
    <a:srgbClr val="CE76A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786" autoAdjust="0"/>
    <p:restoredTop sz="96209" autoAdjust="0"/>
  </p:normalViewPr>
  <p:slideViewPr>
    <p:cSldViewPr showGuides="1">
      <p:cViewPr varScale="1">
        <p:scale>
          <a:sx n="109" d="100"/>
          <a:sy n="109" d="100"/>
        </p:scale>
        <p:origin x="744" y="5"/>
      </p:cViewPr>
      <p:guideLst>
        <p:guide orient="horz" pos="1630"/>
        <p:guide orient="horz" pos="754"/>
        <p:guide orient="horz" pos="3008"/>
        <p:guide pos="158"/>
        <p:guide pos="35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2BE2FD22-3D1E-4FF7-8B97-389F8FD32852}" type="datetimeFigureOut">
              <a:rPr lang="zh-CN" altLang="en-US"/>
              <a:t>2026/7/14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/>
              <a:t>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 eaLnBrk="1" hangingPunct="1">
              <a:defRPr sz="1200"/>
            </a:lvl1pPr>
          </a:lstStyle>
          <a:p>
            <a:pPr>
              <a:defRPr/>
            </a:pPr>
            <a:fld id="{2BFED701-4382-4B5D-A43E-D6F9523D4251}" type="slidenum">
              <a:rPr lang="zh-CN" altLang="en-US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幻灯片图像占位符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195" name="备注占位符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8196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fld id="{1E95816D-64F1-4683-B5C5-55DFF73FC0B6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7.png"/><Relationship Id="rId7" Type="http://schemas.openxmlformats.org/officeDocument/2006/relationships/image" Target="../media/image9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2.png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700" y="0"/>
            <a:ext cx="9156700" cy="5151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图片 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-266"/>
          <a:stretch>
            <a:fillRect/>
          </a:stretch>
        </p:blipFill>
        <p:spPr bwMode="auto">
          <a:xfrm>
            <a:off x="-50800" y="0"/>
            <a:ext cx="9156700" cy="5151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图片 3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1364" b="54546"/>
          <a:stretch>
            <a:fillRect/>
          </a:stretch>
        </p:blipFill>
        <p:spPr bwMode="auto">
          <a:xfrm>
            <a:off x="-12700" y="0"/>
            <a:ext cx="3184525" cy="2106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图片 4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849" r="757" b="38303"/>
          <a:stretch>
            <a:fillRect/>
          </a:stretch>
        </p:blipFill>
        <p:spPr bwMode="auto">
          <a:xfrm>
            <a:off x="5522913" y="404813"/>
            <a:ext cx="3621087" cy="3167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图片 5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813" y="-812800"/>
            <a:ext cx="5883275" cy="6402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图片 7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8900" y="2881313"/>
            <a:ext cx="2894013" cy="2432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本框 9"/>
          <p:cNvSpPr txBox="1"/>
          <p:nvPr userDrawn="1"/>
        </p:nvSpPr>
        <p:spPr>
          <a:xfrm rot="20132266">
            <a:off x="3707449" y="2240696"/>
            <a:ext cx="1729100" cy="46166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dirty="0">
                <a:solidFill>
                  <a:schemeClr val="bg1">
                    <a:lumMod val="75000"/>
                    <a:alpha val="5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11" name="图片 27">
            <a:extLst>
              <a:ext uri="{FF2B5EF4-FFF2-40B4-BE49-F238E27FC236}">
                <a16:creationId xmlns:a16="http://schemas.microsoft.com/office/drawing/2014/main" id="{33A91381-73B9-4AF3-A80F-A4EEED420D2F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830194" y="0"/>
            <a:ext cx="1273474" cy="719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" name="组合 2"/>
          <p:cNvGrpSpPr/>
          <p:nvPr userDrawn="1"/>
        </p:nvGrpSpPr>
        <p:grpSpPr bwMode="auto">
          <a:xfrm>
            <a:off x="266700" y="190500"/>
            <a:ext cx="8718550" cy="4689475"/>
            <a:chOff x="952500" y="869648"/>
            <a:chExt cx="10172700" cy="5471160"/>
          </a:xfrm>
        </p:grpSpPr>
        <p:sp>
          <p:nvSpPr>
            <p:cNvPr id="4" name="矩形 3"/>
            <p:cNvSpPr/>
            <p:nvPr/>
          </p:nvSpPr>
          <p:spPr>
            <a:xfrm>
              <a:off x="1082159" y="869648"/>
              <a:ext cx="10043041" cy="5334103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latin typeface="字魂59号-创粗黑" panose="00000500000000000000" pitchFamily="2" charset="-122"/>
                <a:ea typeface="字魂27号-布丁体" panose="00000500000000000000" pitchFamily="2" charset="-122"/>
                <a:sym typeface="字魂59号-创粗黑" panose="00000500000000000000" pitchFamily="2" charset="-122"/>
              </a:endParaRPr>
            </a:p>
          </p:txBody>
        </p:sp>
        <p:sp>
          <p:nvSpPr>
            <p:cNvPr id="5" name="矩形 4"/>
            <p:cNvSpPr/>
            <p:nvPr/>
          </p:nvSpPr>
          <p:spPr>
            <a:xfrm>
              <a:off x="952500" y="1006705"/>
              <a:ext cx="10043041" cy="533410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latin typeface="字魂59号-创粗黑" panose="00000500000000000000" pitchFamily="2" charset="-122"/>
                <a:ea typeface="字魂27号-布丁体" panose="00000500000000000000" pitchFamily="2" charset="-122"/>
                <a:sym typeface="字魂59号-创粗黑" panose="00000500000000000000" pitchFamily="2" charset="-122"/>
              </a:endParaRPr>
            </a:p>
          </p:txBody>
        </p:sp>
      </p:grpSp>
      <p:pic>
        <p:nvPicPr>
          <p:cNvPr id="6" name="图片 5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1364" b="54546"/>
          <a:stretch>
            <a:fillRect/>
          </a:stretch>
        </p:blipFill>
        <p:spPr bwMode="auto">
          <a:xfrm>
            <a:off x="-1588" y="3175"/>
            <a:ext cx="1477963" cy="977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图片 6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849" r="757" b="38303"/>
          <a:stretch>
            <a:fillRect/>
          </a:stretch>
        </p:blipFill>
        <p:spPr bwMode="auto">
          <a:xfrm>
            <a:off x="6770688" y="-12700"/>
            <a:ext cx="2640012" cy="2308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图片 7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544" t="62898" r="26581" b="24684"/>
          <a:stretch>
            <a:fillRect/>
          </a:stretch>
        </p:blipFill>
        <p:spPr bwMode="auto">
          <a:xfrm>
            <a:off x="6516688" y="4641850"/>
            <a:ext cx="738187" cy="617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图片 8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533" t="23036" r="26231" b="20023"/>
          <a:stretch>
            <a:fillRect/>
          </a:stretch>
        </p:blipFill>
        <p:spPr bwMode="auto">
          <a:xfrm>
            <a:off x="-176213" y="4130675"/>
            <a:ext cx="930276" cy="1012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图片 9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754" t="62070" r="51569" b="19298"/>
          <a:stretch>
            <a:fillRect/>
          </a:stretch>
        </p:blipFill>
        <p:spPr bwMode="auto">
          <a:xfrm rot="20023160">
            <a:off x="8653463" y="3913188"/>
            <a:ext cx="587375" cy="1293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文本框 11"/>
          <p:cNvSpPr txBox="1"/>
          <p:nvPr userDrawn="1"/>
        </p:nvSpPr>
        <p:spPr>
          <a:xfrm rot="20132266">
            <a:off x="3707449" y="2240696"/>
            <a:ext cx="1729100" cy="46166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dirty="0">
                <a:solidFill>
                  <a:schemeClr val="bg1">
                    <a:lumMod val="75000"/>
                    <a:alpha val="5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13" name="图片 27">
            <a:extLst>
              <a:ext uri="{FF2B5EF4-FFF2-40B4-BE49-F238E27FC236}">
                <a16:creationId xmlns:a16="http://schemas.microsoft.com/office/drawing/2014/main" id="{44EE3B14-7DEA-4590-8D52-0E7556C8C908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830194" y="0"/>
            <a:ext cx="1273474" cy="719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0"/>
            <a:ext cx="0" cy="0"/>
          </a:xfrm>
        </p:spPr>
        <p:txBody>
          <a:bodyPr vert="horz" wrap="square" lIns="91440" tIns="45720" rIns="91440" bIns="45720" numCol="1" anchor="t" anchorCtr="0" compatLnSpc="1"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fld id="{733F27DA-0CE6-4D02-8ED3-630FF9E71CE6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hyperlink" Target="u7xt11.swf" TargetMode="Externa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tiff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em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763688" y="1796270"/>
            <a:ext cx="5544616" cy="646331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threePt" dir="t"/>
            </a:scene3d>
            <a:sp3d contourW="12700">
              <a:contourClr>
                <a:srgbClr val="FDA343"/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600" b="1" dirty="0">
                <a:ln w="6350">
                  <a:solidFill>
                    <a:schemeClr val="tx1"/>
                  </a:solidFill>
                </a:ln>
                <a:latin typeface="Times New Roman" panose="02020603050405020304" pitchFamily="18" charset="0"/>
                <a:ea typeface="幼圆" panose="02010509060101010101" pitchFamily="49" charset="-122"/>
                <a:cs typeface="Times New Roman" panose="02020603050405020304" pitchFamily="18" charset="0"/>
                <a:sym typeface="+mn-lt"/>
              </a:rPr>
              <a:t>解决问题</a:t>
            </a:r>
          </a:p>
        </p:txBody>
      </p:sp>
      <p:sp>
        <p:nvSpPr>
          <p:cNvPr id="3" name="副标题 6">
            <a:extLst>
              <a:ext uri="{FF2B5EF4-FFF2-40B4-BE49-F238E27FC236}">
                <a16:creationId xmlns:a16="http://schemas.microsoft.com/office/drawing/2014/main" id="{45D9BD77-2CF8-DB9A-AE7A-07555C56F9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48037" y="2604770"/>
            <a:ext cx="2447925" cy="500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6858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altLang="zh-CN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R</a:t>
            </a:r>
            <a:r>
              <a:rPr lang="zh-CN" altLang="en-US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·五年级上册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图片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802" b="61200"/>
          <a:stretch>
            <a:fillRect/>
          </a:stretch>
        </p:blipFill>
        <p:spPr bwMode="auto">
          <a:xfrm>
            <a:off x="3155950" y="-55563"/>
            <a:ext cx="2771775" cy="776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文本框 7"/>
          <p:cNvSpPr txBox="1"/>
          <p:nvPr/>
        </p:nvSpPr>
        <p:spPr>
          <a:xfrm>
            <a:off x="3632200" y="15875"/>
            <a:ext cx="1831975" cy="584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200" b="1" dirty="0">
                <a:ln w="12700">
                  <a:noFill/>
                </a:ln>
                <a:latin typeface="黑体" panose="02010609060101010101" pitchFamily="49" charset="-122"/>
                <a:ea typeface="黑体" panose="02010609060101010101" pitchFamily="49" charset="-122"/>
                <a:cs typeface="+mn-ea"/>
                <a:sym typeface="+mn-lt"/>
              </a:rPr>
              <a:t>温故设疑</a:t>
            </a:r>
          </a:p>
        </p:txBody>
      </p:sp>
      <p:pic>
        <p:nvPicPr>
          <p:cNvPr id="9220" name="图片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6238" y="830458"/>
            <a:ext cx="5851525" cy="2927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0" name="组合 12"/>
          <p:cNvGrpSpPr/>
          <p:nvPr/>
        </p:nvGrpSpPr>
        <p:grpSpPr>
          <a:xfrm>
            <a:off x="3115965" y="1130879"/>
            <a:ext cx="576064" cy="1152128"/>
            <a:chOff x="1907704" y="1491630"/>
            <a:chExt cx="576064" cy="1152128"/>
          </a:xfrm>
          <a:solidFill>
            <a:schemeClr val="accent2">
              <a:lumMod val="50000"/>
            </a:schemeClr>
          </a:solidFill>
        </p:grpSpPr>
        <p:sp>
          <p:nvSpPr>
            <p:cNvPr id="21" name="矩形 20"/>
            <p:cNvSpPr/>
            <p:nvPr/>
          </p:nvSpPr>
          <p:spPr>
            <a:xfrm>
              <a:off x="1907704" y="2067694"/>
              <a:ext cx="576064" cy="576064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22" name="等腰三角形 21"/>
            <p:cNvSpPr/>
            <p:nvPr/>
          </p:nvSpPr>
          <p:spPr>
            <a:xfrm>
              <a:off x="1907704" y="1491630"/>
              <a:ext cx="576064" cy="576064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</p:grpSp>
      <p:sp>
        <p:nvSpPr>
          <p:cNvPr id="9222" name="矩形 14"/>
          <p:cNvSpPr>
            <a:spLocks noChangeArrowheads="1"/>
          </p:cNvSpPr>
          <p:nvPr/>
        </p:nvSpPr>
        <p:spPr bwMode="auto">
          <a:xfrm>
            <a:off x="3198813" y="1616952"/>
            <a:ext cx="388937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2400" b="1" i="1" dirty="0">
                <a:solidFill>
                  <a:srgbClr val="FFFF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A</a:t>
            </a:r>
            <a:endParaRPr lang="zh-CN" altLang="en-US" sz="2400" i="1" dirty="0">
              <a:solidFill>
                <a:srgbClr val="FFFF00"/>
              </a:solidFill>
              <a:latin typeface="Arial" panose="020B0604020202020204" pitchFamily="34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24" name="组合 16"/>
          <p:cNvGrpSpPr/>
          <p:nvPr/>
        </p:nvGrpSpPr>
        <p:grpSpPr>
          <a:xfrm>
            <a:off x="5736828" y="1130879"/>
            <a:ext cx="576064" cy="1152128"/>
            <a:chOff x="1907704" y="1491630"/>
            <a:chExt cx="576064" cy="1152128"/>
          </a:xfrm>
          <a:solidFill>
            <a:schemeClr val="accent2">
              <a:lumMod val="50000"/>
            </a:schemeClr>
          </a:solidFill>
        </p:grpSpPr>
        <p:sp>
          <p:nvSpPr>
            <p:cNvPr id="25" name="矩形 24"/>
            <p:cNvSpPr/>
            <p:nvPr/>
          </p:nvSpPr>
          <p:spPr>
            <a:xfrm>
              <a:off x="1907704" y="2067694"/>
              <a:ext cx="576064" cy="576064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26" name="等腰三角形 25"/>
            <p:cNvSpPr/>
            <p:nvPr/>
          </p:nvSpPr>
          <p:spPr>
            <a:xfrm>
              <a:off x="1907704" y="1491630"/>
              <a:ext cx="576064" cy="576064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</p:grpSp>
      <p:sp>
        <p:nvSpPr>
          <p:cNvPr id="9224" name="矩形 15"/>
          <p:cNvSpPr>
            <a:spLocks noChangeArrowheads="1"/>
          </p:cNvSpPr>
          <p:nvPr/>
        </p:nvSpPr>
        <p:spPr bwMode="auto">
          <a:xfrm>
            <a:off x="5829300" y="1616952"/>
            <a:ext cx="39052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2400" b="1" i="1" dirty="0">
                <a:solidFill>
                  <a:srgbClr val="FFFF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B</a:t>
            </a:r>
            <a:endParaRPr lang="zh-CN" altLang="en-US" sz="2400" i="1" dirty="0">
              <a:solidFill>
                <a:srgbClr val="FFFF00"/>
              </a:solidFill>
              <a:latin typeface="Arial" panose="020B0604020202020204" pitchFamily="34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28" name="组合 16"/>
          <p:cNvGrpSpPr/>
          <p:nvPr/>
        </p:nvGrpSpPr>
        <p:grpSpPr>
          <a:xfrm>
            <a:off x="5736828" y="2587347"/>
            <a:ext cx="576064" cy="1152128"/>
            <a:chOff x="1907704" y="1491630"/>
            <a:chExt cx="576064" cy="1152128"/>
          </a:xfrm>
          <a:solidFill>
            <a:schemeClr val="accent2">
              <a:lumMod val="50000"/>
            </a:schemeClr>
          </a:solidFill>
        </p:grpSpPr>
        <p:sp>
          <p:nvSpPr>
            <p:cNvPr id="29" name="矩形 28"/>
            <p:cNvSpPr/>
            <p:nvPr/>
          </p:nvSpPr>
          <p:spPr>
            <a:xfrm>
              <a:off x="1907704" y="2067694"/>
              <a:ext cx="576064" cy="576064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30" name="等腰三角形 29"/>
            <p:cNvSpPr/>
            <p:nvPr/>
          </p:nvSpPr>
          <p:spPr>
            <a:xfrm>
              <a:off x="1907704" y="1491630"/>
              <a:ext cx="576064" cy="576064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</p:grpSp>
      <p:sp>
        <p:nvSpPr>
          <p:cNvPr id="9226" name="矩形 15"/>
          <p:cNvSpPr>
            <a:spLocks noChangeArrowheads="1"/>
          </p:cNvSpPr>
          <p:nvPr/>
        </p:nvSpPr>
        <p:spPr bwMode="auto">
          <a:xfrm>
            <a:off x="5829300" y="3065530"/>
            <a:ext cx="39052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2400" b="1" i="1" dirty="0">
                <a:solidFill>
                  <a:srgbClr val="FFFF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C</a:t>
            </a:r>
            <a:endParaRPr lang="zh-CN" altLang="en-US" sz="2400" i="1" dirty="0">
              <a:solidFill>
                <a:srgbClr val="FFFF00"/>
              </a:solidFill>
              <a:latin typeface="Arial" panose="020B0604020202020204" pitchFamily="34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9227" name="文本框 22"/>
          <p:cNvSpPr txBox="1">
            <a:spLocks noChangeArrowheads="1"/>
          </p:cNvSpPr>
          <p:nvPr/>
        </p:nvSpPr>
        <p:spPr bwMode="auto">
          <a:xfrm>
            <a:off x="935038" y="3792760"/>
            <a:ext cx="7273925" cy="1001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10000"/>
              </a:lnSpc>
            </a:pP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图形</a:t>
            </a:r>
            <a:r>
              <a:rPr lang="en-US" altLang="zh-CN" sz="2800" b="1" i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A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向（      ）平移（      ）格得到图形</a:t>
            </a:r>
            <a:r>
              <a:rPr lang="en-US" altLang="zh-CN" sz="2800" b="1" i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B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，图形</a:t>
            </a:r>
            <a:r>
              <a:rPr lang="en-US" altLang="zh-CN" sz="2800" b="1" i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B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向（      ）平移（      ）格得到图形</a:t>
            </a:r>
            <a:r>
              <a:rPr lang="en-US" altLang="zh-CN" sz="2800" b="1" i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C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。</a:t>
            </a:r>
          </a:p>
        </p:txBody>
      </p:sp>
      <p:sp>
        <p:nvSpPr>
          <p:cNvPr id="33" name="文本框 32"/>
          <p:cNvSpPr txBox="1"/>
          <p:nvPr/>
        </p:nvSpPr>
        <p:spPr bwMode="auto">
          <a:xfrm>
            <a:off x="2720975" y="3738785"/>
            <a:ext cx="533400" cy="5683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zh-CN" altLang="en-US" sz="28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右</a:t>
            </a:r>
          </a:p>
        </p:txBody>
      </p:sp>
      <p:sp>
        <p:nvSpPr>
          <p:cNvPr id="34" name="文本框 33"/>
          <p:cNvSpPr txBox="1">
            <a:spLocks noChangeArrowheads="1"/>
          </p:cNvSpPr>
          <p:nvPr/>
        </p:nvSpPr>
        <p:spPr bwMode="auto">
          <a:xfrm>
            <a:off x="4773613" y="3738785"/>
            <a:ext cx="533400" cy="563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9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5" name="文本框 34"/>
          <p:cNvSpPr txBox="1"/>
          <p:nvPr/>
        </p:nvSpPr>
        <p:spPr bwMode="auto">
          <a:xfrm>
            <a:off x="2687638" y="4235673"/>
            <a:ext cx="533400" cy="5683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zh-CN" altLang="en-US" sz="28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下</a:t>
            </a:r>
          </a:p>
        </p:txBody>
      </p:sp>
      <p:sp>
        <p:nvSpPr>
          <p:cNvPr id="36" name="文本框 35"/>
          <p:cNvSpPr txBox="1">
            <a:spLocks noChangeArrowheads="1"/>
          </p:cNvSpPr>
          <p:nvPr/>
        </p:nvSpPr>
        <p:spPr bwMode="auto">
          <a:xfrm>
            <a:off x="4762500" y="4213448"/>
            <a:ext cx="533400" cy="6076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7183" name="TextBox 24"/>
          <p:cNvSpPr txBox="1">
            <a:spLocks noChangeArrowheads="1"/>
          </p:cNvSpPr>
          <p:nvPr/>
        </p:nvSpPr>
        <p:spPr bwMode="auto">
          <a:xfrm>
            <a:off x="571024" y="1539875"/>
            <a:ext cx="738664" cy="2349500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txBody>
          <a:bodyPr/>
          <a:lstStyle>
            <a:defPPr>
              <a:defRPr lang="zh-CN"/>
            </a:defPPr>
            <a:lvl1pPr defTabSz="68580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defRPr sz="3600" b="1">
                <a:solidFill>
                  <a:srgbClr val="C93756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  <a:lvl2pPr marL="742950" indent="-285750" defTabSz="685800">
              <a:buFont typeface="Arial" panose="020B0604020202020204" pitchFamily="34" charset="0"/>
              <a:defRPr sz="1300"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defTabSz="685800">
              <a:buFont typeface="Arial" panose="020B0604020202020204" pitchFamily="34" charset="0"/>
              <a:defRPr sz="1300"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defTabSz="685800">
              <a:buFont typeface="Arial" panose="020B0604020202020204" pitchFamily="34" charset="0"/>
              <a:defRPr sz="1300"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defTabSz="685800">
              <a:buFont typeface="Arial" panose="020B0604020202020204" pitchFamily="34" charset="0"/>
              <a:defRPr sz="1300"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dirty="0"/>
              <a:t>复习平移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  <p:bldP spid="34" grpId="0"/>
      <p:bldP spid="35" grpId="0"/>
      <p:bldP spid="3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Box 24"/>
          <p:cNvSpPr txBox="1">
            <a:spLocks noChangeArrowheads="1"/>
          </p:cNvSpPr>
          <p:nvPr/>
        </p:nvSpPr>
        <p:spPr bwMode="auto">
          <a:xfrm>
            <a:off x="571024" y="1539875"/>
            <a:ext cx="738664" cy="1913344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txBody>
          <a:bodyPr/>
          <a:lstStyle>
            <a:defPPr>
              <a:defRPr lang="zh-CN"/>
            </a:defPPr>
            <a:lvl1pPr defTabSz="68580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defRPr sz="3600" b="1">
                <a:solidFill>
                  <a:srgbClr val="C93756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  <a:lvl2pPr marL="742950" indent="-285750" defTabSz="685800">
              <a:buFont typeface="Arial" panose="020B0604020202020204" pitchFamily="34" charset="0"/>
              <a:defRPr sz="1300"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defTabSz="685800">
              <a:buFont typeface="Arial" panose="020B0604020202020204" pitchFamily="34" charset="0"/>
              <a:defRPr sz="1300"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defTabSz="685800">
              <a:buFont typeface="Arial" panose="020B0604020202020204" pitchFamily="34" charset="0"/>
              <a:defRPr sz="1300"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defTabSz="685800">
              <a:buFont typeface="Arial" panose="020B0604020202020204" pitchFamily="34" charset="0"/>
              <a:defRPr sz="1300"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dirty="0"/>
              <a:t>复习平移</a:t>
            </a:r>
          </a:p>
        </p:txBody>
      </p:sp>
      <p:sp>
        <p:nvSpPr>
          <p:cNvPr id="10243" name="文本框 3"/>
          <p:cNvSpPr txBox="1">
            <a:spLocks noChangeArrowheads="1"/>
          </p:cNvSpPr>
          <p:nvPr/>
        </p:nvSpPr>
        <p:spPr bwMode="auto">
          <a:xfrm>
            <a:off x="1476375" y="1666875"/>
            <a:ext cx="7196138" cy="145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3200" b="1">
                <a:latin typeface="黑体" panose="02010609060101010101" pitchFamily="49" charset="-122"/>
                <a:ea typeface="黑体" panose="02010609060101010101" pitchFamily="49" charset="-122"/>
              </a:rPr>
              <a:t>平移改变了图形的（     ），</a:t>
            </a:r>
            <a:endParaRPr lang="en-US" altLang="zh-CN" sz="3200" b="1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3200" b="1">
                <a:latin typeface="黑体" panose="02010609060101010101" pitchFamily="49" charset="-122"/>
                <a:ea typeface="黑体" panose="02010609060101010101" pitchFamily="49" charset="-122"/>
              </a:rPr>
              <a:t>不改变图形的（     ）和（     ）。</a:t>
            </a:r>
          </a:p>
        </p:txBody>
      </p:sp>
      <p:sp>
        <p:nvSpPr>
          <p:cNvPr id="10" name="文本框 9"/>
          <p:cNvSpPr txBox="1">
            <a:spLocks noChangeArrowheads="1"/>
          </p:cNvSpPr>
          <p:nvPr/>
        </p:nvSpPr>
        <p:spPr bwMode="auto">
          <a:xfrm>
            <a:off x="5245100" y="1798638"/>
            <a:ext cx="10096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32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位置</a:t>
            </a:r>
          </a:p>
        </p:txBody>
      </p:sp>
      <p:sp>
        <p:nvSpPr>
          <p:cNvPr id="11" name="文本框 10"/>
          <p:cNvSpPr txBox="1">
            <a:spLocks noChangeArrowheads="1"/>
          </p:cNvSpPr>
          <p:nvPr/>
        </p:nvSpPr>
        <p:spPr bwMode="auto">
          <a:xfrm>
            <a:off x="6677025" y="2535238"/>
            <a:ext cx="1009650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32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大小</a:t>
            </a:r>
          </a:p>
        </p:txBody>
      </p:sp>
      <p:sp>
        <p:nvSpPr>
          <p:cNvPr id="12" name="文本框 11"/>
          <p:cNvSpPr txBox="1">
            <a:spLocks noChangeArrowheads="1"/>
          </p:cNvSpPr>
          <p:nvPr/>
        </p:nvSpPr>
        <p:spPr bwMode="auto">
          <a:xfrm>
            <a:off x="4427538" y="2535238"/>
            <a:ext cx="1009650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32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形状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extBox 24"/>
          <p:cNvSpPr txBox="1">
            <a:spLocks noChangeArrowheads="1"/>
          </p:cNvSpPr>
          <p:nvPr/>
        </p:nvSpPr>
        <p:spPr bwMode="auto">
          <a:xfrm>
            <a:off x="571024" y="1539875"/>
            <a:ext cx="738664" cy="1913344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txBody>
          <a:bodyPr/>
          <a:lstStyle>
            <a:defPPr>
              <a:defRPr lang="zh-CN"/>
            </a:defPPr>
            <a:lvl1pPr defTabSz="68580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defRPr sz="3600" b="1">
                <a:solidFill>
                  <a:srgbClr val="C93756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  <a:lvl2pPr marL="742950" indent="-285750" defTabSz="685800">
              <a:buFont typeface="Arial" panose="020B0604020202020204" pitchFamily="34" charset="0"/>
              <a:defRPr sz="1300"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defTabSz="685800">
              <a:buFont typeface="Arial" panose="020B0604020202020204" pitchFamily="34" charset="0"/>
              <a:defRPr sz="1300"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defTabSz="685800">
              <a:buFont typeface="Arial" panose="020B0604020202020204" pitchFamily="34" charset="0"/>
              <a:defRPr sz="1300"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defTabSz="685800">
              <a:buFont typeface="Arial" panose="020B0604020202020204" pitchFamily="34" charset="0"/>
              <a:defRPr sz="1300"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dirty="0"/>
              <a:t>复习面积</a:t>
            </a:r>
          </a:p>
        </p:txBody>
      </p:sp>
      <p:sp>
        <p:nvSpPr>
          <p:cNvPr id="11267" name="文本框 7"/>
          <p:cNvSpPr txBox="1">
            <a:spLocks noChangeArrowheads="1"/>
          </p:cNvSpPr>
          <p:nvPr/>
        </p:nvSpPr>
        <p:spPr bwMode="auto">
          <a:xfrm>
            <a:off x="1309688" y="576263"/>
            <a:ext cx="5127625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3200" b="1">
                <a:latin typeface="黑体" panose="02010609060101010101" pitchFamily="49" charset="-122"/>
                <a:ea typeface="黑体" panose="02010609060101010101" pitchFamily="49" charset="-122"/>
              </a:rPr>
              <a:t>求长方形和正方形的面积。</a:t>
            </a:r>
          </a:p>
        </p:txBody>
      </p:sp>
      <p:pic>
        <p:nvPicPr>
          <p:cNvPr id="11268" name="图片 3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050" y="1352550"/>
            <a:ext cx="4968875" cy="2608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矩形 6"/>
          <p:cNvSpPr/>
          <p:nvPr/>
        </p:nvSpPr>
        <p:spPr>
          <a:xfrm>
            <a:off x="5362575" y="2439988"/>
            <a:ext cx="823913" cy="862012"/>
          </a:xfrm>
          <a:prstGeom prst="rect">
            <a:avLst/>
          </a:prstGeom>
          <a:solidFill>
            <a:srgbClr val="70AD47">
              <a:lumMod val="20000"/>
              <a:lumOff val="80000"/>
            </a:srgbClr>
          </a:solidFill>
          <a:ln w="19050" cap="flat" cmpd="sng" algn="ctr">
            <a:solidFill>
              <a:srgbClr val="3399FF"/>
            </a:solidFill>
            <a:prstDash val="solid"/>
            <a:miter lim="800000"/>
          </a:ln>
          <a:effectLst/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3200" b="1" kern="0" noProof="1">
              <a:solidFill>
                <a:prstClr val="black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2884488" y="2439988"/>
            <a:ext cx="1235075" cy="644525"/>
          </a:xfrm>
          <a:prstGeom prst="rect">
            <a:avLst/>
          </a:prstGeom>
          <a:solidFill>
            <a:srgbClr val="ED7D31">
              <a:lumMod val="60000"/>
              <a:lumOff val="40000"/>
            </a:srgbClr>
          </a:solidFill>
          <a:ln w="12700" cap="flat" cmpd="sng" algn="ctr">
            <a:solidFill>
              <a:srgbClr val="00B0F0"/>
            </a:solidFill>
            <a:prstDash val="solid"/>
            <a:miter lim="800000"/>
          </a:ln>
          <a:effectLst/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3200" b="1" kern="0" noProof="1">
              <a:solidFill>
                <a:prstClr val="black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9" name="左大括号 8"/>
          <p:cNvSpPr/>
          <p:nvPr/>
        </p:nvSpPr>
        <p:spPr>
          <a:xfrm rot="5400000">
            <a:off x="6871494" y="1215232"/>
            <a:ext cx="71437" cy="203200"/>
          </a:xfrm>
          <a:prstGeom prst="leftBrace">
            <a:avLst>
              <a:gd name="adj1" fmla="val 20429"/>
              <a:gd name="adj2" fmla="val 53345"/>
            </a:avLst>
          </a:prstGeom>
          <a:noFill/>
          <a:ln w="12700" cap="flat" cmpd="sng" algn="ctr">
            <a:solidFill>
              <a:srgbClr val="FF0000"/>
            </a:solidFill>
            <a:prstDash val="solid"/>
            <a:miter lim="800000"/>
          </a:ln>
          <a:effectLst/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solidFill>
                <a:prstClr val="black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11272" name="文本框 14"/>
          <p:cNvSpPr txBox="1">
            <a:spLocks noChangeArrowheads="1"/>
          </p:cNvSpPr>
          <p:nvPr/>
        </p:nvSpPr>
        <p:spPr bwMode="auto">
          <a:xfrm>
            <a:off x="6545263" y="881063"/>
            <a:ext cx="63976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20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1cm</a:t>
            </a:r>
            <a:endParaRPr lang="zh-CN" altLang="en-US" sz="2000" b="1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1" name="矩形 10"/>
          <p:cNvSpPr>
            <a:spLocks noChangeArrowheads="1"/>
          </p:cNvSpPr>
          <p:nvPr/>
        </p:nvSpPr>
        <p:spPr bwMode="auto">
          <a:xfrm>
            <a:off x="1835150" y="4121150"/>
            <a:ext cx="253365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6×3</a:t>
            </a:r>
            <a:r>
              <a:rPr lang="zh-CN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＝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18 (cm</a:t>
            </a:r>
            <a:r>
              <a:rPr lang="en-US" altLang="zh-CN" sz="2800" b="1" baseline="300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2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)</a:t>
            </a:r>
            <a:endParaRPr lang="zh-CN" altLang="en-US" sz="280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2" name="矩形 11"/>
          <p:cNvSpPr>
            <a:spLocks noChangeArrowheads="1"/>
          </p:cNvSpPr>
          <p:nvPr/>
        </p:nvSpPr>
        <p:spPr bwMode="auto">
          <a:xfrm>
            <a:off x="4919663" y="4116388"/>
            <a:ext cx="253365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4×4</a:t>
            </a:r>
            <a:r>
              <a:rPr lang="zh-CN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＝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16 (cm</a:t>
            </a:r>
            <a:r>
              <a:rPr lang="en-US" altLang="zh-CN" sz="2800" b="1" baseline="300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2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)</a:t>
            </a:r>
            <a:endParaRPr lang="zh-CN" altLang="en-US" sz="280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图片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802" b="61200"/>
          <a:stretch>
            <a:fillRect/>
          </a:stretch>
        </p:blipFill>
        <p:spPr bwMode="auto">
          <a:xfrm>
            <a:off x="3155950" y="-55563"/>
            <a:ext cx="2771775" cy="776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文本框 5"/>
          <p:cNvSpPr txBox="1"/>
          <p:nvPr/>
        </p:nvSpPr>
        <p:spPr>
          <a:xfrm>
            <a:off x="3603625" y="20638"/>
            <a:ext cx="1831975" cy="58420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200" b="1" dirty="0">
                <a:ln w="12700">
                  <a:noFill/>
                </a:ln>
                <a:latin typeface="黑体" panose="02010609060101010101" pitchFamily="49" charset="-122"/>
                <a:ea typeface="黑体" panose="02010609060101010101" pitchFamily="49" charset="-122"/>
                <a:cs typeface="+mn-ea"/>
                <a:sym typeface="+mn-lt"/>
              </a:rPr>
              <a:t>自主探究</a:t>
            </a:r>
          </a:p>
        </p:txBody>
      </p:sp>
      <p:sp>
        <p:nvSpPr>
          <p:cNvPr id="12293" name="矩形 2"/>
          <p:cNvSpPr>
            <a:spLocks noChangeArrowheads="1"/>
          </p:cNvSpPr>
          <p:nvPr/>
        </p:nvSpPr>
        <p:spPr bwMode="auto">
          <a:xfrm>
            <a:off x="1470025" y="985838"/>
            <a:ext cx="487362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/>
            <a:r>
              <a:rPr lang="zh-CN" altLang="en-US" sz="2800" b="1">
                <a:latin typeface="黑体" panose="02010609060101010101" pitchFamily="49" charset="-122"/>
                <a:ea typeface="黑体" panose="02010609060101010101" pitchFamily="49" charset="-122"/>
              </a:rPr>
              <a:t>下面这个图形的面积是多少？</a:t>
            </a:r>
          </a:p>
        </p:txBody>
      </p:sp>
      <p:graphicFrame>
        <p:nvGraphicFramePr>
          <p:cNvPr id="7" name="表格 6"/>
          <p:cNvGraphicFramePr>
            <a:graphicFrameLocks noGrp="1"/>
          </p:cNvGraphicFramePr>
          <p:nvPr/>
        </p:nvGraphicFramePr>
        <p:xfrm>
          <a:off x="2411413" y="2109788"/>
          <a:ext cx="3600450" cy="212725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6004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004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6004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6004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6004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6004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36032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359765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360045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360045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327547">
                <a:tc>
                  <a:txBody>
                    <a:bodyPr/>
                    <a:lstStyle/>
                    <a:p>
                      <a:endParaRPr lang="zh-CN" altLang="en-US" sz="1300" dirty="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 dirty="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9941"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9941">
                <a:tc>
                  <a:txBody>
                    <a:bodyPr/>
                    <a:lstStyle/>
                    <a:p>
                      <a:endParaRPr lang="zh-CN" altLang="en-US" sz="1300" dirty="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 dirty="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9941"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9941"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9941">
                <a:tc>
                  <a:txBody>
                    <a:bodyPr/>
                    <a:lstStyle/>
                    <a:p>
                      <a:endParaRPr lang="zh-CN" altLang="en-US" sz="1300" dirty="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 dirty="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 dirty="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 dirty="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8" name="椭圆 7"/>
          <p:cNvSpPr/>
          <p:nvPr/>
        </p:nvSpPr>
        <p:spPr>
          <a:xfrm>
            <a:off x="2779713" y="2438400"/>
            <a:ext cx="1431925" cy="1431925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9" name="任意多边形: 形状 8"/>
          <p:cNvSpPr/>
          <p:nvPr/>
        </p:nvSpPr>
        <p:spPr>
          <a:xfrm>
            <a:off x="3492500" y="2435225"/>
            <a:ext cx="2159000" cy="1432669"/>
          </a:xfrm>
          <a:custGeom>
            <a:avLst/>
            <a:gdLst>
              <a:gd name="connsiteX0" fmla="*/ 0 w 2160240"/>
              <a:gd name="connsiteY0" fmla="*/ 0 h 1432448"/>
              <a:gd name="connsiteX1" fmla="*/ 2160240 w 2160240"/>
              <a:gd name="connsiteY1" fmla="*/ 0 h 1432448"/>
              <a:gd name="connsiteX2" fmla="*/ 2160240 w 2160240"/>
              <a:gd name="connsiteY2" fmla="*/ 5396 h 1432448"/>
              <a:gd name="connsiteX3" fmla="*/ 1444016 w 2160240"/>
              <a:gd name="connsiteY3" fmla="*/ 721620 h 1432448"/>
              <a:gd name="connsiteX4" fmla="*/ 2015896 w 2160240"/>
              <a:gd name="connsiteY4" fmla="*/ 1423293 h 1432448"/>
              <a:gd name="connsiteX5" fmla="*/ 2075883 w 2160240"/>
              <a:gd name="connsiteY5" fmla="*/ 1432448 h 1432448"/>
              <a:gd name="connsiteX6" fmla="*/ 0 w 2160240"/>
              <a:gd name="connsiteY6" fmla="*/ 1432448 h 14324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160240" h="1432448">
                <a:moveTo>
                  <a:pt x="0" y="0"/>
                </a:moveTo>
                <a:lnTo>
                  <a:pt x="2160240" y="0"/>
                </a:lnTo>
                <a:lnTo>
                  <a:pt x="2160240" y="5396"/>
                </a:lnTo>
                <a:cubicBezTo>
                  <a:pt x="1764680" y="5396"/>
                  <a:pt x="1444016" y="326060"/>
                  <a:pt x="1444016" y="721620"/>
                </a:cubicBezTo>
                <a:cubicBezTo>
                  <a:pt x="1444016" y="1067735"/>
                  <a:pt x="1689525" y="1356508"/>
                  <a:pt x="2015896" y="1423293"/>
                </a:cubicBezTo>
                <a:lnTo>
                  <a:pt x="2075883" y="1432448"/>
                </a:lnTo>
                <a:lnTo>
                  <a:pt x="0" y="1432448"/>
                </a:lnTo>
                <a:close/>
              </a:path>
            </a:pathLst>
          </a:cu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0" name="任意多边形: 形状 9"/>
          <p:cNvSpPr/>
          <p:nvPr/>
        </p:nvSpPr>
        <p:spPr>
          <a:xfrm>
            <a:off x="3465513" y="2447925"/>
            <a:ext cx="973137" cy="1419225"/>
          </a:xfrm>
          <a:custGeom>
            <a:avLst/>
            <a:gdLst>
              <a:gd name="connsiteX0" fmla="*/ 0 w 1008112"/>
              <a:gd name="connsiteY0" fmla="*/ 0 h 1405696"/>
              <a:gd name="connsiteX1" fmla="*/ 1008112 w 1008112"/>
              <a:gd name="connsiteY1" fmla="*/ 0 h 1405696"/>
              <a:gd name="connsiteX2" fmla="*/ 1008112 w 1008112"/>
              <a:gd name="connsiteY2" fmla="*/ 1405696 h 1405696"/>
              <a:gd name="connsiteX3" fmla="*/ 0 w 1008112"/>
              <a:gd name="connsiteY3" fmla="*/ 1405696 h 14056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08112" h="1405696">
                <a:moveTo>
                  <a:pt x="0" y="0"/>
                </a:moveTo>
                <a:lnTo>
                  <a:pt x="1008112" y="0"/>
                </a:lnTo>
                <a:lnTo>
                  <a:pt x="1008112" y="1405696"/>
                </a:lnTo>
                <a:lnTo>
                  <a:pt x="0" y="1405696"/>
                </a:lnTo>
                <a:close/>
              </a:path>
            </a:pathLst>
          </a:cu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2376" name="文本框 23"/>
          <p:cNvSpPr txBox="1">
            <a:spLocks noChangeArrowheads="1"/>
          </p:cNvSpPr>
          <p:nvPr/>
        </p:nvSpPr>
        <p:spPr bwMode="auto">
          <a:xfrm>
            <a:off x="5422900" y="1503363"/>
            <a:ext cx="823913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1cm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2" name="左大括号 11"/>
          <p:cNvSpPr/>
          <p:nvPr/>
        </p:nvSpPr>
        <p:spPr>
          <a:xfrm rot="5400000">
            <a:off x="5771357" y="1845468"/>
            <a:ext cx="127000" cy="366713"/>
          </a:xfrm>
          <a:prstGeom prst="leftBrac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3" name="文本框 12"/>
          <p:cNvSpPr txBox="1">
            <a:spLocks noChangeArrowheads="1"/>
          </p:cNvSpPr>
          <p:nvPr/>
        </p:nvSpPr>
        <p:spPr bwMode="auto">
          <a:xfrm>
            <a:off x="1470025" y="4300538"/>
            <a:ext cx="667702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/>
            <a:r>
              <a:rPr lang="zh-CN" altLang="zh-CN" sz="2800" b="1" dirty="0">
                <a:latin typeface="黑体" panose="02010609060101010101" pitchFamily="49" charset="-122"/>
                <a:ea typeface="黑体" panose="02010609060101010101" pitchFamily="49" charset="-122"/>
              </a:rPr>
              <a:t>请你们仔细观察，这个图形有什么特点？</a:t>
            </a:r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CF2239FF-3211-6C16-0CB3-699050FE362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2" y="1040064"/>
            <a:ext cx="640014" cy="45156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utoUpdate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表格 1"/>
          <p:cNvGraphicFramePr>
            <a:graphicFrameLocks noGrp="1"/>
          </p:cNvGraphicFramePr>
          <p:nvPr/>
        </p:nvGraphicFramePr>
        <p:xfrm>
          <a:off x="2411413" y="1277938"/>
          <a:ext cx="3600450" cy="212725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6004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004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6004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6004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6004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6004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36032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359765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360045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360045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327547">
                <a:tc>
                  <a:txBody>
                    <a:bodyPr/>
                    <a:lstStyle/>
                    <a:p>
                      <a:endParaRPr lang="zh-CN" altLang="en-US" sz="1300" dirty="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 dirty="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9941"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9941">
                <a:tc>
                  <a:txBody>
                    <a:bodyPr/>
                    <a:lstStyle/>
                    <a:p>
                      <a:endParaRPr lang="zh-CN" altLang="en-US" sz="1300" dirty="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 dirty="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9941"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9941"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9941">
                <a:tc>
                  <a:txBody>
                    <a:bodyPr/>
                    <a:lstStyle/>
                    <a:p>
                      <a:endParaRPr lang="zh-CN" altLang="en-US" sz="1300" dirty="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 dirty="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 dirty="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3" name="椭圆 2"/>
          <p:cNvSpPr/>
          <p:nvPr/>
        </p:nvSpPr>
        <p:spPr>
          <a:xfrm>
            <a:off x="2779713" y="1606550"/>
            <a:ext cx="1431925" cy="1431925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4" name="任意多边形: 形状 3"/>
          <p:cNvSpPr/>
          <p:nvPr/>
        </p:nvSpPr>
        <p:spPr>
          <a:xfrm>
            <a:off x="3492500" y="1603375"/>
            <a:ext cx="2159000" cy="1431925"/>
          </a:xfrm>
          <a:custGeom>
            <a:avLst/>
            <a:gdLst>
              <a:gd name="connsiteX0" fmla="*/ 0 w 2160240"/>
              <a:gd name="connsiteY0" fmla="*/ 0 h 1432448"/>
              <a:gd name="connsiteX1" fmla="*/ 2160240 w 2160240"/>
              <a:gd name="connsiteY1" fmla="*/ 0 h 1432448"/>
              <a:gd name="connsiteX2" fmla="*/ 2160240 w 2160240"/>
              <a:gd name="connsiteY2" fmla="*/ 5396 h 1432448"/>
              <a:gd name="connsiteX3" fmla="*/ 1444016 w 2160240"/>
              <a:gd name="connsiteY3" fmla="*/ 721620 h 1432448"/>
              <a:gd name="connsiteX4" fmla="*/ 2015896 w 2160240"/>
              <a:gd name="connsiteY4" fmla="*/ 1423293 h 1432448"/>
              <a:gd name="connsiteX5" fmla="*/ 2075883 w 2160240"/>
              <a:gd name="connsiteY5" fmla="*/ 1432448 h 1432448"/>
              <a:gd name="connsiteX6" fmla="*/ 0 w 2160240"/>
              <a:gd name="connsiteY6" fmla="*/ 1432448 h 14324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160240" h="1432448">
                <a:moveTo>
                  <a:pt x="0" y="0"/>
                </a:moveTo>
                <a:lnTo>
                  <a:pt x="2160240" y="0"/>
                </a:lnTo>
                <a:lnTo>
                  <a:pt x="2160240" y="5396"/>
                </a:lnTo>
                <a:cubicBezTo>
                  <a:pt x="1764680" y="5396"/>
                  <a:pt x="1444016" y="326060"/>
                  <a:pt x="1444016" y="721620"/>
                </a:cubicBezTo>
                <a:cubicBezTo>
                  <a:pt x="1444016" y="1067735"/>
                  <a:pt x="1689525" y="1356508"/>
                  <a:pt x="2015896" y="1423293"/>
                </a:cubicBezTo>
                <a:lnTo>
                  <a:pt x="2075883" y="1432448"/>
                </a:lnTo>
                <a:lnTo>
                  <a:pt x="0" y="1432448"/>
                </a:lnTo>
                <a:close/>
              </a:path>
            </a:pathLst>
          </a:cu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5" name="任意多边形: 形状 4"/>
          <p:cNvSpPr/>
          <p:nvPr/>
        </p:nvSpPr>
        <p:spPr>
          <a:xfrm>
            <a:off x="3465513" y="1616075"/>
            <a:ext cx="973137" cy="1419225"/>
          </a:xfrm>
          <a:custGeom>
            <a:avLst/>
            <a:gdLst>
              <a:gd name="connsiteX0" fmla="*/ 0 w 1008112"/>
              <a:gd name="connsiteY0" fmla="*/ 0 h 1405696"/>
              <a:gd name="connsiteX1" fmla="*/ 1008112 w 1008112"/>
              <a:gd name="connsiteY1" fmla="*/ 0 h 1405696"/>
              <a:gd name="connsiteX2" fmla="*/ 1008112 w 1008112"/>
              <a:gd name="connsiteY2" fmla="*/ 1405696 h 1405696"/>
              <a:gd name="connsiteX3" fmla="*/ 0 w 1008112"/>
              <a:gd name="connsiteY3" fmla="*/ 1405696 h 14056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08112" h="1405696">
                <a:moveTo>
                  <a:pt x="0" y="0"/>
                </a:moveTo>
                <a:lnTo>
                  <a:pt x="1008112" y="0"/>
                </a:lnTo>
                <a:lnTo>
                  <a:pt x="1008112" y="1405696"/>
                </a:lnTo>
                <a:lnTo>
                  <a:pt x="0" y="1405696"/>
                </a:lnTo>
                <a:close/>
              </a:path>
            </a:pathLst>
          </a:cu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3396" name="文本框 23"/>
          <p:cNvSpPr txBox="1">
            <a:spLocks noChangeArrowheads="1"/>
          </p:cNvSpPr>
          <p:nvPr/>
        </p:nvSpPr>
        <p:spPr bwMode="auto">
          <a:xfrm>
            <a:off x="5422900" y="671513"/>
            <a:ext cx="823913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1cm</a:t>
            </a:r>
            <a:endParaRPr lang="zh-CN" altLang="en-US" sz="2800" b="1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7" name="左大括号 6"/>
          <p:cNvSpPr/>
          <p:nvPr/>
        </p:nvSpPr>
        <p:spPr>
          <a:xfrm rot="5400000">
            <a:off x="5771357" y="1013618"/>
            <a:ext cx="127000" cy="366713"/>
          </a:xfrm>
          <a:prstGeom prst="leftBrac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8" name="文本框 7"/>
          <p:cNvSpPr txBox="1">
            <a:spLocks noChangeArrowheads="1"/>
          </p:cNvSpPr>
          <p:nvPr/>
        </p:nvSpPr>
        <p:spPr bwMode="auto">
          <a:xfrm>
            <a:off x="771525" y="3500438"/>
            <a:ext cx="7600950" cy="1109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10000"/>
              </a:lnSpc>
            </a:pPr>
            <a:r>
              <a:rPr lang="zh-CN" altLang="zh-CN" sz="32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小组探究</a:t>
            </a:r>
            <a:r>
              <a:rPr lang="zh-CN" altLang="en-US" sz="32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：</a:t>
            </a:r>
            <a:r>
              <a:rPr lang="zh-CN" altLang="zh-CN" sz="3200" b="1">
                <a:latin typeface="黑体" panose="02010609060101010101" pitchFamily="49" charset="-122"/>
                <a:ea typeface="黑体" panose="02010609060101010101" pitchFamily="49" charset="-122"/>
              </a:rPr>
              <a:t>要求这个不规则图形的面积</a:t>
            </a:r>
            <a:r>
              <a:rPr lang="zh-CN" altLang="en-US" sz="3200" b="1">
                <a:latin typeface="黑体" panose="02010609060101010101" pitchFamily="49" charset="-122"/>
                <a:ea typeface="黑体" panose="02010609060101010101" pitchFamily="49" charset="-122"/>
              </a:rPr>
              <a:t>，</a:t>
            </a:r>
            <a:endParaRPr lang="en-US" altLang="zh-CN" sz="3200" b="1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lnSpc>
                <a:spcPct val="110000"/>
              </a:lnSpc>
            </a:pPr>
            <a:r>
              <a:rPr lang="zh-CN" altLang="zh-CN" sz="3200" b="1">
                <a:latin typeface="黑体" panose="02010609060101010101" pitchFamily="49" charset="-122"/>
                <a:ea typeface="黑体" panose="02010609060101010101" pitchFamily="49" charset="-122"/>
              </a:rPr>
              <a:t>应该怎么办呢</a:t>
            </a:r>
            <a:r>
              <a:rPr lang="en-US" altLang="zh-CN" sz="3200" b="1">
                <a:latin typeface="黑体" panose="02010609060101010101" pitchFamily="49" charset="-122"/>
                <a:ea typeface="黑体" panose="02010609060101010101" pitchFamily="49" charset="-122"/>
              </a:rPr>
              <a:t>?</a:t>
            </a:r>
            <a:endParaRPr lang="zh-CN" altLang="zh-CN" sz="3200" b="1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utoUpdateAnimBg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表格 1"/>
          <p:cNvGraphicFramePr>
            <a:graphicFrameLocks noGrp="1"/>
          </p:cNvGraphicFramePr>
          <p:nvPr/>
        </p:nvGraphicFramePr>
        <p:xfrm>
          <a:off x="2411413" y="1277938"/>
          <a:ext cx="3600450" cy="212725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6004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004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6004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6004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6004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6004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36032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359765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360045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360045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327547">
                <a:tc>
                  <a:txBody>
                    <a:bodyPr/>
                    <a:lstStyle/>
                    <a:p>
                      <a:endParaRPr lang="zh-CN" altLang="en-US" sz="1300" dirty="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 dirty="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9941"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9941">
                <a:tc>
                  <a:txBody>
                    <a:bodyPr/>
                    <a:lstStyle/>
                    <a:p>
                      <a:endParaRPr lang="zh-CN" altLang="en-US" sz="1300" dirty="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 dirty="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9941"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9941"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9941">
                <a:tc>
                  <a:txBody>
                    <a:bodyPr/>
                    <a:lstStyle/>
                    <a:p>
                      <a:endParaRPr lang="zh-CN" altLang="en-US" sz="1300" dirty="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 dirty="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 dirty="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3" name="椭圆 2"/>
          <p:cNvSpPr/>
          <p:nvPr/>
        </p:nvSpPr>
        <p:spPr>
          <a:xfrm>
            <a:off x="2779713" y="1606550"/>
            <a:ext cx="1431925" cy="1431925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4" name="任意多边形: 形状 3"/>
          <p:cNvSpPr/>
          <p:nvPr/>
        </p:nvSpPr>
        <p:spPr>
          <a:xfrm>
            <a:off x="3492500" y="1603375"/>
            <a:ext cx="2159000" cy="1431925"/>
          </a:xfrm>
          <a:custGeom>
            <a:avLst/>
            <a:gdLst>
              <a:gd name="connsiteX0" fmla="*/ 0 w 2160240"/>
              <a:gd name="connsiteY0" fmla="*/ 0 h 1432448"/>
              <a:gd name="connsiteX1" fmla="*/ 2160240 w 2160240"/>
              <a:gd name="connsiteY1" fmla="*/ 0 h 1432448"/>
              <a:gd name="connsiteX2" fmla="*/ 2160240 w 2160240"/>
              <a:gd name="connsiteY2" fmla="*/ 5396 h 1432448"/>
              <a:gd name="connsiteX3" fmla="*/ 1444016 w 2160240"/>
              <a:gd name="connsiteY3" fmla="*/ 721620 h 1432448"/>
              <a:gd name="connsiteX4" fmla="*/ 2015896 w 2160240"/>
              <a:gd name="connsiteY4" fmla="*/ 1423293 h 1432448"/>
              <a:gd name="connsiteX5" fmla="*/ 2075883 w 2160240"/>
              <a:gd name="connsiteY5" fmla="*/ 1432448 h 1432448"/>
              <a:gd name="connsiteX6" fmla="*/ 0 w 2160240"/>
              <a:gd name="connsiteY6" fmla="*/ 1432448 h 14324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160240" h="1432448">
                <a:moveTo>
                  <a:pt x="0" y="0"/>
                </a:moveTo>
                <a:lnTo>
                  <a:pt x="2160240" y="0"/>
                </a:lnTo>
                <a:lnTo>
                  <a:pt x="2160240" y="5396"/>
                </a:lnTo>
                <a:cubicBezTo>
                  <a:pt x="1764680" y="5396"/>
                  <a:pt x="1444016" y="326060"/>
                  <a:pt x="1444016" y="721620"/>
                </a:cubicBezTo>
                <a:cubicBezTo>
                  <a:pt x="1444016" y="1067735"/>
                  <a:pt x="1689525" y="1356508"/>
                  <a:pt x="2015896" y="1423293"/>
                </a:cubicBezTo>
                <a:lnTo>
                  <a:pt x="2075883" y="1432448"/>
                </a:lnTo>
                <a:lnTo>
                  <a:pt x="0" y="1432448"/>
                </a:lnTo>
                <a:close/>
              </a:path>
            </a:pathLst>
          </a:cu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5" name="任意多边形: 形状 4"/>
          <p:cNvSpPr/>
          <p:nvPr/>
        </p:nvSpPr>
        <p:spPr>
          <a:xfrm>
            <a:off x="3465513" y="1616075"/>
            <a:ext cx="973137" cy="1419225"/>
          </a:xfrm>
          <a:custGeom>
            <a:avLst/>
            <a:gdLst>
              <a:gd name="connsiteX0" fmla="*/ 0 w 1008112"/>
              <a:gd name="connsiteY0" fmla="*/ 0 h 1405696"/>
              <a:gd name="connsiteX1" fmla="*/ 1008112 w 1008112"/>
              <a:gd name="connsiteY1" fmla="*/ 0 h 1405696"/>
              <a:gd name="connsiteX2" fmla="*/ 1008112 w 1008112"/>
              <a:gd name="connsiteY2" fmla="*/ 1405696 h 1405696"/>
              <a:gd name="connsiteX3" fmla="*/ 0 w 1008112"/>
              <a:gd name="connsiteY3" fmla="*/ 1405696 h 14056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08112" h="1405696">
                <a:moveTo>
                  <a:pt x="0" y="0"/>
                </a:moveTo>
                <a:lnTo>
                  <a:pt x="1008112" y="0"/>
                </a:lnTo>
                <a:lnTo>
                  <a:pt x="1008112" y="1405696"/>
                </a:lnTo>
                <a:lnTo>
                  <a:pt x="0" y="1405696"/>
                </a:lnTo>
                <a:close/>
              </a:path>
            </a:pathLst>
          </a:cu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4420" name="文本框 23"/>
          <p:cNvSpPr txBox="1">
            <a:spLocks noChangeArrowheads="1"/>
          </p:cNvSpPr>
          <p:nvPr/>
        </p:nvSpPr>
        <p:spPr bwMode="auto">
          <a:xfrm>
            <a:off x="5422900" y="671513"/>
            <a:ext cx="823913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1cm</a:t>
            </a:r>
            <a:endParaRPr lang="zh-CN" altLang="en-US" sz="2800" b="1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7" name="左大括号 6"/>
          <p:cNvSpPr/>
          <p:nvPr/>
        </p:nvSpPr>
        <p:spPr>
          <a:xfrm rot="5400000">
            <a:off x="5771357" y="1013618"/>
            <a:ext cx="127000" cy="366713"/>
          </a:xfrm>
          <a:prstGeom prst="leftBrac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0" name="文本框 9"/>
          <p:cNvSpPr txBox="1">
            <a:spLocks noChangeArrowheads="1"/>
          </p:cNvSpPr>
          <p:nvPr/>
        </p:nvSpPr>
        <p:spPr bwMode="auto">
          <a:xfrm>
            <a:off x="771525" y="3500438"/>
            <a:ext cx="7600950" cy="1109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10000"/>
              </a:lnSpc>
            </a:pPr>
            <a:r>
              <a:rPr lang="zh-CN" altLang="zh-CN" sz="32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“数”的方法</a:t>
            </a:r>
            <a:r>
              <a:rPr lang="zh-CN" altLang="en-US" sz="32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：</a:t>
            </a:r>
            <a:r>
              <a:rPr lang="zh-CN" altLang="zh-CN" sz="3200" b="1">
                <a:latin typeface="黑体" panose="02010609060101010101" pitchFamily="49" charset="-122"/>
                <a:ea typeface="黑体" panose="02010609060101010101" pitchFamily="49" charset="-122"/>
              </a:rPr>
              <a:t>数一数这个图形占多少个</a:t>
            </a:r>
            <a:endParaRPr lang="en-US" altLang="zh-CN" sz="3200" b="1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lnSpc>
                <a:spcPct val="110000"/>
              </a:lnSpc>
            </a:pPr>
            <a:r>
              <a:rPr lang="zh-CN" altLang="zh-CN" sz="3200" b="1">
                <a:latin typeface="黑体" panose="02010609060101010101" pitchFamily="49" charset="-122"/>
                <a:ea typeface="黑体" panose="02010609060101010101" pitchFamily="49" charset="-122"/>
              </a:rPr>
              <a:t>方格</a:t>
            </a:r>
            <a:r>
              <a:rPr lang="en-US" altLang="zh-CN" sz="3200" b="1">
                <a:latin typeface="黑体" panose="02010609060101010101" pitchFamily="49" charset="-122"/>
                <a:ea typeface="黑体" panose="02010609060101010101" pitchFamily="49" charset="-122"/>
              </a:rPr>
              <a:t>,</a:t>
            </a:r>
            <a:r>
              <a:rPr lang="zh-CN" altLang="zh-CN" sz="3200" b="1">
                <a:latin typeface="黑体" panose="02010609060101010101" pitchFamily="49" charset="-122"/>
                <a:ea typeface="黑体" panose="02010609060101010101" pitchFamily="49" charset="-122"/>
              </a:rPr>
              <a:t>当数到不是整格时当作半格计算。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utoUpdateAnimBg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表格 1"/>
          <p:cNvGraphicFramePr>
            <a:graphicFrameLocks noGrp="1"/>
          </p:cNvGraphicFramePr>
          <p:nvPr/>
        </p:nvGraphicFramePr>
        <p:xfrm>
          <a:off x="2411413" y="1277938"/>
          <a:ext cx="3600450" cy="212725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6004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004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6004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6004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6004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6004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36032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359765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360045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360045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327547">
                <a:tc>
                  <a:txBody>
                    <a:bodyPr/>
                    <a:lstStyle/>
                    <a:p>
                      <a:endParaRPr lang="zh-CN" altLang="en-US" sz="1300" dirty="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 dirty="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9941"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9941">
                <a:tc>
                  <a:txBody>
                    <a:bodyPr/>
                    <a:lstStyle/>
                    <a:p>
                      <a:endParaRPr lang="zh-CN" altLang="en-US" sz="1300" dirty="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 dirty="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9941"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9941"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9941">
                <a:tc>
                  <a:txBody>
                    <a:bodyPr/>
                    <a:lstStyle/>
                    <a:p>
                      <a:endParaRPr lang="zh-CN" altLang="en-US" sz="1300" dirty="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 dirty="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 dirty="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3" name="椭圆 2"/>
          <p:cNvSpPr/>
          <p:nvPr/>
        </p:nvSpPr>
        <p:spPr>
          <a:xfrm>
            <a:off x="2779713" y="1606550"/>
            <a:ext cx="1431925" cy="1431925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4" name="任意多边形: 形状 3"/>
          <p:cNvSpPr/>
          <p:nvPr/>
        </p:nvSpPr>
        <p:spPr>
          <a:xfrm>
            <a:off x="3492500" y="1603375"/>
            <a:ext cx="2159000" cy="1431925"/>
          </a:xfrm>
          <a:custGeom>
            <a:avLst/>
            <a:gdLst>
              <a:gd name="connsiteX0" fmla="*/ 0 w 2160240"/>
              <a:gd name="connsiteY0" fmla="*/ 0 h 1432448"/>
              <a:gd name="connsiteX1" fmla="*/ 2160240 w 2160240"/>
              <a:gd name="connsiteY1" fmla="*/ 0 h 1432448"/>
              <a:gd name="connsiteX2" fmla="*/ 2160240 w 2160240"/>
              <a:gd name="connsiteY2" fmla="*/ 5396 h 1432448"/>
              <a:gd name="connsiteX3" fmla="*/ 1444016 w 2160240"/>
              <a:gd name="connsiteY3" fmla="*/ 721620 h 1432448"/>
              <a:gd name="connsiteX4" fmla="*/ 2015896 w 2160240"/>
              <a:gd name="connsiteY4" fmla="*/ 1423293 h 1432448"/>
              <a:gd name="connsiteX5" fmla="*/ 2075883 w 2160240"/>
              <a:gd name="connsiteY5" fmla="*/ 1432448 h 1432448"/>
              <a:gd name="connsiteX6" fmla="*/ 0 w 2160240"/>
              <a:gd name="connsiteY6" fmla="*/ 1432448 h 14324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160240" h="1432448">
                <a:moveTo>
                  <a:pt x="0" y="0"/>
                </a:moveTo>
                <a:lnTo>
                  <a:pt x="2160240" y="0"/>
                </a:lnTo>
                <a:lnTo>
                  <a:pt x="2160240" y="5396"/>
                </a:lnTo>
                <a:cubicBezTo>
                  <a:pt x="1764680" y="5396"/>
                  <a:pt x="1444016" y="326060"/>
                  <a:pt x="1444016" y="721620"/>
                </a:cubicBezTo>
                <a:cubicBezTo>
                  <a:pt x="1444016" y="1067735"/>
                  <a:pt x="1689525" y="1356508"/>
                  <a:pt x="2015896" y="1423293"/>
                </a:cubicBezTo>
                <a:lnTo>
                  <a:pt x="2075883" y="1432448"/>
                </a:lnTo>
                <a:lnTo>
                  <a:pt x="0" y="1432448"/>
                </a:lnTo>
                <a:close/>
              </a:path>
            </a:pathLst>
          </a:cu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5" name="任意多边形: 形状 4"/>
          <p:cNvSpPr/>
          <p:nvPr/>
        </p:nvSpPr>
        <p:spPr>
          <a:xfrm>
            <a:off x="3465513" y="1616075"/>
            <a:ext cx="973137" cy="1419225"/>
          </a:xfrm>
          <a:custGeom>
            <a:avLst/>
            <a:gdLst>
              <a:gd name="connsiteX0" fmla="*/ 0 w 1008112"/>
              <a:gd name="connsiteY0" fmla="*/ 0 h 1405696"/>
              <a:gd name="connsiteX1" fmla="*/ 1008112 w 1008112"/>
              <a:gd name="connsiteY1" fmla="*/ 0 h 1405696"/>
              <a:gd name="connsiteX2" fmla="*/ 1008112 w 1008112"/>
              <a:gd name="connsiteY2" fmla="*/ 1405696 h 1405696"/>
              <a:gd name="connsiteX3" fmla="*/ 0 w 1008112"/>
              <a:gd name="connsiteY3" fmla="*/ 1405696 h 14056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08112" h="1405696">
                <a:moveTo>
                  <a:pt x="0" y="0"/>
                </a:moveTo>
                <a:lnTo>
                  <a:pt x="1008112" y="0"/>
                </a:lnTo>
                <a:lnTo>
                  <a:pt x="1008112" y="1405696"/>
                </a:lnTo>
                <a:lnTo>
                  <a:pt x="0" y="1405696"/>
                </a:lnTo>
                <a:close/>
              </a:path>
            </a:pathLst>
          </a:cu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5444" name="文本框 23"/>
          <p:cNvSpPr txBox="1">
            <a:spLocks noChangeArrowheads="1"/>
          </p:cNvSpPr>
          <p:nvPr/>
        </p:nvSpPr>
        <p:spPr bwMode="auto">
          <a:xfrm>
            <a:off x="5422900" y="671513"/>
            <a:ext cx="823913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1cm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7" name="左大括号 6"/>
          <p:cNvSpPr/>
          <p:nvPr/>
        </p:nvSpPr>
        <p:spPr>
          <a:xfrm rot="5400000">
            <a:off x="5771357" y="1013618"/>
            <a:ext cx="127000" cy="366713"/>
          </a:xfrm>
          <a:prstGeom prst="leftBrac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9" name="文本框 8"/>
          <p:cNvSpPr txBox="1">
            <a:spLocks noChangeArrowheads="1"/>
          </p:cNvSpPr>
          <p:nvPr/>
        </p:nvSpPr>
        <p:spPr bwMode="auto">
          <a:xfrm>
            <a:off x="977900" y="3533775"/>
            <a:ext cx="7188200" cy="1109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10000"/>
              </a:lnSpc>
            </a:pPr>
            <a:r>
              <a:rPr lang="zh-CN" altLang="zh-CN" sz="32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“补”的方法</a:t>
            </a:r>
            <a:r>
              <a:rPr lang="zh-CN" altLang="en-US" sz="32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：</a:t>
            </a:r>
            <a:r>
              <a:rPr lang="zh-CN" altLang="zh-CN" sz="3200" b="1" dirty="0">
                <a:latin typeface="黑体" panose="02010609060101010101" pitchFamily="49" charset="-122"/>
                <a:ea typeface="黑体" panose="02010609060101010101" pitchFamily="49" charset="-122"/>
              </a:rPr>
              <a:t>将左右不足一整格的补</a:t>
            </a:r>
            <a:endParaRPr lang="en-US" altLang="zh-CN" sz="32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lnSpc>
                <a:spcPct val="110000"/>
              </a:lnSpc>
            </a:pPr>
            <a:r>
              <a:rPr lang="zh-CN" altLang="zh-CN" sz="3200" b="1" dirty="0">
                <a:latin typeface="黑体" panose="02010609060101010101" pitchFamily="49" charset="-122"/>
                <a:ea typeface="黑体" panose="02010609060101010101" pitchFamily="49" charset="-122"/>
              </a:rPr>
              <a:t>成一整格后再算</a:t>
            </a:r>
            <a:r>
              <a:rPr lang="zh-CN" altLang="en-US" sz="3200" b="1" dirty="0">
                <a:latin typeface="黑体" panose="02010609060101010101" pitchFamily="49" charset="-122"/>
                <a:ea typeface="黑体" panose="02010609060101010101" pitchFamily="49" charset="-122"/>
              </a:rPr>
              <a:t>。</a:t>
            </a:r>
            <a:endParaRPr lang="zh-CN" altLang="zh-CN" sz="32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utoUpdateAnimBg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>
            <a:spLocks noChangeArrowheads="1"/>
          </p:cNvSpPr>
          <p:nvPr/>
        </p:nvSpPr>
        <p:spPr bwMode="auto">
          <a:xfrm>
            <a:off x="977900" y="552450"/>
            <a:ext cx="3068638" cy="568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10000"/>
              </a:lnSpc>
            </a:pPr>
            <a:r>
              <a:rPr lang="zh-CN" altLang="zh-CN" sz="32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“</a:t>
            </a:r>
            <a:r>
              <a:rPr lang="zh-CN" altLang="en-US" sz="32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移</a:t>
            </a:r>
            <a:r>
              <a:rPr lang="zh-CN" altLang="zh-CN" sz="32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”的方法</a:t>
            </a:r>
            <a:r>
              <a:rPr lang="zh-CN" altLang="en-US" sz="32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：</a:t>
            </a:r>
            <a:endParaRPr lang="zh-CN" altLang="zh-CN" sz="3200" b="1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aphicFrame>
        <p:nvGraphicFramePr>
          <p:cNvPr id="3" name="表格 2"/>
          <p:cNvGraphicFramePr>
            <a:graphicFrameLocks noGrp="1"/>
          </p:cNvGraphicFramePr>
          <p:nvPr/>
        </p:nvGraphicFramePr>
        <p:xfrm>
          <a:off x="2411413" y="1277938"/>
          <a:ext cx="3600450" cy="212725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6004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004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6004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6004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6004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6004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36032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359765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360045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360045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327547">
                <a:tc>
                  <a:txBody>
                    <a:bodyPr/>
                    <a:lstStyle/>
                    <a:p>
                      <a:endParaRPr lang="zh-CN" altLang="en-US" sz="1300" dirty="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 dirty="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9941"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9941">
                <a:tc>
                  <a:txBody>
                    <a:bodyPr/>
                    <a:lstStyle/>
                    <a:p>
                      <a:endParaRPr lang="zh-CN" altLang="en-US" sz="1300" dirty="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 dirty="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9941"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9941"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9941">
                <a:tc>
                  <a:txBody>
                    <a:bodyPr/>
                    <a:lstStyle/>
                    <a:p>
                      <a:endParaRPr lang="zh-CN" altLang="en-US" sz="1300" dirty="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 dirty="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 dirty="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16466" name="文本框 23"/>
          <p:cNvSpPr txBox="1">
            <a:spLocks noChangeArrowheads="1"/>
          </p:cNvSpPr>
          <p:nvPr/>
        </p:nvSpPr>
        <p:spPr bwMode="auto">
          <a:xfrm>
            <a:off x="5422900" y="671513"/>
            <a:ext cx="823913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1cm</a:t>
            </a:r>
            <a:endParaRPr lang="zh-CN" altLang="en-US" sz="2800" b="1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8" name="左大括号 7"/>
          <p:cNvSpPr/>
          <p:nvPr/>
        </p:nvSpPr>
        <p:spPr>
          <a:xfrm rot="5400000">
            <a:off x="5771357" y="1013618"/>
            <a:ext cx="127000" cy="366713"/>
          </a:xfrm>
          <a:prstGeom prst="leftBrac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9" name="椭圆 8"/>
          <p:cNvSpPr/>
          <p:nvPr/>
        </p:nvSpPr>
        <p:spPr>
          <a:xfrm>
            <a:off x="2779713" y="1611313"/>
            <a:ext cx="1431925" cy="1431925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0" name="任意多边形: 形状 9"/>
          <p:cNvSpPr/>
          <p:nvPr/>
        </p:nvSpPr>
        <p:spPr>
          <a:xfrm>
            <a:off x="3494088" y="1606550"/>
            <a:ext cx="2159000" cy="1431925"/>
          </a:xfrm>
          <a:custGeom>
            <a:avLst/>
            <a:gdLst>
              <a:gd name="connsiteX0" fmla="*/ 0 w 2160240"/>
              <a:gd name="connsiteY0" fmla="*/ 0 h 1432448"/>
              <a:gd name="connsiteX1" fmla="*/ 2160240 w 2160240"/>
              <a:gd name="connsiteY1" fmla="*/ 0 h 1432448"/>
              <a:gd name="connsiteX2" fmla="*/ 2160240 w 2160240"/>
              <a:gd name="connsiteY2" fmla="*/ 5396 h 1432448"/>
              <a:gd name="connsiteX3" fmla="*/ 1444016 w 2160240"/>
              <a:gd name="connsiteY3" fmla="*/ 721620 h 1432448"/>
              <a:gd name="connsiteX4" fmla="*/ 2015896 w 2160240"/>
              <a:gd name="connsiteY4" fmla="*/ 1423293 h 1432448"/>
              <a:gd name="connsiteX5" fmla="*/ 2075883 w 2160240"/>
              <a:gd name="connsiteY5" fmla="*/ 1432448 h 1432448"/>
              <a:gd name="connsiteX6" fmla="*/ 0 w 2160240"/>
              <a:gd name="connsiteY6" fmla="*/ 1432448 h 14324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160240" h="1432448">
                <a:moveTo>
                  <a:pt x="0" y="0"/>
                </a:moveTo>
                <a:lnTo>
                  <a:pt x="2160240" y="0"/>
                </a:lnTo>
                <a:lnTo>
                  <a:pt x="2160240" y="5396"/>
                </a:lnTo>
                <a:cubicBezTo>
                  <a:pt x="1764680" y="5396"/>
                  <a:pt x="1444016" y="326060"/>
                  <a:pt x="1444016" y="721620"/>
                </a:cubicBezTo>
                <a:cubicBezTo>
                  <a:pt x="1444016" y="1067735"/>
                  <a:pt x="1689525" y="1356508"/>
                  <a:pt x="2015896" y="1423293"/>
                </a:cubicBezTo>
                <a:lnTo>
                  <a:pt x="2075883" y="1432448"/>
                </a:lnTo>
                <a:lnTo>
                  <a:pt x="0" y="1432448"/>
                </a:lnTo>
                <a:close/>
              </a:path>
            </a:pathLst>
          </a:cu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1" name="任意多边形: 形状 10"/>
          <p:cNvSpPr/>
          <p:nvPr/>
        </p:nvSpPr>
        <p:spPr>
          <a:xfrm>
            <a:off x="3438525" y="1628775"/>
            <a:ext cx="1008063" cy="1406525"/>
          </a:xfrm>
          <a:custGeom>
            <a:avLst/>
            <a:gdLst>
              <a:gd name="connsiteX0" fmla="*/ 0 w 1008112"/>
              <a:gd name="connsiteY0" fmla="*/ 0 h 1405696"/>
              <a:gd name="connsiteX1" fmla="*/ 1008112 w 1008112"/>
              <a:gd name="connsiteY1" fmla="*/ 0 h 1405696"/>
              <a:gd name="connsiteX2" fmla="*/ 1008112 w 1008112"/>
              <a:gd name="connsiteY2" fmla="*/ 1405696 h 1405696"/>
              <a:gd name="connsiteX3" fmla="*/ 0 w 1008112"/>
              <a:gd name="connsiteY3" fmla="*/ 1405696 h 14056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08112" h="1405696">
                <a:moveTo>
                  <a:pt x="0" y="0"/>
                </a:moveTo>
                <a:lnTo>
                  <a:pt x="1008112" y="0"/>
                </a:lnTo>
                <a:lnTo>
                  <a:pt x="1008112" y="1405696"/>
                </a:lnTo>
                <a:lnTo>
                  <a:pt x="0" y="1405696"/>
                </a:lnTo>
                <a:close/>
              </a:path>
            </a:pathLst>
          </a:cu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2" name="任意多边形: 形状 11"/>
          <p:cNvSpPr/>
          <p:nvPr/>
        </p:nvSpPr>
        <p:spPr>
          <a:xfrm>
            <a:off x="2774950" y="1608138"/>
            <a:ext cx="711200" cy="1431925"/>
          </a:xfrm>
          <a:custGeom>
            <a:avLst/>
            <a:gdLst>
              <a:gd name="connsiteX0" fmla="*/ 712368 w 712368"/>
              <a:gd name="connsiteY0" fmla="*/ 0 h 1432059"/>
              <a:gd name="connsiteX1" fmla="*/ 712368 w 712368"/>
              <a:gd name="connsiteY1" fmla="*/ 1432059 h 1432059"/>
              <a:gd name="connsiteX2" fmla="*/ 642994 w 712368"/>
              <a:gd name="connsiteY2" fmla="*/ 1428555 h 1432059"/>
              <a:gd name="connsiteX3" fmla="*/ 0 w 712368"/>
              <a:gd name="connsiteY3" fmla="*/ 716029 h 1432059"/>
              <a:gd name="connsiteX4" fmla="*/ 642994 w 712368"/>
              <a:gd name="connsiteY4" fmla="*/ 3503 h 14320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12368" h="1432059">
                <a:moveTo>
                  <a:pt x="712368" y="0"/>
                </a:moveTo>
                <a:lnTo>
                  <a:pt x="712368" y="1432059"/>
                </a:lnTo>
                <a:lnTo>
                  <a:pt x="642994" y="1428555"/>
                </a:lnTo>
                <a:cubicBezTo>
                  <a:pt x="281834" y="1391878"/>
                  <a:pt x="0" y="1086867"/>
                  <a:pt x="0" y="716029"/>
                </a:cubicBezTo>
                <a:cubicBezTo>
                  <a:pt x="0" y="345192"/>
                  <a:pt x="281834" y="40181"/>
                  <a:pt x="642994" y="3503"/>
                </a:cubicBezTo>
                <a:close/>
              </a:path>
            </a:pathLst>
          </a:cu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dirty="0"/>
          </a:p>
        </p:txBody>
      </p:sp>
      <p:cxnSp>
        <p:nvCxnSpPr>
          <p:cNvPr id="13" name="直接连接符 12"/>
          <p:cNvCxnSpPr/>
          <p:nvPr/>
        </p:nvCxnSpPr>
        <p:spPr>
          <a:xfrm>
            <a:off x="3486150" y="1497013"/>
            <a:ext cx="0" cy="1655762"/>
          </a:xfrm>
          <a:prstGeom prst="line">
            <a:avLst/>
          </a:prstGeom>
          <a:ln w="19050">
            <a:solidFill>
              <a:srgbClr val="00206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文本框 13"/>
          <p:cNvSpPr txBox="1">
            <a:spLocks noChangeArrowheads="1"/>
          </p:cNvSpPr>
          <p:nvPr/>
        </p:nvSpPr>
        <p:spPr bwMode="auto">
          <a:xfrm>
            <a:off x="782638" y="3468688"/>
            <a:ext cx="757872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just"/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我们先把左侧的半圆剪下来，再向右平移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格。</a:t>
            </a:r>
          </a:p>
        </p:txBody>
      </p:sp>
      <p:sp>
        <p:nvSpPr>
          <p:cNvPr id="15" name="文本框 14"/>
          <p:cNvSpPr txBox="1">
            <a:spLocks noChangeArrowheads="1"/>
          </p:cNvSpPr>
          <p:nvPr/>
        </p:nvSpPr>
        <p:spPr bwMode="auto">
          <a:xfrm>
            <a:off x="782638" y="4076700"/>
            <a:ext cx="7123112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just"/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变成了一个长方形，它的面积是（             ）</a:t>
            </a:r>
          </a:p>
        </p:txBody>
      </p:sp>
      <p:sp>
        <p:nvSpPr>
          <p:cNvPr id="16" name="矩形 15"/>
          <p:cNvSpPr>
            <a:spLocks noChangeArrowheads="1"/>
          </p:cNvSpPr>
          <p:nvPr/>
        </p:nvSpPr>
        <p:spPr bwMode="auto">
          <a:xfrm>
            <a:off x="6192838" y="4014788"/>
            <a:ext cx="125571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just"/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隶书" panose="02010509060101010101" pitchFamily="49" charset="-122"/>
                <a:cs typeface="Times New Roman" panose="02020603050405020304" pitchFamily="18" charset="0"/>
              </a:rPr>
              <a:t>24cm</a:t>
            </a:r>
            <a:r>
              <a:rPr lang="en-US" altLang="zh-CN" sz="3200" b="1" baseline="30000">
                <a:solidFill>
                  <a:srgbClr val="FF0000"/>
                </a:solidFill>
                <a:latin typeface="Times New Roman" panose="02020603050405020304" pitchFamily="18" charset="0"/>
                <a:ea typeface="隶书" panose="02010509060101010101" pitchFamily="49" charset="-122"/>
                <a:cs typeface="Times New Roman" panose="02020603050405020304" pitchFamily="18" charset="0"/>
              </a:rPr>
              <a:t>2</a:t>
            </a:r>
            <a:endParaRPr lang="zh-CN" altLang="en-US" sz="3200" b="1" baseline="30000">
              <a:solidFill>
                <a:srgbClr val="FF0000"/>
              </a:solidFill>
              <a:latin typeface="Times New Roman" panose="02020603050405020304" pitchFamily="18" charset="0"/>
              <a:ea typeface="隶书" panose="02010509060101010101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-1.85185E-6 L 0.23733 -1.85185E-6 " pathEditMode="relative" rAng="0" ptsTypes="AA">
                                      <p:cBhvr>
                                        <p:cTn id="23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858" y="0"/>
                                    </p:animMotion>
                                  </p:childTnLst>
                                </p:cTn>
                              </p:par>
                              <p:par>
                                <p:cTn id="24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9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utoUpdateAnimBg="0"/>
      <p:bldP spid="9" grpId="0" animBg="1"/>
      <p:bldP spid="14" grpId="0"/>
      <p:bldP spid="15" grpId="0"/>
      <p:bldP spid="1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2"/>
          <p:cNvSpPr txBox="1">
            <a:spLocks noChangeArrowheads="1"/>
          </p:cNvSpPr>
          <p:nvPr/>
        </p:nvSpPr>
        <p:spPr bwMode="auto">
          <a:xfrm>
            <a:off x="1423988" y="900113"/>
            <a:ext cx="2524125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514350" indent="-1714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857250" indent="-1714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200150" indent="-1714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1543050" indent="-1714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000250" indent="-171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457450" indent="-171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2914650" indent="-171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371850" indent="-171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3200" b="1">
                <a:latin typeface="黑体" panose="02010609060101010101" pitchFamily="49" charset="-122"/>
                <a:ea typeface="黑体" panose="02010609060101010101" pitchFamily="49" charset="-122"/>
              </a:rPr>
              <a:t>不规则图形</a:t>
            </a:r>
          </a:p>
        </p:txBody>
      </p:sp>
      <p:sp>
        <p:nvSpPr>
          <p:cNvPr id="3" name="箭头: 右 2"/>
          <p:cNvSpPr/>
          <p:nvPr/>
        </p:nvSpPr>
        <p:spPr>
          <a:xfrm>
            <a:off x="3930650" y="1035050"/>
            <a:ext cx="1411288" cy="315913"/>
          </a:xfrm>
          <a:prstGeom prst="rightArrow">
            <a:avLst/>
          </a:prstGeom>
          <a:solidFill>
            <a:srgbClr val="0A0FDC"/>
          </a:solidFill>
          <a:ln>
            <a:solidFill>
              <a:srgbClr val="0A0FD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dirty="0"/>
          </a:p>
        </p:txBody>
      </p:sp>
      <p:sp>
        <p:nvSpPr>
          <p:cNvPr id="4" name="TextBox 23"/>
          <p:cNvSpPr txBox="1">
            <a:spLocks noChangeArrowheads="1"/>
          </p:cNvSpPr>
          <p:nvPr/>
        </p:nvSpPr>
        <p:spPr bwMode="auto">
          <a:xfrm>
            <a:off x="5326063" y="900113"/>
            <a:ext cx="2020887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514350" indent="-1714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857250" indent="-1714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200150" indent="-1714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1543050" indent="-1714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000250" indent="-171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457450" indent="-171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2914650" indent="-171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371850" indent="-171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3200" b="1">
                <a:latin typeface="黑体" panose="02010609060101010101" pitchFamily="49" charset="-122"/>
                <a:ea typeface="黑体" panose="02010609060101010101" pitchFamily="49" charset="-122"/>
              </a:rPr>
              <a:t>规则图形</a:t>
            </a:r>
          </a:p>
        </p:txBody>
      </p:sp>
      <p:sp>
        <p:nvSpPr>
          <p:cNvPr id="5" name="TextBox 21"/>
          <p:cNvSpPr txBox="1">
            <a:spLocks noChangeArrowheads="1"/>
          </p:cNvSpPr>
          <p:nvPr/>
        </p:nvSpPr>
        <p:spPr bwMode="auto">
          <a:xfrm>
            <a:off x="3695700" y="450850"/>
            <a:ext cx="1881188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514350" indent="-1714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857250" indent="-1714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200150" indent="-1714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1543050" indent="-1714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000250" indent="-171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457450" indent="-171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2914650" indent="-171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371850" indent="-171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32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平移</a:t>
            </a:r>
          </a:p>
        </p:txBody>
      </p:sp>
      <p:sp>
        <p:nvSpPr>
          <p:cNvPr id="6" name="TextBox 25"/>
          <p:cNvSpPr txBox="1">
            <a:spLocks noChangeArrowheads="1"/>
          </p:cNvSpPr>
          <p:nvPr/>
        </p:nvSpPr>
        <p:spPr bwMode="auto">
          <a:xfrm>
            <a:off x="3695700" y="1350963"/>
            <a:ext cx="1881188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514350" indent="-1714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857250" indent="-1714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200150" indent="-1714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1543050" indent="-1714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000250" indent="-171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457450" indent="-171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2914650" indent="-171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371850" indent="-171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32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转化</a:t>
            </a:r>
          </a:p>
        </p:txBody>
      </p:sp>
      <p:sp>
        <p:nvSpPr>
          <p:cNvPr id="7" name="TextBox 26"/>
          <p:cNvSpPr txBox="1">
            <a:spLocks noChangeArrowheads="1"/>
          </p:cNvSpPr>
          <p:nvPr/>
        </p:nvSpPr>
        <p:spPr bwMode="auto">
          <a:xfrm>
            <a:off x="3470275" y="2054225"/>
            <a:ext cx="2205038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514350" indent="-1714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857250" indent="-1714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200150" indent="-1714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1543050" indent="-1714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000250" indent="-171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457450" indent="-171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2914650" indent="-171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371850" indent="-171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3200" b="1">
                <a:solidFill>
                  <a:srgbClr val="00206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面积不变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742950" y="2759075"/>
            <a:ext cx="7658100" cy="1863725"/>
          </a:xfrm>
          <a:prstGeom prst="rect">
            <a:avLst/>
          </a:prstGeom>
          <a:solidFill>
            <a:srgbClr val="05E0DB">
              <a:lumMod val="20000"/>
              <a:lumOff val="80000"/>
            </a:srgbClr>
          </a:solidFill>
          <a:ln w="9525">
            <a:noFill/>
          </a:ln>
        </p:spPr>
        <p:txBody>
          <a:bodyPr>
            <a:spAutoFit/>
          </a:bodyPr>
          <a:lstStyle/>
          <a:p>
            <a:pPr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200" b="1" kern="0" dirty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   有些不规则的图案，我们可以运用平移的方法，将图形转化成已学过的规则图形，从而求得图形的周长或面积。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  <p:bldP spid="4" grpId="0"/>
      <p:bldP spid="5" grpId="0"/>
      <p:bldP spid="6" grpId="0"/>
      <p:bldP spid="7" grpId="0"/>
      <p:bldP spid="9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AB52887F-DA9F-D7F1-4DB8-027F0C33318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3238" y="1635646"/>
            <a:ext cx="6245475" cy="2170243"/>
          </a:xfrm>
          <a:prstGeom prst="rect">
            <a:avLst/>
          </a:prstGeom>
        </p:spPr>
      </p:pic>
      <p:pic>
        <p:nvPicPr>
          <p:cNvPr id="18434" name="图片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802" b="61200"/>
          <a:stretch>
            <a:fillRect/>
          </a:stretch>
        </p:blipFill>
        <p:spPr bwMode="auto">
          <a:xfrm>
            <a:off x="3155950" y="-55563"/>
            <a:ext cx="2771775" cy="776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435" name="矩形 6"/>
          <p:cNvSpPr>
            <a:spLocks noChangeArrowheads="1"/>
          </p:cNvSpPr>
          <p:nvPr/>
        </p:nvSpPr>
        <p:spPr bwMode="auto">
          <a:xfrm>
            <a:off x="467544" y="829845"/>
            <a:ext cx="7776864" cy="589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10000"/>
              </a:lnSpc>
            </a:pP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1. 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算出下面这个“火箭”的面积。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3663950" y="20638"/>
            <a:ext cx="1831975" cy="58578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200" b="1" dirty="0">
                <a:ln w="12700">
                  <a:noFill/>
                </a:ln>
                <a:latin typeface="黑体" panose="02010609060101010101" pitchFamily="49" charset="-122"/>
                <a:ea typeface="黑体" panose="02010609060101010101" pitchFamily="49" charset="-122"/>
                <a:cs typeface="+mn-ea"/>
                <a:sym typeface="+mn-lt"/>
              </a:rPr>
              <a:t>巩固练习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6300192" y="987574"/>
            <a:ext cx="2799715" cy="36830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9pPr>
          </a:lstStyle>
          <a:p>
            <a:pPr>
              <a:defRPr/>
            </a:pPr>
            <a:r>
              <a:rPr lang="en-US" altLang="zh-CN" dirty="0">
                <a:solidFill>
                  <a:srgbClr val="00B050"/>
                </a:solidFill>
                <a:latin typeface="+mn-ea"/>
                <a:ea typeface="+mn-ea"/>
              </a:rPr>
              <a:t>【</a:t>
            </a:r>
            <a:r>
              <a:rPr lang="zh-CN" altLang="en-US" dirty="0">
                <a:solidFill>
                  <a:srgbClr val="00B050"/>
                </a:solidFill>
                <a:latin typeface="+mn-ea"/>
                <a:ea typeface="+mn-ea"/>
              </a:rPr>
              <a:t>选自教材</a:t>
            </a:r>
            <a:r>
              <a:rPr lang="en-US" altLang="zh-CN" dirty="0">
                <a:solidFill>
                  <a:srgbClr val="00B050"/>
                </a:solidFill>
                <a:latin typeface="+mn-ea"/>
                <a:ea typeface="+mn-ea"/>
              </a:rPr>
              <a:t>P43 </a:t>
            </a:r>
            <a:r>
              <a:rPr lang="zh-CN" altLang="en-US" dirty="0">
                <a:solidFill>
                  <a:srgbClr val="00B050"/>
                </a:solidFill>
                <a:latin typeface="+mn-ea"/>
                <a:ea typeface="+mn-ea"/>
              </a:rPr>
              <a:t>做一做</a:t>
            </a:r>
            <a:r>
              <a:rPr lang="en-US" altLang="zh-CN" dirty="0">
                <a:solidFill>
                  <a:srgbClr val="00B050"/>
                </a:solidFill>
                <a:latin typeface="+mn-ea"/>
                <a:ea typeface="+mn-ea"/>
              </a:rPr>
              <a:t>】</a:t>
            </a:r>
          </a:p>
        </p:txBody>
      </p:sp>
      <p:sp>
        <p:nvSpPr>
          <p:cNvPr id="7" name="等腰三角形 6">
            <a:extLst>
              <a:ext uri="{FF2B5EF4-FFF2-40B4-BE49-F238E27FC236}">
                <a16:creationId xmlns:a16="http://schemas.microsoft.com/office/drawing/2014/main" id="{D39A6B0B-9BC7-358D-81CA-BB268967D9BD}"/>
              </a:ext>
            </a:extLst>
          </p:cNvPr>
          <p:cNvSpPr/>
          <p:nvPr/>
        </p:nvSpPr>
        <p:spPr>
          <a:xfrm rot="5400000">
            <a:off x="6041431" y="2362015"/>
            <a:ext cx="1409680" cy="677022"/>
          </a:xfrm>
          <a:prstGeom prst="triangle">
            <a:avLst>
              <a:gd name="adj" fmla="val 50743"/>
            </a:avLst>
          </a:prstGeom>
          <a:solidFill>
            <a:srgbClr val="00B0EC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A92AB240-B456-58F4-762A-6EC015E3EC9B}"/>
              </a:ext>
            </a:extLst>
          </p:cNvPr>
          <p:cNvSpPr/>
          <p:nvPr/>
        </p:nvSpPr>
        <p:spPr>
          <a:xfrm>
            <a:off x="2535456" y="2005846"/>
            <a:ext cx="3851984" cy="1409680"/>
          </a:xfrm>
          <a:prstGeom prst="rect">
            <a:avLst/>
          </a:prstGeom>
          <a:solidFill>
            <a:srgbClr val="00B0EC"/>
          </a:solidFill>
          <a:ln>
            <a:solidFill>
              <a:srgbClr val="00B0E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C92DF62D-4D26-6207-3D4C-02863243C37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55687" y="3939902"/>
            <a:ext cx="4600575" cy="6267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面积：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11×4 = 44(cm</a:t>
            </a:r>
            <a:r>
              <a:rPr lang="en-US" altLang="zh-CN" sz="3200" b="1" baseline="30000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)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43F30C2C-3283-6E65-85CD-2237C7BB3A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63688" y="2355726"/>
            <a:ext cx="908050" cy="5642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4cm</a:t>
            </a:r>
            <a:endParaRPr lang="zh-CN" altLang="en-US" sz="28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BC9E129B-50B3-812A-A9DD-A78A1C76A2A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11960" y="3303637"/>
            <a:ext cx="1520825" cy="5642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11cm</a:t>
            </a:r>
            <a:endParaRPr lang="zh-CN" altLang="en-US" sz="28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26 -0.00185 L -0.42431 0.00123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1354" y="15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7" grpId="1" animBg="1"/>
      <p:bldP spid="8" grpId="0" animBg="1"/>
      <p:bldP spid="9" grpId="0"/>
      <p:bldP spid="10" grpId="0"/>
      <p:bldP spid="11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矩形 6"/>
          <p:cNvSpPr>
            <a:spLocks noChangeArrowheads="1"/>
          </p:cNvSpPr>
          <p:nvPr/>
        </p:nvSpPr>
        <p:spPr bwMode="auto">
          <a:xfrm>
            <a:off x="576263" y="1150938"/>
            <a:ext cx="7991475" cy="588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10000"/>
              </a:lnSpc>
            </a:pP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2.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涂色部分占整个图形的几分之几？</a:t>
            </a:r>
          </a:p>
        </p:txBody>
      </p:sp>
      <p:pic>
        <p:nvPicPr>
          <p:cNvPr id="19459" name="图片 1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7188" y="1949450"/>
            <a:ext cx="2006600" cy="1049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9460" name="Group 48"/>
          <p:cNvGrpSpPr/>
          <p:nvPr/>
        </p:nvGrpSpPr>
        <p:grpSpPr bwMode="auto">
          <a:xfrm>
            <a:off x="6350000" y="3073400"/>
            <a:ext cx="1079500" cy="1077913"/>
            <a:chOff x="728" y="2528"/>
            <a:chExt cx="680" cy="679"/>
          </a:xfrm>
        </p:grpSpPr>
        <p:sp>
          <p:nvSpPr>
            <p:cNvPr id="5" name="Text Box 49"/>
            <p:cNvSpPr txBox="1">
              <a:spLocks noChangeArrowheads="1"/>
            </p:cNvSpPr>
            <p:nvPr/>
          </p:nvSpPr>
          <p:spPr bwMode="auto">
            <a:xfrm>
              <a:off x="728" y="2528"/>
              <a:ext cx="680" cy="679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3200" b="1" kern="0">
                  <a:solidFill>
                    <a:prstClr val="black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(   )</a:t>
              </a:r>
            </a:p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3200" b="1" kern="0">
                  <a:solidFill>
                    <a:prstClr val="black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(   )</a:t>
              </a:r>
            </a:p>
          </p:txBody>
        </p:sp>
        <p:sp>
          <p:nvSpPr>
            <p:cNvPr id="6" name="Line 50"/>
            <p:cNvSpPr>
              <a:spLocks noChangeShapeType="1"/>
            </p:cNvSpPr>
            <p:nvPr/>
          </p:nvSpPr>
          <p:spPr bwMode="auto">
            <a:xfrm>
              <a:off x="834" y="2870"/>
              <a:ext cx="454" cy="0"/>
            </a:xfrm>
            <a:prstGeom prst="line">
              <a:avLst/>
            </a:prstGeom>
            <a:noFill/>
            <a:ln w="19050">
              <a:solidFill>
                <a:sysClr val="windowText" lastClr="000000"/>
              </a:solidFill>
              <a:round/>
            </a:ln>
          </p:spPr>
          <p:txBody>
            <a:bodyPr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19461" name="Group 44"/>
          <p:cNvGrpSpPr/>
          <p:nvPr/>
        </p:nvGrpSpPr>
        <p:grpSpPr bwMode="auto">
          <a:xfrm>
            <a:off x="1181100" y="3073400"/>
            <a:ext cx="1079500" cy="1077913"/>
            <a:chOff x="728" y="2528"/>
            <a:chExt cx="680" cy="679"/>
          </a:xfrm>
        </p:grpSpPr>
        <p:sp>
          <p:nvSpPr>
            <p:cNvPr id="8" name="Text Box 35"/>
            <p:cNvSpPr txBox="1">
              <a:spLocks noChangeArrowheads="1"/>
            </p:cNvSpPr>
            <p:nvPr/>
          </p:nvSpPr>
          <p:spPr bwMode="auto">
            <a:xfrm>
              <a:off x="728" y="2528"/>
              <a:ext cx="680" cy="679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3200" b="1" kern="0">
                  <a:solidFill>
                    <a:prstClr val="black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(   )</a:t>
              </a:r>
            </a:p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3200" b="1" kern="0">
                  <a:solidFill>
                    <a:prstClr val="black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(   )</a:t>
              </a:r>
            </a:p>
          </p:txBody>
        </p:sp>
        <p:sp>
          <p:nvSpPr>
            <p:cNvPr id="9" name="Line 36"/>
            <p:cNvSpPr>
              <a:spLocks noChangeShapeType="1"/>
            </p:cNvSpPr>
            <p:nvPr/>
          </p:nvSpPr>
          <p:spPr bwMode="auto">
            <a:xfrm>
              <a:off x="832" y="2867"/>
              <a:ext cx="454" cy="0"/>
            </a:xfrm>
            <a:prstGeom prst="line">
              <a:avLst/>
            </a:prstGeom>
            <a:noFill/>
            <a:ln w="19050">
              <a:solidFill>
                <a:sysClr val="windowText" lastClr="000000"/>
              </a:solidFill>
              <a:round/>
            </a:ln>
          </p:spPr>
          <p:txBody>
            <a:bodyPr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sp>
        <p:nvSpPr>
          <p:cNvPr id="10" name="TextBox 30"/>
          <p:cNvSpPr txBox="1">
            <a:spLocks noChangeArrowheads="1"/>
          </p:cNvSpPr>
          <p:nvPr/>
        </p:nvSpPr>
        <p:spPr bwMode="auto">
          <a:xfrm>
            <a:off x="1541463" y="3071813"/>
            <a:ext cx="35877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1" name="TextBox 44"/>
          <p:cNvSpPr txBox="1">
            <a:spLocks noChangeArrowheads="1"/>
          </p:cNvSpPr>
          <p:nvPr/>
        </p:nvSpPr>
        <p:spPr bwMode="auto">
          <a:xfrm>
            <a:off x="1541463" y="3590925"/>
            <a:ext cx="36036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19464" name="Group 45"/>
          <p:cNvGrpSpPr/>
          <p:nvPr/>
        </p:nvGrpSpPr>
        <p:grpSpPr bwMode="auto">
          <a:xfrm>
            <a:off x="3357563" y="3073400"/>
            <a:ext cx="1079500" cy="1077913"/>
            <a:chOff x="728" y="2528"/>
            <a:chExt cx="680" cy="679"/>
          </a:xfrm>
        </p:grpSpPr>
        <p:sp>
          <p:nvSpPr>
            <p:cNvPr id="13" name="Text Box 46"/>
            <p:cNvSpPr txBox="1">
              <a:spLocks noChangeArrowheads="1"/>
            </p:cNvSpPr>
            <p:nvPr/>
          </p:nvSpPr>
          <p:spPr bwMode="auto">
            <a:xfrm>
              <a:off x="728" y="2528"/>
              <a:ext cx="680" cy="679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3200" b="1" kern="0">
                  <a:solidFill>
                    <a:prstClr val="black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(   )</a:t>
              </a:r>
            </a:p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3200" b="1" kern="0">
                  <a:solidFill>
                    <a:prstClr val="black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(   )</a:t>
              </a:r>
            </a:p>
          </p:txBody>
        </p:sp>
        <p:sp>
          <p:nvSpPr>
            <p:cNvPr id="14" name="Line 47"/>
            <p:cNvSpPr>
              <a:spLocks noChangeShapeType="1"/>
            </p:cNvSpPr>
            <p:nvPr/>
          </p:nvSpPr>
          <p:spPr bwMode="auto">
            <a:xfrm>
              <a:off x="842" y="2875"/>
              <a:ext cx="454" cy="0"/>
            </a:xfrm>
            <a:prstGeom prst="line">
              <a:avLst/>
            </a:prstGeom>
            <a:noFill/>
            <a:ln w="19050">
              <a:solidFill>
                <a:sysClr val="windowText" lastClr="000000"/>
              </a:solidFill>
              <a:round/>
            </a:ln>
          </p:spPr>
          <p:txBody>
            <a:bodyPr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sp>
        <p:nvSpPr>
          <p:cNvPr id="15" name="TextBox 45"/>
          <p:cNvSpPr txBox="1">
            <a:spLocks noChangeArrowheads="1"/>
          </p:cNvSpPr>
          <p:nvPr/>
        </p:nvSpPr>
        <p:spPr bwMode="auto">
          <a:xfrm>
            <a:off x="3709988" y="3071813"/>
            <a:ext cx="3746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6" name="TextBox 46"/>
          <p:cNvSpPr txBox="1">
            <a:spLocks noChangeArrowheads="1"/>
          </p:cNvSpPr>
          <p:nvPr/>
        </p:nvSpPr>
        <p:spPr bwMode="auto">
          <a:xfrm>
            <a:off x="3709988" y="3590925"/>
            <a:ext cx="3746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7" name="TextBox 48"/>
          <p:cNvSpPr txBox="1">
            <a:spLocks noChangeArrowheads="1"/>
          </p:cNvSpPr>
          <p:nvPr/>
        </p:nvSpPr>
        <p:spPr bwMode="auto">
          <a:xfrm>
            <a:off x="6734175" y="3590925"/>
            <a:ext cx="312738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8" name="TextBox 47"/>
          <p:cNvSpPr txBox="1">
            <a:spLocks noChangeArrowheads="1"/>
          </p:cNvSpPr>
          <p:nvPr/>
        </p:nvSpPr>
        <p:spPr bwMode="auto">
          <a:xfrm>
            <a:off x="6734175" y="3071813"/>
            <a:ext cx="312738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19469" name="Picture 72" descr="C:\Users\wangwei\AppData\Local\Temp\SNAGHTML285ee60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8850" y="1933575"/>
            <a:ext cx="1438275" cy="1073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图片 19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6588" y="1962150"/>
            <a:ext cx="466725" cy="1019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图片 20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43225" y="1979613"/>
            <a:ext cx="954088" cy="989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22" name="直接连接符 21"/>
          <p:cNvCxnSpPr>
            <a:cxnSpLocks noChangeShapeType="1"/>
          </p:cNvCxnSpPr>
          <p:nvPr/>
        </p:nvCxnSpPr>
        <p:spPr bwMode="auto">
          <a:xfrm>
            <a:off x="3879850" y="1982788"/>
            <a:ext cx="0" cy="998537"/>
          </a:xfrm>
          <a:prstGeom prst="line">
            <a:avLst/>
          </a:prstGeom>
          <a:noFill/>
          <a:ln w="19050">
            <a:solidFill>
              <a:srgbClr val="FF0000"/>
            </a:solidFill>
            <a:prstDash val="sysDash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pSp>
        <p:nvGrpSpPr>
          <p:cNvPr id="19473" name="组合 41"/>
          <p:cNvGrpSpPr/>
          <p:nvPr/>
        </p:nvGrpSpPr>
        <p:grpSpPr bwMode="auto">
          <a:xfrm>
            <a:off x="6105525" y="2036763"/>
            <a:ext cx="2246313" cy="747712"/>
            <a:chOff x="4871007" y="3938745"/>
            <a:chExt cx="2246695" cy="748696"/>
          </a:xfrm>
        </p:grpSpPr>
        <p:sp>
          <p:nvSpPr>
            <p:cNvPr id="24" name="矩形 23"/>
            <p:cNvSpPr/>
            <p:nvPr/>
          </p:nvSpPr>
          <p:spPr>
            <a:xfrm>
              <a:off x="4871007" y="3940334"/>
              <a:ext cx="747840" cy="747107"/>
            </a:xfrm>
            <a:prstGeom prst="rect">
              <a:avLst/>
            </a:prstGeom>
            <a:solidFill>
              <a:srgbClr val="FFFFFF"/>
            </a:solidFill>
            <a:ln w="15875" cap="flat" cmpd="sng" algn="ctr">
              <a:solidFill>
                <a:schemeClr val="tx1"/>
              </a:solidFill>
              <a:prstDash val="solid"/>
            </a:ln>
            <a:effectLst/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 dirty="0">
                <a:solidFill>
                  <a:prstClr val="white"/>
                </a:solidFill>
                <a:latin typeface="Candara" panose="020E0502030303020204"/>
                <a:ea typeface="华文楷体" panose="02010600040101010101" pitchFamily="2" charset="-122"/>
              </a:endParaRPr>
            </a:p>
          </p:txBody>
        </p:sp>
        <p:sp>
          <p:nvSpPr>
            <p:cNvPr id="25" name="矩形 24"/>
            <p:cNvSpPr/>
            <p:nvPr/>
          </p:nvSpPr>
          <p:spPr>
            <a:xfrm>
              <a:off x="5622023" y="3940334"/>
              <a:ext cx="747839" cy="747107"/>
            </a:xfrm>
            <a:prstGeom prst="rect">
              <a:avLst/>
            </a:prstGeom>
            <a:solidFill>
              <a:srgbClr val="FFFFFF"/>
            </a:solidFill>
            <a:ln w="15875" cap="flat" cmpd="sng" algn="ctr">
              <a:solidFill>
                <a:schemeClr val="tx1"/>
              </a:solidFill>
              <a:prstDash val="solid"/>
            </a:ln>
            <a:effectLst/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prstClr val="white"/>
                </a:solidFill>
                <a:latin typeface="Candara" panose="020E0502030303020204"/>
                <a:ea typeface="华文楷体" panose="02010600040101010101" pitchFamily="2" charset="-122"/>
              </a:endParaRPr>
            </a:p>
          </p:txBody>
        </p:sp>
        <p:sp>
          <p:nvSpPr>
            <p:cNvPr id="26" name="直角三角形 25"/>
            <p:cNvSpPr/>
            <p:nvPr/>
          </p:nvSpPr>
          <p:spPr>
            <a:xfrm rot="5400000">
              <a:off x="6370228" y="3938378"/>
              <a:ext cx="747107" cy="747840"/>
            </a:xfrm>
            <a:prstGeom prst="rtTriangle">
              <a:avLst/>
            </a:prstGeom>
            <a:solidFill>
              <a:srgbClr val="92D050"/>
            </a:solidFill>
            <a:ln w="15875" cap="flat" cmpd="sng" algn="ctr">
              <a:solidFill>
                <a:schemeClr val="tx1"/>
              </a:solidFill>
              <a:prstDash val="solid"/>
            </a:ln>
            <a:effectLst/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prstClr val="white"/>
                </a:solidFill>
                <a:latin typeface="Candara" panose="020E0502030303020204"/>
                <a:ea typeface="华文楷体" panose="02010600040101010101" pitchFamily="2" charset="-122"/>
              </a:endParaRPr>
            </a:p>
          </p:txBody>
        </p:sp>
      </p:grpSp>
      <p:sp>
        <p:nvSpPr>
          <p:cNvPr id="27" name="直角三角形 26"/>
          <p:cNvSpPr/>
          <p:nvPr/>
        </p:nvSpPr>
        <p:spPr>
          <a:xfrm rot="16200000">
            <a:off x="5356225" y="2035175"/>
            <a:ext cx="747713" cy="747713"/>
          </a:xfrm>
          <a:prstGeom prst="rtTriangle">
            <a:avLst/>
          </a:prstGeom>
          <a:solidFill>
            <a:srgbClr val="92D050"/>
          </a:solidFill>
          <a:ln w="15875" cap="flat" cmpd="sng" algn="ctr">
            <a:solidFill>
              <a:srgbClr val="31B6FD">
                <a:shade val="50000"/>
                <a:shade val="75000"/>
                <a:lumMod val="80000"/>
              </a:srgbClr>
            </a:solidFill>
            <a:prstDash val="solid"/>
          </a:ln>
          <a:effectLst/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 dirty="0">
              <a:solidFill>
                <a:prstClr val="white"/>
              </a:solidFill>
              <a:latin typeface="Candara" panose="020E0502030303020204"/>
              <a:ea typeface="华文楷体" panose="02010600040101010101" pitchFamily="2" charset="-122"/>
            </a:endParaRPr>
          </a:p>
        </p:txBody>
      </p:sp>
      <p:sp>
        <p:nvSpPr>
          <p:cNvPr id="28" name="直角三角形 27"/>
          <p:cNvSpPr/>
          <p:nvPr/>
        </p:nvSpPr>
        <p:spPr>
          <a:xfrm rot="16200000">
            <a:off x="5356226" y="2039937"/>
            <a:ext cx="747712" cy="747713"/>
          </a:xfrm>
          <a:prstGeom prst="rtTriangle">
            <a:avLst/>
          </a:prstGeom>
          <a:solidFill>
            <a:srgbClr val="92D050"/>
          </a:solidFill>
          <a:ln w="15875" cap="flat" cmpd="sng" algn="ctr">
            <a:solidFill>
              <a:schemeClr val="tx1"/>
            </a:solidFill>
            <a:prstDash val="solid"/>
          </a:ln>
          <a:effectLst/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solidFill>
                <a:prstClr val="white"/>
              </a:solidFill>
              <a:latin typeface="Candara" panose="020E0502030303020204"/>
              <a:ea typeface="华文楷体" panose="02010600040101010101" pitchFamily="2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3938270" y="649605"/>
            <a:ext cx="3924935" cy="36830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9pPr>
          </a:lstStyle>
          <a:p>
            <a:pPr>
              <a:defRPr/>
            </a:pPr>
            <a:r>
              <a:rPr lang="en-US" altLang="zh-CN" dirty="0">
                <a:solidFill>
                  <a:srgbClr val="00B050"/>
                </a:solidFill>
                <a:latin typeface="+mn-ea"/>
                <a:ea typeface="+mn-ea"/>
              </a:rPr>
              <a:t>【</a:t>
            </a:r>
            <a:r>
              <a:rPr lang="zh-CN" altLang="en-US" dirty="0">
                <a:solidFill>
                  <a:srgbClr val="00B050"/>
                </a:solidFill>
                <a:latin typeface="+mn-ea"/>
                <a:ea typeface="+mn-ea"/>
              </a:rPr>
              <a:t>选自教材</a:t>
            </a:r>
            <a:r>
              <a:rPr lang="en-US" altLang="zh-CN" dirty="0">
                <a:solidFill>
                  <a:srgbClr val="00B050"/>
                </a:solidFill>
                <a:latin typeface="+mn-ea"/>
                <a:ea typeface="+mn-ea"/>
              </a:rPr>
              <a:t>P4 </a:t>
            </a:r>
            <a:r>
              <a:rPr lang="zh-CN" altLang="en-US" dirty="0">
                <a:solidFill>
                  <a:srgbClr val="00B050"/>
                </a:solidFill>
                <a:latin typeface="+mn-ea"/>
                <a:ea typeface="+mn-ea"/>
              </a:rPr>
              <a:t>练习八</a:t>
            </a:r>
            <a:r>
              <a:rPr lang="en-US" altLang="zh-CN" dirty="0">
                <a:solidFill>
                  <a:srgbClr val="00B050"/>
                </a:solidFill>
                <a:latin typeface="+mn-ea"/>
                <a:ea typeface="+mn-ea"/>
              </a:rPr>
              <a:t> </a:t>
            </a:r>
            <a:r>
              <a:rPr lang="zh-CN" altLang="en-US" dirty="0">
                <a:solidFill>
                  <a:srgbClr val="00B050"/>
                </a:solidFill>
                <a:latin typeface="+mn-ea"/>
                <a:ea typeface="+mn-ea"/>
                <a:sym typeface="+mn-ea"/>
              </a:rPr>
              <a:t>第</a:t>
            </a:r>
            <a:r>
              <a:rPr lang="en-US" altLang="zh-CN" dirty="0">
                <a:solidFill>
                  <a:srgbClr val="00B050"/>
                </a:solidFill>
                <a:latin typeface="+mn-ea"/>
                <a:ea typeface="+mn-ea"/>
                <a:sym typeface="+mn-ea"/>
              </a:rPr>
              <a:t>7</a:t>
            </a:r>
            <a:r>
              <a:rPr lang="zh-CN" altLang="en-US" dirty="0">
                <a:solidFill>
                  <a:srgbClr val="00B050"/>
                </a:solidFill>
                <a:latin typeface="+mn-ea"/>
                <a:ea typeface="+mn-ea"/>
                <a:sym typeface="+mn-ea"/>
              </a:rPr>
              <a:t>题</a:t>
            </a:r>
            <a:r>
              <a:rPr lang="en-US" altLang="zh-CN" dirty="0">
                <a:solidFill>
                  <a:srgbClr val="00B050"/>
                </a:solidFill>
                <a:latin typeface="+mn-ea"/>
                <a:ea typeface="+mn-ea"/>
              </a:rPr>
              <a:t>】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2222E-6 4.44444E-6 L -0.10156 4.44444E-6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087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4.19753E-6 L 0.10538 -4.19753E-6 " pathEditMode="relative" rAng="0" ptsTypes="AA">
                                      <p:cBhvr>
                                        <p:cTn id="21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26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63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0.00061 L 0.24601 0.00061 " pathEditMode="relative" rAng="0" ptsTypes="AA">
                                      <p:cBhvr>
                                        <p:cTn id="32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292" y="0"/>
                                    </p:animMotion>
                                  </p:childTnLst>
                                </p:cTn>
                              </p:par>
                              <p:par>
                                <p:cTn id="3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5" grpId="0"/>
      <p:bldP spid="16" grpId="0"/>
      <p:bldP spid="17" grpId="0"/>
      <p:bldP spid="18" grpId="0"/>
      <p:bldP spid="27" grpId="0" animBg="1"/>
      <p:bldP spid="28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>
            <a:hlinkClick r:id="rId2" action="ppaction://hlinkfile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21" t="14305"/>
          <a:stretch>
            <a:fillRect/>
          </a:stretch>
        </p:blipFill>
        <p:spPr bwMode="auto">
          <a:xfrm>
            <a:off x="1719263" y="1193800"/>
            <a:ext cx="5295900" cy="280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5" name="直接连接符 4"/>
          <p:cNvCxnSpPr/>
          <p:nvPr/>
        </p:nvCxnSpPr>
        <p:spPr>
          <a:xfrm>
            <a:off x="3295650" y="2455863"/>
            <a:ext cx="1524000" cy="0"/>
          </a:xfrm>
          <a:prstGeom prst="line">
            <a:avLst/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接连接符 5"/>
          <p:cNvCxnSpPr/>
          <p:nvPr/>
        </p:nvCxnSpPr>
        <p:spPr>
          <a:xfrm>
            <a:off x="4821238" y="2814638"/>
            <a:ext cx="609600" cy="0"/>
          </a:xfrm>
          <a:prstGeom prst="line">
            <a:avLst/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接连接符 6"/>
          <p:cNvCxnSpPr/>
          <p:nvPr/>
        </p:nvCxnSpPr>
        <p:spPr>
          <a:xfrm>
            <a:off x="5437188" y="3103563"/>
            <a:ext cx="525462" cy="0"/>
          </a:xfrm>
          <a:prstGeom prst="line">
            <a:avLst/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接连接符 7"/>
          <p:cNvCxnSpPr/>
          <p:nvPr/>
        </p:nvCxnSpPr>
        <p:spPr>
          <a:xfrm>
            <a:off x="3295650" y="1968500"/>
            <a:ext cx="0" cy="487363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8"/>
          <p:cNvCxnSpPr/>
          <p:nvPr/>
        </p:nvCxnSpPr>
        <p:spPr>
          <a:xfrm>
            <a:off x="4832350" y="2455863"/>
            <a:ext cx="0" cy="350837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/>
        </p:nvCxnSpPr>
        <p:spPr>
          <a:xfrm flipH="1">
            <a:off x="5437188" y="2806700"/>
            <a:ext cx="6350" cy="30480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文本框 10"/>
          <p:cNvSpPr txBox="1">
            <a:spLocks noChangeArrowheads="1"/>
          </p:cNvSpPr>
          <p:nvPr/>
        </p:nvSpPr>
        <p:spPr bwMode="auto">
          <a:xfrm>
            <a:off x="2047875" y="2509838"/>
            <a:ext cx="90805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5cm</a:t>
            </a:r>
            <a:endParaRPr lang="zh-CN" altLang="en-US" sz="28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2" name="文本框 11"/>
          <p:cNvSpPr txBox="1">
            <a:spLocks noChangeArrowheads="1"/>
          </p:cNvSpPr>
          <p:nvPr/>
        </p:nvSpPr>
        <p:spPr bwMode="auto">
          <a:xfrm>
            <a:off x="3915271" y="3114278"/>
            <a:ext cx="1520825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10cm</a:t>
            </a:r>
            <a:endParaRPr lang="zh-CN" altLang="en-US" sz="28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0491" name="矩形 6"/>
          <p:cNvSpPr>
            <a:spLocks noChangeArrowheads="1"/>
          </p:cNvSpPr>
          <p:nvPr/>
        </p:nvSpPr>
        <p:spPr bwMode="auto">
          <a:xfrm>
            <a:off x="576263" y="635000"/>
            <a:ext cx="7991475" cy="590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10000"/>
              </a:lnSpc>
            </a:pP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3.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想一想，怎样才能算出下面图形的周长。</a:t>
            </a:r>
          </a:p>
        </p:txBody>
      </p:sp>
      <p:sp>
        <p:nvSpPr>
          <p:cNvPr id="13" name="文本框 12"/>
          <p:cNvSpPr txBox="1">
            <a:spLocks noChangeArrowheads="1"/>
          </p:cNvSpPr>
          <p:nvPr/>
        </p:nvSpPr>
        <p:spPr bwMode="auto">
          <a:xfrm>
            <a:off x="2271713" y="4005263"/>
            <a:ext cx="4820567" cy="627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周长：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(5+10)×2 = 30cm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3996055" y="339090"/>
            <a:ext cx="3924935" cy="36830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9pPr>
          </a:lstStyle>
          <a:p>
            <a:pPr>
              <a:defRPr/>
            </a:pPr>
            <a:r>
              <a:rPr lang="en-US" altLang="zh-CN" dirty="0">
                <a:solidFill>
                  <a:srgbClr val="00B050"/>
                </a:solidFill>
                <a:latin typeface="+mn-ea"/>
                <a:ea typeface="+mn-ea"/>
              </a:rPr>
              <a:t>【</a:t>
            </a:r>
            <a:r>
              <a:rPr lang="zh-CN" altLang="en-US" dirty="0">
                <a:solidFill>
                  <a:srgbClr val="00B050"/>
                </a:solidFill>
                <a:latin typeface="+mn-ea"/>
                <a:ea typeface="+mn-ea"/>
              </a:rPr>
              <a:t>选自教材</a:t>
            </a:r>
            <a:r>
              <a:rPr lang="en-US" altLang="zh-CN" dirty="0">
                <a:solidFill>
                  <a:srgbClr val="00B050"/>
                </a:solidFill>
                <a:latin typeface="+mn-ea"/>
                <a:ea typeface="+mn-ea"/>
              </a:rPr>
              <a:t>P45 </a:t>
            </a:r>
            <a:r>
              <a:rPr lang="zh-CN" altLang="en-US" dirty="0">
                <a:solidFill>
                  <a:srgbClr val="00B050"/>
                </a:solidFill>
                <a:latin typeface="+mn-ea"/>
                <a:ea typeface="+mn-ea"/>
              </a:rPr>
              <a:t>练习八</a:t>
            </a:r>
            <a:r>
              <a:rPr lang="en-US" altLang="zh-CN" dirty="0">
                <a:solidFill>
                  <a:srgbClr val="00B050"/>
                </a:solidFill>
                <a:latin typeface="+mn-ea"/>
                <a:ea typeface="+mn-ea"/>
              </a:rPr>
              <a:t> </a:t>
            </a:r>
            <a:r>
              <a:rPr lang="zh-CN" altLang="en-US" dirty="0">
                <a:solidFill>
                  <a:srgbClr val="00B050"/>
                </a:solidFill>
                <a:latin typeface="+mn-ea"/>
                <a:ea typeface="+mn-ea"/>
                <a:sym typeface="+mn-ea"/>
              </a:rPr>
              <a:t>第</a:t>
            </a:r>
            <a:r>
              <a:rPr lang="en-US" altLang="zh-CN" dirty="0">
                <a:solidFill>
                  <a:srgbClr val="00B050"/>
                </a:solidFill>
                <a:latin typeface="+mn-ea"/>
                <a:ea typeface="+mn-ea"/>
                <a:sym typeface="+mn-ea"/>
              </a:rPr>
              <a:t>6</a:t>
            </a:r>
            <a:r>
              <a:rPr lang="zh-CN" altLang="en-US" dirty="0">
                <a:solidFill>
                  <a:srgbClr val="00B050"/>
                </a:solidFill>
                <a:latin typeface="+mn-ea"/>
                <a:ea typeface="+mn-ea"/>
                <a:sym typeface="+mn-ea"/>
              </a:rPr>
              <a:t>题</a:t>
            </a:r>
            <a:r>
              <a:rPr lang="en-US" altLang="zh-CN" dirty="0">
                <a:solidFill>
                  <a:srgbClr val="00B050"/>
                </a:solidFill>
                <a:latin typeface="+mn-ea"/>
                <a:ea typeface="+mn-ea"/>
              </a:rPr>
              <a:t>】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8.64198E-7 L 0.00087 -0.0929 " pathEditMode="relative" rAng="0" ptsTypes="AA">
                                      <p:cBhvr>
                                        <p:cTn id="1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5" y="-466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7 -2.22222E-6 L 0.00104 -0.16265 " pathEditMode="relative" rAng="0" ptsTypes="AA">
                                      <p:cBhvr>
                                        <p:cTn id="22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2" y="-814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4000"/>
                            </p:stCondLst>
                            <p:childTnLst>
                              <p:par>
                                <p:cTn id="24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88889E-6 4.93827E-6 L -0.00138 -0.21883 " pathEditMode="relative" rAng="0" ptsTypes="AA">
                                      <p:cBhvr>
                                        <p:cTn id="25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9" y="-1095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000"/>
                            </p:stCondLst>
                            <p:childTnLst>
                              <p:par>
                                <p:cTn id="3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1.7284E-6 L 0.29166 0.00123 " pathEditMode="relative" rAng="0" ptsTypes="AA">
                                      <p:cBhvr>
                                        <p:cTn id="42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583" y="6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000"/>
                            </p:stCondLst>
                            <p:childTnLst>
                              <p:par>
                                <p:cTn id="44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2222E-6 2.46914E-7 L 0.12379 0.00093 " pathEditMode="relative" rAng="0" ptsTypes="AA">
                                      <p:cBhvr>
                                        <p:cTn id="45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181" y="3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000"/>
                            </p:stCondLst>
                            <p:childTnLst>
                              <p:par>
                                <p:cTn id="47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2222E-6 1.35802E-6 L 0.05711 -0.00154 " pathEditMode="relative" rAng="0" ptsTypes="AA">
                                      <p:cBhvr>
                                        <p:cTn id="48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847" y="-9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图片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802" b="61200"/>
          <a:stretch>
            <a:fillRect/>
          </a:stretch>
        </p:blipFill>
        <p:spPr bwMode="auto">
          <a:xfrm>
            <a:off x="3155950" y="-55563"/>
            <a:ext cx="2771775" cy="776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文本框 1"/>
          <p:cNvSpPr txBox="1"/>
          <p:nvPr/>
        </p:nvSpPr>
        <p:spPr>
          <a:xfrm>
            <a:off x="3613150" y="31750"/>
            <a:ext cx="1831975" cy="584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200" b="1" dirty="0">
                <a:ln w="12700">
                  <a:noFill/>
                </a:ln>
                <a:latin typeface="黑体" panose="02010609060101010101" pitchFamily="49" charset="-122"/>
                <a:ea typeface="黑体" panose="02010609060101010101" pitchFamily="49" charset="-122"/>
                <a:cs typeface="+mn-ea"/>
                <a:sym typeface="+mn-lt"/>
              </a:rPr>
              <a:t>课堂小结</a:t>
            </a:r>
          </a:p>
        </p:txBody>
      </p:sp>
      <p:pic>
        <p:nvPicPr>
          <p:cNvPr id="21508" name="图片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98635" y="2139950"/>
            <a:ext cx="1226892" cy="2025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圆角矩形标注 5132"/>
          <p:cNvSpPr>
            <a:spLocks noChangeArrowheads="1"/>
          </p:cNvSpPr>
          <p:nvPr/>
        </p:nvSpPr>
        <p:spPr bwMode="auto">
          <a:xfrm>
            <a:off x="2662238" y="1203325"/>
            <a:ext cx="5832475" cy="2425700"/>
          </a:xfrm>
          <a:prstGeom prst="wedgeRoundRectCallout">
            <a:avLst>
              <a:gd name="adj1" fmla="val -58208"/>
              <a:gd name="adj2" fmla="val 32856"/>
              <a:gd name="adj3" fmla="val 16667"/>
            </a:avLst>
          </a:prstGeom>
          <a:solidFill>
            <a:schemeClr val="bg1"/>
          </a:solidFill>
          <a:ln w="19050">
            <a:solidFill>
              <a:srgbClr val="3399FF"/>
            </a:solidFill>
            <a:miter lim="800000"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10000"/>
              </a:lnSpc>
              <a:buFont typeface="Arial" panose="020B0604020202020204" pitchFamily="34" charset="0"/>
              <a:buNone/>
            </a:pPr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这节课我们用平移的知识解决了一些和图形有关的问题</a:t>
            </a:r>
            <a:r>
              <a:rPr lang="en-US" altLang="zh-CN" sz="3200" b="1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,</a:t>
            </a:r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你对“平移”有了哪些新认识？又有什么收获</a:t>
            </a:r>
            <a:r>
              <a:rPr lang="en-US" altLang="zh-CN" sz="3200" b="1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742950" y="1639888"/>
            <a:ext cx="7658100" cy="1863725"/>
          </a:xfrm>
          <a:prstGeom prst="rect">
            <a:avLst/>
          </a:prstGeom>
          <a:solidFill>
            <a:srgbClr val="05E0DB">
              <a:lumMod val="20000"/>
              <a:lumOff val="80000"/>
            </a:srgbClr>
          </a:solidFill>
          <a:ln w="9525">
            <a:noFill/>
          </a:ln>
        </p:spPr>
        <p:txBody>
          <a:bodyPr>
            <a:spAutoFit/>
          </a:bodyPr>
          <a:lstStyle/>
          <a:p>
            <a:pPr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200" b="1" kern="0" dirty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   有些不规则的图案，我们可以运用平移的方法，将图形转化成已学过的规则图形，从而求得图形的周长或面积。</a:t>
            </a:r>
          </a:p>
        </p:txBody>
      </p:sp>
      <p:pic>
        <p:nvPicPr>
          <p:cNvPr id="22531" name="图片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802" b="61200"/>
          <a:stretch>
            <a:fillRect/>
          </a:stretch>
        </p:blipFill>
        <p:spPr bwMode="auto">
          <a:xfrm>
            <a:off x="3155950" y="-55563"/>
            <a:ext cx="2771775" cy="776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文本框 6"/>
          <p:cNvSpPr txBox="1"/>
          <p:nvPr/>
        </p:nvSpPr>
        <p:spPr>
          <a:xfrm>
            <a:off x="3613150" y="31750"/>
            <a:ext cx="1831975" cy="584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200" b="1" dirty="0">
                <a:ln w="12700">
                  <a:noFill/>
                </a:ln>
                <a:latin typeface="黑体" panose="02010609060101010101" pitchFamily="49" charset="-122"/>
                <a:ea typeface="黑体" panose="02010609060101010101" pitchFamily="49" charset="-122"/>
                <a:cs typeface="+mn-ea"/>
                <a:sym typeface="+mn-lt"/>
              </a:rPr>
              <a:t>课堂小结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矩形 6"/>
          <p:cNvSpPr>
            <a:spLocks noChangeArrowheads="1"/>
          </p:cNvSpPr>
          <p:nvPr/>
        </p:nvSpPr>
        <p:spPr bwMode="auto">
          <a:xfrm>
            <a:off x="576263" y="1150938"/>
            <a:ext cx="7991475" cy="1130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10000"/>
              </a:lnSpc>
            </a:pP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1.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下图中正方形的边长是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3cm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，求阴影部分的面积。</a:t>
            </a:r>
          </a:p>
        </p:txBody>
      </p:sp>
      <p:pic>
        <p:nvPicPr>
          <p:cNvPr id="23555" name="图片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40050" y="2230438"/>
            <a:ext cx="3263900" cy="1630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矩形 3"/>
          <p:cNvSpPr>
            <a:spLocks noChangeArrowheads="1"/>
          </p:cNvSpPr>
          <p:nvPr/>
        </p:nvSpPr>
        <p:spPr bwMode="auto">
          <a:xfrm>
            <a:off x="3362325" y="4030663"/>
            <a:ext cx="24193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3×3=9(cm</a:t>
            </a:r>
            <a:r>
              <a:rPr lang="zh-CN" altLang="en-US" sz="3200" b="1" baseline="300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)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971600" y="481231"/>
            <a:ext cx="2385589" cy="5847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200" b="1" dirty="0">
                <a:ln w="12700">
                  <a:solidFill>
                    <a:srgbClr val="E75A4F"/>
                  </a:solidFill>
                </a:ln>
                <a:solidFill>
                  <a:srgbClr val="E75A4F"/>
                </a:solidFill>
                <a:latin typeface="黑体" panose="02010609060101010101" pitchFamily="49" charset="-122"/>
                <a:ea typeface="黑体" panose="02010609060101010101" pitchFamily="49" charset="-122"/>
                <a:cs typeface="+mn-ea"/>
                <a:sym typeface="+mn-lt"/>
              </a:rPr>
              <a:t>▶备选练习</a:t>
            </a:r>
          </a:p>
        </p:txBody>
      </p:sp>
      <p:grpSp>
        <p:nvGrpSpPr>
          <p:cNvPr id="23558" name="组合 2"/>
          <p:cNvGrpSpPr/>
          <p:nvPr/>
        </p:nvGrpSpPr>
        <p:grpSpPr bwMode="auto">
          <a:xfrm>
            <a:off x="2698750" y="4835525"/>
            <a:ext cx="4241800" cy="307975"/>
            <a:chOff x="2382515" y="4832269"/>
            <a:chExt cx="4242393" cy="307380"/>
          </a:xfrm>
        </p:grpSpPr>
        <p:sp>
          <p:nvSpPr>
            <p:cNvPr id="7" name="圆角矩形 23"/>
            <p:cNvSpPr/>
            <p:nvPr/>
          </p:nvSpPr>
          <p:spPr>
            <a:xfrm>
              <a:off x="2382515" y="4832269"/>
              <a:ext cx="4242393" cy="305796"/>
            </a:xfrm>
            <a:prstGeom prst="round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23560" name="矩形 16"/>
            <p:cNvSpPr>
              <a:spLocks noChangeArrowheads="1"/>
            </p:cNvSpPr>
            <p:nvPr/>
          </p:nvSpPr>
          <p:spPr bwMode="auto">
            <a:xfrm>
              <a:off x="2567781" y="4832269"/>
              <a:ext cx="3775921" cy="3073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r>
                <a:rPr lang="zh-CN" altLang="en-US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选自“状元成才路”系列丛书</a:t>
              </a:r>
              <a:r>
                <a:rPr lang="en-US" altLang="zh-CN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《</a:t>
              </a:r>
              <a:r>
                <a:rPr lang="zh-CN" altLang="en-US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状元作业本</a:t>
              </a:r>
              <a:r>
                <a:rPr lang="en-US" altLang="zh-CN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》</a:t>
              </a:r>
              <a:endParaRPr lang="zh-CN" altLang="en-US" sz="14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矩形 6"/>
          <p:cNvSpPr>
            <a:spLocks noChangeArrowheads="1"/>
          </p:cNvSpPr>
          <p:nvPr/>
        </p:nvSpPr>
        <p:spPr bwMode="auto">
          <a:xfrm>
            <a:off x="576263" y="866775"/>
            <a:ext cx="7991475" cy="590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10000"/>
              </a:lnSpc>
            </a:pP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2.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想一想，算出下面图形的周长。</a:t>
            </a:r>
          </a:p>
        </p:txBody>
      </p:sp>
      <p:pic>
        <p:nvPicPr>
          <p:cNvPr id="24579" name="图片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90725" y="1577975"/>
            <a:ext cx="5162550" cy="2335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矩形 3"/>
          <p:cNvSpPr>
            <a:spLocks noChangeArrowheads="1"/>
          </p:cNvSpPr>
          <p:nvPr/>
        </p:nvSpPr>
        <p:spPr bwMode="auto">
          <a:xfrm>
            <a:off x="2463800" y="4035425"/>
            <a:ext cx="42164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(3+6)×2=9×2=18(cm)</a:t>
            </a:r>
          </a:p>
        </p:txBody>
      </p:sp>
      <p:grpSp>
        <p:nvGrpSpPr>
          <p:cNvPr id="24581" name="组合 2"/>
          <p:cNvGrpSpPr/>
          <p:nvPr/>
        </p:nvGrpSpPr>
        <p:grpSpPr bwMode="auto">
          <a:xfrm>
            <a:off x="2698750" y="4835525"/>
            <a:ext cx="4241800" cy="307975"/>
            <a:chOff x="2382515" y="4832269"/>
            <a:chExt cx="4242393" cy="307380"/>
          </a:xfrm>
        </p:grpSpPr>
        <p:sp>
          <p:nvSpPr>
            <p:cNvPr id="6" name="圆角矩形 23"/>
            <p:cNvSpPr/>
            <p:nvPr/>
          </p:nvSpPr>
          <p:spPr>
            <a:xfrm>
              <a:off x="2382515" y="4832269"/>
              <a:ext cx="4242393" cy="305796"/>
            </a:xfrm>
            <a:prstGeom prst="round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24583" name="矩形 16"/>
            <p:cNvSpPr>
              <a:spLocks noChangeArrowheads="1"/>
            </p:cNvSpPr>
            <p:nvPr/>
          </p:nvSpPr>
          <p:spPr bwMode="auto">
            <a:xfrm>
              <a:off x="2567781" y="4832269"/>
              <a:ext cx="3775921" cy="3073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r>
                <a:rPr lang="zh-CN" altLang="en-US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选自“状元成才路”系列丛书</a:t>
              </a:r>
              <a:r>
                <a:rPr lang="en-US" altLang="zh-CN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《</a:t>
              </a:r>
              <a:r>
                <a:rPr lang="zh-CN" altLang="en-US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状元作业本</a:t>
              </a:r>
              <a:r>
                <a:rPr lang="en-US" altLang="zh-CN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》</a:t>
              </a:r>
              <a:endParaRPr lang="zh-CN" altLang="en-US" sz="14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矩形 6"/>
          <p:cNvSpPr>
            <a:spLocks noChangeArrowheads="1"/>
          </p:cNvSpPr>
          <p:nvPr/>
        </p:nvSpPr>
        <p:spPr bwMode="auto">
          <a:xfrm>
            <a:off x="576263" y="787452"/>
            <a:ext cx="7991475" cy="1673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just">
              <a:lnSpc>
                <a:spcPct val="110000"/>
              </a:lnSpc>
            </a:pP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3.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如图，在这块长方形草地中间有两条宽是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2m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的小路（如阴影部分所示），你能求出草地的面积吗？</a:t>
            </a:r>
          </a:p>
        </p:txBody>
      </p:sp>
      <p:pic>
        <p:nvPicPr>
          <p:cNvPr id="25603" name="图片 2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6263" y="2455863"/>
            <a:ext cx="4740275" cy="2138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矩形 3"/>
          <p:cNvSpPr>
            <a:spLocks noChangeArrowheads="1"/>
          </p:cNvSpPr>
          <p:nvPr/>
        </p:nvSpPr>
        <p:spPr bwMode="auto">
          <a:xfrm>
            <a:off x="5508625" y="2455863"/>
            <a:ext cx="2849563" cy="1812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(45-2)×(20-2)</a:t>
            </a:r>
          </a:p>
          <a:p>
            <a:pPr>
              <a:lnSpc>
                <a:spcPct val="120000"/>
              </a:lnSpc>
            </a:pP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 43×18</a:t>
            </a:r>
          </a:p>
          <a:p>
            <a:pPr>
              <a:lnSpc>
                <a:spcPct val="120000"/>
              </a:lnSpc>
            </a:pP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 774(m</a:t>
            </a:r>
            <a:r>
              <a:rPr lang="zh-CN" altLang="en-US" sz="3200" b="1" baseline="300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)</a:t>
            </a:r>
          </a:p>
        </p:txBody>
      </p:sp>
      <p:grpSp>
        <p:nvGrpSpPr>
          <p:cNvPr id="25605" name="组合 2"/>
          <p:cNvGrpSpPr/>
          <p:nvPr/>
        </p:nvGrpSpPr>
        <p:grpSpPr bwMode="auto">
          <a:xfrm>
            <a:off x="2698750" y="4835525"/>
            <a:ext cx="4241800" cy="307975"/>
            <a:chOff x="2382515" y="4832269"/>
            <a:chExt cx="4242393" cy="307380"/>
          </a:xfrm>
        </p:grpSpPr>
        <p:sp>
          <p:nvSpPr>
            <p:cNvPr id="6" name="圆角矩形 23"/>
            <p:cNvSpPr/>
            <p:nvPr/>
          </p:nvSpPr>
          <p:spPr>
            <a:xfrm>
              <a:off x="2382515" y="4832269"/>
              <a:ext cx="4242393" cy="305796"/>
            </a:xfrm>
            <a:prstGeom prst="round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25607" name="矩形 16"/>
            <p:cNvSpPr>
              <a:spLocks noChangeArrowheads="1"/>
            </p:cNvSpPr>
            <p:nvPr/>
          </p:nvSpPr>
          <p:spPr bwMode="auto">
            <a:xfrm>
              <a:off x="2567781" y="4832269"/>
              <a:ext cx="3775921" cy="3073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r>
                <a:rPr lang="zh-CN" altLang="en-US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选自“状元成才路”系列丛书</a:t>
              </a:r>
              <a:r>
                <a:rPr lang="en-US" altLang="zh-CN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《</a:t>
              </a:r>
              <a:r>
                <a:rPr lang="zh-CN" altLang="en-US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状元作业本</a:t>
              </a:r>
              <a:r>
                <a:rPr lang="en-US" altLang="zh-CN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》</a:t>
              </a:r>
              <a:endParaRPr lang="zh-CN" altLang="en-US" sz="14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theme/theme1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82</TotalTime>
  <Words>555</Words>
  <Application>Microsoft Office PowerPoint</Application>
  <PresentationFormat>全屏显示(16:9)</PresentationFormat>
  <Paragraphs>89</Paragraphs>
  <Slides>20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20</vt:i4>
      </vt:variant>
    </vt:vector>
  </HeadingPairs>
  <TitlesOfParts>
    <vt:vector size="31" baseType="lpstr">
      <vt:lpstr>等线</vt:lpstr>
      <vt:lpstr>等线 Light</vt:lpstr>
      <vt:lpstr>黑体</vt:lpstr>
      <vt:lpstr>楷体</vt:lpstr>
      <vt:lpstr>宋体</vt:lpstr>
      <vt:lpstr>字魂59号-创粗黑</vt:lpstr>
      <vt:lpstr>Arial</vt:lpstr>
      <vt:lpstr>Calibri</vt:lpstr>
      <vt:lpstr>Candara</vt:lpstr>
      <vt:lpstr>Times New Roman</vt:lpstr>
      <vt:lpstr>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Manager>状元成才路</Manager>
  <Company>状元成才路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subject>状元成才路</dc:subject>
  <dc:creator>状元成才路; 吾课网</dc:creator>
  <cp:keywords>状元成才路</cp:keywords>
  <dc:description>状元成才路</dc:description>
  <cp:lastModifiedBy>盛 叶</cp:lastModifiedBy>
  <cp:revision>333</cp:revision>
  <dcterms:created xsi:type="dcterms:W3CDTF">2015-08-27T07:30:00Z</dcterms:created>
  <dcterms:modified xsi:type="dcterms:W3CDTF">2026-07-14T02:18:11Z</dcterms:modified>
  <cp:category>状元成才路</cp:category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2052-11.8.2.11734</vt:lpwstr>
  </property>
  <property fmtid="{D5CDD505-2E9C-101B-9397-08002B2CF9AE}" pid="3" name="ICV">
    <vt:lpwstr>D541E0E22F9E45EF9FAB5E8F7BB5D8A7</vt:lpwstr>
  </property>
</Properties>
</file>