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63" r:id="rId2"/>
    <p:sldId id="264" r:id="rId3"/>
    <p:sldId id="362" r:id="rId4"/>
    <p:sldId id="363" r:id="rId5"/>
    <p:sldId id="274" r:id="rId6"/>
    <p:sldId id="275" r:id="rId7"/>
    <p:sldId id="365" r:id="rId8"/>
    <p:sldId id="269" r:id="rId9"/>
    <p:sldId id="276" r:id="rId10"/>
    <p:sldId id="277" r:id="rId11"/>
    <p:sldId id="280" r:id="rId12"/>
    <p:sldId id="278" r:id="rId13"/>
    <p:sldId id="279" r:id="rId14"/>
    <p:sldId id="282" r:id="rId15"/>
    <p:sldId id="283" r:id="rId16"/>
    <p:sldId id="284" r:id="rId17"/>
    <p:sldId id="285" r:id="rId18"/>
    <p:sldId id="347" r:id="rId19"/>
    <p:sldId id="287" r:id="rId20"/>
    <p:sldId id="288" r:id="rId21"/>
    <p:sldId id="281" r:id="rId22"/>
    <p:sldId id="289" r:id="rId23"/>
    <p:sldId id="270" r:id="rId24"/>
    <p:sldId id="345" r:id="rId25"/>
    <p:sldId id="346" r:id="rId26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88">
          <p15:clr>
            <a:srgbClr val="A4A3A4"/>
          </p15:clr>
        </p15:guide>
        <p15:guide id="4" pos="158">
          <p15:clr>
            <a:srgbClr val="A4A3A4"/>
          </p15:clr>
        </p15:guide>
        <p15:guide id="5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4438"/>
    <a:srgbClr val="D1E5E4"/>
    <a:srgbClr val="E72D8B"/>
    <a:srgbClr val="0000FF"/>
    <a:srgbClr val="EE6CAD"/>
    <a:srgbClr val="EF75B2"/>
    <a:srgbClr val="F292C2"/>
    <a:srgbClr val="E75A4F"/>
    <a:srgbClr val="EB53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3295" autoAdjust="0"/>
  </p:normalViewPr>
  <p:slideViewPr>
    <p:cSldViewPr snapToGrid="0">
      <p:cViewPr varScale="1">
        <p:scale>
          <a:sx n="109" d="100"/>
          <a:sy n="109" d="100"/>
        </p:scale>
        <p:origin x="782" y="96"/>
      </p:cViewPr>
      <p:guideLst>
        <p:guide orient="horz" pos="1632"/>
        <p:guide orient="horz" pos="713"/>
        <p:guide orient="horz" pos="2988"/>
        <p:guide pos="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48" d="100"/>
          <a:sy n="48" d="100"/>
        </p:scale>
        <p:origin x="2752" y="28"/>
      </p:cViewPr>
      <p:guideLst/>
    </p:cSldViewPr>
  </p:notesViewPr>
  <p:gridSpacing cx="72000" cy="72000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3C3CE0C-9884-4DB5-B9B3-519772A69934}" type="datetimeFigureOut">
              <a:rPr lang="zh-CN" altLang="en-US"/>
              <a:t>2026/7/16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E6EE05BE-5599-4BCA-8DCB-B1C301CAFFA8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0F15FDB4-CDAD-4FD9-82E8-DE44EAED6E64}" type="slidenum"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fld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副标题 6"/>
          <p:cNvSpPr txBox="1">
            <a:spLocks noChangeArrowheads="1"/>
          </p:cNvSpPr>
          <p:nvPr userDrawn="1"/>
        </p:nvSpPr>
        <p:spPr bwMode="auto">
          <a:xfrm>
            <a:off x="-26988" y="106363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·五年级上册</a:t>
            </a: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0" y="328613"/>
            <a:ext cx="4475163" cy="447516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 rot="19800000">
            <a:off x="3348038" y="2341563"/>
            <a:ext cx="2447925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400">
                <a:solidFill>
                  <a:srgbClr val="D9D9D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en-US" altLang="zh-CN" sz="2400">
              <a:solidFill>
                <a:srgbClr val="D9D9D9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 userDrawn="1"/>
        </p:nvSpPr>
        <p:spPr>
          <a:xfrm>
            <a:off x="328613" y="268288"/>
            <a:ext cx="8486775" cy="4606925"/>
          </a:xfrm>
          <a:prstGeom prst="roundRect">
            <a:avLst>
              <a:gd name="adj" fmla="val 316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17" t="36047" r="6424" b="38235"/>
          <a:stretch>
            <a:fillRect/>
          </a:stretch>
        </p:blipFill>
        <p:spPr bwMode="auto">
          <a:xfrm rot="1116756" flipH="1">
            <a:off x="174625" y="33338"/>
            <a:ext cx="8429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3"/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270226"/>
            <a:ext cx="1225241" cy="87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emf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矩形 3"/>
          <p:cNvSpPr>
            <a:spLocks noChangeArrowheads="1"/>
          </p:cNvSpPr>
          <p:nvPr/>
        </p:nvSpPr>
        <p:spPr bwMode="auto">
          <a:xfrm>
            <a:off x="1923081" y="2032630"/>
            <a:ext cx="22685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旋转（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6"/>
          <p:cNvGrpSpPr/>
          <p:nvPr/>
        </p:nvGrpSpPr>
        <p:grpSpPr bwMode="auto">
          <a:xfrm>
            <a:off x="266700" y="120650"/>
            <a:ext cx="4512775" cy="609600"/>
            <a:chOff x="266849" y="119922"/>
            <a:chExt cx="3759573" cy="609600"/>
          </a:xfrm>
        </p:grpSpPr>
        <p:pic>
          <p:nvPicPr>
            <p:cNvPr id="9222" name="图片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849" y="205647"/>
              <a:ext cx="3759573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3" name="文本框 14"/>
            <p:cNvSpPr txBox="1">
              <a:spLocks noChangeArrowheads="1"/>
            </p:cNvSpPr>
            <p:nvPr/>
          </p:nvSpPr>
          <p:spPr bwMode="auto">
            <a:xfrm>
              <a:off x="353244" y="119922"/>
              <a:ext cx="358596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一、整体感知旋转现象</a:t>
              </a:r>
            </a:p>
          </p:txBody>
        </p:sp>
      </p:grp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825" y="2184400"/>
            <a:ext cx="32480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700" y="1708150"/>
            <a:ext cx="20764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矩形 1"/>
          <p:cNvSpPr>
            <a:spLocks noChangeArrowheads="1"/>
          </p:cNvSpPr>
          <p:nvPr/>
        </p:nvSpPr>
        <p:spPr bwMode="auto">
          <a:xfrm>
            <a:off x="899592" y="957262"/>
            <a:ext cx="45127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你还记得这是什么运动吗？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1"/>
          <p:cNvSpPr>
            <a:spLocks noChangeArrowheads="1"/>
          </p:cNvSpPr>
          <p:nvPr/>
        </p:nvSpPr>
        <p:spPr bwMode="auto">
          <a:xfrm>
            <a:off x="899592" y="957262"/>
            <a:ext cx="45127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你还记得这是什么运动吗？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692644"/>
            <a:ext cx="5191195" cy="2898418"/>
          </a:xfrm>
          <a:prstGeom prst="rect">
            <a:avLst/>
          </a:prstGeom>
        </p:spPr>
      </p:pic>
      <p:grpSp>
        <p:nvGrpSpPr>
          <p:cNvPr id="3" name="组合 6">
            <a:extLst>
              <a:ext uri="{FF2B5EF4-FFF2-40B4-BE49-F238E27FC236}">
                <a16:creationId xmlns:a16="http://schemas.microsoft.com/office/drawing/2014/main" id="{8FC33294-A751-4974-6120-659664C0152D}"/>
              </a:ext>
            </a:extLst>
          </p:cNvPr>
          <p:cNvGrpSpPr/>
          <p:nvPr/>
        </p:nvGrpSpPr>
        <p:grpSpPr bwMode="auto">
          <a:xfrm>
            <a:off x="266700" y="120650"/>
            <a:ext cx="4512775" cy="609600"/>
            <a:chOff x="266849" y="119922"/>
            <a:chExt cx="3759573" cy="609600"/>
          </a:xfrm>
        </p:grpSpPr>
        <p:pic>
          <p:nvPicPr>
            <p:cNvPr id="4" name="图片 5">
              <a:extLst>
                <a:ext uri="{FF2B5EF4-FFF2-40B4-BE49-F238E27FC236}">
                  <a16:creationId xmlns:a16="http://schemas.microsoft.com/office/drawing/2014/main" id="{FF961523-8B2D-1F65-E3FF-BCB3F3004C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849" y="205647"/>
              <a:ext cx="3759573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文本框 14">
              <a:extLst>
                <a:ext uri="{FF2B5EF4-FFF2-40B4-BE49-F238E27FC236}">
                  <a16:creationId xmlns:a16="http://schemas.microsoft.com/office/drawing/2014/main" id="{C3A29C1B-4722-96F7-A8D7-41602D3D07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3244" y="119922"/>
              <a:ext cx="358596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一、整体感知旋转现象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1"/>
          <p:cNvSpPr>
            <a:spLocks noChangeArrowheads="1"/>
          </p:cNvSpPr>
          <p:nvPr/>
        </p:nvSpPr>
        <p:spPr bwMode="auto">
          <a:xfrm>
            <a:off x="899592" y="957262"/>
            <a:ext cx="45127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你还记得这是什么运动吗？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1563638"/>
            <a:ext cx="3018494" cy="301849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4296418"/>
            <a:ext cx="1224136" cy="367240"/>
          </a:xfrm>
          <a:prstGeom prst="rect">
            <a:avLst/>
          </a:prstGeom>
        </p:spPr>
      </p:pic>
      <p:grpSp>
        <p:nvGrpSpPr>
          <p:cNvPr id="2" name="组合 6">
            <a:extLst>
              <a:ext uri="{FF2B5EF4-FFF2-40B4-BE49-F238E27FC236}">
                <a16:creationId xmlns:a16="http://schemas.microsoft.com/office/drawing/2014/main" id="{24C990F2-4748-D5F1-52AE-003FCBB2A33E}"/>
              </a:ext>
            </a:extLst>
          </p:cNvPr>
          <p:cNvGrpSpPr/>
          <p:nvPr/>
        </p:nvGrpSpPr>
        <p:grpSpPr bwMode="auto">
          <a:xfrm>
            <a:off x="266700" y="120650"/>
            <a:ext cx="4512775" cy="609600"/>
            <a:chOff x="266849" y="119922"/>
            <a:chExt cx="3759573" cy="609600"/>
          </a:xfrm>
        </p:grpSpPr>
        <p:pic>
          <p:nvPicPr>
            <p:cNvPr id="3" name="图片 5">
              <a:extLst>
                <a:ext uri="{FF2B5EF4-FFF2-40B4-BE49-F238E27FC236}">
                  <a16:creationId xmlns:a16="http://schemas.microsoft.com/office/drawing/2014/main" id="{21313BA1-9D5E-EDC0-7496-E0F76A2400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849" y="205647"/>
              <a:ext cx="3759573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文本框 14">
              <a:extLst>
                <a:ext uri="{FF2B5EF4-FFF2-40B4-BE49-F238E27FC236}">
                  <a16:creationId xmlns:a16="http://schemas.microsoft.com/office/drawing/2014/main" id="{1F664FED-DEAB-4B34-FD76-1793DE6CCB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3244" y="119922"/>
              <a:ext cx="358596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一、整体感知旋转现象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796417" y="705773"/>
            <a:ext cx="6538912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在生活中你还见过哪些旋转现象？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l="23768" t="9500" r="25348" b="7833"/>
          <a:stretch>
            <a:fillRect/>
          </a:stretch>
        </p:blipFill>
        <p:spPr>
          <a:xfrm>
            <a:off x="3464221" y="1731963"/>
            <a:ext cx="2215557" cy="21329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131" y="1563638"/>
            <a:ext cx="2756594" cy="2756594"/>
          </a:xfrm>
          <a:prstGeom prst="rect">
            <a:avLst/>
          </a:prstGeom>
        </p:spPr>
      </p:pic>
      <p:pic>
        <p:nvPicPr>
          <p:cNvPr id="8" name="图片 7" descr="R-C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6062" t="6717" r="16827" b="24125"/>
          <a:stretch>
            <a:fillRect/>
          </a:stretch>
        </p:blipFill>
        <p:spPr>
          <a:xfrm>
            <a:off x="6515735" y="2157743"/>
            <a:ext cx="1281430" cy="128143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18" h="2018">
                <a:moveTo>
                  <a:pt x="1009" y="0"/>
                </a:moveTo>
                <a:cubicBezTo>
                  <a:pt x="1566" y="0"/>
                  <a:pt x="2018" y="452"/>
                  <a:pt x="2018" y="1009"/>
                </a:cubicBezTo>
                <a:cubicBezTo>
                  <a:pt x="2018" y="1566"/>
                  <a:pt x="1566" y="2018"/>
                  <a:pt x="1009" y="2018"/>
                </a:cubicBezTo>
                <a:cubicBezTo>
                  <a:pt x="452" y="2018"/>
                  <a:pt x="0" y="1566"/>
                  <a:pt x="0" y="1009"/>
                </a:cubicBezTo>
                <a:cubicBezTo>
                  <a:pt x="0" y="452"/>
                  <a:pt x="452" y="0"/>
                  <a:pt x="1009" y="0"/>
                </a:cubicBez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1392238"/>
            <a:ext cx="32480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463" y="915988"/>
            <a:ext cx="20764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1392238"/>
            <a:ext cx="32480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915988"/>
            <a:ext cx="20764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439863" y="3983038"/>
            <a:ext cx="2698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顺时针旋转</a:t>
            </a:r>
          </a:p>
        </p:txBody>
      </p:sp>
      <p:sp>
        <p:nvSpPr>
          <p:cNvPr id="7" name="任意多边形 9"/>
          <p:cNvSpPr/>
          <p:nvPr/>
        </p:nvSpPr>
        <p:spPr>
          <a:xfrm rot="19633728">
            <a:off x="2378075" y="560479"/>
            <a:ext cx="822325" cy="584200"/>
          </a:xfrm>
          <a:custGeom>
            <a:avLst/>
            <a:gdLst>
              <a:gd name="connsiteX0" fmla="*/ 0 w 1689652"/>
              <a:gd name="connsiteY0" fmla="*/ 0 h 1033669"/>
              <a:gd name="connsiteX1" fmla="*/ 543339 w 1689652"/>
              <a:gd name="connsiteY1" fmla="*/ 86139 h 1033669"/>
              <a:gd name="connsiteX2" fmla="*/ 1053548 w 1689652"/>
              <a:gd name="connsiteY2" fmla="*/ 331304 h 1033669"/>
              <a:gd name="connsiteX3" fmla="*/ 1437861 w 1689652"/>
              <a:gd name="connsiteY3" fmla="*/ 689113 h 1033669"/>
              <a:gd name="connsiteX4" fmla="*/ 1689652 w 1689652"/>
              <a:gd name="connsiteY4" fmla="*/ 1033669 h 103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9652" h="1033669">
                <a:moveTo>
                  <a:pt x="0" y="0"/>
                </a:moveTo>
                <a:cubicBezTo>
                  <a:pt x="183874" y="15461"/>
                  <a:pt x="367748" y="30922"/>
                  <a:pt x="543339" y="86139"/>
                </a:cubicBezTo>
                <a:cubicBezTo>
                  <a:pt x="718930" y="141356"/>
                  <a:pt x="904461" y="230808"/>
                  <a:pt x="1053548" y="331304"/>
                </a:cubicBezTo>
                <a:cubicBezTo>
                  <a:pt x="1202635" y="431800"/>
                  <a:pt x="1331844" y="572052"/>
                  <a:pt x="1437861" y="689113"/>
                </a:cubicBezTo>
                <a:cubicBezTo>
                  <a:pt x="1543878" y="806174"/>
                  <a:pt x="1616765" y="919921"/>
                  <a:pt x="1689652" y="1033669"/>
                </a:cubicBezTo>
              </a:path>
            </a:pathLst>
          </a:custGeom>
          <a:noFill/>
          <a:ln w="34925">
            <a:solidFill>
              <a:srgbClr val="E60083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437188" y="3983038"/>
            <a:ext cx="2698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逆时针旋转</a:t>
            </a:r>
          </a:p>
        </p:txBody>
      </p:sp>
      <p:sp>
        <p:nvSpPr>
          <p:cNvPr id="9" name="任意多边形 4"/>
          <p:cNvSpPr/>
          <p:nvPr/>
        </p:nvSpPr>
        <p:spPr>
          <a:xfrm rot="13014366" flipV="1">
            <a:off x="6361905" y="574436"/>
            <a:ext cx="801687" cy="641350"/>
          </a:xfrm>
          <a:custGeom>
            <a:avLst/>
            <a:gdLst>
              <a:gd name="connsiteX0" fmla="*/ 0 w 1689652"/>
              <a:gd name="connsiteY0" fmla="*/ 0 h 1033669"/>
              <a:gd name="connsiteX1" fmla="*/ 543339 w 1689652"/>
              <a:gd name="connsiteY1" fmla="*/ 86139 h 1033669"/>
              <a:gd name="connsiteX2" fmla="*/ 1053548 w 1689652"/>
              <a:gd name="connsiteY2" fmla="*/ 331304 h 1033669"/>
              <a:gd name="connsiteX3" fmla="*/ 1437861 w 1689652"/>
              <a:gd name="connsiteY3" fmla="*/ 689113 h 1033669"/>
              <a:gd name="connsiteX4" fmla="*/ 1689652 w 1689652"/>
              <a:gd name="connsiteY4" fmla="*/ 1033669 h 103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9652" h="1033669">
                <a:moveTo>
                  <a:pt x="0" y="0"/>
                </a:moveTo>
                <a:cubicBezTo>
                  <a:pt x="183874" y="15461"/>
                  <a:pt x="367748" y="30922"/>
                  <a:pt x="543339" y="86139"/>
                </a:cubicBezTo>
                <a:cubicBezTo>
                  <a:pt x="718930" y="141356"/>
                  <a:pt x="904461" y="230808"/>
                  <a:pt x="1053548" y="331304"/>
                </a:cubicBezTo>
                <a:cubicBezTo>
                  <a:pt x="1202635" y="431800"/>
                  <a:pt x="1331844" y="572052"/>
                  <a:pt x="1437861" y="689113"/>
                </a:cubicBezTo>
                <a:cubicBezTo>
                  <a:pt x="1543878" y="806174"/>
                  <a:pt x="1616765" y="919921"/>
                  <a:pt x="1689652" y="1033669"/>
                </a:cubicBezTo>
              </a:path>
            </a:pathLst>
          </a:custGeom>
          <a:noFill/>
          <a:ln w="34925">
            <a:solidFill>
              <a:srgbClr val="E60083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4D575AD-DA91-AC5A-024A-5A38AD2AE1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92" y="834399"/>
            <a:ext cx="636588" cy="448301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B0545FB-A1CB-79D8-DCB8-FBFEE9B73832}"/>
              </a:ext>
            </a:extLst>
          </p:cNvPr>
          <p:cNvSpPr txBox="1"/>
          <p:nvPr/>
        </p:nvSpPr>
        <p:spPr>
          <a:xfrm>
            <a:off x="914400" y="675821"/>
            <a:ext cx="7498080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（1）如下图，指针从“12”走到“1”，是绕哪个点按什么方向旋转的？旋转了多少度？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31F6CD06-87FB-50FB-D21D-9F6AAFFC8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72" y="2387671"/>
            <a:ext cx="2124927" cy="2183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D3342912-90F7-7CDB-9216-00D373CF5E64}"/>
              </a:ext>
            </a:extLst>
          </p:cNvPr>
          <p:cNvGrpSpPr/>
          <p:nvPr/>
        </p:nvGrpSpPr>
        <p:grpSpPr bwMode="auto">
          <a:xfrm>
            <a:off x="1694822" y="2788364"/>
            <a:ext cx="133978" cy="1434353"/>
            <a:chOff x="4290813" y="842232"/>
            <a:chExt cx="215859" cy="2309903"/>
          </a:xfrm>
        </p:grpSpPr>
        <p:sp>
          <p:nvSpPr>
            <p:cNvPr id="7" name="上箭头 11">
              <a:extLst>
                <a:ext uri="{FF2B5EF4-FFF2-40B4-BE49-F238E27FC236}">
                  <a16:creationId xmlns:a16="http://schemas.microsoft.com/office/drawing/2014/main" id="{C2728F69-4643-BBE7-6D6B-72E819513AA0}"/>
                </a:ext>
              </a:extLst>
            </p:cNvPr>
            <p:cNvSpPr/>
            <p:nvPr/>
          </p:nvSpPr>
          <p:spPr>
            <a:xfrm>
              <a:off x="4290813" y="842232"/>
              <a:ext cx="215859" cy="1001063"/>
            </a:xfrm>
            <a:prstGeom prst="upArrow">
              <a:avLst>
                <a:gd name="adj1" fmla="val 44138"/>
                <a:gd name="adj2" fmla="val 73614"/>
              </a:avLst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" name="上箭头 12">
              <a:extLst>
                <a:ext uri="{FF2B5EF4-FFF2-40B4-BE49-F238E27FC236}">
                  <a16:creationId xmlns:a16="http://schemas.microsoft.com/office/drawing/2014/main" id="{F92FB17E-33D0-0AC4-DADE-94A11011FE1E}"/>
                </a:ext>
              </a:extLst>
            </p:cNvPr>
            <p:cNvSpPr/>
            <p:nvPr/>
          </p:nvSpPr>
          <p:spPr>
            <a:xfrm flipV="1">
              <a:off x="4290813" y="2151071"/>
              <a:ext cx="215859" cy="1001064"/>
            </a:xfrm>
            <a:prstGeom prst="upArrow">
              <a:avLst>
                <a:gd name="adj1" fmla="val 44138"/>
                <a:gd name="adj2" fmla="val 7361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9" name="Picture 3">
            <a:extLst>
              <a:ext uri="{FF2B5EF4-FFF2-40B4-BE49-F238E27FC236}">
                <a16:creationId xmlns:a16="http://schemas.microsoft.com/office/drawing/2014/main" id="{C285A78F-2645-37FB-E8A3-22C7D967F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772" y="2386392"/>
            <a:ext cx="2124927" cy="2183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B158B192-6EFC-2350-0CE4-88ED4EAEDA99}"/>
              </a:ext>
            </a:extLst>
          </p:cNvPr>
          <p:cNvGrpSpPr/>
          <p:nvPr/>
        </p:nvGrpSpPr>
        <p:grpSpPr bwMode="auto">
          <a:xfrm rot="1742956">
            <a:off x="4483742" y="2773124"/>
            <a:ext cx="133978" cy="1434353"/>
            <a:chOff x="4290813" y="842232"/>
            <a:chExt cx="215859" cy="2309903"/>
          </a:xfrm>
        </p:grpSpPr>
        <p:sp>
          <p:nvSpPr>
            <p:cNvPr id="11" name="上箭头 11">
              <a:extLst>
                <a:ext uri="{FF2B5EF4-FFF2-40B4-BE49-F238E27FC236}">
                  <a16:creationId xmlns:a16="http://schemas.microsoft.com/office/drawing/2014/main" id="{5AAD4707-2800-94CD-6A0B-2C260A30AC7F}"/>
                </a:ext>
              </a:extLst>
            </p:cNvPr>
            <p:cNvSpPr/>
            <p:nvPr/>
          </p:nvSpPr>
          <p:spPr>
            <a:xfrm>
              <a:off x="4290813" y="842232"/>
              <a:ext cx="215859" cy="1001063"/>
            </a:xfrm>
            <a:prstGeom prst="upArrow">
              <a:avLst>
                <a:gd name="adj1" fmla="val 44138"/>
                <a:gd name="adj2" fmla="val 73614"/>
              </a:avLst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" name="上箭头 12">
              <a:extLst>
                <a:ext uri="{FF2B5EF4-FFF2-40B4-BE49-F238E27FC236}">
                  <a16:creationId xmlns:a16="http://schemas.microsoft.com/office/drawing/2014/main" id="{9320FBE1-7030-8CAE-E6C3-5AA9CF310457}"/>
                </a:ext>
              </a:extLst>
            </p:cNvPr>
            <p:cNvSpPr/>
            <p:nvPr/>
          </p:nvSpPr>
          <p:spPr>
            <a:xfrm flipV="1">
              <a:off x="4290813" y="2151071"/>
              <a:ext cx="215859" cy="1001064"/>
            </a:xfrm>
            <a:prstGeom prst="upArrow">
              <a:avLst>
                <a:gd name="adj1" fmla="val 44138"/>
                <a:gd name="adj2" fmla="val 7361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3" name="Picture 3">
            <a:extLst>
              <a:ext uri="{FF2B5EF4-FFF2-40B4-BE49-F238E27FC236}">
                <a16:creationId xmlns:a16="http://schemas.microsoft.com/office/drawing/2014/main" id="{70976356-DB1E-B8A2-B75A-D4232B4D0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072" y="2387671"/>
            <a:ext cx="2124927" cy="2183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05C9EE4F-C602-5057-DEC1-5DEEA82C0488}"/>
              </a:ext>
            </a:extLst>
          </p:cNvPr>
          <p:cNvGrpSpPr/>
          <p:nvPr/>
        </p:nvGrpSpPr>
        <p:grpSpPr bwMode="auto">
          <a:xfrm rot="5400000">
            <a:off x="7257370" y="2774403"/>
            <a:ext cx="133978" cy="1434353"/>
            <a:chOff x="4290813" y="842232"/>
            <a:chExt cx="215859" cy="2309903"/>
          </a:xfrm>
        </p:grpSpPr>
        <p:sp>
          <p:nvSpPr>
            <p:cNvPr id="15" name="上箭头 11">
              <a:extLst>
                <a:ext uri="{FF2B5EF4-FFF2-40B4-BE49-F238E27FC236}">
                  <a16:creationId xmlns:a16="http://schemas.microsoft.com/office/drawing/2014/main" id="{C35895CF-F8B1-F32A-90E8-9F188608EBE3}"/>
                </a:ext>
              </a:extLst>
            </p:cNvPr>
            <p:cNvSpPr/>
            <p:nvPr/>
          </p:nvSpPr>
          <p:spPr>
            <a:xfrm>
              <a:off x="4290813" y="842232"/>
              <a:ext cx="215859" cy="1001063"/>
            </a:xfrm>
            <a:prstGeom prst="upArrow">
              <a:avLst>
                <a:gd name="adj1" fmla="val 44138"/>
                <a:gd name="adj2" fmla="val 73614"/>
              </a:avLst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6" name="上箭头 12">
              <a:extLst>
                <a:ext uri="{FF2B5EF4-FFF2-40B4-BE49-F238E27FC236}">
                  <a16:creationId xmlns:a16="http://schemas.microsoft.com/office/drawing/2014/main" id="{A6ABF902-6864-2FF2-77B6-9C54E3065F09}"/>
                </a:ext>
              </a:extLst>
            </p:cNvPr>
            <p:cNvSpPr/>
            <p:nvPr/>
          </p:nvSpPr>
          <p:spPr>
            <a:xfrm flipV="1">
              <a:off x="4290813" y="2151071"/>
              <a:ext cx="215859" cy="1001064"/>
            </a:xfrm>
            <a:prstGeom prst="upArrow">
              <a:avLst>
                <a:gd name="adj1" fmla="val 44138"/>
                <a:gd name="adj2" fmla="val 7361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7" name="箭头: 右 16">
            <a:extLst>
              <a:ext uri="{FF2B5EF4-FFF2-40B4-BE49-F238E27FC236}">
                <a16:creationId xmlns:a16="http://schemas.microsoft.com/office/drawing/2014/main" id="{1DFF22DE-393C-173E-3E10-9D3C1118A4D3}"/>
              </a:ext>
            </a:extLst>
          </p:cNvPr>
          <p:cNvSpPr/>
          <p:nvPr/>
        </p:nvSpPr>
        <p:spPr>
          <a:xfrm>
            <a:off x="2956560" y="3380781"/>
            <a:ext cx="419100" cy="217818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箭头: 右 17">
            <a:extLst>
              <a:ext uri="{FF2B5EF4-FFF2-40B4-BE49-F238E27FC236}">
                <a16:creationId xmlns:a16="http://schemas.microsoft.com/office/drawing/2014/main" id="{C6E0E220-EA57-1806-BE1F-FAB10EC78759}"/>
              </a:ext>
            </a:extLst>
          </p:cNvPr>
          <p:cNvSpPr/>
          <p:nvPr/>
        </p:nvSpPr>
        <p:spPr>
          <a:xfrm>
            <a:off x="5700811" y="3358165"/>
            <a:ext cx="419100" cy="217818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9">
            <a:extLst>
              <a:ext uri="{FF2B5EF4-FFF2-40B4-BE49-F238E27FC236}">
                <a16:creationId xmlns:a16="http://schemas.microsoft.com/office/drawing/2014/main" id="{FC58A640-4301-E3DA-7E75-0EFE40910F77}"/>
              </a:ext>
            </a:extLst>
          </p:cNvPr>
          <p:cNvSpPr/>
          <p:nvPr/>
        </p:nvSpPr>
        <p:spPr>
          <a:xfrm rot="20753672">
            <a:off x="4589225" y="2200896"/>
            <a:ext cx="488796" cy="363598"/>
          </a:xfrm>
          <a:custGeom>
            <a:avLst/>
            <a:gdLst>
              <a:gd name="connsiteX0" fmla="*/ 0 w 1689652"/>
              <a:gd name="connsiteY0" fmla="*/ 0 h 1033669"/>
              <a:gd name="connsiteX1" fmla="*/ 543339 w 1689652"/>
              <a:gd name="connsiteY1" fmla="*/ 86139 h 1033669"/>
              <a:gd name="connsiteX2" fmla="*/ 1053548 w 1689652"/>
              <a:gd name="connsiteY2" fmla="*/ 331304 h 1033669"/>
              <a:gd name="connsiteX3" fmla="*/ 1437861 w 1689652"/>
              <a:gd name="connsiteY3" fmla="*/ 689113 h 1033669"/>
              <a:gd name="connsiteX4" fmla="*/ 1689652 w 1689652"/>
              <a:gd name="connsiteY4" fmla="*/ 1033669 h 103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9652" h="1033669">
                <a:moveTo>
                  <a:pt x="0" y="0"/>
                </a:moveTo>
                <a:cubicBezTo>
                  <a:pt x="183874" y="15461"/>
                  <a:pt x="367748" y="30922"/>
                  <a:pt x="543339" y="86139"/>
                </a:cubicBezTo>
                <a:cubicBezTo>
                  <a:pt x="718930" y="141356"/>
                  <a:pt x="904461" y="230808"/>
                  <a:pt x="1053548" y="331304"/>
                </a:cubicBezTo>
                <a:cubicBezTo>
                  <a:pt x="1202635" y="431800"/>
                  <a:pt x="1331844" y="572052"/>
                  <a:pt x="1437861" y="689113"/>
                </a:cubicBezTo>
                <a:cubicBezTo>
                  <a:pt x="1543878" y="806174"/>
                  <a:pt x="1616765" y="919921"/>
                  <a:pt x="1689652" y="1033669"/>
                </a:cubicBezTo>
              </a:path>
            </a:pathLst>
          </a:custGeom>
          <a:noFill/>
          <a:ln w="34925">
            <a:solidFill>
              <a:srgbClr val="E60083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任意多边形 4">
            <a:extLst>
              <a:ext uri="{FF2B5EF4-FFF2-40B4-BE49-F238E27FC236}">
                <a16:creationId xmlns:a16="http://schemas.microsoft.com/office/drawing/2014/main" id="{73B92DEA-2266-9A2B-F212-3679FD4BDF8F}"/>
              </a:ext>
            </a:extLst>
          </p:cNvPr>
          <p:cNvSpPr/>
          <p:nvPr/>
        </p:nvSpPr>
        <p:spPr>
          <a:xfrm rot="1035729">
            <a:off x="7177349" y="2375064"/>
            <a:ext cx="1539985" cy="927670"/>
          </a:xfrm>
          <a:custGeom>
            <a:avLst/>
            <a:gdLst>
              <a:gd name="connsiteX0" fmla="*/ 0 w 1689652"/>
              <a:gd name="connsiteY0" fmla="*/ 0 h 1033669"/>
              <a:gd name="connsiteX1" fmla="*/ 543339 w 1689652"/>
              <a:gd name="connsiteY1" fmla="*/ 86139 h 1033669"/>
              <a:gd name="connsiteX2" fmla="*/ 1053548 w 1689652"/>
              <a:gd name="connsiteY2" fmla="*/ 331304 h 1033669"/>
              <a:gd name="connsiteX3" fmla="*/ 1437861 w 1689652"/>
              <a:gd name="connsiteY3" fmla="*/ 689113 h 1033669"/>
              <a:gd name="connsiteX4" fmla="*/ 1689652 w 1689652"/>
              <a:gd name="connsiteY4" fmla="*/ 1033669 h 103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9652" h="1033669">
                <a:moveTo>
                  <a:pt x="0" y="0"/>
                </a:moveTo>
                <a:cubicBezTo>
                  <a:pt x="183874" y="15461"/>
                  <a:pt x="367748" y="30922"/>
                  <a:pt x="543339" y="86139"/>
                </a:cubicBezTo>
                <a:cubicBezTo>
                  <a:pt x="718930" y="141356"/>
                  <a:pt x="904461" y="230808"/>
                  <a:pt x="1053548" y="331304"/>
                </a:cubicBezTo>
                <a:cubicBezTo>
                  <a:pt x="1202635" y="431800"/>
                  <a:pt x="1331844" y="572052"/>
                  <a:pt x="1437861" y="689113"/>
                </a:cubicBezTo>
                <a:cubicBezTo>
                  <a:pt x="1543878" y="806174"/>
                  <a:pt x="1616765" y="919921"/>
                  <a:pt x="1689652" y="1033669"/>
                </a:cubicBezTo>
              </a:path>
            </a:pathLst>
          </a:custGeom>
          <a:noFill/>
          <a:ln w="34925">
            <a:solidFill>
              <a:srgbClr val="E60083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b="1">
              <a:solidFill>
                <a:prstClr val="white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1" name="组合 6">
            <a:extLst>
              <a:ext uri="{FF2B5EF4-FFF2-40B4-BE49-F238E27FC236}">
                <a16:creationId xmlns:a16="http://schemas.microsoft.com/office/drawing/2014/main" id="{9975C720-CACA-F3EA-AFBF-3E5ECAF97EC2}"/>
              </a:ext>
            </a:extLst>
          </p:cNvPr>
          <p:cNvGrpSpPr/>
          <p:nvPr/>
        </p:nvGrpSpPr>
        <p:grpSpPr bwMode="auto">
          <a:xfrm>
            <a:off x="266701" y="120650"/>
            <a:ext cx="3680460" cy="609600"/>
            <a:chOff x="266850" y="119922"/>
            <a:chExt cx="3066175" cy="609600"/>
          </a:xfrm>
        </p:grpSpPr>
        <p:pic>
          <p:nvPicPr>
            <p:cNvPr id="22" name="图片 5">
              <a:extLst>
                <a:ext uri="{FF2B5EF4-FFF2-40B4-BE49-F238E27FC236}">
                  <a16:creationId xmlns:a16="http://schemas.microsoft.com/office/drawing/2014/main" id="{D8846CD0-DE52-EFEA-E7B3-D1FB47524F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850" y="205647"/>
              <a:ext cx="306617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文本框 14">
              <a:extLst>
                <a:ext uri="{FF2B5EF4-FFF2-40B4-BE49-F238E27FC236}">
                  <a16:creationId xmlns:a16="http://schemas.microsoft.com/office/drawing/2014/main" id="{7C465E66-6E03-61BB-4E93-F40BB4C6B8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3244" y="119922"/>
              <a:ext cx="289953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二、认识旋转要素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2814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635250"/>
            <a:ext cx="1106487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27"/>
          <p:cNvSpPr>
            <a:spLocks noChangeArrowheads="1"/>
          </p:cNvSpPr>
          <p:nvPr/>
        </p:nvSpPr>
        <p:spPr bwMode="auto">
          <a:xfrm>
            <a:off x="1993900" y="4175125"/>
            <a:ext cx="4535488" cy="647700"/>
          </a:xfrm>
          <a:prstGeom prst="wedgeRoundRectCallout">
            <a:avLst>
              <a:gd name="adj1" fmla="val -55731"/>
              <a:gd name="adj2" fmla="val 495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说说指针是怎样旋转的。</a:t>
            </a:r>
          </a:p>
        </p:txBody>
      </p:sp>
      <p:pic>
        <p:nvPicPr>
          <p:cNvPr id="1434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517525"/>
            <a:ext cx="3424238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任意多边形 9"/>
          <p:cNvSpPr/>
          <p:nvPr/>
        </p:nvSpPr>
        <p:spPr>
          <a:xfrm>
            <a:off x="4113213" y="452438"/>
            <a:ext cx="1035050" cy="769937"/>
          </a:xfrm>
          <a:custGeom>
            <a:avLst/>
            <a:gdLst>
              <a:gd name="connsiteX0" fmla="*/ 0 w 1689652"/>
              <a:gd name="connsiteY0" fmla="*/ 0 h 1033669"/>
              <a:gd name="connsiteX1" fmla="*/ 543339 w 1689652"/>
              <a:gd name="connsiteY1" fmla="*/ 86139 h 1033669"/>
              <a:gd name="connsiteX2" fmla="*/ 1053548 w 1689652"/>
              <a:gd name="connsiteY2" fmla="*/ 331304 h 1033669"/>
              <a:gd name="connsiteX3" fmla="*/ 1437861 w 1689652"/>
              <a:gd name="connsiteY3" fmla="*/ 689113 h 1033669"/>
              <a:gd name="connsiteX4" fmla="*/ 1689652 w 1689652"/>
              <a:gd name="connsiteY4" fmla="*/ 1033669 h 103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9652" h="1033669">
                <a:moveTo>
                  <a:pt x="0" y="0"/>
                </a:moveTo>
                <a:cubicBezTo>
                  <a:pt x="183874" y="15461"/>
                  <a:pt x="367748" y="30922"/>
                  <a:pt x="543339" y="86139"/>
                </a:cubicBezTo>
                <a:cubicBezTo>
                  <a:pt x="718930" y="141356"/>
                  <a:pt x="904461" y="230808"/>
                  <a:pt x="1053548" y="331304"/>
                </a:cubicBezTo>
                <a:cubicBezTo>
                  <a:pt x="1202635" y="431800"/>
                  <a:pt x="1331844" y="572052"/>
                  <a:pt x="1437861" y="689113"/>
                </a:cubicBezTo>
                <a:cubicBezTo>
                  <a:pt x="1543878" y="806174"/>
                  <a:pt x="1616765" y="919921"/>
                  <a:pt x="1689652" y="1033669"/>
                </a:cubicBezTo>
              </a:path>
            </a:pathLst>
          </a:custGeom>
          <a:noFill/>
          <a:ln w="34925">
            <a:solidFill>
              <a:srgbClr val="E60083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 bwMode="auto">
          <a:xfrm>
            <a:off x="3446463" y="1150938"/>
            <a:ext cx="215900" cy="2311400"/>
            <a:chOff x="4290813" y="842232"/>
            <a:chExt cx="215859" cy="2309903"/>
          </a:xfrm>
        </p:grpSpPr>
        <p:sp>
          <p:nvSpPr>
            <p:cNvPr id="16" name="上箭头 11"/>
            <p:cNvSpPr/>
            <p:nvPr/>
          </p:nvSpPr>
          <p:spPr>
            <a:xfrm>
              <a:off x="4290813" y="842232"/>
              <a:ext cx="215859" cy="1001063"/>
            </a:xfrm>
            <a:prstGeom prst="upArrow">
              <a:avLst>
                <a:gd name="adj1" fmla="val 44138"/>
                <a:gd name="adj2" fmla="val 73614"/>
              </a:avLst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7" name="上箭头 12"/>
            <p:cNvSpPr/>
            <p:nvPr/>
          </p:nvSpPr>
          <p:spPr>
            <a:xfrm flipV="1">
              <a:off x="4290813" y="2151071"/>
              <a:ext cx="215859" cy="1001064"/>
            </a:xfrm>
            <a:prstGeom prst="upArrow">
              <a:avLst>
                <a:gd name="adj1" fmla="val 44138"/>
                <a:gd name="adj2" fmla="val 7361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5251450" y="1558925"/>
            <a:ext cx="3570288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绕 </a:t>
            </a:r>
            <a:r>
              <a:rPr lang="en-US" altLang="zh-CN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点顺时针旋转</a:t>
            </a:r>
            <a:endParaRPr lang="zh-CN" altLang="en-US" sz="32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6088063" y="2454275"/>
            <a:ext cx="2698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旋转中心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588C93C-E2C4-BC8A-3397-44A6E8B491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92" y="834399"/>
            <a:ext cx="636588" cy="448301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2387DDE3-911C-5E85-7E30-738BE8F26D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6863" y="251619"/>
            <a:ext cx="2698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旋转方向：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C179B54-EA8D-5EEF-28C8-562004119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6863" y="847725"/>
            <a:ext cx="2698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顺时针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00D344C-9475-0106-DB10-5D5E4B692FAF}"/>
              </a:ext>
            </a:extLst>
          </p:cNvPr>
          <p:cNvSpPr txBox="1"/>
          <p:nvPr/>
        </p:nvSpPr>
        <p:spPr>
          <a:xfrm>
            <a:off x="914400" y="675821"/>
            <a:ext cx="1531620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（1）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/>
      <p:bldP spid="19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6706" y="1090068"/>
            <a:ext cx="2036890" cy="195854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1059582"/>
            <a:ext cx="3483838" cy="1944563"/>
          </a:xfrm>
          <a:prstGeom prst="rect">
            <a:avLst/>
          </a:prstGeom>
        </p:spPr>
      </p:pic>
      <p:pic>
        <p:nvPicPr>
          <p:cNvPr id="15362" name="Picture 9" descr="u5jx01_201_2345看图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480" b="57703"/>
          <a:stretch>
            <a:fillRect/>
          </a:stretch>
        </p:blipFill>
        <p:spPr bwMode="auto">
          <a:xfrm>
            <a:off x="610644" y="1059582"/>
            <a:ext cx="2577274" cy="1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椭圆 2"/>
          <p:cNvSpPr/>
          <p:nvPr/>
        </p:nvSpPr>
        <p:spPr>
          <a:xfrm>
            <a:off x="1861593" y="1689819"/>
            <a:ext cx="161925" cy="161925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571496" y="1603328"/>
            <a:ext cx="161925" cy="161925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7643004" y="1770781"/>
            <a:ext cx="161925" cy="161925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059201" y="3634382"/>
            <a:ext cx="269875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旋转的中心点</a:t>
            </a:r>
            <a:endParaRPr lang="zh-CN" altLang="en-US" sz="32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842963"/>
            <a:ext cx="3424238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任意多边形 4"/>
          <p:cNvSpPr/>
          <p:nvPr/>
        </p:nvSpPr>
        <p:spPr>
          <a:xfrm rot="295396">
            <a:off x="2587625" y="776288"/>
            <a:ext cx="1276350" cy="781050"/>
          </a:xfrm>
          <a:custGeom>
            <a:avLst/>
            <a:gdLst>
              <a:gd name="connsiteX0" fmla="*/ 0 w 1689652"/>
              <a:gd name="connsiteY0" fmla="*/ 0 h 1033669"/>
              <a:gd name="connsiteX1" fmla="*/ 543339 w 1689652"/>
              <a:gd name="connsiteY1" fmla="*/ 86139 h 1033669"/>
              <a:gd name="connsiteX2" fmla="*/ 1053548 w 1689652"/>
              <a:gd name="connsiteY2" fmla="*/ 331304 h 1033669"/>
              <a:gd name="connsiteX3" fmla="*/ 1437861 w 1689652"/>
              <a:gd name="connsiteY3" fmla="*/ 689113 h 1033669"/>
              <a:gd name="connsiteX4" fmla="*/ 1689652 w 1689652"/>
              <a:gd name="connsiteY4" fmla="*/ 1033669 h 103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9652" h="1033669">
                <a:moveTo>
                  <a:pt x="0" y="0"/>
                </a:moveTo>
                <a:cubicBezTo>
                  <a:pt x="183874" y="15461"/>
                  <a:pt x="367748" y="30922"/>
                  <a:pt x="543339" y="86139"/>
                </a:cubicBezTo>
                <a:cubicBezTo>
                  <a:pt x="718930" y="141356"/>
                  <a:pt x="904461" y="230808"/>
                  <a:pt x="1053548" y="331304"/>
                </a:cubicBezTo>
                <a:cubicBezTo>
                  <a:pt x="1202635" y="431800"/>
                  <a:pt x="1331844" y="572052"/>
                  <a:pt x="1437861" y="689113"/>
                </a:cubicBezTo>
                <a:cubicBezTo>
                  <a:pt x="1543878" y="806174"/>
                  <a:pt x="1616765" y="919921"/>
                  <a:pt x="1689652" y="1033669"/>
                </a:cubicBezTo>
              </a:path>
            </a:pathLst>
          </a:custGeom>
          <a:noFill/>
          <a:ln w="34925">
            <a:solidFill>
              <a:srgbClr val="E60083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384675" y="747713"/>
            <a:ext cx="4435475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”到“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”，指针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绕点 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顺时针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方向旋转了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30°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2208213" y="1476375"/>
            <a:ext cx="215900" cy="2311400"/>
            <a:chOff x="4290813" y="842232"/>
            <a:chExt cx="215859" cy="2309903"/>
          </a:xfrm>
        </p:grpSpPr>
        <p:sp>
          <p:nvSpPr>
            <p:cNvPr id="7" name="上箭头 3"/>
            <p:cNvSpPr/>
            <p:nvPr/>
          </p:nvSpPr>
          <p:spPr>
            <a:xfrm>
              <a:off x="4290813" y="842232"/>
              <a:ext cx="215859" cy="1001064"/>
            </a:xfrm>
            <a:prstGeom prst="upArrow">
              <a:avLst>
                <a:gd name="adj1" fmla="val 44138"/>
                <a:gd name="adj2" fmla="val 73614"/>
              </a:avLst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" name="上箭头 8"/>
            <p:cNvSpPr/>
            <p:nvPr/>
          </p:nvSpPr>
          <p:spPr>
            <a:xfrm flipV="1">
              <a:off x="4290813" y="2151072"/>
              <a:ext cx="215859" cy="1001063"/>
            </a:xfrm>
            <a:prstGeom prst="upArrow">
              <a:avLst>
                <a:gd name="adj1" fmla="val 44138"/>
                <a:gd name="adj2" fmla="val 7361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384675" y="2593975"/>
            <a:ext cx="2822575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旋转的三要素：</a:t>
            </a:r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4384675" y="3363913"/>
            <a:ext cx="2006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旋转中心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405563" y="3363913"/>
            <a:ext cx="18208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旋转方向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4384675" y="4098925"/>
            <a:ext cx="18208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旋转角度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83CCA20-A795-C3E3-995E-A17F922CCD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92" y="621039"/>
            <a:ext cx="636588" cy="44830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5D6A02A-8F63-4D35-1AD5-3399B275965B}"/>
              </a:ext>
            </a:extLst>
          </p:cNvPr>
          <p:cNvSpPr txBox="1"/>
          <p:nvPr/>
        </p:nvSpPr>
        <p:spPr>
          <a:xfrm>
            <a:off x="914400" y="462461"/>
            <a:ext cx="1531620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（1）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700" y="223838"/>
            <a:ext cx="3424238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任意多边形 4"/>
          <p:cNvSpPr/>
          <p:nvPr/>
        </p:nvSpPr>
        <p:spPr>
          <a:xfrm rot="1501871">
            <a:off x="5299075" y="619125"/>
            <a:ext cx="1274763" cy="779463"/>
          </a:xfrm>
          <a:custGeom>
            <a:avLst/>
            <a:gdLst>
              <a:gd name="connsiteX0" fmla="*/ 0 w 1689652"/>
              <a:gd name="connsiteY0" fmla="*/ 0 h 1033669"/>
              <a:gd name="connsiteX1" fmla="*/ 543339 w 1689652"/>
              <a:gd name="connsiteY1" fmla="*/ 86139 h 1033669"/>
              <a:gd name="connsiteX2" fmla="*/ 1053548 w 1689652"/>
              <a:gd name="connsiteY2" fmla="*/ 331304 h 1033669"/>
              <a:gd name="connsiteX3" fmla="*/ 1437861 w 1689652"/>
              <a:gd name="connsiteY3" fmla="*/ 689113 h 1033669"/>
              <a:gd name="connsiteX4" fmla="*/ 1689652 w 1689652"/>
              <a:gd name="connsiteY4" fmla="*/ 1033669 h 103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9652" h="1033669">
                <a:moveTo>
                  <a:pt x="0" y="0"/>
                </a:moveTo>
                <a:cubicBezTo>
                  <a:pt x="183874" y="15461"/>
                  <a:pt x="367748" y="30922"/>
                  <a:pt x="543339" y="86139"/>
                </a:cubicBezTo>
                <a:cubicBezTo>
                  <a:pt x="718930" y="141356"/>
                  <a:pt x="904461" y="230808"/>
                  <a:pt x="1053548" y="331304"/>
                </a:cubicBezTo>
                <a:cubicBezTo>
                  <a:pt x="1202635" y="431800"/>
                  <a:pt x="1331844" y="572052"/>
                  <a:pt x="1437861" y="689113"/>
                </a:cubicBezTo>
                <a:cubicBezTo>
                  <a:pt x="1543878" y="806174"/>
                  <a:pt x="1616765" y="919921"/>
                  <a:pt x="1689652" y="1033669"/>
                </a:cubicBezTo>
              </a:path>
            </a:pathLst>
          </a:custGeom>
          <a:noFill/>
          <a:ln w="34925">
            <a:solidFill>
              <a:srgbClr val="E60083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b="1">
              <a:solidFill>
                <a:prstClr val="white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460" name="Rectangle 2"/>
          <p:cNvSpPr txBox="1">
            <a:spLocks noChangeArrowheads="1"/>
          </p:cNvSpPr>
          <p:nvPr/>
        </p:nvSpPr>
        <p:spPr bwMode="auto">
          <a:xfrm>
            <a:off x="955675" y="3667125"/>
            <a:ext cx="6916738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从“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”到“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”，指针绕点 </a:t>
            </a:r>
            <a:r>
              <a:rPr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按顺时针方向旋转了 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60°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</a:p>
        </p:txBody>
      </p:sp>
      <p:grpSp>
        <p:nvGrpSpPr>
          <p:cNvPr id="5" name="组合 4"/>
          <p:cNvGrpSpPr/>
          <p:nvPr/>
        </p:nvGrpSpPr>
        <p:grpSpPr bwMode="auto">
          <a:xfrm rot="1800000">
            <a:off x="4287838" y="857250"/>
            <a:ext cx="219075" cy="2309813"/>
            <a:chOff x="4287936" y="842803"/>
            <a:chExt cx="218071" cy="2308973"/>
          </a:xfrm>
        </p:grpSpPr>
        <p:sp>
          <p:nvSpPr>
            <p:cNvPr id="6" name="上箭头 10"/>
            <p:cNvSpPr/>
            <p:nvPr/>
          </p:nvSpPr>
          <p:spPr>
            <a:xfrm>
              <a:off x="4287886" y="842929"/>
              <a:ext cx="216490" cy="1001348"/>
            </a:xfrm>
            <a:prstGeom prst="upArrow">
              <a:avLst>
                <a:gd name="adj1" fmla="val 44138"/>
                <a:gd name="adj2" fmla="val 73614"/>
              </a:avLst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b="1">
                <a:solidFill>
                  <a:prstClr val="white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上箭头 11"/>
            <p:cNvSpPr/>
            <p:nvPr/>
          </p:nvSpPr>
          <p:spPr>
            <a:xfrm flipV="1">
              <a:off x="4287408" y="2149721"/>
              <a:ext cx="216490" cy="1001349"/>
            </a:xfrm>
            <a:prstGeom prst="upArrow">
              <a:avLst>
                <a:gd name="adj1" fmla="val 44138"/>
                <a:gd name="adj2" fmla="val 7361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b="1">
                <a:solidFill>
                  <a:prstClr val="white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9113C8EA-AA5D-DD8E-6BAD-67D85DEA10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92" y="621039"/>
            <a:ext cx="636588" cy="448301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6D847030-6EAE-D48C-AA2C-7B8D6E8E384C}"/>
              </a:ext>
            </a:extLst>
          </p:cNvPr>
          <p:cNvSpPr txBox="1"/>
          <p:nvPr/>
        </p:nvSpPr>
        <p:spPr>
          <a:xfrm>
            <a:off x="914400" y="462461"/>
            <a:ext cx="1531620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（1）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11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854075"/>
            <a:ext cx="3424237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任意多边形 4"/>
          <p:cNvSpPr/>
          <p:nvPr/>
        </p:nvSpPr>
        <p:spPr>
          <a:xfrm rot="5561986">
            <a:off x="3277394" y="3288507"/>
            <a:ext cx="1276350" cy="779462"/>
          </a:xfrm>
          <a:custGeom>
            <a:avLst/>
            <a:gdLst>
              <a:gd name="connsiteX0" fmla="*/ 0 w 1689652"/>
              <a:gd name="connsiteY0" fmla="*/ 0 h 1033669"/>
              <a:gd name="connsiteX1" fmla="*/ 543339 w 1689652"/>
              <a:gd name="connsiteY1" fmla="*/ 86139 h 1033669"/>
              <a:gd name="connsiteX2" fmla="*/ 1053548 w 1689652"/>
              <a:gd name="connsiteY2" fmla="*/ 331304 h 1033669"/>
              <a:gd name="connsiteX3" fmla="*/ 1437861 w 1689652"/>
              <a:gd name="connsiteY3" fmla="*/ 689113 h 1033669"/>
              <a:gd name="connsiteX4" fmla="*/ 1689652 w 1689652"/>
              <a:gd name="connsiteY4" fmla="*/ 1033669 h 103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9652" h="1033669">
                <a:moveTo>
                  <a:pt x="0" y="0"/>
                </a:moveTo>
                <a:cubicBezTo>
                  <a:pt x="183874" y="15461"/>
                  <a:pt x="367748" y="30922"/>
                  <a:pt x="543339" y="86139"/>
                </a:cubicBezTo>
                <a:cubicBezTo>
                  <a:pt x="718930" y="141356"/>
                  <a:pt x="904461" y="230808"/>
                  <a:pt x="1053548" y="331304"/>
                </a:cubicBezTo>
                <a:cubicBezTo>
                  <a:pt x="1202635" y="431800"/>
                  <a:pt x="1331844" y="572052"/>
                  <a:pt x="1437861" y="689113"/>
                </a:cubicBezTo>
                <a:cubicBezTo>
                  <a:pt x="1543878" y="806174"/>
                  <a:pt x="1616765" y="919921"/>
                  <a:pt x="1689652" y="1033669"/>
                </a:cubicBezTo>
              </a:path>
            </a:pathLst>
          </a:custGeom>
          <a:noFill/>
          <a:ln w="34925">
            <a:solidFill>
              <a:srgbClr val="E60083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 rot="5400000">
            <a:off x="2243138" y="1457325"/>
            <a:ext cx="215900" cy="2355850"/>
            <a:chOff x="4290813" y="867616"/>
            <a:chExt cx="215859" cy="2309902"/>
          </a:xfrm>
        </p:grpSpPr>
        <p:sp>
          <p:nvSpPr>
            <p:cNvPr id="5" name="上箭头 3"/>
            <p:cNvSpPr/>
            <p:nvPr/>
          </p:nvSpPr>
          <p:spPr>
            <a:xfrm>
              <a:off x="4290813" y="908085"/>
              <a:ext cx="215859" cy="1000854"/>
            </a:xfrm>
            <a:prstGeom prst="upArrow">
              <a:avLst>
                <a:gd name="adj1" fmla="val 44138"/>
                <a:gd name="adj2" fmla="val 73614"/>
              </a:avLst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" name="上箭头 8"/>
            <p:cNvSpPr/>
            <p:nvPr/>
          </p:nvSpPr>
          <p:spPr>
            <a:xfrm flipV="1">
              <a:off x="4290813" y="2217135"/>
              <a:ext cx="215859" cy="1000853"/>
            </a:xfrm>
            <a:prstGeom prst="upArrow">
              <a:avLst>
                <a:gd name="adj1" fmla="val 44138"/>
                <a:gd name="adj2" fmla="val 7361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7413" name="Rectangle 2"/>
          <p:cNvSpPr txBox="1">
            <a:spLocks noChangeArrowheads="1"/>
          </p:cNvSpPr>
          <p:nvPr/>
        </p:nvSpPr>
        <p:spPr bwMode="auto">
          <a:xfrm>
            <a:off x="4086542" y="1338263"/>
            <a:ext cx="4645977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从“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”到“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”，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862830" y="2000250"/>
            <a:ext cx="3617913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指针绕点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按顺时针方向旋转了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°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9E61EA0-1A7F-D4F3-EAA3-043BEE973FE7}"/>
              </a:ext>
            </a:extLst>
          </p:cNvPr>
          <p:cNvSpPr txBox="1"/>
          <p:nvPr/>
        </p:nvSpPr>
        <p:spPr>
          <a:xfrm>
            <a:off x="7578725" y="1338263"/>
            <a:ext cx="5365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3C03655-610A-0273-F4D5-541422A106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92" y="621039"/>
            <a:ext cx="636588" cy="448301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345FC290-A35B-0301-2257-2F68E7C40974}"/>
              </a:ext>
            </a:extLst>
          </p:cNvPr>
          <p:cNvSpPr txBox="1"/>
          <p:nvPr/>
        </p:nvSpPr>
        <p:spPr>
          <a:xfrm>
            <a:off x="914400" y="462461"/>
            <a:ext cx="1531620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（1）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211138"/>
            <a:ext cx="3424238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任意多边形 4"/>
          <p:cNvSpPr/>
          <p:nvPr/>
        </p:nvSpPr>
        <p:spPr>
          <a:xfrm rot="14167984">
            <a:off x="2064544" y="1680369"/>
            <a:ext cx="1276350" cy="779462"/>
          </a:xfrm>
          <a:custGeom>
            <a:avLst/>
            <a:gdLst>
              <a:gd name="connsiteX0" fmla="*/ 0 w 1689652"/>
              <a:gd name="connsiteY0" fmla="*/ 0 h 1033669"/>
              <a:gd name="connsiteX1" fmla="*/ 543339 w 1689652"/>
              <a:gd name="connsiteY1" fmla="*/ 86139 h 1033669"/>
              <a:gd name="connsiteX2" fmla="*/ 1053548 w 1689652"/>
              <a:gd name="connsiteY2" fmla="*/ 331304 h 1033669"/>
              <a:gd name="connsiteX3" fmla="*/ 1437861 w 1689652"/>
              <a:gd name="connsiteY3" fmla="*/ 689113 h 1033669"/>
              <a:gd name="connsiteX4" fmla="*/ 1689652 w 1689652"/>
              <a:gd name="connsiteY4" fmla="*/ 1033669 h 103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9652" h="1033669">
                <a:moveTo>
                  <a:pt x="0" y="0"/>
                </a:moveTo>
                <a:cubicBezTo>
                  <a:pt x="183874" y="15461"/>
                  <a:pt x="367748" y="30922"/>
                  <a:pt x="543339" y="86139"/>
                </a:cubicBezTo>
                <a:cubicBezTo>
                  <a:pt x="718930" y="141356"/>
                  <a:pt x="904461" y="230808"/>
                  <a:pt x="1053548" y="331304"/>
                </a:cubicBezTo>
                <a:cubicBezTo>
                  <a:pt x="1202635" y="431800"/>
                  <a:pt x="1331844" y="572052"/>
                  <a:pt x="1437861" y="689113"/>
                </a:cubicBezTo>
                <a:cubicBezTo>
                  <a:pt x="1543878" y="806174"/>
                  <a:pt x="1616765" y="919921"/>
                  <a:pt x="1689652" y="1033669"/>
                </a:cubicBezTo>
              </a:path>
            </a:pathLst>
          </a:custGeom>
          <a:noFill/>
          <a:ln w="34925">
            <a:solidFill>
              <a:srgbClr val="E60083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436" name="Rectangle 2"/>
          <p:cNvSpPr txBox="1">
            <a:spLocks noChangeArrowheads="1"/>
          </p:cNvSpPr>
          <p:nvPr/>
        </p:nvSpPr>
        <p:spPr bwMode="auto">
          <a:xfrm>
            <a:off x="1077913" y="3695700"/>
            <a:ext cx="6988175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从“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”到“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”，指针绕点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按顺时针方向旋转了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</a:p>
        </p:txBody>
      </p:sp>
      <p:grpSp>
        <p:nvGrpSpPr>
          <p:cNvPr id="6" name="组合 5"/>
          <p:cNvGrpSpPr/>
          <p:nvPr/>
        </p:nvGrpSpPr>
        <p:grpSpPr bwMode="auto">
          <a:xfrm rot="10800000">
            <a:off x="4475163" y="885825"/>
            <a:ext cx="215900" cy="2311400"/>
            <a:chOff x="4290813" y="845406"/>
            <a:chExt cx="215859" cy="2309902"/>
          </a:xfrm>
        </p:grpSpPr>
        <p:sp>
          <p:nvSpPr>
            <p:cNvPr id="7" name="上箭头 3"/>
            <p:cNvSpPr/>
            <p:nvPr/>
          </p:nvSpPr>
          <p:spPr>
            <a:xfrm>
              <a:off x="4290813" y="908865"/>
              <a:ext cx="215859" cy="1001063"/>
            </a:xfrm>
            <a:prstGeom prst="upArrow">
              <a:avLst>
                <a:gd name="adj1" fmla="val 44138"/>
                <a:gd name="adj2" fmla="val 73614"/>
              </a:avLst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上箭头 8"/>
            <p:cNvSpPr/>
            <p:nvPr/>
          </p:nvSpPr>
          <p:spPr>
            <a:xfrm flipV="1">
              <a:off x="4290813" y="2217703"/>
              <a:ext cx="215859" cy="1001064"/>
            </a:xfrm>
            <a:prstGeom prst="upArrow">
              <a:avLst>
                <a:gd name="adj1" fmla="val 44138"/>
                <a:gd name="adj2" fmla="val 7361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506912" y="4305300"/>
            <a:ext cx="128922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180°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8BA1599-BC7D-8288-FC89-BEC193825D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92" y="621039"/>
            <a:ext cx="636588" cy="44830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EA5355C4-43B8-51FC-0C80-5F92EC87ADCA}"/>
              </a:ext>
            </a:extLst>
          </p:cNvPr>
          <p:cNvSpPr txBox="1"/>
          <p:nvPr/>
        </p:nvSpPr>
        <p:spPr>
          <a:xfrm>
            <a:off x="914400" y="462461"/>
            <a:ext cx="1531620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（1）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909" y="1526271"/>
            <a:ext cx="32480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784" y="1050021"/>
            <a:ext cx="20764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2" name="组合 5"/>
          <p:cNvGrpSpPr/>
          <p:nvPr/>
        </p:nvGrpSpPr>
        <p:grpSpPr bwMode="auto">
          <a:xfrm>
            <a:off x="828675" y="211138"/>
            <a:ext cx="1549400" cy="735012"/>
            <a:chOff x="1732" y="585"/>
            <a:chExt cx="2440" cy="1157"/>
          </a:xfrm>
        </p:grpSpPr>
        <p:grpSp>
          <p:nvGrpSpPr>
            <p:cNvPr id="20492" name="组合 33"/>
            <p:cNvGrpSpPr/>
            <p:nvPr/>
          </p:nvGrpSpPr>
          <p:grpSpPr bwMode="auto">
            <a:xfrm>
              <a:off x="1732" y="605"/>
              <a:ext cx="1918" cy="1032"/>
              <a:chOff x="166" y="5742"/>
              <a:chExt cx="1918" cy="1033"/>
            </a:xfrm>
          </p:grpSpPr>
          <p:sp>
            <p:nvSpPr>
              <p:cNvPr id="20494" name="矩形 26"/>
              <p:cNvSpPr>
                <a:spLocks noChangeArrowheads="1"/>
              </p:cNvSpPr>
              <p:nvPr/>
            </p:nvSpPr>
            <p:spPr bwMode="auto">
              <a:xfrm rot="300000">
                <a:off x="166" y="5742"/>
                <a:ext cx="955" cy="953"/>
              </a:xfrm>
              <a:prstGeom prst="rect">
                <a:avLst/>
              </a:prstGeom>
              <a:solidFill>
                <a:srgbClr val="FB6E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总</a:t>
                </a:r>
              </a:p>
            </p:txBody>
          </p:sp>
          <p:sp>
            <p:nvSpPr>
              <p:cNvPr id="20495" name="矩形 27"/>
              <p:cNvSpPr>
                <a:spLocks noChangeArrowheads="1"/>
              </p:cNvSpPr>
              <p:nvPr/>
            </p:nvSpPr>
            <p:spPr bwMode="auto">
              <a:xfrm rot="-180000">
                <a:off x="1129" y="5822"/>
                <a:ext cx="955" cy="953"/>
              </a:xfrm>
              <a:prstGeom prst="rect">
                <a:avLst/>
              </a:prstGeom>
              <a:solidFill>
                <a:srgbClr val="FECC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结</a:t>
                </a:r>
                <a:endParaRPr lang="zh-CN" altLang="zh-CN" sz="36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4" name="铅笔"/>
            <p:cNvSpPr/>
            <p:nvPr/>
          </p:nvSpPr>
          <p:spPr>
            <a:xfrm rot="2280000">
              <a:off x="3720" y="585"/>
              <a:ext cx="452" cy="1157"/>
            </a:xfrm>
            <a:custGeom>
              <a:avLst/>
              <a:gdLst>
                <a:gd name="connsiteX0" fmla="*/ 68824 w 586846"/>
                <a:gd name="connsiteY0" fmla="*/ 1723528 h 2207149"/>
                <a:gd name="connsiteX1" fmla="*/ 229234 w 586846"/>
                <a:gd name="connsiteY1" fmla="*/ 1999898 h 2207149"/>
                <a:gd name="connsiteX2" fmla="*/ 395081 w 586846"/>
                <a:gd name="connsiteY2" fmla="*/ 1968031 h 2207149"/>
                <a:gd name="connsiteX3" fmla="*/ 530795 w 586846"/>
                <a:gd name="connsiteY3" fmla="*/ 1725944 h 2207149"/>
                <a:gd name="connsiteX4" fmla="*/ 306023 w 586846"/>
                <a:gd name="connsiteY4" fmla="*/ 76465 h 2207149"/>
                <a:gd name="connsiteX5" fmla="*/ 306023 w 586846"/>
                <a:gd name="connsiteY5" fmla="*/ 1514740 h 2207149"/>
                <a:gd name="connsiteX6" fmla="*/ 529167 w 586846"/>
                <a:gd name="connsiteY6" fmla="*/ 1514740 h 2207149"/>
                <a:gd name="connsiteX7" fmla="*/ 529167 w 586846"/>
                <a:gd name="connsiteY7" fmla="*/ 155048 h 2207149"/>
                <a:gd name="connsiteX8" fmla="*/ 450584 w 586846"/>
                <a:gd name="connsiteY8" fmla="*/ 76465 h 2207149"/>
                <a:gd name="connsiteX9" fmla="*/ 136262 w 586846"/>
                <a:gd name="connsiteY9" fmla="*/ 76465 h 2207149"/>
                <a:gd name="connsiteX10" fmla="*/ 57679 w 586846"/>
                <a:gd name="connsiteY10" fmla="*/ 155048 h 2207149"/>
                <a:gd name="connsiteX11" fmla="*/ 57679 w 586846"/>
                <a:gd name="connsiteY11" fmla="*/ 1514740 h 2207149"/>
                <a:gd name="connsiteX12" fmla="*/ 280823 w 586846"/>
                <a:gd name="connsiteY12" fmla="*/ 1514740 h 2207149"/>
                <a:gd name="connsiteX13" fmla="*/ 280823 w 586846"/>
                <a:gd name="connsiteY13" fmla="*/ 76465 h 2207149"/>
                <a:gd name="connsiteX14" fmla="*/ 97810 w 586846"/>
                <a:gd name="connsiteY14" fmla="*/ 0 h 2207149"/>
                <a:gd name="connsiteX15" fmla="*/ 489036 w 586846"/>
                <a:gd name="connsiteY15" fmla="*/ 0 h 2207149"/>
                <a:gd name="connsiteX16" fmla="*/ 586846 w 586846"/>
                <a:gd name="connsiteY16" fmla="*/ 97810 h 2207149"/>
                <a:gd name="connsiteX17" fmla="*/ 586846 w 586846"/>
                <a:gd name="connsiteY17" fmla="*/ 1690953 h 2207149"/>
                <a:gd name="connsiteX18" fmla="*/ 586517 w 586846"/>
                <a:gd name="connsiteY18" fmla="*/ 1690953 h 2207149"/>
                <a:gd name="connsiteX19" fmla="*/ 586514 w 586846"/>
                <a:gd name="connsiteY19" fmla="*/ 1691828 h 2207149"/>
                <a:gd name="connsiteX20" fmla="*/ 586823 w 586846"/>
                <a:gd name="connsiteY20" fmla="*/ 1691829 h 2207149"/>
                <a:gd name="connsiteX21" fmla="*/ 586812 w 586846"/>
                <a:gd name="connsiteY21" fmla="*/ 1694880 h 2207149"/>
                <a:gd name="connsiteX22" fmla="*/ 299633 w 586846"/>
                <a:gd name="connsiteY22" fmla="*/ 2207149 h 2207149"/>
                <a:gd name="connsiteX23" fmla="*/ 23 w 586846"/>
                <a:gd name="connsiteY23" fmla="*/ 1690953 h 2207149"/>
                <a:gd name="connsiteX24" fmla="*/ 0 w 586846"/>
                <a:gd name="connsiteY24" fmla="*/ 1690953 h 2207149"/>
                <a:gd name="connsiteX25" fmla="*/ 0 w 586846"/>
                <a:gd name="connsiteY25" fmla="*/ 97810 h 2207149"/>
                <a:gd name="connsiteX26" fmla="*/ 97810 w 586846"/>
                <a:gd name="connsiteY26" fmla="*/ 0 h 220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846" h="2207149">
                  <a:moveTo>
                    <a:pt x="68824" y="1723528"/>
                  </a:moveTo>
                  <a:lnTo>
                    <a:pt x="229234" y="1999898"/>
                  </a:lnTo>
                  <a:lnTo>
                    <a:pt x="395081" y="1968031"/>
                  </a:lnTo>
                  <a:lnTo>
                    <a:pt x="530795" y="1725944"/>
                  </a:lnTo>
                  <a:close/>
                  <a:moveTo>
                    <a:pt x="306023" y="76465"/>
                  </a:moveTo>
                  <a:lnTo>
                    <a:pt x="306023" y="1514740"/>
                  </a:lnTo>
                  <a:lnTo>
                    <a:pt x="529167" y="1514740"/>
                  </a:lnTo>
                  <a:lnTo>
                    <a:pt x="529167" y="155048"/>
                  </a:lnTo>
                  <a:cubicBezTo>
                    <a:pt x="529167" y="111648"/>
                    <a:pt x="493984" y="76465"/>
                    <a:pt x="450584" y="76465"/>
                  </a:cubicBezTo>
                  <a:close/>
                  <a:moveTo>
                    <a:pt x="136262" y="76465"/>
                  </a:moveTo>
                  <a:cubicBezTo>
                    <a:pt x="92862" y="76465"/>
                    <a:pt x="57679" y="111648"/>
                    <a:pt x="57679" y="155048"/>
                  </a:cubicBezTo>
                  <a:lnTo>
                    <a:pt x="57679" y="1514740"/>
                  </a:lnTo>
                  <a:lnTo>
                    <a:pt x="280823" y="1514740"/>
                  </a:lnTo>
                  <a:lnTo>
                    <a:pt x="280823" y="76465"/>
                  </a:lnTo>
                  <a:close/>
                  <a:moveTo>
                    <a:pt x="97810" y="0"/>
                  </a:moveTo>
                  <a:lnTo>
                    <a:pt x="489036" y="0"/>
                  </a:lnTo>
                  <a:cubicBezTo>
                    <a:pt x="543055" y="0"/>
                    <a:pt x="586846" y="43791"/>
                    <a:pt x="586846" y="97810"/>
                  </a:cubicBezTo>
                  <a:lnTo>
                    <a:pt x="586846" y="1690953"/>
                  </a:lnTo>
                  <a:lnTo>
                    <a:pt x="586517" y="1690953"/>
                  </a:lnTo>
                  <a:lnTo>
                    <a:pt x="586514" y="1691828"/>
                  </a:lnTo>
                  <a:lnTo>
                    <a:pt x="586823" y="1691829"/>
                  </a:lnTo>
                  <a:lnTo>
                    <a:pt x="586812" y="1694880"/>
                  </a:lnTo>
                  <a:lnTo>
                    <a:pt x="299633" y="2207149"/>
                  </a:lnTo>
                  <a:lnTo>
                    <a:pt x="23" y="1690953"/>
                  </a:lnTo>
                  <a:lnTo>
                    <a:pt x="0" y="1690953"/>
                  </a:lnTo>
                  <a:lnTo>
                    <a:pt x="0" y="97810"/>
                  </a:lnTo>
                  <a:cubicBezTo>
                    <a:pt x="0" y="43791"/>
                    <a:pt x="43791" y="0"/>
                    <a:pt x="9781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3600" b="1" noProof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4200959" y="380889"/>
            <a:ext cx="1944687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旋转中心</a:t>
            </a:r>
          </a:p>
        </p:txBody>
      </p:sp>
      <p:sp>
        <p:nvSpPr>
          <p:cNvPr id="12" name="椭圆 11"/>
          <p:cNvSpPr/>
          <p:nvPr/>
        </p:nvSpPr>
        <p:spPr>
          <a:xfrm>
            <a:off x="4794046" y="2035858"/>
            <a:ext cx="161925" cy="1619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任意多边形 4"/>
          <p:cNvSpPr/>
          <p:nvPr/>
        </p:nvSpPr>
        <p:spPr>
          <a:xfrm rot="5561986">
            <a:off x="6179934" y="2837842"/>
            <a:ext cx="1276350" cy="779462"/>
          </a:xfrm>
          <a:custGeom>
            <a:avLst/>
            <a:gdLst>
              <a:gd name="connsiteX0" fmla="*/ 0 w 1689652"/>
              <a:gd name="connsiteY0" fmla="*/ 0 h 1033669"/>
              <a:gd name="connsiteX1" fmla="*/ 543339 w 1689652"/>
              <a:gd name="connsiteY1" fmla="*/ 86139 h 1033669"/>
              <a:gd name="connsiteX2" fmla="*/ 1053548 w 1689652"/>
              <a:gd name="connsiteY2" fmla="*/ 331304 h 1033669"/>
              <a:gd name="connsiteX3" fmla="*/ 1437861 w 1689652"/>
              <a:gd name="connsiteY3" fmla="*/ 689113 h 1033669"/>
              <a:gd name="connsiteX4" fmla="*/ 1689652 w 1689652"/>
              <a:gd name="connsiteY4" fmla="*/ 1033669 h 103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9652" h="1033669">
                <a:moveTo>
                  <a:pt x="0" y="0"/>
                </a:moveTo>
                <a:cubicBezTo>
                  <a:pt x="183874" y="15461"/>
                  <a:pt x="367748" y="30922"/>
                  <a:pt x="543339" y="86139"/>
                </a:cubicBezTo>
                <a:cubicBezTo>
                  <a:pt x="718930" y="141356"/>
                  <a:pt x="904461" y="230808"/>
                  <a:pt x="1053548" y="331304"/>
                </a:cubicBezTo>
                <a:cubicBezTo>
                  <a:pt x="1202635" y="431800"/>
                  <a:pt x="1331844" y="572052"/>
                  <a:pt x="1437861" y="689113"/>
                </a:cubicBezTo>
                <a:cubicBezTo>
                  <a:pt x="1543878" y="806174"/>
                  <a:pt x="1616765" y="919921"/>
                  <a:pt x="1689652" y="1033669"/>
                </a:cubicBezTo>
              </a:path>
            </a:pathLst>
          </a:custGeom>
          <a:noFill/>
          <a:ln w="34925">
            <a:solidFill>
              <a:srgbClr val="E60083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2403271" y="4093479"/>
            <a:ext cx="5105400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旋转方向：顺时针方向</a:t>
            </a: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131887" y="2269331"/>
            <a:ext cx="19843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旋转角度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6431" y="2514563"/>
            <a:ext cx="6271137" cy="2180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533" name="组合 7"/>
          <p:cNvGrpSpPr/>
          <p:nvPr/>
        </p:nvGrpSpPr>
        <p:grpSpPr bwMode="auto">
          <a:xfrm>
            <a:off x="266700" y="120650"/>
            <a:ext cx="4023360" cy="609600"/>
            <a:chOff x="266849" y="119922"/>
            <a:chExt cx="3978807" cy="609600"/>
          </a:xfrm>
        </p:grpSpPr>
        <p:pic>
          <p:nvPicPr>
            <p:cNvPr id="22534" name="图片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849" y="205647"/>
              <a:ext cx="3978807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5" name="文本框 14"/>
            <p:cNvSpPr txBox="1">
              <a:spLocks noChangeArrowheads="1"/>
            </p:cNvSpPr>
            <p:nvPr/>
          </p:nvSpPr>
          <p:spPr bwMode="auto">
            <a:xfrm>
              <a:off x="353244" y="119922"/>
              <a:ext cx="384930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三、研究旋转的特征</a:t>
              </a: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02B02F20-75AE-C8C1-250D-589A5244B7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12" y="880119"/>
            <a:ext cx="636588" cy="44830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0C8B780-B4C6-1DC3-5837-15BC3FF51767}"/>
              </a:ext>
            </a:extLst>
          </p:cNvPr>
          <p:cNvSpPr txBox="1"/>
          <p:nvPr/>
        </p:nvSpPr>
        <p:spPr>
          <a:xfrm>
            <a:off x="807720" y="812981"/>
            <a:ext cx="8054340" cy="1594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）如下图，将三角尺像这样在方格纸上按顺时 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针方向旋转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，观察三角尺的位置是如何 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变化的。你有什么发现？</a:t>
            </a:r>
          </a:p>
        </p:txBody>
      </p:sp>
      <p:sp>
        <p:nvSpPr>
          <p:cNvPr id="4" name="箭头: 右 3">
            <a:extLst>
              <a:ext uri="{FF2B5EF4-FFF2-40B4-BE49-F238E27FC236}">
                <a16:creationId xmlns:a16="http://schemas.microsoft.com/office/drawing/2014/main" id="{54C9B6F5-E73F-174E-62D7-FCAB69096121}"/>
              </a:ext>
            </a:extLst>
          </p:cNvPr>
          <p:cNvSpPr/>
          <p:nvPr/>
        </p:nvSpPr>
        <p:spPr>
          <a:xfrm>
            <a:off x="4379301" y="3413999"/>
            <a:ext cx="383199" cy="199159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>
            <a:extLst>
              <a:ext uri="{FF2B5EF4-FFF2-40B4-BE49-F238E27FC236}">
                <a16:creationId xmlns:a16="http://schemas.microsoft.com/office/drawing/2014/main" id="{7611CCBA-4EA1-F81B-043B-954F4D51ABCD}"/>
              </a:ext>
            </a:extLst>
          </p:cNvPr>
          <p:cNvSpPr/>
          <p:nvPr/>
        </p:nvSpPr>
        <p:spPr>
          <a:xfrm rot="7056990">
            <a:off x="2851014" y="3589339"/>
            <a:ext cx="406062" cy="265599"/>
          </a:xfrm>
          <a:custGeom>
            <a:avLst/>
            <a:gdLst>
              <a:gd name="connsiteX0" fmla="*/ 0 w 1689652"/>
              <a:gd name="connsiteY0" fmla="*/ 0 h 1033669"/>
              <a:gd name="connsiteX1" fmla="*/ 543339 w 1689652"/>
              <a:gd name="connsiteY1" fmla="*/ 86139 h 1033669"/>
              <a:gd name="connsiteX2" fmla="*/ 1053548 w 1689652"/>
              <a:gd name="connsiteY2" fmla="*/ 331304 h 1033669"/>
              <a:gd name="connsiteX3" fmla="*/ 1437861 w 1689652"/>
              <a:gd name="connsiteY3" fmla="*/ 689113 h 1033669"/>
              <a:gd name="connsiteX4" fmla="*/ 1689652 w 1689652"/>
              <a:gd name="connsiteY4" fmla="*/ 1033669 h 103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9652" h="1033669">
                <a:moveTo>
                  <a:pt x="0" y="0"/>
                </a:moveTo>
                <a:cubicBezTo>
                  <a:pt x="183874" y="15461"/>
                  <a:pt x="367748" y="30922"/>
                  <a:pt x="543339" y="86139"/>
                </a:cubicBezTo>
                <a:cubicBezTo>
                  <a:pt x="718930" y="141356"/>
                  <a:pt x="904461" y="230808"/>
                  <a:pt x="1053548" y="331304"/>
                </a:cubicBezTo>
                <a:cubicBezTo>
                  <a:pt x="1202635" y="431800"/>
                  <a:pt x="1331844" y="572052"/>
                  <a:pt x="1437861" y="689113"/>
                </a:cubicBezTo>
                <a:cubicBezTo>
                  <a:pt x="1543878" y="806174"/>
                  <a:pt x="1616765" y="919921"/>
                  <a:pt x="1689652" y="1033669"/>
                </a:cubicBezTo>
              </a:path>
            </a:pathLst>
          </a:custGeom>
          <a:noFill/>
          <a:ln w="12700">
            <a:solidFill>
              <a:srgbClr val="E60083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13"/>
          <p:cNvGrpSpPr/>
          <p:nvPr/>
        </p:nvGrpSpPr>
        <p:grpSpPr bwMode="auto">
          <a:xfrm>
            <a:off x="2617788" y="449263"/>
            <a:ext cx="4981575" cy="4249737"/>
            <a:chOff x="2055874" y="626869"/>
            <a:chExt cx="4981098" cy="4249929"/>
          </a:xfrm>
        </p:grpSpPr>
        <p:pic>
          <p:nvPicPr>
            <p:cNvPr id="2356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5874" y="626869"/>
              <a:ext cx="4981098" cy="4249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3566" name="组合 9"/>
            <p:cNvGrpSpPr/>
            <p:nvPr/>
          </p:nvGrpSpPr>
          <p:grpSpPr bwMode="auto">
            <a:xfrm>
              <a:off x="4136634" y="2606663"/>
              <a:ext cx="481222" cy="584775"/>
              <a:chOff x="4136634" y="2606663"/>
              <a:chExt cx="481222" cy="584775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4508326" y="2711350"/>
                <a:ext cx="76193" cy="76203"/>
              </a:xfrm>
              <a:prstGeom prst="ellipse">
                <a:avLst/>
              </a:prstGeom>
              <a:solidFill>
                <a:srgbClr val="E60083"/>
              </a:solidFill>
              <a:ln w="9525">
                <a:solidFill>
                  <a:srgbClr val="E6008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dirty="0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3568" name="矩形 8"/>
              <p:cNvSpPr>
                <a:spLocks noChangeArrowheads="1"/>
              </p:cNvSpPr>
              <p:nvPr/>
            </p:nvSpPr>
            <p:spPr bwMode="auto">
              <a:xfrm>
                <a:off x="4136634" y="2606663"/>
                <a:ext cx="481222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i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O</a:t>
                </a:r>
                <a:endParaRPr lang="zh-CN" altLang="en-US" sz="3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cxnSp>
        <p:nvCxnSpPr>
          <p:cNvPr id="7" name="直接连接符 6"/>
          <p:cNvCxnSpPr/>
          <p:nvPr/>
        </p:nvCxnSpPr>
        <p:spPr>
          <a:xfrm>
            <a:off x="5099050" y="457200"/>
            <a:ext cx="2128838" cy="211455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rot="5400000">
            <a:off x="5107781" y="2563019"/>
            <a:ext cx="2128838" cy="211455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978150" y="2568575"/>
            <a:ext cx="2127250" cy="211455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rot="5400000">
            <a:off x="2977356" y="456407"/>
            <a:ext cx="2128837" cy="211455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 bwMode="auto">
          <a:xfrm>
            <a:off x="2987675" y="458788"/>
            <a:ext cx="4240213" cy="4224337"/>
            <a:chOff x="2279870" y="637188"/>
            <a:chExt cx="4240583" cy="4223914"/>
          </a:xfrm>
        </p:grpSpPr>
        <p:pic>
          <p:nvPicPr>
            <p:cNvPr id="2356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2224" y="637188"/>
              <a:ext cx="2128229" cy="2128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4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9870" y="2732873"/>
              <a:ext cx="2128229" cy="2128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3"/>
          <p:cNvGrpSpPr/>
          <p:nvPr/>
        </p:nvGrpSpPr>
        <p:grpSpPr bwMode="auto">
          <a:xfrm>
            <a:off x="477838" y="1168400"/>
            <a:ext cx="1764200" cy="2775236"/>
            <a:chOff x="533454" y="1216809"/>
            <a:chExt cx="1763713" cy="2775323"/>
          </a:xfrm>
        </p:grpSpPr>
        <p:sp>
          <p:nvSpPr>
            <p:cNvPr id="23561" name="AutoShape 27"/>
            <p:cNvSpPr>
              <a:spLocks noChangeArrowheads="1"/>
            </p:cNvSpPr>
            <p:nvPr/>
          </p:nvSpPr>
          <p:spPr bwMode="auto">
            <a:xfrm>
              <a:off x="533454" y="1216809"/>
              <a:ext cx="1763713" cy="1192213"/>
            </a:xfrm>
            <a:prstGeom prst="wedgeRoundRectCallout">
              <a:avLst>
                <a:gd name="adj1" fmla="val -3861"/>
                <a:gd name="adj2" fmla="val 57829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你有什么发现？</a:t>
              </a:r>
            </a:p>
          </p:txBody>
        </p:sp>
        <p:pic>
          <p:nvPicPr>
            <p:cNvPr id="23562" name="图片 2" descr="E:\潘菲\模板\笔记素材图\状元笔记的娃娃（8.22日更新\夏菲半.png夏菲半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315032" y="2692246"/>
              <a:ext cx="857832" cy="1299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066" y="1374299"/>
            <a:ext cx="1559209" cy="215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5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568" y="1374299"/>
            <a:ext cx="1519008" cy="215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465398" y="1000442"/>
            <a:ext cx="2201490" cy="1894703"/>
          </a:xfrm>
          <a:prstGeom prst="wedgeRoundRectCallout">
            <a:avLst>
              <a:gd name="adj1" fmla="val 64560"/>
              <a:gd name="adj2" fmla="val -9019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我发现旋转时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位置不变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5905500" y="979124"/>
            <a:ext cx="2768488" cy="3079398"/>
          </a:xfrm>
          <a:prstGeom prst="wedgeRoundRectCallout">
            <a:avLst>
              <a:gd name="adj1" fmla="val -62009"/>
              <a:gd name="adj2" fmla="val -14546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三角尺的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每条直角边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都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绕点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按顺时针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旋转了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，长度没有变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组合 5"/>
          <p:cNvGrpSpPr/>
          <p:nvPr/>
        </p:nvGrpSpPr>
        <p:grpSpPr bwMode="auto">
          <a:xfrm>
            <a:off x="611188" y="127000"/>
            <a:ext cx="1549400" cy="735013"/>
            <a:chOff x="1732" y="585"/>
            <a:chExt cx="2440" cy="1157"/>
          </a:xfrm>
        </p:grpSpPr>
        <p:grpSp>
          <p:nvGrpSpPr>
            <p:cNvPr id="25608" name="组合 33"/>
            <p:cNvGrpSpPr/>
            <p:nvPr/>
          </p:nvGrpSpPr>
          <p:grpSpPr bwMode="auto">
            <a:xfrm>
              <a:off x="1732" y="605"/>
              <a:ext cx="1918" cy="1032"/>
              <a:chOff x="166" y="5742"/>
              <a:chExt cx="1918" cy="1033"/>
            </a:xfrm>
          </p:grpSpPr>
          <p:sp>
            <p:nvSpPr>
              <p:cNvPr id="25610" name="矩形 26"/>
              <p:cNvSpPr>
                <a:spLocks noChangeArrowheads="1"/>
              </p:cNvSpPr>
              <p:nvPr/>
            </p:nvSpPr>
            <p:spPr bwMode="auto">
              <a:xfrm rot="300000">
                <a:off x="166" y="5742"/>
                <a:ext cx="955" cy="953"/>
              </a:xfrm>
              <a:prstGeom prst="rect">
                <a:avLst/>
              </a:prstGeom>
              <a:solidFill>
                <a:srgbClr val="FB6E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总</a:t>
                </a:r>
              </a:p>
            </p:txBody>
          </p:sp>
          <p:sp>
            <p:nvSpPr>
              <p:cNvPr id="25611" name="矩形 27"/>
              <p:cNvSpPr>
                <a:spLocks noChangeArrowheads="1"/>
              </p:cNvSpPr>
              <p:nvPr/>
            </p:nvSpPr>
            <p:spPr bwMode="auto">
              <a:xfrm rot="-180000">
                <a:off x="1129" y="5822"/>
                <a:ext cx="955" cy="953"/>
              </a:xfrm>
              <a:prstGeom prst="rect">
                <a:avLst/>
              </a:prstGeom>
              <a:solidFill>
                <a:srgbClr val="FECC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结</a:t>
                </a:r>
                <a:endParaRPr lang="zh-CN" altLang="zh-CN" sz="36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4" name="铅笔"/>
            <p:cNvSpPr/>
            <p:nvPr/>
          </p:nvSpPr>
          <p:spPr>
            <a:xfrm rot="2280000">
              <a:off x="3719" y="585"/>
              <a:ext cx="453" cy="1157"/>
            </a:xfrm>
            <a:custGeom>
              <a:avLst/>
              <a:gdLst>
                <a:gd name="connsiteX0" fmla="*/ 68824 w 586846"/>
                <a:gd name="connsiteY0" fmla="*/ 1723528 h 2207149"/>
                <a:gd name="connsiteX1" fmla="*/ 229234 w 586846"/>
                <a:gd name="connsiteY1" fmla="*/ 1999898 h 2207149"/>
                <a:gd name="connsiteX2" fmla="*/ 395081 w 586846"/>
                <a:gd name="connsiteY2" fmla="*/ 1968031 h 2207149"/>
                <a:gd name="connsiteX3" fmla="*/ 530795 w 586846"/>
                <a:gd name="connsiteY3" fmla="*/ 1725944 h 2207149"/>
                <a:gd name="connsiteX4" fmla="*/ 306023 w 586846"/>
                <a:gd name="connsiteY4" fmla="*/ 76465 h 2207149"/>
                <a:gd name="connsiteX5" fmla="*/ 306023 w 586846"/>
                <a:gd name="connsiteY5" fmla="*/ 1514740 h 2207149"/>
                <a:gd name="connsiteX6" fmla="*/ 529167 w 586846"/>
                <a:gd name="connsiteY6" fmla="*/ 1514740 h 2207149"/>
                <a:gd name="connsiteX7" fmla="*/ 529167 w 586846"/>
                <a:gd name="connsiteY7" fmla="*/ 155048 h 2207149"/>
                <a:gd name="connsiteX8" fmla="*/ 450584 w 586846"/>
                <a:gd name="connsiteY8" fmla="*/ 76465 h 2207149"/>
                <a:gd name="connsiteX9" fmla="*/ 136262 w 586846"/>
                <a:gd name="connsiteY9" fmla="*/ 76465 h 2207149"/>
                <a:gd name="connsiteX10" fmla="*/ 57679 w 586846"/>
                <a:gd name="connsiteY10" fmla="*/ 155048 h 2207149"/>
                <a:gd name="connsiteX11" fmla="*/ 57679 w 586846"/>
                <a:gd name="connsiteY11" fmla="*/ 1514740 h 2207149"/>
                <a:gd name="connsiteX12" fmla="*/ 280823 w 586846"/>
                <a:gd name="connsiteY12" fmla="*/ 1514740 h 2207149"/>
                <a:gd name="connsiteX13" fmla="*/ 280823 w 586846"/>
                <a:gd name="connsiteY13" fmla="*/ 76465 h 2207149"/>
                <a:gd name="connsiteX14" fmla="*/ 97810 w 586846"/>
                <a:gd name="connsiteY14" fmla="*/ 0 h 2207149"/>
                <a:gd name="connsiteX15" fmla="*/ 489036 w 586846"/>
                <a:gd name="connsiteY15" fmla="*/ 0 h 2207149"/>
                <a:gd name="connsiteX16" fmla="*/ 586846 w 586846"/>
                <a:gd name="connsiteY16" fmla="*/ 97810 h 2207149"/>
                <a:gd name="connsiteX17" fmla="*/ 586846 w 586846"/>
                <a:gd name="connsiteY17" fmla="*/ 1690953 h 2207149"/>
                <a:gd name="connsiteX18" fmla="*/ 586517 w 586846"/>
                <a:gd name="connsiteY18" fmla="*/ 1690953 h 2207149"/>
                <a:gd name="connsiteX19" fmla="*/ 586514 w 586846"/>
                <a:gd name="connsiteY19" fmla="*/ 1691828 h 2207149"/>
                <a:gd name="connsiteX20" fmla="*/ 586823 w 586846"/>
                <a:gd name="connsiteY20" fmla="*/ 1691829 h 2207149"/>
                <a:gd name="connsiteX21" fmla="*/ 586812 w 586846"/>
                <a:gd name="connsiteY21" fmla="*/ 1694880 h 2207149"/>
                <a:gd name="connsiteX22" fmla="*/ 299633 w 586846"/>
                <a:gd name="connsiteY22" fmla="*/ 2207149 h 2207149"/>
                <a:gd name="connsiteX23" fmla="*/ 23 w 586846"/>
                <a:gd name="connsiteY23" fmla="*/ 1690953 h 2207149"/>
                <a:gd name="connsiteX24" fmla="*/ 0 w 586846"/>
                <a:gd name="connsiteY24" fmla="*/ 1690953 h 2207149"/>
                <a:gd name="connsiteX25" fmla="*/ 0 w 586846"/>
                <a:gd name="connsiteY25" fmla="*/ 97810 h 2207149"/>
                <a:gd name="connsiteX26" fmla="*/ 97810 w 586846"/>
                <a:gd name="connsiteY26" fmla="*/ 0 h 220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846" h="2207149">
                  <a:moveTo>
                    <a:pt x="68824" y="1723528"/>
                  </a:moveTo>
                  <a:lnTo>
                    <a:pt x="229234" y="1999898"/>
                  </a:lnTo>
                  <a:lnTo>
                    <a:pt x="395081" y="1968031"/>
                  </a:lnTo>
                  <a:lnTo>
                    <a:pt x="530795" y="1725944"/>
                  </a:lnTo>
                  <a:close/>
                  <a:moveTo>
                    <a:pt x="306023" y="76465"/>
                  </a:moveTo>
                  <a:lnTo>
                    <a:pt x="306023" y="1514740"/>
                  </a:lnTo>
                  <a:lnTo>
                    <a:pt x="529167" y="1514740"/>
                  </a:lnTo>
                  <a:lnTo>
                    <a:pt x="529167" y="155048"/>
                  </a:lnTo>
                  <a:cubicBezTo>
                    <a:pt x="529167" y="111648"/>
                    <a:pt x="493984" y="76465"/>
                    <a:pt x="450584" y="76465"/>
                  </a:cubicBezTo>
                  <a:close/>
                  <a:moveTo>
                    <a:pt x="136262" y="76465"/>
                  </a:moveTo>
                  <a:cubicBezTo>
                    <a:pt x="92862" y="76465"/>
                    <a:pt x="57679" y="111648"/>
                    <a:pt x="57679" y="155048"/>
                  </a:cubicBezTo>
                  <a:lnTo>
                    <a:pt x="57679" y="1514740"/>
                  </a:lnTo>
                  <a:lnTo>
                    <a:pt x="280823" y="1514740"/>
                  </a:lnTo>
                  <a:lnTo>
                    <a:pt x="280823" y="76465"/>
                  </a:lnTo>
                  <a:close/>
                  <a:moveTo>
                    <a:pt x="97810" y="0"/>
                  </a:moveTo>
                  <a:lnTo>
                    <a:pt x="489036" y="0"/>
                  </a:lnTo>
                  <a:cubicBezTo>
                    <a:pt x="543055" y="0"/>
                    <a:pt x="586846" y="43791"/>
                    <a:pt x="586846" y="97810"/>
                  </a:cubicBezTo>
                  <a:lnTo>
                    <a:pt x="586846" y="1690953"/>
                  </a:lnTo>
                  <a:lnTo>
                    <a:pt x="586517" y="1690953"/>
                  </a:lnTo>
                  <a:lnTo>
                    <a:pt x="586514" y="1691828"/>
                  </a:lnTo>
                  <a:lnTo>
                    <a:pt x="586823" y="1691829"/>
                  </a:lnTo>
                  <a:lnTo>
                    <a:pt x="586812" y="1694880"/>
                  </a:lnTo>
                  <a:lnTo>
                    <a:pt x="299633" y="2207149"/>
                  </a:lnTo>
                  <a:lnTo>
                    <a:pt x="23" y="1690953"/>
                  </a:lnTo>
                  <a:lnTo>
                    <a:pt x="0" y="1690953"/>
                  </a:lnTo>
                  <a:lnTo>
                    <a:pt x="0" y="97810"/>
                  </a:lnTo>
                  <a:cubicBezTo>
                    <a:pt x="0" y="43791"/>
                    <a:pt x="43791" y="0"/>
                    <a:pt x="9781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3600" b="1" noProof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5603" name="Rectangle 2"/>
          <p:cNvSpPr txBox="1">
            <a:spLocks noChangeArrowheads="1"/>
          </p:cNvSpPr>
          <p:nvPr/>
        </p:nvSpPr>
        <p:spPr bwMode="auto">
          <a:xfrm>
            <a:off x="896938" y="931863"/>
            <a:ext cx="3675062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图形旋转前后：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706563" y="1611313"/>
            <a:ext cx="292735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位置变了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706563" y="2292350"/>
            <a:ext cx="4665662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E4443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旋转中心位置不变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706563" y="2970213"/>
            <a:ext cx="4665662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E4443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形状、大小不变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706563" y="3651250"/>
            <a:ext cx="6034087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E4443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每个顶点到点</a:t>
            </a:r>
            <a:r>
              <a:rPr lang="en-US" altLang="zh-CN" sz="3200" b="1" i="1">
                <a:solidFill>
                  <a:srgbClr val="E4443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3200" b="1">
                <a:solidFill>
                  <a:srgbClr val="E4443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的距离不变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4" descr="E:\潘菲\模板\笔记素材图\状元笔记的娃娃（8.22日更新\夏成半2.png夏成半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475656" y="2139743"/>
            <a:ext cx="1180977" cy="174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AutoShape 27"/>
          <p:cNvSpPr>
            <a:spLocks noChangeArrowheads="1"/>
          </p:cNvSpPr>
          <p:nvPr/>
        </p:nvSpPr>
        <p:spPr bwMode="auto">
          <a:xfrm>
            <a:off x="3276600" y="987425"/>
            <a:ext cx="4606925" cy="2834819"/>
          </a:xfrm>
          <a:prstGeom prst="wedgeRoundRectCallout">
            <a:avLst>
              <a:gd name="adj1" fmla="val -58806"/>
              <a:gd name="adj2" fmla="val 34869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把三角尺在方格纸上按逆时针方向像前面那样转一圈，并说一说你的发现。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组合 14"/>
          <p:cNvGrpSpPr/>
          <p:nvPr/>
        </p:nvGrpSpPr>
        <p:grpSpPr bwMode="auto">
          <a:xfrm>
            <a:off x="2055813" y="455613"/>
            <a:ext cx="4981575" cy="4249737"/>
            <a:chOff x="2055874" y="455419"/>
            <a:chExt cx="4981098" cy="4249929"/>
          </a:xfrm>
        </p:grpSpPr>
        <p:pic>
          <p:nvPicPr>
            <p:cNvPr id="27658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5874" y="455419"/>
              <a:ext cx="4981098" cy="4249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7659" name="组合 11"/>
            <p:cNvGrpSpPr/>
            <p:nvPr/>
          </p:nvGrpSpPr>
          <p:grpSpPr bwMode="auto">
            <a:xfrm>
              <a:off x="4136634" y="2430451"/>
              <a:ext cx="481222" cy="584775"/>
              <a:chOff x="4136634" y="2606663"/>
              <a:chExt cx="481222" cy="584775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4508326" y="2711350"/>
                <a:ext cx="76193" cy="76203"/>
              </a:xfrm>
              <a:prstGeom prst="ellipse">
                <a:avLst/>
              </a:prstGeom>
              <a:solidFill>
                <a:srgbClr val="E60083"/>
              </a:solidFill>
              <a:ln w="9525">
                <a:solidFill>
                  <a:srgbClr val="E6008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dirty="0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7661" name="矩形 13"/>
              <p:cNvSpPr>
                <a:spLocks noChangeArrowheads="1"/>
              </p:cNvSpPr>
              <p:nvPr/>
            </p:nvSpPr>
            <p:spPr bwMode="auto">
              <a:xfrm>
                <a:off x="4136634" y="2606663"/>
                <a:ext cx="481222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i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O</a:t>
                </a:r>
                <a:endParaRPr lang="zh-CN" altLang="en-US" sz="3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cxnSp>
        <p:nvCxnSpPr>
          <p:cNvPr id="7" name="直接连接符 6"/>
          <p:cNvCxnSpPr/>
          <p:nvPr/>
        </p:nvCxnSpPr>
        <p:spPr>
          <a:xfrm>
            <a:off x="4537075" y="463550"/>
            <a:ext cx="2128838" cy="211455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rot="5400000">
            <a:off x="4545806" y="2569369"/>
            <a:ext cx="2128838" cy="211455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416175" y="2574925"/>
            <a:ext cx="2127250" cy="211455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rot="5400000">
            <a:off x="2415381" y="462757"/>
            <a:ext cx="2128837" cy="211455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 bwMode="auto">
          <a:xfrm>
            <a:off x="2425700" y="465138"/>
            <a:ext cx="4240213" cy="4224337"/>
            <a:chOff x="2279870" y="637188"/>
            <a:chExt cx="4240583" cy="4223914"/>
          </a:xfrm>
        </p:grpSpPr>
        <p:pic>
          <p:nvPicPr>
            <p:cNvPr id="2765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2224" y="637188"/>
              <a:ext cx="2128229" cy="2128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7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9870" y="2732873"/>
              <a:ext cx="2128229" cy="2128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" b="131"/>
          <a:stretch>
            <a:fillRect/>
          </a:stretch>
        </p:blipFill>
        <p:spPr bwMode="auto">
          <a:xfrm>
            <a:off x="1334430" y="715255"/>
            <a:ext cx="6668813" cy="162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2"/>
          <p:cNvSpPr txBox="1">
            <a:spLocks noChangeArrowheads="1"/>
          </p:cNvSpPr>
          <p:nvPr/>
        </p:nvSpPr>
        <p:spPr bwMode="auto">
          <a:xfrm>
            <a:off x="536575" y="2279650"/>
            <a:ext cx="8264525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左侧有车通过，车杆要绕点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zh-CN" sz="3200" b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按顺时针方向旋转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右侧有车通过，车杆要绕点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方向旋转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7473950" y="3506788"/>
            <a:ext cx="15811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逆时针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454275" y="4089400"/>
            <a:ext cx="9080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等线 Light" panose="02010600030101010101" pitchFamily="2" charset="-122"/>
                <a:cs typeface="Times New Roman" panose="02020603050405020304" pitchFamily="18" charset="0"/>
              </a:rPr>
              <a:t>90°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等线 Light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315075" y="3471863"/>
            <a:ext cx="7286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 baseline="-250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3">
            <a:extLst>
              <a:ext uri="{FF2B5EF4-FFF2-40B4-BE49-F238E27FC236}">
                <a16:creationId xmlns:a16="http://schemas.microsoft.com/office/drawing/2014/main" id="{63E15CD3-FF7D-B2C9-1B15-12CCE5785955}"/>
              </a:ext>
            </a:extLst>
          </p:cNvPr>
          <p:cNvGrpSpPr/>
          <p:nvPr/>
        </p:nvGrpSpPr>
        <p:grpSpPr bwMode="auto">
          <a:xfrm>
            <a:off x="304800" y="155575"/>
            <a:ext cx="2756271" cy="595313"/>
            <a:chOff x="304800" y="155258"/>
            <a:chExt cx="4884990" cy="59596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9526B04E-71AB-AAE2-0C91-557B8AF081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225626"/>
              <a:ext cx="4884990" cy="5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2">
              <a:extLst>
                <a:ext uri="{FF2B5EF4-FFF2-40B4-BE49-F238E27FC236}">
                  <a16:creationId xmlns:a16="http://schemas.microsoft.com/office/drawing/2014/main" id="{1E5374DB-2342-0FD9-4D97-516D4CD598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528" y="155258"/>
              <a:ext cx="2656633" cy="585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四、巩固练习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167FE636-1939-6730-E2FE-05ECB3E41C3A}"/>
              </a:ext>
            </a:extLst>
          </p:cNvPr>
          <p:cNvSpPr txBox="1"/>
          <p:nvPr/>
        </p:nvSpPr>
        <p:spPr>
          <a:xfrm>
            <a:off x="907917" y="924794"/>
            <a:ext cx="21531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44438"/>
                </a:solidFill>
              </a:rPr>
              <a:t>【</a:t>
            </a:r>
            <a:r>
              <a:rPr lang="zh-CN" altLang="en-US" sz="1400" b="1" dirty="0">
                <a:solidFill>
                  <a:srgbClr val="E44438"/>
                </a:solidFill>
              </a:rPr>
              <a:t>选自教材</a:t>
            </a:r>
            <a:r>
              <a:rPr lang="en-US" altLang="zh-CN" sz="1400" b="1" dirty="0">
                <a:solidFill>
                  <a:srgbClr val="E44438"/>
                </a:solidFill>
              </a:rPr>
              <a:t>P47 </a:t>
            </a:r>
            <a:r>
              <a:rPr lang="zh-CN" altLang="en-US" sz="1400" b="1" dirty="0">
                <a:solidFill>
                  <a:srgbClr val="E44438"/>
                </a:solidFill>
              </a:rPr>
              <a:t>做一做</a:t>
            </a:r>
            <a:r>
              <a:rPr lang="en-US" altLang="zh-CN" sz="1400" b="1" dirty="0">
                <a:solidFill>
                  <a:srgbClr val="E44438"/>
                </a:solidFill>
              </a:rPr>
              <a:t>】</a:t>
            </a:r>
            <a:endParaRPr lang="zh-CN" altLang="en-US" sz="1400" b="1" dirty="0">
              <a:solidFill>
                <a:srgbClr val="E44438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C22E02F-6C8C-B90E-3A44-FD9DDB5DFD0E}"/>
              </a:ext>
            </a:extLst>
          </p:cNvPr>
          <p:cNvSpPr txBox="1"/>
          <p:nvPr/>
        </p:nvSpPr>
        <p:spPr>
          <a:xfrm>
            <a:off x="536573" y="750888"/>
            <a:ext cx="13227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373" y="339725"/>
            <a:ext cx="1792304" cy="293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7494" y="314325"/>
            <a:ext cx="2139202" cy="293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Rectangle 25"/>
          <p:cNvSpPr>
            <a:spLocks noChangeArrowheads="1"/>
          </p:cNvSpPr>
          <p:nvPr/>
        </p:nvSpPr>
        <p:spPr bwMode="auto">
          <a:xfrm>
            <a:off x="1182688" y="244475"/>
            <a:ext cx="5808662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9701" name="Text Box 8"/>
          <p:cNvSpPr txBox="1">
            <a:spLocks noChangeArrowheads="1"/>
          </p:cNvSpPr>
          <p:nvPr/>
        </p:nvSpPr>
        <p:spPr bwMode="auto">
          <a:xfrm>
            <a:off x="992262" y="3331483"/>
            <a:ext cx="3290838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钟摆绕点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）时针旋转。</a:t>
            </a:r>
          </a:p>
        </p:txBody>
      </p:sp>
      <p:sp>
        <p:nvSpPr>
          <p:cNvPr id="29702" name="Text Box 13"/>
          <p:cNvSpPr txBox="1">
            <a:spLocks noChangeArrowheads="1"/>
          </p:cNvSpPr>
          <p:nvPr/>
        </p:nvSpPr>
        <p:spPr bwMode="auto">
          <a:xfrm>
            <a:off x="5407232" y="3326495"/>
            <a:ext cx="2967221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钟摆绕点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）时针旋转。</a:t>
            </a: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3086146" y="3326495"/>
            <a:ext cx="739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顺</a:t>
            </a: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7487659" y="3305404"/>
            <a:ext cx="720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逆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211960" y="4515966"/>
            <a:ext cx="2661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44438"/>
                </a:solidFill>
              </a:rPr>
              <a:t>【</a:t>
            </a:r>
            <a:r>
              <a:rPr lang="zh-CN" altLang="en-US" sz="1400" b="1" dirty="0">
                <a:solidFill>
                  <a:srgbClr val="E44438"/>
                </a:solidFill>
              </a:rPr>
              <a:t>选自教材</a:t>
            </a:r>
            <a:r>
              <a:rPr lang="en-US" altLang="zh-CN" sz="1400" b="1" dirty="0">
                <a:solidFill>
                  <a:srgbClr val="E44438"/>
                </a:solidFill>
              </a:rPr>
              <a:t>P49 </a:t>
            </a:r>
            <a:r>
              <a:rPr lang="zh-CN" altLang="en-US" sz="1400" b="1" dirty="0">
                <a:solidFill>
                  <a:srgbClr val="E44438"/>
                </a:solidFill>
              </a:rPr>
              <a:t>练习九 第</a:t>
            </a:r>
            <a:r>
              <a:rPr lang="en-US" altLang="zh-CN" sz="1400" b="1" dirty="0">
                <a:solidFill>
                  <a:srgbClr val="E44438"/>
                </a:solidFill>
              </a:rPr>
              <a:t>1</a:t>
            </a:r>
            <a:r>
              <a:rPr lang="zh-CN" altLang="en-US" sz="1400" b="1" dirty="0">
                <a:solidFill>
                  <a:srgbClr val="E44438"/>
                </a:solidFill>
              </a:rPr>
              <a:t>题</a:t>
            </a:r>
            <a:r>
              <a:rPr lang="en-US" altLang="zh-CN" sz="1400" b="1" dirty="0">
                <a:solidFill>
                  <a:srgbClr val="E44438"/>
                </a:solidFill>
              </a:rPr>
              <a:t>】</a:t>
            </a:r>
            <a:endParaRPr lang="zh-CN" altLang="en-US" sz="1400" b="1" dirty="0">
              <a:solidFill>
                <a:srgbClr val="E4443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4"/>
          <p:cNvGrpSpPr/>
          <p:nvPr/>
        </p:nvGrpSpPr>
        <p:grpSpPr bwMode="auto">
          <a:xfrm>
            <a:off x="392113" y="128588"/>
            <a:ext cx="2728912" cy="612775"/>
            <a:chOff x="392712" y="128588"/>
            <a:chExt cx="2728482" cy="612347"/>
          </a:xfrm>
        </p:grpSpPr>
        <p:pic>
          <p:nvPicPr>
            <p:cNvPr id="31756" name="图片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712" y="215335"/>
              <a:ext cx="2728482" cy="5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7" name="文本框 3"/>
            <p:cNvSpPr txBox="1">
              <a:spLocks noChangeArrowheads="1"/>
            </p:cNvSpPr>
            <p:nvPr/>
          </p:nvSpPr>
          <p:spPr bwMode="auto">
            <a:xfrm>
              <a:off x="441960" y="128588"/>
              <a:ext cx="2655888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五、课堂小结</a:t>
              </a:r>
            </a:p>
          </p:txBody>
        </p:sp>
      </p:grpSp>
      <p:sp>
        <p:nvSpPr>
          <p:cNvPr id="30723" name="Rectangle 2"/>
          <p:cNvSpPr txBox="1">
            <a:spLocks noChangeArrowheads="1"/>
          </p:cNvSpPr>
          <p:nvPr/>
        </p:nvSpPr>
        <p:spPr bwMode="auto">
          <a:xfrm>
            <a:off x="1216025" y="1624013"/>
            <a:ext cx="28225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旋转三要素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724" name="Rectangle 2"/>
          <p:cNvSpPr txBox="1">
            <a:spLocks noChangeArrowheads="1"/>
          </p:cNvSpPr>
          <p:nvPr/>
        </p:nvSpPr>
        <p:spPr bwMode="auto">
          <a:xfrm>
            <a:off x="3506788" y="1847850"/>
            <a:ext cx="2006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旋转中心</a:t>
            </a:r>
          </a:p>
        </p:txBody>
      </p:sp>
      <p:sp>
        <p:nvSpPr>
          <p:cNvPr id="30725" name="Rectangle 2"/>
          <p:cNvSpPr txBox="1">
            <a:spLocks noChangeArrowheads="1"/>
          </p:cNvSpPr>
          <p:nvPr/>
        </p:nvSpPr>
        <p:spPr bwMode="auto">
          <a:xfrm>
            <a:off x="3506788" y="909638"/>
            <a:ext cx="18208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旋转方向</a:t>
            </a:r>
          </a:p>
        </p:txBody>
      </p:sp>
      <p:sp>
        <p:nvSpPr>
          <p:cNvPr id="30726" name="Rectangle 2"/>
          <p:cNvSpPr txBox="1">
            <a:spLocks noChangeArrowheads="1"/>
          </p:cNvSpPr>
          <p:nvPr/>
        </p:nvSpPr>
        <p:spPr bwMode="auto">
          <a:xfrm>
            <a:off x="3506788" y="2444750"/>
            <a:ext cx="182086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旋转角度</a:t>
            </a:r>
          </a:p>
        </p:txBody>
      </p:sp>
      <p:sp>
        <p:nvSpPr>
          <p:cNvPr id="3" name="左大括号 2"/>
          <p:cNvSpPr/>
          <p:nvPr/>
        </p:nvSpPr>
        <p:spPr>
          <a:xfrm>
            <a:off x="3398838" y="1055688"/>
            <a:ext cx="215900" cy="1870075"/>
          </a:xfrm>
          <a:prstGeom prst="leftBrace">
            <a:avLst>
              <a:gd name="adj1" fmla="val 40067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左大括号 9"/>
          <p:cNvSpPr/>
          <p:nvPr/>
        </p:nvSpPr>
        <p:spPr>
          <a:xfrm>
            <a:off x="5297488" y="601663"/>
            <a:ext cx="215900" cy="1203325"/>
          </a:xfrm>
          <a:prstGeom prst="leftBrace">
            <a:avLst>
              <a:gd name="adj1" fmla="val 40067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729" name="Rectangle 2"/>
          <p:cNvSpPr txBox="1">
            <a:spLocks noChangeArrowheads="1"/>
          </p:cNvSpPr>
          <p:nvPr/>
        </p:nvSpPr>
        <p:spPr bwMode="auto">
          <a:xfrm>
            <a:off x="5435600" y="484188"/>
            <a:ext cx="2247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顺时针方向</a:t>
            </a:r>
          </a:p>
        </p:txBody>
      </p:sp>
      <p:sp>
        <p:nvSpPr>
          <p:cNvPr id="30730" name="Rectangle 2"/>
          <p:cNvSpPr txBox="1">
            <a:spLocks noChangeArrowheads="1"/>
          </p:cNvSpPr>
          <p:nvPr/>
        </p:nvSpPr>
        <p:spPr bwMode="auto">
          <a:xfrm>
            <a:off x="5416550" y="1204913"/>
            <a:ext cx="2247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逆时针方向</a:t>
            </a:r>
          </a:p>
        </p:txBody>
      </p:sp>
      <p:sp>
        <p:nvSpPr>
          <p:cNvPr id="30731" name="Rectangle 2"/>
          <p:cNvSpPr txBox="1">
            <a:spLocks noChangeArrowheads="1"/>
          </p:cNvSpPr>
          <p:nvPr/>
        </p:nvSpPr>
        <p:spPr bwMode="auto">
          <a:xfrm>
            <a:off x="755650" y="3027363"/>
            <a:ext cx="7985125" cy="182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图形旋转前后，位置变了，旋转中心位置不变，图形的形状、大小不变，每个顶点到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点的距离不变。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/>
      <p:bldP spid="30724" grpId="0"/>
      <p:bldP spid="30725" grpId="0"/>
      <p:bldP spid="30726" grpId="0"/>
      <p:bldP spid="3" grpId="0" animBg="1"/>
      <p:bldP spid="10" grpId="0" animBg="1"/>
      <p:bldP spid="30729" grpId="0"/>
      <p:bldP spid="30730" grpId="0"/>
      <p:bldP spid="307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1"/>
          <p:cNvSpPr>
            <a:spLocks noChangeArrowheads="1"/>
          </p:cNvSpPr>
          <p:nvPr/>
        </p:nvSpPr>
        <p:spPr bwMode="auto">
          <a:xfrm>
            <a:off x="900113" y="987425"/>
            <a:ext cx="74168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一、下面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中的阴影部分是由空白部分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绕 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点顺时针旋转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得到的。</a:t>
            </a:r>
          </a:p>
        </p:txBody>
      </p:sp>
      <p:pic>
        <p:nvPicPr>
          <p:cNvPr id="32771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2660650"/>
            <a:ext cx="1627187" cy="106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矩形 3"/>
          <p:cNvSpPr>
            <a:spLocks noChangeArrowheads="1"/>
          </p:cNvSpPr>
          <p:nvPr/>
        </p:nvSpPr>
        <p:spPr bwMode="auto">
          <a:xfrm>
            <a:off x="1116013" y="2355850"/>
            <a:ext cx="6477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A.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2773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541588"/>
            <a:ext cx="911225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图片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2571750"/>
            <a:ext cx="12192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图片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075" y="2108200"/>
            <a:ext cx="739775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6" name="矩形 7"/>
          <p:cNvSpPr>
            <a:spLocks noChangeArrowheads="1"/>
          </p:cNvSpPr>
          <p:nvPr/>
        </p:nvSpPr>
        <p:spPr bwMode="auto">
          <a:xfrm>
            <a:off x="3005138" y="2355850"/>
            <a:ext cx="6477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B.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777" name="矩形 8"/>
          <p:cNvSpPr>
            <a:spLocks noChangeArrowheads="1"/>
          </p:cNvSpPr>
          <p:nvPr/>
        </p:nvSpPr>
        <p:spPr bwMode="auto">
          <a:xfrm>
            <a:off x="5035550" y="2355850"/>
            <a:ext cx="6477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C.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778" name="矩形 9"/>
          <p:cNvSpPr>
            <a:spLocks noChangeArrowheads="1"/>
          </p:cNvSpPr>
          <p:nvPr/>
        </p:nvSpPr>
        <p:spPr bwMode="auto">
          <a:xfrm>
            <a:off x="7051675" y="2355850"/>
            <a:ext cx="6477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D.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627313" y="995363"/>
            <a:ext cx="758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2780" name="组合 14"/>
          <p:cNvGrpSpPr/>
          <p:nvPr/>
        </p:nvGrpSpPr>
        <p:grpSpPr bwMode="auto">
          <a:xfrm>
            <a:off x="392113" y="155575"/>
            <a:ext cx="2728912" cy="585788"/>
            <a:chOff x="392712" y="156160"/>
            <a:chExt cx="2728482" cy="584775"/>
          </a:xfrm>
        </p:grpSpPr>
        <p:pic>
          <p:nvPicPr>
            <p:cNvPr id="32782" name="图片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712" y="215335"/>
              <a:ext cx="2728482" cy="5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83" name="文本框 3"/>
            <p:cNvSpPr txBox="1">
              <a:spLocks noChangeArrowheads="1"/>
            </p:cNvSpPr>
            <p:nvPr/>
          </p:nvSpPr>
          <p:spPr bwMode="auto">
            <a:xfrm>
              <a:off x="443512" y="156160"/>
              <a:ext cx="259237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▶ 备选练习</a:t>
              </a:r>
            </a:p>
          </p:txBody>
        </p:sp>
      </p:grpSp>
      <p:sp>
        <p:nvSpPr>
          <p:cNvPr id="32781" name="矩形 6"/>
          <p:cNvSpPr>
            <a:spLocks noChangeArrowheads="1"/>
          </p:cNvSpPr>
          <p:nvPr/>
        </p:nvSpPr>
        <p:spPr bwMode="auto">
          <a:xfrm>
            <a:off x="2549525" y="4832350"/>
            <a:ext cx="4044950" cy="306388"/>
          </a:xfrm>
          <a:prstGeom prst="rect">
            <a:avLst/>
          </a:prstGeom>
          <a:solidFill>
            <a:srgbClr val="E72D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选自“状元成才路”系列丛书</a:t>
            </a:r>
            <a:r>
              <a:rPr lang="en-US" altLang="zh-CN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创优作业</a:t>
            </a:r>
            <a:r>
              <a:rPr lang="en-US" altLang="zh-CN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100</a:t>
            </a:r>
            <a:r>
              <a: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</a:t>
            </a:r>
            <a:r>
              <a:rPr lang="en-US" altLang="zh-CN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endParaRPr lang="zh-CN" altLang="en-US" sz="1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1"/>
          <p:cNvSpPr>
            <a:spLocks noChangeArrowheads="1"/>
          </p:cNvSpPr>
          <p:nvPr/>
        </p:nvSpPr>
        <p:spPr bwMode="auto">
          <a:xfrm>
            <a:off x="1233488" y="484188"/>
            <a:ext cx="647700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3795" name="图片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88" y="781050"/>
            <a:ext cx="6245225" cy="162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矩形 3"/>
          <p:cNvSpPr>
            <a:spLocks noChangeArrowheads="1"/>
          </p:cNvSpPr>
          <p:nvPr/>
        </p:nvSpPr>
        <p:spPr bwMode="auto">
          <a:xfrm>
            <a:off x="179388" y="2571750"/>
            <a:ext cx="8496300" cy="109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图形绕点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时　　图形绕点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时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针旋转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)°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　       针旋转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)°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3276600" y="2578100"/>
            <a:ext cx="739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逆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627313" y="3121025"/>
            <a:ext cx="758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7021513" y="2590800"/>
            <a:ext cx="739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顺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734175" y="3127375"/>
            <a:ext cx="758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801" name="矩形 6"/>
          <p:cNvSpPr>
            <a:spLocks noChangeArrowheads="1"/>
          </p:cNvSpPr>
          <p:nvPr/>
        </p:nvSpPr>
        <p:spPr bwMode="auto">
          <a:xfrm>
            <a:off x="2549525" y="4832350"/>
            <a:ext cx="4044950" cy="306388"/>
          </a:xfrm>
          <a:prstGeom prst="rect">
            <a:avLst/>
          </a:prstGeom>
          <a:solidFill>
            <a:srgbClr val="E72D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选自“状元成才路”系列丛书</a:t>
            </a:r>
            <a:r>
              <a:rPr lang="en-US" altLang="zh-CN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创优作业</a:t>
            </a:r>
            <a:r>
              <a:rPr lang="en-US" altLang="zh-CN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100</a:t>
            </a:r>
            <a:r>
              <a: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</a:t>
            </a:r>
            <a:r>
              <a:rPr lang="en-US" altLang="zh-CN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endParaRPr lang="zh-CN" altLang="en-US" sz="1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583</Words>
  <Application>Microsoft Office PowerPoint</Application>
  <PresentationFormat>全屏显示(16:9)</PresentationFormat>
  <Paragraphs>96</Paragraphs>
  <Slides>27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5" baseType="lpstr">
      <vt:lpstr>等线</vt:lpstr>
      <vt:lpstr>等线 Light</vt:lpstr>
      <vt:lpstr>黑体</vt:lpstr>
      <vt:lpstr>楷体</vt:lpstr>
      <vt:lpstr>宋体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盛 叶</cp:lastModifiedBy>
  <cp:revision>249</cp:revision>
  <dcterms:created xsi:type="dcterms:W3CDTF">2015-08-27T07:30:00Z</dcterms:created>
  <dcterms:modified xsi:type="dcterms:W3CDTF">2026-07-16T05:18:44Z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D061D954A7F04941B7D18283CB23B770</vt:lpwstr>
  </property>
</Properties>
</file>