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63" r:id="rId2"/>
    <p:sldId id="264" r:id="rId3"/>
    <p:sldId id="344" r:id="rId4"/>
    <p:sldId id="269" r:id="rId5"/>
    <p:sldId id="346" r:id="rId6"/>
    <p:sldId id="345" r:id="rId7"/>
    <p:sldId id="347" r:id="rId8"/>
    <p:sldId id="348" r:id="rId9"/>
    <p:sldId id="349" r:id="rId10"/>
    <p:sldId id="352" r:id="rId11"/>
    <p:sldId id="351" r:id="rId12"/>
    <p:sldId id="353" r:id="rId13"/>
    <p:sldId id="354" r:id="rId14"/>
    <p:sldId id="369" r:id="rId15"/>
    <p:sldId id="357" r:id="rId16"/>
    <p:sldId id="358" r:id="rId17"/>
    <p:sldId id="382" r:id="rId18"/>
    <p:sldId id="359" r:id="rId19"/>
    <p:sldId id="360" r:id="rId20"/>
    <p:sldId id="361" r:id="rId21"/>
    <p:sldId id="383" r:id="rId22"/>
    <p:sldId id="365" r:id="rId23"/>
    <p:sldId id="270" r:id="rId24"/>
    <p:sldId id="364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4">
          <p15:clr>
            <a:srgbClr val="A4A3A4"/>
          </p15:clr>
        </p15:guide>
        <p15:guide id="2" orient="horz" pos="716">
          <p15:clr>
            <a:srgbClr val="A4A3A4"/>
          </p15:clr>
        </p15:guide>
        <p15:guide id="3" pos="173">
          <p15:clr>
            <a:srgbClr val="A4A3A4"/>
          </p15:clr>
        </p15:guide>
        <p15:guide id="4" pos="35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BFE"/>
    <a:srgbClr val="E72D8B"/>
    <a:srgbClr val="E44438"/>
    <a:srgbClr val="FFF6EE"/>
    <a:srgbClr val="EE6CAD"/>
    <a:srgbClr val="F292C2"/>
    <a:srgbClr val="E8333C"/>
    <a:srgbClr val="B292AD"/>
    <a:srgbClr val="7D4880"/>
    <a:srgbClr val="E3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96209" autoAdjust="0"/>
  </p:normalViewPr>
  <p:slideViewPr>
    <p:cSldViewPr snapToGrid="0">
      <p:cViewPr varScale="1">
        <p:scale>
          <a:sx n="109" d="100"/>
          <a:sy n="109" d="100"/>
        </p:scale>
        <p:origin x="936" y="120"/>
      </p:cViewPr>
      <p:guideLst>
        <p:guide orient="horz" pos="1804"/>
        <p:guide orient="horz" pos="716"/>
        <p:guide pos="173"/>
        <p:guide pos="35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F5700E9-3A74-4DBB-AE24-D728EC67B77E}" type="datetimeFigureOut">
              <a:rPr lang="zh-CN" altLang="en-US"/>
              <a:t>2026/7/14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4D33AFC-743A-41A7-BFAB-F26D50E70F76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3FD5D08C-EBB7-4671-A026-5E484C2615A1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-26988" y="106363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·五年级上册</a:t>
            </a: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0" y="328613"/>
            <a:ext cx="4475163" cy="44751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19800000">
            <a:off x="3348038" y="2341563"/>
            <a:ext cx="24479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>
                <a:solidFill>
                  <a:srgbClr val="D9D9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en-US" altLang="zh-CN" sz="2400">
              <a:solidFill>
                <a:srgbClr val="D9D9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 userDrawn="1"/>
        </p:nvSpPr>
        <p:spPr>
          <a:xfrm>
            <a:off x="328613" y="268288"/>
            <a:ext cx="8486775" cy="4606925"/>
          </a:xfrm>
          <a:prstGeom prst="roundRect">
            <a:avLst>
              <a:gd name="adj" fmla="val 316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19800000">
            <a:off x="3348038" y="2341563"/>
            <a:ext cx="24479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>
                <a:solidFill>
                  <a:srgbClr val="D9D9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en-US" altLang="zh-CN" sz="2400">
              <a:solidFill>
                <a:srgbClr val="D9D9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7" t="36047" r="6424" b="38235"/>
          <a:stretch>
            <a:fillRect/>
          </a:stretch>
        </p:blipFill>
        <p:spPr bwMode="auto">
          <a:xfrm rot="1116756" flipH="1">
            <a:off x="174625" y="33338"/>
            <a:ext cx="8429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3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270226"/>
            <a:ext cx="1225241" cy="87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D4F4FB9-0974-49E6-ACB1-E7AA2ADBC0B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3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93663" y="4986338"/>
            <a:ext cx="8556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80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1400">
              <a:solidFill>
                <a:srgbClr val="E72D8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195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4987925"/>
            <a:ext cx="85407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矩形 3"/>
          <p:cNvSpPr>
            <a:spLocks noChangeArrowheads="1"/>
          </p:cNvSpPr>
          <p:nvPr/>
        </p:nvSpPr>
        <p:spPr bwMode="auto">
          <a:xfrm>
            <a:off x="1927900" y="1858000"/>
            <a:ext cx="22685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987425"/>
            <a:ext cx="2603500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2"/>
          <p:cNvSpPr txBox="1">
            <a:spLocks noChangeArrowheads="1"/>
          </p:cNvSpPr>
          <p:nvPr/>
        </p:nvSpPr>
        <p:spPr bwMode="auto">
          <a:xfrm>
            <a:off x="968375" y="3835400"/>
            <a:ext cx="81708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说一说图形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的位置变化。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10246" name="文本框 14"/>
          <p:cNvSpPr txBox="1">
            <a:spLocks noChangeArrowheads="1"/>
          </p:cNvSpPr>
          <p:nvPr/>
        </p:nvSpPr>
        <p:spPr bwMode="auto">
          <a:xfrm>
            <a:off x="938530" y="402650"/>
            <a:ext cx="18325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复习回顾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645" y="1096645"/>
            <a:ext cx="2338388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任意多边形 4"/>
          <p:cNvSpPr/>
          <p:nvPr/>
        </p:nvSpPr>
        <p:spPr>
          <a:xfrm rot="911780">
            <a:off x="7833995" y="1133158"/>
            <a:ext cx="638175" cy="271462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8" name="Rectangle 2"/>
          <p:cNvSpPr txBox="1">
            <a:spLocks noChangeArrowheads="1"/>
          </p:cNvSpPr>
          <p:nvPr/>
        </p:nvSpPr>
        <p:spPr bwMode="auto">
          <a:xfrm>
            <a:off x="263208" y="664845"/>
            <a:ext cx="6212205" cy="117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）指针从“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”绕点 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按顺时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针方向旋转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到“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 。</a:t>
            </a:r>
          </a:p>
        </p:txBody>
      </p:sp>
      <p:sp>
        <p:nvSpPr>
          <p:cNvPr id="11269" name="Rectangle 2"/>
          <p:cNvSpPr txBox="1">
            <a:spLocks noChangeArrowheads="1"/>
          </p:cNvSpPr>
          <p:nvPr/>
        </p:nvSpPr>
        <p:spPr bwMode="auto">
          <a:xfrm>
            <a:off x="263525" y="1960245"/>
            <a:ext cx="6633210" cy="117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）指针从“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 绕点 </a:t>
            </a:r>
            <a:r>
              <a:rPr lang="en-US" altLang="zh-CN" sz="32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按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针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方向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60°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 。</a:t>
            </a:r>
          </a:p>
        </p:txBody>
      </p:sp>
      <p:sp>
        <p:nvSpPr>
          <p:cNvPr id="11270" name="Rectangle 2"/>
          <p:cNvSpPr txBox="1">
            <a:spLocks noChangeArrowheads="1"/>
          </p:cNvSpPr>
          <p:nvPr/>
        </p:nvSpPr>
        <p:spPr bwMode="auto">
          <a:xfrm>
            <a:off x="263208" y="3288983"/>
            <a:ext cx="6745287" cy="117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）指针从“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 绕点 </a:t>
            </a:r>
            <a:r>
              <a:rPr lang="en-US" altLang="zh-CN" sz="32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按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时针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方向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60°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577337" y="1164590"/>
            <a:ext cx="11333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481638" y="2480310"/>
            <a:ext cx="57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339783" y="3287395"/>
            <a:ext cx="644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7373620" y="1483995"/>
            <a:ext cx="217488" cy="1676400"/>
            <a:chOff x="4290813" y="842232"/>
            <a:chExt cx="215859" cy="2309903"/>
          </a:xfrm>
        </p:grpSpPr>
        <p:sp>
          <p:nvSpPr>
            <p:cNvPr id="12" name="上箭头 3"/>
            <p:cNvSpPr/>
            <p:nvPr/>
          </p:nvSpPr>
          <p:spPr>
            <a:xfrm>
              <a:off x="4290813" y="842232"/>
              <a:ext cx="215859" cy="1001833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上箭头 8"/>
            <p:cNvSpPr/>
            <p:nvPr/>
          </p:nvSpPr>
          <p:spPr>
            <a:xfrm flipV="1">
              <a:off x="4290813" y="2150302"/>
              <a:ext cx="215859" cy="1001833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 rot="-5400000">
            <a:off x="7392670" y="1520508"/>
            <a:ext cx="180975" cy="1638300"/>
            <a:chOff x="4287936" y="842803"/>
            <a:chExt cx="218071" cy="2308973"/>
          </a:xfrm>
        </p:grpSpPr>
        <p:sp>
          <p:nvSpPr>
            <p:cNvPr id="18" name="上箭头 11"/>
            <p:cNvSpPr/>
            <p:nvPr/>
          </p:nvSpPr>
          <p:spPr>
            <a:xfrm>
              <a:off x="4351062" y="842804"/>
              <a:ext cx="216159" cy="1002345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上箭头 12"/>
            <p:cNvSpPr/>
            <p:nvPr/>
          </p:nvSpPr>
          <p:spPr>
            <a:xfrm flipV="1">
              <a:off x="4351062" y="2149432"/>
              <a:ext cx="216159" cy="1002345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3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915988"/>
            <a:ext cx="3424237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 bwMode="auto">
          <a:xfrm>
            <a:off x="6975475" y="1549400"/>
            <a:ext cx="215900" cy="2309813"/>
            <a:chOff x="4290813" y="843183"/>
            <a:chExt cx="215859" cy="2308952"/>
          </a:xfrm>
        </p:grpSpPr>
        <p:sp>
          <p:nvSpPr>
            <p:cNvPr id="6" name="上箭头 4"/>
            <p:cNvSpPr/>
            <p:nvPr/>
          </p:nvSpPr>
          <p:spPr>
            <a:xfrm>
              <a:off x="4290813" y="843183"/>
              <a:ext cx="215859" cy="1001340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上箭头 5"/>
            <p:cNvSpPr/>
            <p:nvPr/>
          </p:nvSpPr>
          <p:spPr>
            <a:xfrm flipV="1">
              <a:off x="4290813" y="2150795"/>
              <a:ext cx="215859" cy="1001340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558925" y="1239838"/>
            <a:ext cx="3424238" cy="1192212"/>
          </a:xfrm>
          <a:prstGeom prst="wedgeRoundRectCallout">
            <a:avLst>
              <a:gd name="adj1" fmla="val -58079"/>
              <a:gd name="adj2" fmla="val 3056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在描述旋转现象时要注意些什么？</a:t>
            </a:r>
          </a:p>
        </p:txBody>
      </p:sp>
      <p:pic>
        <p:nvPicPr>
          <p:cNvPr id="9" name="Picture 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670050"/>
            <a:ext cx="10541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558925" y="2505075"/>
            <a:ext cx="3484563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旋转点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旋转方向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旋转角度</a:t>
            </a:r>
            <a:endParaRPr lang="zh-CN" altLang="en-US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295" name="图片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09550"/>
            <a:ext cx="722312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文本框 9"/>
          <p:cNvSpPr txBox="1">
            <a:spLocks noChangeArrowheads="1"/>
          </p:cNvSpPr>
          <p:nvPr/>
        </p:nvSpPr>
        <p:spPr bwMode="auto">
          <a:xfrm>
            <a:off x="461963" y="120650"/>
            <a:ext cx="731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一、运用旋转的性质，画旋转后的线段</a:t>
            </a:r>
            <a:endParaRPr lang="en-US" altLang="zh-CN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35529"/>
          <a:stretch>
            <a:fillRect/>
          </a:stretch>
        </p:blipFill>
        <p:spPr bwMode="auto">
          <a:xfrm>
            <a:off x="3209925" y="786130"/>
            <a:ext cx="271018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矩形 6"/>
          <p:cNvSpPr>
            <a:spLocks noChangeArrowheads="1"/>
          </p:cNvSpPr>
          <p:nvPr/>
        </p:nvSpPr>
        <p:spPr bwMode="auto">
          <a:xfrm>
            <a:off x="4824646" y="2555874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6" name="矩形 3"/>
          <p:cNvSpPr>
            <a:spLocks noChangeArrowheads="1"/>
          </p:cNvSpPr>
          <p:nvPr/>
        </p:nvSpPr>
        <p:spPr bwMode="auto">
          <a:xfrm>
            <a:off x="3395099" y="2387283"/>
            <a:ext cx="506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017135" y="1371600"/>
            <a:ext cx="0" cy="1222375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 bwMode="auto">
          <a:xfrm rot="16200000">
            <a:off x="4994910" y="1380489"/>
            <a:ext cx="44450" cy="2431100"/>
            <a:chOff x="6398488" y="1741710"/>
            <a:chExt cx="45720" cy="2431163"/>
          </a:xfrm>
        </p:grpSpPr>
        <p:sp>
          <p:nvSpPr>
            <p:cNvPr id="20" name="矩形 19"/>
            <p:cNvSpPr/>
            <p:nvPr/>
          </p:nvSpPr>
          <p:spPr>
            <a:xfrm flipH="1">
              <a:off x="6398488" y="1741710"/>
              <a:ext cx="45720" cy="121288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6398488" y="2961579"/>
              <a:ext cx="45720" cy="12112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cxnSp>
        <p:nvCxnSpPr>
          <p:cNvPr id="23" name="直接连接符 22"/>
          <p:cNvCxnSpPr>
            <a:cxnSpLocks/>
          </p:cNvCxnSpPr>
          <p:nvPr/>
        </p:nvCxnSpPr>
        <p:spPr>
          <a:xfrm rot="16200000">
            <a:off x="3788090" y="1385094"/>
            <a:ext cx="1222375" cy="11953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4773373" y="976708"/>
            <a:ext cx="1184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 A′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4714635" y="976708"/>
            <a:ext cx="388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2"/>
          <p:cNvSpPr txBox="1">
            <a:spLocks noChangeArrowheads="1"/>
          </p:cNvSpPr>
          <p:nvPr/>
        </p:nvSpPr>
        <p:spPr bwMode="auto">
          <a:xfrm>
            <a:off x="648018" y="971550"/>
            <a:ext cx="4167822" cy="322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画出三角形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AOB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顺时针旋转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后的图形。说一说你是怎么画的，需要注意什么。</a:t>
            </a:r>
          </a:p>
        </p:txBody>
      </p:sp>
      <p:pic>
        <p:nvPicPr>
          <p:cNvPr id="1433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338"/>
            <a:ext cx="6288088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9"/>
          <p:cNvSpPr txBox="1">
            <a:spLocks noChangeArrowheads="1"/>
          </p:cNvSpPr>
          <p:nvPr/>
        </p:nvSpPr>
        <p:spPr bwMode="auto">
          <a:xfrm>
            <a:off x="681038" y="84138"/>
            <a:ext cx="6675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二、实践操作，画旋转后的图形</a:t>
            </a:r>
          </a:p>
        </p:txBody>
      </p:sp>
      <p:grpSp>
        <p:nvGrpSpPr>
          <p:cNvPr id="14342" name="组合 7"/>
          <p:cNvGrpSpPr/>
          <p:nvPr/>
        </p:nvGrpSpPr>
        <p:grpSpPr bwMode="auto">
          <a:xfrm rot="16200000">
            <a:off x="5660869" y="921225"/>
            <a:ext cx="2396490" cy="3259139"/>
            <a:chOff x="1354741" y="444311"/>
            <a:chExt cx="2853446" cy="3879549"/>
          </a:xfrm>
        </p:grpSpPr>
        <p:pic>
          <p:nvPicPr>
            <p:cNvPr id="1434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5" r="35529" b="8715"/>
            <a:stretch>
              <a:fillRect/>
            </a:stretch>
          </p:blipFill>
          <p:spPr bwMode="auto">
            <a:xfrm>
              <a:off x="1354741" y="444311"/>
              <a:ext cx="2853446" cy="3879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等腰三角形 21"/>
            <p:cNvSpPr/>
            <p:nvPr/>
          </p:nvSpPr>
          <p:spPr>
            <a:xfrm>
              <a:off x="2432157" y="1164663"/>
              <a:ext cx="1417650" cy="1045756"/>
            </a:xfrm>
            <a:prstGeom prst="triangle">
              <a:avLst>
                <a:gd name="adj" fmla="val 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345" name="矩形 3"/>
            <p:cNvSpPr>
              <a:spLocks noChangeArrowheads="1"/>
            </p:cNvSpPr>
            <p:nvPr/>
          </p:nvSpPr>
          <p:spPr bwMode="auto">
            <a:xfrm rot="5400000">
              <a:off x="2046965" y="738631"/>
              <a:ext cx="603742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6" name="矩形 4"/>
            <p:cNvSpPr>
              <a:spLocks noChangeArrowheads="1"/>
            </p:cNvSpPr>
            <p:nvPr/>
          </p:nvSpPr>
          <p:spPr bwMode="auto">
            <a:xfrm rot="5400000">
              <a:off x="3610678" y="2209475"/>
              <a:ext cx="603742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7" name="矩形 6"/>
            <p:cNvSpPr>
              <a:spLocks noChangeArrowheads="1"/>
            </p:cNvSpPr>
            <p:nvPr/>
          </p:nvSpPr>
          <p:spPr bwMode="auto">
            <a:xfrm rot="5400000">
              <a:off x="2106311" y="2109239"/>
              <a:ext cx="485053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7352DE9E-05A2-9182-CA88-F6E04F9D7F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37" y="1066475"/>
            <a:ext cx="741349" cy="525462"/>
          </a:xfrm>
          <a:prstGeom prst="rect">
            <a:avLst/>
          </a:prstGeom>
        </p:spPr>
      </p:pic>
      <p:sp>
        <p:nvSpPr>
          <p:cNvPr id="4" name="任意多边形 4">
            <a:extLst>
              <a:ext uri="{FF2B5EF4-FFF2-40B4-BE49-F238E27FC236}">
                <a16:creationId xmlns:a16="http://schemas.microsoft.com/office/drawing/2014/main" id="{77440DFB-539B-A136-1A59-9BE75B09E5CB}"/>
              </a:ext>
            </a:extLst>
          </p:cNvPr>
          <p:cNvSpPr/>
          <p:nvPr/>
        </p:nvSpPr>
        <p:spPr>
          <a:xfrm rot="911780">
            <a:off x="6873874" y="2727410"/>
            <a:ext cx="576084" cy="245050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AutoShape 27"/>
          <p:cNvSpPr>
            <a:spLocks noChangeArrowheads="1"/>
          </p:cNvSpPr>
          <p:nvPr/>
        </p:nvSpPr>
        <p:spPr bwMode="auto">
          <a:xfrm>
            <a:off x="1846263" y="741363"/>
            <a:ext cx="3087688" cy="2962513"/>
          </a:xfrm>
          <a:prstGeom prst="wedgeRoundRectCallout">
            <a:avLst>
              <a:gd name="adj1" fmla="val -60037"/>
              <a:gd name="adj2" fmla="val 9032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绕点 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旋转，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的位置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应该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不变。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可以先找到其中一条直角边旋转后的位置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</a:p>
        </p:txBody>
      </p:sp>
      <p:grpSp>
        <p:nvGrpSpPr>
          <p:cNvPr id="10" name="组合 7">
            <a:extLst>
              <a:ext uri="{FF2B5EF4-FFF2-40B4-BE49-F238E27FC236}">
                <a16:creationId xmlns:a16="http://schemas.microsoft.com/office/drawing/2014/main" id="{AF62E34C-E6F8-0380-A90C-AA70AE99443D}"/>
              </a:ext>
            </a:extLst>
          </p:cNvPr>
          <p:cNvGrpSpPr/>
          <p:nvPr/>
        </p:nvGrpSpPr>
        <p:grpSpPr bwMode="auto">
          <a:xfrm rot="16200000">
            <a:off x="5660869" y="921225"/>
            <a:ext cx="2396490" cy="3259139"/>
            <a:chOff x="1354741" y="444311"/>
            <a:chExt cx="2853446" cy="3879549"/>
          </a:xfrm>
        </p:grpSpPr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79F96298-CF8C-6273-E2F6-9E305B1569F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5" r="35529" b="8715"/>
            <a:stretch>
              <a:fillRect/>
            </a:stretch>
          </p:blipFill>
          <p:spPr bwMode="auto">
            <a:xfrm>
              <a:off x="1354741" y="444311"/>
              <a:ext cx="2853446" cy="3879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3ED3015B-2D59-A3E2-E7C9-E1F653E50F2A}"/>
                </a:ext>
              </a:extLst>
            </p:cNvPr>
            <p:cNvSpPr/>
            <p:nvPr/>
          </p:nvSpPr>
          <p:spPr>
            <a:xfrm>
              <a:off x="2432157" y="1164663"/>
              <a:ext cx="1417650" cy="1045756"/>
            </a:xfrm>
            <a:prstGeom prst="triangle">
              <a:avLst>
                <a:gd name="adj" fmla="val 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矩形 3">
              <a:extLst>
                <a:ext uri="{FF2B5EF4-FFF2-40B4-BE49-F238E27FC236}">
                  <a16:creationId xmlns:a16="http://schemas.microsoft.com/office/drawing/2014/main" id="{1339FCBF-0725-9390-C24C-50170A045F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046965" y="738631"/>
              <a:ext cx="603742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FF9EA4CB-FA83-16BF-32F5-BDEAE6477D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610678" y="2209475"/>
              <a:ext cx="603742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" name="矩形 6">
              <a:extLst>
                <a:ext uri="{FF2B5EF4-FFF2-40B4-BE49-F238E27FC236}">
                  <a16:creationId xmlns:a16="http://schemas.microsoft.com/office/drawing/2014/main" id="{4C41EFA0-C350-153B-514A-8B971C0000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106311" y="2109239"/>
              <a:ext cx="485053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8AB64CFA-D86C-D05E-739C-AAF79FEA09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80" y="1811653"/>
            <a:ext cx="1056285" cy="10325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>
            <a:extLst>
              <a:ext uri="{FF2B5EF4-FFF2-40B4-BE49-F238E27FC236}">
                <a16:creationId xmlns:a16="http://schemas.microsoft.com/office/drawing/2014/main" id="{0A42203C-9896-95A3-AE31-180791F937BB}"/>
              </a:ext>
            </a:extLst>
          </p:cNvPr>
          <p:cNvGrpSpPr/>
          <p:nvPr/>
        </p:nvGrpSpPr>
        <p:grpSpPr bwMode="auto">
          <a:xfrm rot="16200000">
            <a:off x="5660869" y="921225"/>
            <a:ext cx="2396490" cy="3259139"/>
            <a:chOff x="1354741" y="444311"/>
            <a:chExt cx="2853446" cy="3879549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A9F2A070-AD6C-2FD1-940B-D43C152E403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5" r="35529" b="8715"/>
            <a:stretch>
              <a:fillRect/>
            </a:stretch>
          </p:blipFill>
          <p:spPr bwMode="auto">
            <a:xfrm>
              <a:off x="1354741" y="444311"/>
              <a:ext cx="2853446" cy="3879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556A2893-2988-D3EA-4249-791E7476CEC2}"/>
                </a:ext>
              </a:extLst>
            </p:cNvPr>
            <p:cNvSpPr/>
            <p:nvPr/>
          </p:nvSpPr>
          <p:spPr>
            <a:xfrm>
              <a:off x="2432157" y="1164663"/>
              <a:ext cx="1417650" cy="1045756"/>
            </a:xfrm>
            <a:prstGeom prst="triangle">
              <a:avLst>
                <a:gd name="adj" fmla="val 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矩形 3">
              <a:extLst>
                <a:ext uri="{FF2B5EF4-FFF2-40B4-BE49-F238E27FC236}">
                  <a16:creationId xmlns:a16="http://schemas.microsoft.com/office/drawing/2014/main" id="{90D5B138-FC17-1357-BED6-5326FE111E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046965" y="738631"/>
              <a:ext cx="603742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矩形 4">
              <a:extLst>
                <a:ext uri="{FF2B5EF4-FFF2-40B4-BE49-F238E27FC236}">
                  <a16:creationId xmlns:a16="http://schemas.microsoft.com/office/drawing/2014/main" id="{6BBE85EF-DE4D-8EF9-E2E4-6EAEDA2C997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610678" y="2209475"/>
              <a:ext cx="603742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矩形 6">
              <a:extLst>
                <a:ext uri="{FF2B5EF4-FFF2-40B4-BE49-F238E27FC236}">
                  <a16:creationId xmlns:a16="http://schemas.microsoft.com/office/drawing/2014/main" id="{248EC794-3AF5-D38E-9EC9-301C4413535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106311" y="2109239"/>
              <a:ext cx="485053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6387" name="组合 7"/>
          <p:cNvGrpSpPr/>
          <p:nvPr/>
        </p:nvGrpSpPr>
        <p:grpSpPr bwMode="auto">
          <a:xfrm>
            <a:off x="377544" y="796310"/>
            <a:ext cx="4502364" cy="3409176"/>
            <a:chOff x="4258827" y="321834"/>
            <a:chExt cx="4381734" cy="3408841"/>
          </a:xfrm>
        </p:grpSpPr>
        <p:pic>
          <p:nvPicPr>
            <p:cNvPr id="16390" name="Picture 4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58827" y="974666"/>
              <a:ext cx="1149795" cy="183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1" name="AutoShape 27"/>
            <p:cNvSpPr>
              <a:spLocks noChangeArrowheads="1"/>
            </p:cNvSpPr>
            <p:nvPr/>
          </p:nvSpPr>
          <p:spPr bwMode="auto">
            <a:xfrm>
              <a:off x="5500747" y="321834"/>
              <a:ext cx="3139814" cy="3408841"/>
            </a:xfrm>
            <a:prstGeom prst="wedgeRoundRectCallout">
              <a:avLst>
                <a:gd name="adj1" fmla="val -55788"/>
                <a:gd name="adj2" fmla="val -597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先画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OA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′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OA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顺时针旋转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90°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后的位置 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</a:t>
              </a:r>
              <a:r>
                <a:rPr lang="en-US" altLang="en-US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′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；再画 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OB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′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OB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顺时针旋转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90°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后的位置 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OB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′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。连接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′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′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sp>
        <p:nvSpPr>
          <p:cNvPr id="12" name="Text Box 57"/>
          <p:cNvSpPr txBox="1">
            <a:spLocks noChangeArrowheads="1"/>
          </p:cNvSpPr>
          <p:nvPr/>
        </p:nvSpPr>
        <p:spPr bwMode="auto">
          <a:xfrm>
            <a:off x="6817281" y="1563080"/>
            <a:ext cx="6873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E45796C-42D3-D8A8-0101-315C88D1F320}"/>
              </a:ext>
            </a:extLst>
          </p:cNvPr>
          <p:cNvGrpSpPr/>
          <p:nvPr/>
        </p:nvGrpSpPr>
        <p:grpSpPr>
          <a:xfrm>
            <a:off x="5842319" y="2828919"/>
            <a:ext cx="1758791" cy="15243"/>
            <a:chOff x="5834699" y="2828919"/>
            <a:chExt cx="1758791" cy="15243"/>
          </a:xfrm>
        </p:grpSpPr>
        <p:sp>
          <p:nvSpPr>
            <p:cNvPr id="11" name="Line 54"/>
            <p:cNvSpPr>
              <a:spLocks noChangeShapeType="1"/>
            </p:cNvSpPr>
            <p:nvPr/>
          </p:nvSpPr>
          <p:spPr bwMode="auto">
            <a:xfrm flipH="1">
              <a:off x="5834699" y="2836541"/>
              <a:ext cx="880270" cy="7621"/>
            </a:xfrm>
            <a:prstGeom prst="line">
              <a:avLst/>
            </a:prstGeom>
            <a:noFill/>
            <a:ln w="25400">
              <a:solidFill>
                <a:srgbClr val="E60083"/>
              </a:solidFill>
              <a:prstDash val="lg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" name="Line 54">
              <a:extLst>
                <a:ext uri="{FF2B5EF4-FFF2-40B4-BE49-F238E27FC236}">
                  <a16:creationId xmlns:a16="http://schemas.microsoft.com/office/drawing/2014/main" id="{682EBB0F-25FC-1C7D-08D2-503CC5F713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13220" y="2828919"/>
              <a:ext cx="880270" cy="7621"/>
            </a:xfrm>
            <a:prstGeom prst="line">
              <a:avLst/>
            </a:prstGeom>
            <a:noFill/>
            <a:ln w="25400">
              <a:noFill/>
              <a:prstDash val="lg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BD9CA81-B879-2FD5-BDCF-AD3D801515B7}"/>
              </a:ext>
            </a:extLst>
          </p:cNvPr>
          <p:cNvGrpSpPr/>
          <p:nvPr/>
        </p:nvGrpSpPr>
        <p:grpSpPr>
          <a:xfrm rot="5400000">
            <a:off x="5530091" y="2839912"/>
            <a:ext cx="2365133" cy="7623"/>
            <a:chOff x="5538712" y="2828921"/>
            <a:chExt cx="2365133" cy="7623"/>
          </a:xfrm>
        </p:grpSpPr>
        <p:sp>
          <p:nvSpPr>
            <p:cNvPr id="16" name="Line 54">
              <a:extLst>
                <a:ext uri="{FF2B5EF4-FFF2-40B4-BE49-F238E27FC236}">
                  <a16:creationId xmlns:a16="http://schemas.microsoft.com/office/drawing/2014/main" id="{170DB7F7-B992-E9D6-1F63-D1E841A2DE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38712" y="2828921"/>
              <a:ext cx="1176258" cy="7623"/>
            </a:xfrm>
            <a:prstGeom prst="line">
              <a:avLst/>
            </a:prstGeom>
            <a:noFill/>
            <a:ln w="25400">
              <a:solidFill>
                <a:srgbClr val="0070C0"/>
              </a:solidFill>
              <a:prstDash val="lg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" name="Line 54">
              <a:extLst>
                <a:ext uri="{FF2B5EF4-FFF2-40B4-BE49-F238E27FC236}">
                  <a16:creationId xmlns:a16="http://schemas.microsoft.com/office/drawing/2014/main" id="{CF601C1B-0E83-7671-EB8A-C9E6BFA8E7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13220" y="2832170"/>
              <a:ext cx="1190625" cy="4370"/>
            </a:xfrm>
            <a:prstGeom prst="line">
              <a:avLst/>
            </a:prstGeom>
            <a:noFill/>
            <a:ln w="25400">
              <a:noFill/>
              <a:prstDash val="lg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8" name="Text Box 57">
            <a:extLst>
              <a:ext uri="{FF2B5EF4-FFF2-40B4-BE49-F238E27FC236}">
                <a16:creationId xmlns:a16="http://schemas.microsoft.com/office/drawing/2014/main" id="{F0D9D9F2-C074-6FCD-3FE8-F4CE0EB56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201" y="2536819"/>
            <a:ext cx="6873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F8417C55-EB8F-6B29-DC50-53B158644CB2}"/>
              </a:ext>
            </a:extLst>
          </p:cNvPr>
          <p:cNvCxnSpPr>
            <a:cxnSpLocks/>
          </p:cNvCxnSpPr>
          <p:nvPr/>
        </p:nvCxnSpPr>
        <p:spPr>
          <a:xfrm>
            <a:off x="6724090" y="1973580"/>
            <a:ext cx="1174679" cy="870579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7"/>
          <p:cNvSpPr>
            <a:spLocks noChangeArrowheads="1"/>
          </p:cNvSpPr>
          <p:nvPr/>
        </p:nvSpPr>
        <p:spPr bwMode="auto">
          <a:xfrm>
            <a:off x="1364377" y="129951"/>
            <a:ext cx="3644186" cy="4741724"/>
          </a:xfrm>
          <a:prstGeom prst="wedgeRoundRectCallout">
            <a:avLst>
              <a:gd name="adj1" fmla="val -56810"/>
              <a:gd name="adj2" fmla="val -6093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先画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OA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顺时针旋转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后的位置 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en-US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垂直于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，点 </a:t>
            </a:r>
            <a:r>
              <a:rPr lang="en-US" altLang="en-US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与点 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的距离是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。再画 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OB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顺时针旋转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后的位置 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OB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OB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垂直于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OB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，点 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与点 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的距离是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。连接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2" name="组合 7">
            <a:extLst>
              <a:ext uri="{FF2B5EF4-FFF2-40B4-BE49-F238E27FC236}">
                <a16:creationId xmlns:a16="http://schemas.microsoft.com/office/drawing/2014/main" id="{666B8AE1-1CB6-1D10-5B85-8C6C636505CD}"/>
              </a:ext>
            </a:extLst>
          </p:cNvPr>
          <p:cNvGrpSpPr/>
          <p:nvPr/>
        </p:nvGrpSpPr>
        <p:grpSpPr bwMode="auto">
          <a:xfrm rot="16200000">
            <a:off x="5660869" y="921225"/>
            <a:ext cx="2396490" cy="3259139"/>
            <a:chOff x="1354741" y="444311"/>
            <a:chExt cx="2853446" cy="3879549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3B40A649-C341-26E9-498F-F44686C6F7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5" r="35529" b="8715"/>
            <a:stretch>
              <a:fillRect/>
            </a:stretch>
          </p:blipFill>
          <p:spPr bwMode="auto">
            <a:xfrm>
              <a:off x="1354741" y="444311"/>
              <a:ext cx="2853446" cy="3879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等腰三角形 3">
              <a:extLst>
                <a:ext uri="{FF2B5EF4-FFF2-40B4-BE49-F238E27FC236}">
                  <a16:creationId xmlns:a16="http://schemas.microsoft.com/office/drawing/2014/main" id="{0A070B8D-B8D6-71F4-8875-1648D4D130E3}"/>
                </a:ext>
              </a:extLst>
            </p:cNvPr>
            <p:cNvSpPr/>
            <p:nvPr/>
          </p:nvSpPr>
          <p:spPr>
            <a:xfrm>
              <a:off x="2432157" y="1164663"/>
              <a:ext cx="1417650" cy="1045756"/>
            </a:xfrm>
            <a:prstGeom prst="triangle">
              <a:avLst>
                <a:gd name="adj" fmla="val 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矩形 3">
              <a:extLst>
                <a:ext uri="{FF2B5EF4-FFF2-40B4-BE49-F238E27FC236}">
                  <a16:creationId xmlns:a16="http://schemas.microsoft.com/office/drawing/2014/main" id="{DA3765BD-049E-8647-BCBC-C5C4333E975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046965" y="738631"/>
              <a:ext cx="603742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4">
              <a:extLst>
                <a:ext uri="{FF2B5EF4-FFF2-40B4-BE49-F238E27FC236}">
                  <a16:creationId xmlns:a16="http://schemas.microsoft.com/office/drawing/2014/main" id="{6A899E9C-1C25-D576-741D-9D4ACF4D23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610678" y="2209475"/>
              <a:ext cx="603742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矩形 6">
              <a:extLst>
                <a:ext uri="{FF2B5EF4-FFF2-40B4-BE49-F238E27FC236}">
                  <a16:creationId xmlns:a16="http://schemas.microsoft.com/office/drawing/2014/main" id="{B199BEEC-2A1E-73E3-1912-E327D1F1BE2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957516" y="2072266"/>
              <a:ext cx="485053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" name="Text Box 57">
            <a:extLst>
              <a:ext uri="{FF2B5EF4-FFF2-40B4-BE49-F238E27FC236}">
                <a16:creationId xmlns:a16="http://schemas.microsoft.com/office/drawing/2014/main" id="{B274EF8A-35B6-013E-7C8B-717B687A4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3220" y="1584222"/>
            <a:ext cx="6873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pic>
        <p:nvPicPr>
          <p:cNvPr id="17414" name="Picture 4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8891" y="1889760"/>
            <a:ext cx="1147129" cy="162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7A73FF5F-B6E9-7A3B-8116-54E408A189A0}"/>
              </a:ext>
            </a:extLst>
          </p:cNvPr>
          <p:cNvSpPr/>
          <p:nvPr/>
        </p:nvSpPr>
        <p:spPr>
          <a:xfrm>
            <a:off x="6663690" y="1908611"/>
            <a:ext cx="99060" cy="990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Line 55"/>
          <p:cNvSpPr>
            <a:spLocks noChangeShapeType="1"/>
          </p:cNvSpPr>
          <p:nvPr/>
        </p:nvSpPr>
        <p:spPr bwMode="auto">
          <a:xfrm flipH="1" flipV="1">
            <a:off x="6713224" y="1958141"/>
            <a:ext cx="3175" cy="873125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C7BDE0F-75E6-E56B-F990-DC7933B44244}"/>
              </a:ext>
            </a:extLst>
          </p:cNvPr>
          <p:cNvGrpSpPr/>
          <p:nvPr/>
        </p:nvGrpSpPr>
        <p:grpSpPr>
          <a:xfrm>
            <a:off x="6530340" y="2661622"/>
            <a:ext cx="176531" cy="176531"/>
            <a:chOff x="6655372" y="719478"/>
            <a:chExt cx="287949" cy="287949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37679CB4-BB88-F8B6-BE0B-099DCADFE781}"/>
                </a:ext>
              </a:extLst>
            </p:cNvPr>
            <p:cNvCxnSpPr/>
            <p:nvPr/>
          </p:nvCxnSpPr>
          <p:spPr>
            <a:xfrm>
              <a:off x="6655372" y="723900"/>
              <a:ext cx="287949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54ECFD9C-8032-BE51-9EAF-47585ABFEB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511397" y="863453"/>
              <a:ext cx="287949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57">
            <a:extLst>
              <a:ext uri="{FF2B5EF4-FFF2-40B4-BE49-F238E27FC236}">
                <a16:creationId xmlns:a16="http://schemas.microsoft.com/office/drawing/2014/main" id="{838AD213-B686-CD8E-F733-81CBCCBDE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3058" y="2501068"/>
            <a:ext cx="6873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3E8AF379-3E9C-7C58-360D-1327A750E67B}"/>
              </a:ext>
            </a:extLst>
          </p:cNvPr>
          <p:cNvSpPr/>
          <p:nvPr/>
        </p:nvSpPr>
        <p:spPr>
          <a:xfrm>
            <a:off x="7842318" y="2793168"/>
            <a:ext cx="99060" cy="990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Line 55">
            <a:extLst>
              <a:ext uri="{FF2B5EF4-FFF2-40B4-BE49-F238E27FC236}">
                <a16:creationId xmlns:a16="http://schemas.microsoft.com/office/drawing/2014/main" id="{7C6BD826-4DFD-4E69-656C-1B5DCDF605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13224" y="2838154"/>
            <a:ext cx="1129093" cy="8720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DED5404-A8FF-2507-D1A2-E5E6B42EFC0D}"/>
              </a:ext>
            </a:extLst>
          </p:cNvPr>
          <p:cNvGrpSpPr/>
          <p:nvPr/>
        </p:nvGrpSpPr>
        <p:grpSpPr>
          <a:xfrm rot="5400000">
            <a:off x="6732169" y="2664845"/>
            <a:ext cx="176531" cy="176531"/>
            <a:chOff x="6655372" y="719478"/>
            <a:chExt cx="287949" cy="287949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FD3F267-6227-8ED6-316C-66F20291A128}"/>
                </a:ext>
              </a:extLst>
            </p:cNvPr>
            <p:cNvCxnSpPr/>
            <p:nvPr/>
          </p:nvCxnSpPr>
          <p:spPr>
            <a:xfrm>
              <a:off x="6655372" y="723900"/>
              <a:ext cx="287949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AD62320B-8E5A-D94C-ECA3-D66A91CB28D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511397" y="863453"/>
              <a:ext cx="287949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31D032E-686A-0F6B-4384-97A4CF56EB3E}"/>
              </a:ext>
            </a:extLst>
          </p:cNvPr>
          <p:cNvCxnSpPr>
            <a:cxnSpLocks/>
          </p:cNvCxnSpPr>
          <p:nvPr/>
        </p:nvCxnSpPr>
        <p:spPr>
          <a:xfrm>
            <a:off x="6724090" y="1973580"/>
            <a:ext cx="1174679" cy="870579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D7E456E0-DD5A-10D1-41B0-C59C4389E6DC}"/>
              </a:ext>
            </a:extLst>
          </p:cNvPr>
          <p:cNvSpPr txBox="1"/>
          <p:nvPr/>
        </p:nvSpPr>
        <p:spPr>
          <a:xfrm>
            <a:off x="6190460" y="2189542"/>
            <a:ext cx="10455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zh-CN" altLang="en-US" sz="20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7CA693E-C38C-8EBB-C152-5607EE41EADF}"/>
              </a:ext>
            </a:extLst>
          </p:cNvPr>
          <p:cNvSpPr txBox="1"/>
          <p:nvPr/>
        </p:nvSpPr>
        <p:spPr>
          <a:xfrm>
            <a:off x="7045483" y="2825975"/>
            <a:ext cx="10455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22" grpId="0"/>
      <p:bldP spid="23" grpId="0" animBg="1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"/>
          <p:cNvGrpSpPr/>
          <p:nvPr/>
        </p:nvGrpSpPr>
        <p:grpSpPr bwMode="auto">
          <a:xfrm>
            <a:off x="684213" y="195263"/>
            <a:ext cx="1549400" cy="735012"/>
            <a:chOff x="1732" y="585"/>
            <a:chExt cx="2440" cy="1157"/>
          </a:xfrm>
        </p:grpSpPr>
        <p:grpSp>
          <p:nvGrpSpPr>
            <p:cNvPr id="19461" name="组合 33"/>
            <p:cNvGrpSpPr/>
            <p:nvPr/>
          </p:nvGrpSpPr>
          <p:grpSpPr bwMode="auto">
            <a:xfrm>
              <a:off x="1732" y="605"/>
              <a:ext cx="1918" cy="1032"/>
              <a:chOff x="166" y="5742"/>
              <a:chExt cx="1918" cy="1033"/>
            </a:xfrm>
          </p:grpSpPr>
          <p:sp>
            <p:nvSpPr>
              <p:cNvPr id="19463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总</a:t>
                </a:r>
              </a:p>
            </p:txBody>
          </p:sp>
          <p:sp>
            <p:nvSpPr>
              <p:cNvPr id="19464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结</a:t>
                </a:r>
                <a:endParaRPr lang="zh-CN" altLang="zh-CN" sz="36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" name="铅笔"/>
            <p:cNvSpPr/>
            <p:nvPr/>
          </p:nvSpPr>
          <p:spPr>
            <a:xfrm rot="2280000">
              <a:off x="3719" y="585"/>
              <a:ext cx="453" cy="1157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635000" y="979488"/>
            <a:ext cx="73374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怎样画出简单图形旋转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后的图形？</a:t>
            </a: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81000" y="1660525"/>
            <a:ext cx="83820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43305" indent="-10433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）找出图形的关键点或线段。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）借助三角尺作原图形的线段或关键点与旋转中心所在线段的垂线。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）在所画垂线上量出与原线段相等的长度。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）顺次连接所画出的对应点。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7">
            <a:extLst>
              <a:ext uri="{FF2B5EF4-FFF2-40B4-BE49-F238E27FC236}">
                <a16:creationId xmlns:a16="http://schemas.microsoft.com/office/drawing/2014/main" id="{35BCA988-73CB-7B4E-3BEE-E28FCEF2EE67}"/>
              </a:ext>
            </a:extLst>
          </p:cNvPr>
          <p:cNvGrpSpPr/>
          <p:nvPr/>
        </p:nvGrpSpPr>
        <p:grpSpPr bwMode="auto">
          <a:xfrm rot="16200000">
            <a:off x="5660869" y="921225"/>
            <a:ext cx="2396490" cy="3259139"/>
            <a:chOff x="1354741" y="444311"/>
            <a:chExt cx="2853446" cy="3879549"/>
          </a:xfrm>
        </p:grpSpPr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881079AB-D97B-5856-9020-E0073F4247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5" r="35529" b="8715"/>
            <a:stretch>
              <a:fillRect/>
            </a:stretch>
          </p:blipFill>
          <p:spPr bwMode="auto">
            <a:xfrm>
              <a:off x="1354741" y="444311"/>
              <a:ext cx="2853446" cy="3879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8C9CFD46-17AF-5DD2-90D4-7F1A45773FBE}"/>
                </a:ext>
              </a:extLst>
            </p:cNvPr>
            <p:cNvSpPr/>
            <p:nvPr/>
          </p:nvSpPr>
          <p:spPr>
            <a:xfrm>
              <a:off x="2432157" y="1164663"/>
              <a:ext cx="1417650" cy="1045756"/>
            </a:xfrm>
            <a:prstGeom prst="triangle">
              <a:avLst>
                <a:gd name="adj" fmla="val 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3">
              <a:extLst>
                <a:ext uri="{FF2B5EF4-FFF2-40B4-BE49-F238E27FC236}">
                  <a16:creationId xmlns:a16="http://schemas.microsoft.com/office/drawing/2014/main" id="{3C944C68-0E17-E9FF-F8B4-C7B584F801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046965" y="738631"/>
              <a:ext cx="603742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9738EF9B-C24D-99BD-771A-E9CC179FB4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610678" y="2209475"/>
              <a:ext cx="603742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矩形 6">
              <a:extLst>
                <a:ext uri="{FF2B5EF4-FFF2-40B4-BE49-F238E27FC236}">
                  <a16:creationId xmlns:a16="http://schemas.microsoft.com/office/drawing/2014/main" id="{E7896141-B9CF-B4AD-7780-3ABB3D2DFE5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957516" y="2072266"/>
              <a:ext cx="485053" cy="54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  <a:endParaRPr lang="zh-CN" altLang="en-US" sz="24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846180" y="1127760"/>
            <a:ext cx="3971882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的方格纸上，画出三角形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AOB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О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逆时针旋转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后的图形。</a:t>
            </a:r>
          </a:p>
        </p:txBody>
      </p:sp>
      <p:sp>
        <p:nvSpPr>
          <p:cNvPr id="13" name="Line 52"/>
          <p:cNvSpPr>
            <a:spLocks noChangeShapeType="1"/>
          </p:cNvSpPr>
          <p:nvPr/>
        </p:nvSpPr>
        <p:spPr bwMode="auto">
          <a:xfrm>
            <a:off x="5516123" y="2853827"/>
            <a:ext cx="1197096" cy="887592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" name="Line 54"/>
          <p:cNvSpPr>
            <a:spLocks noChangeShapeType="1"/>
          </p:cNvSpPr>
          <p:nvPr/>
        </p:nvSpPr>
        <p:spPr bwMode="auto">
          <a:xfrm flipV="1">
            <a:off x="6713220" y="2853828"/>
            <a:ext cx="0" cy="887592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" name="Line 55"/>
          <p:cNvSpPr>
            <a:spLocks noChangeShapeType="1"/>
          </p:cNvSpPr>
          <p:nvPr/>
        </p:nvSpPr>
        <p:spPr bwMode="auto">
          <a:xfrm flipV="1">
            <a:off x="5516123" y="2838587"/>
            <a:ext cx="1197094" cy="0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Text Box 57"/>
          <p:cNvSpPr txBox="1">
            <a:spLocks noChangeArrowheads="1"/>
          </p:cNvSpPr>
          <p:nvPr/>
        </p:nvSpPr>
        <p:spPr bwMode="auto">
          <a:xfrm>
            <a:off x="6773389" y="3269939"/>
            <a:ext cx="6873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sp>
        <p:nvSpPr>
          <p:cNvPr id="17" name="Text Box 58"/>
          <p:cNvSpPr txBox="1">
            <a:spLocks noChangeArrowheads="1"/>
          </p:cNvSpPr>
          <p:nvPr/>
        </p:nvSpPr>
        <p:spPr bwMode="auto">
          <a:xfrm>
            <a:off x="5045311" y="2736908"/>
            <a:ext cx="6873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pic>
        <p:nvPicPr>
          <p:cNvPr id="2" name="图片 2">
            <a:extLst>
              <a:ext uri="{FF2B5EF4-FFF2-40B4-BE49-F238E27FC236}">
                <a16:creationId xmlns:a16="http://schemas.microsoft.com/office/drawing/2014/main" id="{23174E64-D74F-04FF-442B-90CEFAC38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338"/>
            <a:ext cx="51054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285B550A-F2BA-4653-D931-99E102366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8" y="84138"/>
            <a:ext cx="6675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三、实践应用，提升技能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2C4ADA85-562A-F897-32A2-21E575965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318" y="1180483"/>
            <a:ext cx="4841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0C7F2E5-BEAD-B74B-B48B-D9E4E16D77D9}"/>
              </a:ext>
            </a:extLst>
          </p:cNvPr>
          <p:cNvSpPr txBox="1"/>
          <p:nvPr/>
        </p:nvSpPr>
        <p:spPr>
          <a:xfrm>
            <a:off x="785220" y="949571"/>
            <a:ext cx="18710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44438"/>
                </a:solidFill>
              </a:rPr>
              <a:t>【</a:t>
            </a:r>
            <a:r>
              <a:rPr lang="zh-CN" altLang="en-US" sz="1200" b="1" dirty="0">
                <a:solidFill>
                  <a:srgbClr val="E44438"/>
                </a:solidFill>
              </a:rPr>
              <a:t>选自课本</a:t>
            </a:r>
            <a:r>
              <a:rPr lang="en-US" altLang="zh-CN" sz="1200" b="1" dirty="0">
                <a:solidFill>
                  <a:srgbClr val="E44438"/>
                </a:solidFill>
              </a:rPr>
              <a:t>P47 </a:t>
            </a:r>
            <a:r>
              <a:rPr lang="zh-CN" altLang="en-US" sz="1200" b="1" dirty="0">
                <a:solidFill>
                  <a:srgbClr val="E44438"/>
                </a:solidFill>
              </a:rPr>
              <a:t>做一做</a:t>
            </a:r>
            <a:r>
              <a:rPr lang="en-US" altLang="zh-CN" sz="1200" b="1" dirty="0">
                <a:solidFill>
                  <a:srgbClr val="E44438"/>
                </a:solidFill>
              </a:rPr>
              <a:t>】</a:t>
            </a:r>
            <a:endParaRPr lang="zh-CN" altLang="en-US" sz="12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2"/>
          <a:stretch>
            <a:fillRect/>
          </a:stretch>
        </p:blipFill>
        <p:spPr bwMode="auto">
          <a:xfrm>
            <a:off x="3086100" y="979488"/>
            <a:ext cx="2444724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584200" y="696913"/>
            <a:ext cx="4841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8" name="Rectangle 2"/>
          <p:cNvSpPr txBox="1">
            <a:spLocks noChangeArrowheads="1"/>
          </p:cNvSpPr>
          <p:nvPr/>
        </p:nvSpPr>
        <p:spPr bwMode="auto">
          <a:xfrm>
            <a:off x="751841" y="3496956"/>
            <a:ext cx="7820660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）图形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AOBC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顺时针旋转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，得到图①，在图中标出点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的对应点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A'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1" name="Text Box 57"/>
          <p:cNvSpPr txBox="1">
            <a:spLocks noChangeArrowheads="1"/>
          </p:cNvSpPr>
          <p:nvPr/>
        </p:nvSpPr>
        <p:spPr bwMode="auto">
          <a:xfrm>
            <a:off x="4934826" y="1557949"/>
            <a:ext cx="6873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sp>
        <p:nvSpPr>
          <p:cNvPr id="12" name="椭圆 11"/>
          <p:cNvSpPr/>
          <p:nvPr/>
        </p:nvSpPr>
        <p:spPr>
          <a:xfrm>
            <a:off x="4874501" y="1969112"/>
            <a:ext cx="76200" cy="76200"/>
          </a:xfrm>
          <a:prstGeom prst="ellipse">
            <a:avLst/>
          </a:prstGeom>
          <a:solidFill>
            <a:srgbClr val="E60083"/>
          </a:solidFill>
          <a:ln w="9525">
            <a:solidFill>
              <a:srgbClr val="E600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89538" y="346177"/>
            <a:ext cx="23214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44438"/>
                </a:solidFill>
              </a:rPr>
              <a:t>【</a:t>
            </a:r>
            <a:r>
              <a:rPr lang="zh-CN" altLang="en-US" sz="1200" b="1" dirty="0">
                <a:solidFill>
                  <a:srgbClr val="E44438"/>
                </a:solidFill>
              </a:rPr>
              <a:t>选自课本</a:t>
            </a:r>
            <a:r>
              <a:rPr lang="en-US" altLang="zh-CN" sz="1200" b="1" dirty="0">
                <a:solidFill>
                  <a:srgbClr val="E44438"/>
                </a:solidFill>
              </a:rPr>
              <a:t>P49 </a:t>
            </a:r>
            <a:r>
              <a:rPr lang="zh-CN" altLang="en-US" sz="1200" b="1" dirty="0">
                <a:solidFill>
                  <a:srgbClr val="E44438"/>
                </a:solidFill>
              </a:rPr>
              <a:t>练习九 第</a:t>
            </a:r>
            <a:r>
              <a:rPr lang="en-US" altLang="zh-CN" sz="1200" b="1" dirty="0">
                <a:solidFill>
                  <a:srgbClr val="E44438"/>
                </a:solidFill>
              </a:rPr>
              <a:t>2</a:t>
            </a:r>
            <a:r>
              <a:rPr lang="zh-CN" altLang="en-US" sz="1200" b="1" dirty="0">
                <a:solidFill>
                  <a:srgbClr val="E44438"/>
                </a:solidFill>
              </a:rPr>
              <a:t>题</a:t>
            </a:r>
            <a:r>
              <a:rPr lang="en-US" altLang="zh-CN" sz="1200" b="1" dirty="0">
                <a:solidFill>
                  <a:srgbClr val="E44438"/>
                </a:solidFill>
              </a:rPr>
              <a:t>】</a:t>
            </a:r>
            <a:endParaRPr lang="zh-CN" altLang="en-US" sz="12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 txBox="1">
            <a:spLocks noChangeArrowheads="1"/>
          </p:cNvSpPr>
          <p:nvPr/>
        </p:nvSpPr>
        <p:spPr bwMode="auto">
          <a:xfrm>
            <a:off x="752475" y="3479800"/>
            <a:ext cx="7275513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）图形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AOBC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，得到图②。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051720" y="4030663"/>
            <a:ext cx="12025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180°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199063" y="3481388"/>
            <a:ext cx="1093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顺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A9E5B9-4595-B3A6-3F2C-437CD6AEAD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2"/>
          <a:stretch>
            <a:fillRect/>
          </a:stretch>
        </p:blipFill>
        <p:spPr bwMode="auto">
          <a:xfrm>
            <a:off x="3086100" y="979488"/>
            <a:ext cx="2444724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 txBox="1">
            <a:spLocks noChangeArrowheads="1"/>
          </p:cNvSpPr>
          <p:nvPr/>
        </p:nvSpPr>
        <p:spPr bwMode="auto">
          <a:xfrm>
            <a:off x="752475" y="3479800"/>
            <a:ext cx="7275513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）图形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AOBC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，得到图③。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195736" y="4067175"/>
            <a:ext cx="10937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199063" y="3481388"/>
            <a:ext cx="1093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9C2CC9-FCED-99E1-D54B-3BD6D5562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2"/>
          <a:stretch>
            <a:fillRect/>
          </a:stretch>
        </p:blipFill>
        <p:spPr bwMode="auto">
          <a:xfrm>
            <a:off x="3086100" y="979488"/>
            <a:ext cx="2444724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 txBox="1">
            <a:spLocks noChangeArrowheads="1"/>
          </p:cNvSpPr>
          <p:nvPr/>
        </p:nvSpPr>
        <p:spPr bwMode="auto">
          <a:xfrm>
            <a:off x="-249238" y="555512"/>
            <a:ext cx="8943658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如下图，长方形的两条对称轴相交于点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旋转长方形，你能发现什么？</a:t>
            </a: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459" y="1770063"/>
            <a:ext cx="148354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2725356"/>
            <a:ext cx="1123950" cy="58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313" y="2615952"/>
            <a:ext cx="1867972" cy="8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2936901"/>
            <a:ext cx="1728788" cy="52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986" y="3675856"/>
            <a:ext cx="161661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6305249" y="1997896"/>
            <a:ext cx="1798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8"/>
          <p:cNvSpPr>
            <a:spLocks noChangeArrowheads="1"/>
          </p:cNvSpPr>
          <p:nvPr/>
        </p:nvSpPr>
        <p:spPr bwMode="auto">
          <a:xfrm>
            <a:off x="6448425" y="3016250"/>
            <a:ext cx="1866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9"/>
          <p:cNvSpPr>
            <a:spLocks noChangeArrowheads="1"/>
          </p:cNvSpPr>
          <p:nvPr/>
        </p:nvSpPr>
        <p:spPr bwMode="auto">
          <a:xfrm>
            <a:off x="6482556" y="3794125"/>
            <a:ext cx="1866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360°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89538" y="346177"/>
            <a:ext cx="23214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44438"/>
                </a:solidFill>
              </a:rPr>
              <a:t>【</a:t>
            </a:r>
            <a:r>
              <a:rPr lang="zh-CN" altLang="en-US" sz="1200" b="1" dirty="0">
                <a:solidFill>
                  <a:srgbClr val="E44438"/>
                </a:solidFill>
              </a:rPr>
              <a:t>选自课本</a:t>
            </a:r>
            <a:r>
              <a:rPr lang="en-US" altLang="zh-CN" sz="1200" b="1" dirty="0">
                <a:solidFill>
                  <a:srgbClr val="E44438"/>
                </a:solidFill>
              </a:rPr>
              <a:t>P50 </a:t>
            </a:r>
            <a:r>
              <a:rPr lang="zh-CN" altLang="en-US" sz="1200" b="1" dirty="0">
                <a:solidFill>
                  <a:srgbClr val="E44438"/>
                </a:solidFill>
              </a:rPr>
              <a:t>练习九 第</a:t>
            </a:r>
            <a:r>
              <a:rPr lang="en-US" altLang="zh-CN" sz="1200" b="1" dirty="0">
                <a:solidFill>
                  <a:srgbClr val="E44438"/>
                </a:solidFill>
              </a:rPr>
              <a:t>7</a:t>
            </a:r>
            <a:r>
              <a:rPr lang="zh-CN" altLang="en-US" sz="1200" b="1" dirty="0">
                <a:solidFill>
                  <a:srgbClr val="E44438"/>
                </a:solidFill>
              </a:rPr>
              <a:t>题</a:t>
            </a:r>
            <a:r>
              <a:rPr lang="en-US" altLang="zh-CN" sz="1200" b="1" dirty="0">
                <a:solidFill>
                  <a:srgbClr val="E44438"/>
                </a:solidFill>
              </a:rPr>
              <a:t>】</a:t>
            </a:r>
            <a:endParaRPr lang="zh-CN" altLang="en-US" sz="12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 txBox="1">
            <a:spLocks noChangeArrowheads="1"/>
          </p:cNvSpPr>
          <p:nvPr/>
        </p:nvSpPr>
        <p:spPr bwMode="auto">
          <a:xfrm>
            <a:off x="538163" y="942975"/>
            <a:ext cx="80676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将下列图形按上面的方法试一试，你能发现什么？</a:t>
            </a:r>
          </a:p>
        </p:txBody>
      </p:sp>
      <p:sp>
        <p:nvSpPr>
          <p:cNvPr id="2" name="六边形 1"/>
          <p:cNvSpPr/>
          <p:nvPr/>
        </p:nvSpPr>
        <p:spPr>
          <a:xfrm>
            <a:off x="1043608" y="2565772"/>
            <a:ext cx="1131517" cy="975445"/>
          </a:xfrm>
          <a:prstGeom prst="hexagon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2771800" y="2458032"/>
            <a:ext cx="1214039" cy="1046585"/>
          </a:xfrm>
          <a:prstGeom prst="triangle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679121" y="2511901"/>
            <a:ext cx="938845" cy="938845"/>
          </a:xfrm>
          <a:prstGeom prst="ellipse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6480809" y="2461217"/>
            <a:ext cx="1080000" cy="1080000"/>
          </a:xfrm>
          <a:prstGeom prst="parallelogram">
            <a:avLst>
              <a:gd name="adj" fmla="val 0"/>
            </a:avLst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2845" y="929005"/>
            <a:ext cx="694182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eaLnBrk="1" latinLnBrk="0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我发现：</a:t>
            </a:r>
          </a:p>
          <a:p>
            <a:pPr marL="0" indent="0" eaLnBrk="1" latinLnBrk="0" hangingPunct="1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>
                <a:solidFill>
                  <a:srgbClr val="000BF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把长方形绕点</a:t>
            </a:r>
            <a:r>
              <a:rPr lang="zh-CN" altLang="en-US" sz="2800" b="1" i="1">
                <a:solidFill>
                  <a:srgbClr val="000BF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>
                <a:solidFill>
                  <a:srgbClr val="000BF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旋转180°的倍数的角度，得到的图形与原图形重合；把长方形绕点</a:t>
            </a:r>
            <a:r>
              <a:rPr lang="zh-CN" altLang="en-US" sz="2800" b="1" i="1">
                <a:solidFill>
                  <a:srgbClr val="000BF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>
                <a:solidFill>
                  <a:srgbClr val="000BF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旋转90°的倍数（奇数）的角度，得到的图形与原图形垂直。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66738" y="2142083"/>
            <a:ext cx="1131517" cy="975445"/>
          </a:xfrm>
          <a:prstGeom prst="hexagon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2083217" y="2117697"/>
            <a:ext cx="1972846" cy="999831"/>
            <a:chOff x="2083217" y="2117697"/>
            <a:chExt cx="1972846" cy="999831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1626" y="2117697"/>
              <a:ext cx="1164437" cy="999831"/>
            </a:xfrm>
            <a:prstGeom prst="rect">
              <a:avLst/>
            </a:prstGeom>
          </p:spPr>
        </p:pic>
        <p:sp>
          <p:nvSpPr>
            <p:cNvPr id="23" name="箭头: 右 22"/>
            <p:cNvSpPr/>
            <p:nvPr/>
          </p:nvSpPr>
          <p:spPr>
            <a:xfrm>
              <a:off x="2083217" y="2521682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527188" y="686341"/>
            <a:ext cx="4056425" cy="1164437"/>
            <a:chOff x="4527188" y="686341"/>
            <a:chExt cx="4056425" cy="1164437"/>
          </a:xfrm>
        </p:grpSpPr>
        <p:sp>
          <p:nvSpPr>
            <p:cNvPr id="7" name="矩形 46"/>
            <p:cNvSpPr>
              <a:spLocks noChangeArrowheads="1"/>
            </p:cNvSpPr>
            <p:nvPr/>
          </p:nvSpPr>
          <p:spPr bwMode="auto">
            <a:xfrm>
              <a:off x="6786563" y="1073150"/>
              <a:ext cx="179705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90°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527188" y="686341"/>
              <a:ext cx="1919905" cy="1164437"/>
              <a:chOff x="2053855" y="2035394"/>
              <a:chExt cx="1919905" cy="1164437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5400000">
                <a:off x="2891626" y="2117697"/>
                <a:ext cx="1164437" cy="999831"/>
              </a:xfrm>
              <a:prstGeom prst="rect">
                <a:avLst/>
              </a:prstGeom>
            </p:spPr>
          </p:pic>
          <p:sp>
            <p:nvSpPr>
              <p:cNvPr id="27" name="箭头: 右 26"/>
              <p:cNvSpPr/>
              <p:nvPr/>
            </p:nvSpPr>
            <p:spPr>
              <a:xfrm rot="19870626">
                <a:off x="2053855" y="2687109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624" name="组合 26623"/>
          <p:cNvGrpSpPr/>
          <p:nvPr/>
        </p:nvGrpSpPr>
        <p:grpSpPr>
          <a:xfrm>
            <a:off x="4485625" y="2101996"/>
            <a:ext cx="4166250" cy="999831"/>
            <a:chOff x="4485625" y="2101996"/>
            <a:chExt cx="4166250" cy="999831"/>
          </a:xfrm>
        </p:grpSpPr>
        <p:sp>
          <p:nvSpPr>
            <p:cNvPr id="8" name="矩形 47"/>
            <p:cNvSpPr>
              <a:spLocks noChangeArrowheads="1"/>
            </p:cNvSpPr>
            <p:nvPr/>
          </p:nvSpPr>
          <p:spPr bwMode="auto">
            <a:xfrm>
              <a:off x="6786563" y="2339975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180°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485625" y="2101996"/>
              <a:ext cx="2059715" cy="999831"/>
              <a:chOff x="4485625" y="2101996"/>
              <a:chExt cx="2059715" cy="999831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5380903" y="2101996"/>
                <a:ext cx="1164437" cy="999831"/>
              </a:xfrm>
              <a:prstGeom prst="rect">
                <a:avLst/>
              </a:prstGeom>
            </p:spPr>
          </p:pic>
          <p:sp>
            <p:nvSpPr>
              <p:cNvPr id="30" name="箭头: 右 29"/>
              <p:cNvSpPr/>
              <p:nvPr/>
            </p:nvSpPr>
            <p:spPr>
              <a:xfrm>
                <a:off x="4485625" y="2493899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628" name="组合 26627"/>
          <p:cNvGrpSpPr/>
          <p:nvPr/>
        </p:nvGrpSpPr>
        <p:grpSpPr>
          <a:xfrm>
            <a:off x="4521285" y="3425178"/>
            <a:ext cx="4130590" cy="999831"/>
            <a:chOff x="4521285" y="3425178"/>
            <a:chExt cx="4130590" cy="999831"/>
          </a:xfrm>
        </p:grpSpPr>
        <p:sp>
          <p:nvSpPr>
            <p:cNvPr id="9" name="矩形 48"/>
            <p:cNvSpPr>
              <a:spLocks noChangeArrowheads="1"/>
            </p:cNvSpPr>
            <p:nvPr/>
          </p:nvSpPr>
          <p:spPr bwMode="auto">
            <a:xfrm>
              <a:off x="6786563" y="3608388"/>
              <a:ext cx="186531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360°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6625" name="图片 266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0902" y="3425178"/>
              <a:ext cx="1164437" cy="999831"/>
            </a:xfrm>
            <a:prstGeom prst="rect">
              <a:avLst/>
            </a:prstGeom>
          </p:spPr>
        </p:pic>
        <p:sp>
          <p:nvSpPr>
            <p:cNvPr id="26627" name="箭头: 右 26626"/>
            <p:cNvSpPr/>
            <p:nvPr/>
          </p:nvSpPr>
          <p:spPr>
            <a:xfrm rot="1744353">
              <a:off x="4521285" y="3641288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等腰三角形 14"/>
          <p:cNvSpPr/>
          <p:nvPr/>
        </p:nvSpPr>
        <p:spPr>
          <a:xfrm>
            <a:off x="571500" y="1928813"/>
            <a:ext cx="1214039" cy="1046585"/>
          </a:xfrm>
          <a:prstGeom prst="triangle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2104178" y="1910089"/>
            <a:ext cx="2109409" cy="1158340"/>
            <a:chOff x="2104178" y="1910089"/>
            <a:chExt cx="2109409" cy="115834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7702" y="1910089"/>
              <a:ext cx="1255885" cy="1158340"/>
            </a:xfrm>
            <a:prstGeom prst="rect">
              <a:avLst/>
            </a:prstGeom>
          </p:spPr>
        </p:pic>
        <p:sp>
          <p:nvSpPr>
            <p:cNvPr id="29" name="箭头: 右 28"/>
            <p:cNvSpPr/>
            <p:nvPr/>
          </p:nvSpPr>
          <p:spPr>
            <a:xfrm>
              <a:off x="2104178" y="2463738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650" name="组合 27649"/>
          <p:cNvGrpSpPr/>
          <p:nvPr/>
        </p:nvGrpSpPr>
        <p:grpSpPr>
          <a:xfrm>
            <a:off x="4597210" y="525463"/>
            <a:ext cx="3986403" cy="1255885"/>
            <a:chOff x="4597210" y="525463"/>
            <a:chExt cx="3986403" cy="1255885"/>
          </a:xfrm>
        </p:grpSpPr>
        <p:sp>
          <p:nvSpPr>
            <p:cNvPr id="7" name="矩形 21"/>
            <p:cNvSpPr>
              <a:spLocks noChangeArrowheads="1"/>
            </p:cNvSpPr>
            <p:nvPr/>
          </p:nvSpPr>
          <p:spPr bwMode="auto">
            <a:xfrm>
              <a:off x="6786563" y="900113"/>
              <a:ext cx="1797050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597210" y="525463"/>
              <a:ext cx="1925218" cy="1255885"/>
              <a:chOff x="2054302" y="1934687"/>
              <a:chExt cx="1925218" cy="1255885"/>
            </a:xfrm>
          </p:grpSpPr>
          <p:pic>
            <p:nvPicPr>
              <p:cNvPr id="27648" name="图片 2764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5400000">
                <a:off x="2772407" y="1983460"/>
                <a:ext cx="1255885" cy="1158340"/>
              </a:xfrm>
              <a:prstGeom prst="rect">
                <a:avLst/>
              </a:prstGeom>
            </p:spPr>
          </p:pic>
          <p:sp>
            <p:nvSpPr>
              <p:cNvPr id="27649" name="箭头: 右 27648"/>
              <p:cNvSpPr/>
              <p:nvPr/>
            </p:nvSpPr>
            <p:spPr>
              <a:xfrm rot="19838119">
                <a:off x="2054302" y="2785445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7657" name="组合 27656"/>
          <p:cNvGrpSpPr/>
          <p:nvPr/>
        </p:nvGrpSpPr>
        <p:grpSpPr>
          <a:xfrm>
            <a:off x="4597210" y="1967335"/>
            <a:ext cx="4054665" cy="1158340"/>
            <a:chOff x="4597210" y="1967335"/>
            <a:chExt cx="4054665" cy="1158340"/>
          </a:xfrm>
        </p:grpSpPr>
        <p:sp>
          <p:nvSpPr>
            <p:cNvPr id="8" name="矩形 22"/>
            <p:cNvSpPr>
              <a:spLocks noChangeArrowheads="1"/>
            </p:cNvSpPr>
            <p:nvPr/>
          </p:nvSpPr>
          <p:spPr bwMode="auto">
            <a:xfrm>
              <a:off x="6786563" y="2339975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7655" name="图片 2765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389390" y="1967335"/>
              <a:ext cx="1255885" cy="1158340"/>
            </a:xfrm>
            <a:prstGeom prst="rect">
              <a:avLst/>
            </a:prstGeom>
          </p:spPr>
        </p:pic>
        <p:sp>
          <p:nvSpPr>
            <p:cNvPr id="27656" name="箭头: 右 27655"/>
            <p:cNvSpPr/>
            <p:nvPr/>
          </p:nvSpPr>
          <p:spPr>
            <a:xfrm>
              <a:off x="4597210" y="2430386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662" name="组合 27661"/>
          <p:cNvGrpSpPr/>
          <p:nvPr/>
        </p:nvGrpSpPr>
        <p:grpSpPr>
          <a:xfrm>
            <a:off x="4585992" y="3346450"/>
            <a:ext cx="4065883" cy="1158340"/>
            <a:chOff x="4585992" y="3346450"/>
            <a:chExt cx="4065883" cy="1158340"/>
          </a:xfrm>
        </p:grpSpPr>
        <p:sp>
          <p:nvSpPr>
            <p:cNvPr id="9" name="矩形 23"/>
            <p:cNvSpPr>
              <a:spLocks noChangeArrowheads="1"/>
            </p:cNvSpPr>
            <p:nvPr/>
          </p:nvSpPr>
          <p:spPr bwMode="auto">
            <a:xfrm>
              <a:off x="6786563" y="3651250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360°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7660" name="图片 276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17193" y="3346450"/>
              <a:ext cx="1255885" cy="1158340"/>
            </a:xfrm>
            <a:prstGeom prst="rect">
              <a:avLst/>
            </a:prstGeom>
          </p:spPr>
        </p:pic>
        <p:sp>
          <p:nvSpPr>
            <p:cNvPr id="27661" name="箭头: 右 27660"/>
            <p:cNvSpPr/>
            <p:nvPr/>
          </p:nvSpPr>
          <p:spPr>
            <a:xfrm rot="2079017">
              <a:off x="4585992" y="3566204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506413" y="1958975"/>
            <a:ext cx="1098550" cy="1098550"/>
          </a:xfrm>
          <a:prstGeom prst="ellipse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680" name="组合 28679"/>
          <p:cNvGrpSpPr/>
          <p:nvPr/>
        </p:nvGrpSpPr>
        <p:grpSpPr>
          <a:xfrm>
            <a:off x="2011777" y="1937718"/>
            <a:ext cx="2029133" cy="1115665"/>
            <a:chOff x="2011777" y="1937718"/>
            <a:chExt cx="2029133" cy="111566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9149" y="1937718"/>
              <a:ext cx="1121761" cy="1115665"/>
            </a:xfrm>
            <a:prstGeom prst="rect">
              <a:avLst/>
            </a:prstGeom>
          </p:spPr>
        </p:pic>
        <p:sp>
          <p:nvSpPr>
            <p:cNvPr id="31" name="箭头: 右 30"/>
            <p:cNvSpPr/>
            <p:nvPr/>
          </p:nvSpPr>
          <p:spPr>
            <a:xfrm>
              <a:off x="2011777" y="2447289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681" name="组合 28680"/>
          <p:cNvGrpSpPr/>
          <p:nvPr/>
        </p:nvGrpSpPr>
        <p:grpSpPr>
          <a:xfrm>
            <a:off x="4555976" y="727202"/>
            <a:ext cx="4027637" cy="1121761"/>
            <a:chOff x="4555976" y="727202"/>
            <a:chExt cx="4027637" cy="1121761"/>
          </a:xfrm>
        </p:grpSpPr>
        <p:sp>
          <p:nvSpPr>
            <p:cNvPr id="7" name="矩形 21"/>
            <p:cNvSpPr>
              <a:spLocks noChangeArrowheads="1"/>
            </p:cNvSpPr>
            <p:nvPr/>
          </p:nvSpPr>
          <p:spPr bwMode="auto">
            <a:xfrm>
              <a:off x="6786563" y="900113"/>
              <a:ext cx="1797050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672" name="箭头: 右 28671"/>
            <p:cNvSpPr/>
            <p:nvPr/>
          </p:nvSpPr>
          <p:spPr>
            <a:xfrm rot="19957754">
              <a:off x="4555976" y="1422400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676" name="图片 2867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5231414" y="730250"/>
              <a:ext cx="1121761" cy="1115665"/>
            </a:xfrm>
            <a:prstGeom prst="rect">
              <a:avLst/>
            </a:prstGeom>
          </p:spPr>
        </p:pic>
      </p:grpSp>
      <p:grpSp>
        <p:nvGrpSpPr>
          <p:cNvPr id="28682" name="组合 28681"/>
          <p:cNvGrpSpPr/>
          <p:nvPr/>
        </p:nvGrpSpPr>
        <p:grpSpPr>
          <a:xfrm>
            <a:off x="4499743" y="2030691"/>
            <a:ext cx="4152132" cy="1115665"/>
            <a:chOff x="4499743" y="2030691"/>
            <a:chExt cx="4152132" cy="1115665"/>
          </a:xfrm>
        </p:grpSpPr>
        <p:sp>
          <p:nvSpPr>
            <p:cNvPr id="8" name="矩形 22"/>
            <p:cNvSpPr>
              <a:spLocks noChangeArrowheads="1"/>
            </p:cNvSpPr>
            <p:nvPr/>
          </p:nvSpPr>
          <p:spPr bwMode="auto">
            <a:xfrm>
              <a:off x="6786563" y="2339975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673" name="箭头: 右 28672"/>
            <p:cNvSpPr/>
            <p:nvPr/>
          </p:nvSpPr>
          <p:spPr>
            <a:xfrm rot="203094">
              <a:off x="4499743" y="2463739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677" name="图片 2867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245104" y="2030691"/>
              <a:ext cx="1121761" cy="1115665"/>
            </a:xfrm>
            <a:prstGeom prst="rect">
              <a:avLst/>
            </a:prstGeom>
          </p:spPr>
        </p:pic>
      </p:grpSp>
      <p:grpSp>
        <p:nvGrpSpPr>
          <p:cNvPr id="28683" name="组合 28682"/>
          <p:cNvGrpSpPr/>
          <p:nvPr/>
        </p:nvGrpSpPr>
        <p:grpSpPr>
          <a:xfrm>
            <a:off x="4542651" y="3346658"/>
            <a:ext cx="4109224" cy="1115665"/>
            <a:chOff x="4542651" y="3346658"/>
            <a:chExt cx="4109224" cy="1115665"/>
          </a:xfrm>
        </p:grpSpPr>
        <p:sp>
          <p:nvSpPr>
            <p:cNvPr id="9" name="矩形 23"/>
            <p:cNvSpPr>
              <a:spLocks noChangeArrowheads="1"/>
            </p:cNvSpPr>
            <p:nvPr/>
          </p:nvSpPr>
          <p:spPr bwMode="auto">
            <a:xfrm>
              <a:off x="6786563" y="3651250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360°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674" name="箭头: 右 28673"/>
            <p:cNvSpPr/>
            <p:nvPr/>
          </p:nvSpPr>
          <p:spPr>
            <a:xfrm rot="1518271">
              <a:off x="4542651" y="3543238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679" name="图片 2867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48678" y="3346658"/>
              <a:ext cx="1121761" cy="111566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平行四边形 16"/>
          <p:cNvSpPr/>
          <p:nvPr/>
        </p:nvSpPr>
        <p:spPr>
          <a:xfrm>
            <a:off x="696765" y="2104896"/>
            <a:ext cx="1080000" cy="1080000"/>
          </a:xfrm>
          <a:prstGeom prst="parallelogram">
            <a:avLst>
              <a:gd name="adj" fmla="val 0"/>
            </a:avLst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D6F3E8FD-0196-06E0-3151-ACBB355A7586}"/>
              </a:ext>
            </a:extLst>
          </p:cNvPr>
          <p:cNvGrpSpPr/>
          <p:nvPr/>
        </p:nvGrpSpPr>
        <p:grpSpPr>
          <a:xfrm>
            <a:off x="2032635" y="2104896"/>
            <a:ext cx="1767670" cy="1080000"/>
            <a:chOff x="2032635" y="2104896"/>
            <a:chExt cx="1767670" cy="1080000"/>
          </a:xfrm>
        </p:grpSpPr>
        <p:sp>
          <p:nvSpPr>
            <p:cNvPr id="12" name="箭头: 右 30"/>
            <p:cNvSpPr/>
            <p:nvPr/>
          </p:nvSpPr>
          <p:spPr>
            <a:xfrm>
              <a:off x="2032635" y="2510155"/>
              <a:ext cx="431800" cy="215900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1F1C3105-2307-3ED4-D0AC-EC351E479F6C}"/>
                </a:ext>
              </a:extLst>
            </p:cNvPr>
            <p:cNvGrpSpPr/>
            <p:nvPr/>
          </p:nvGrpSpPr>
          <p:grpSpPr>
            <a:xfrm>
              <a:off x="2720305" y="2104896"/>
              <a:ext cx="1080000" cy="1080000"/>
              <a:chOff x="2720305" y="2104896"/>
              <a:chExt cx="1080000" cy="1080000"/>
            </a:xfrm>
          </p:grpSpPr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7422EEE1-F7DB-1094-A74F-4539ED9C6E7A}"/>
                  </a:ext>
                </a:extLst>
              </p:cNvPr>
              <p:cNvGrpSpPr/>
              <p:nvPr/>
            </p:nvGrpSpPr>
            <p:grpSpPr>
              <a:xfrm>
                <a:off x="2720305" y="2104896"/>
                <a:ext cx="1080000" cy="1080000"/>
                <a:chOff x="2720305" y="2104896"/>
                <a:chExt cx="1080000" cy="1080000"/>
              </a:xfrm>
            </p:grpSpPr>
            <p:sp>
              <p:nvSpPr>
                <p:cNvPr id="10" name="平行四边形 9">
                  <a:extLst>
                    <a:ext uri="{FF2B5EF4-FFF2-40B4-BE49-F238E27FC236}">
                      <a16:creationId xmlns:a16="http://schemas.microsoft.com/office/drawing/2014/main" id="{D2C088B2-9372-0975-7334-58EC48D1376D}"/>
                    </a:ext>
                  </a:extLst>
                </p:cNvPr>
                <p:cNvSpPr/>
                <p:nvPr/>
              </p:nvSpPr>
              <p:spPr>
                <a:xfrm>
                  <a:off x="2720305" y="2104896"/>
                  <a:ext cx="1080000" cy="1080000"/>
                </a:xfrm>
                <a:prstGeom prst="parallelogram">
                  <a:avLst>
                    <a:gd name="adj" fmla="val 0"/>
                  </a:avLst>
                </a:prstGeom>
                <a:solidFill>
                  <a:srgbClr val="FFF6EE"/>
                </a:solidFill>
                <a:ln w="1905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15" name="直接连接符 14">
                  <a:extLst>
                    <a:ext uri="{FF2B5EF4-FFF2-40B4-BE49-F238E27FC236}">
                      <a16:creationId xmlns:a16="http://schemas.microsoft.com/office/drawing/2014/main" id="{2C7CB668-0351-4DE8-00D2-D36F5666714F}"/>
                    </a:ext>
                  </a:extLst>
                </p:cNvPr>
                <p:cNvCxnSpPr>
                  <a:stCxn id="10" idx="5"/>
                  <a:endCxn id="10" idx="2"/>
                </p:cNvCxnSpPr>
                <p:nvPr/>
              </p:nvCxnSpPr>
              <p:spPr>
                <a:xfrm>
                  <a:off x="2720305" y="2644896"/>
                  <a:ext cx="1080000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F6D8387D-D6A2-E0C8-BC16-6E4389E622C1}"/>
                    </a:ext>
                  </a:extLst>
                </p:cNvPr>
                <p:cNvCxnSpPr>
                  <a:cxnSpLocks/>
                  <a:stCxn id="10" idx="0"/>
                  <a:endCxn id="10" idx="3"/>
                </p:cNvCxnSpPr>
                <p:nvPr/>
              </p:nvCxnSpPr>
              <p:spPr>
                <a:xfrm>
                  <a:off x="3260305" y="2104896"/>
                  <a:ext cx="0" cy="108000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FE64F386-6E92-1B10-6F8D-F4531B5EDC92}"/>
                    </a:ext>
                  </a:extLst>
                </p:cNvPr>
                <p:cNvSpPr/>
                <p:nvPr/>
              </p:nvSpPr>
              <p:spPr>
                <a:xfrm>
                  <a:off x="3228555" y="2621401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43E0908-67CF-269E-4A44-866E1F56A52F}"/>
                  </a:ext>
                </a:extLst>
              </p:cNvPr>
              <p:cNvSpPr txBox="1"/>
              <p:nvPr/>
            </p:nvSpPr>
            <p:spPr>
              <a:xfrm>
                <a:off x="2943953" y="2617588"/>
                <a:ext cx="5545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0BC2AAA-D688-0B5F-EA9F-7C6324EFB1BB}"/>
              </a:ext>
            </a:extLst>
          </p:cNvPr>
          <p:cNvGrpSpPr/>
          <p:nvPr/>
        </p:nvGrpSpPr>
        <p:grpSpPr>
          <a:xfrm>
            <a:off x="4555976" y="662870"/>
            <a:ext cx="4027637" cy="1080000"/>
            <a:chOff x="4555976" y="662870"/>
            <a:chExt cx="4027637" cy="1080000"/>
          </a:xfrm>
        </p:grpSpPr>
        <p:grpSp>
          <p:nvGrpSpPr>
            <p:cNvPr id="28681" name="组合 28680"/>
            <p:cNvGrpSpPr/>
            <p:nvPr/>
          </p:nvGrpSpPr>
          <p:grpSpPr>
            <a:xfrm>
              <a:off x="4555976" y="963317"/>
              <a:ext cx="4027637" cy="738530"/>
              <a:chOff x="4555976" y="900113"/>
              <a:chExt cx="4027637" cy="738311"/>
            </a:xfrm>
          </p:grpSpPr>
          <p:sp>
            <p:nvSpPr>
              <p:cNvPr id="13" name="矩形 21"/>
              <p:cNvSpPr>
                <a:spLocks noChangeArrowheads="1"/>
              </p:cNvSpPr>
              <p:nvPr/>
            </p:nvSpPr>
            <p:spPr bwMode="auto">
              <a:xfrm>
                <a:off x="6786563" y="900113"/>
                <a:ext cx="1797050" cy="522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旋转</a:t>
                </a: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90°</a:t>
                </a:r>
                <a:endPara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672" name="箭头: 右 28671"/>
              <p:cNvSpPr/>
              <p:nvPr/>
            </p:nvSpPr>
            <p:spPr>
              <a:xfrm rot="19957754">
                <a:off x="4555976" y="1422400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3FF0DA43-003B-1387-583C-FA995F3D9843}"/>
                </a:ext>
              </a:extLst>
            </p:cNvPr>
            <p:cNvGrpSpPr/>
            <p:nvPr/>
          </p:nvGrpSpPr>
          <p:grpSpPr>
            <a:xfrm rot="16200000">
              <a:off x="5450634" y="662870"/>
              <a:ext cx="1080000" cy="1080000"/>
              <a:chOff x="2720305" y="2104896"/>
              <a:chExt cx="1080000" cy="1080000"/>
            </a:xfrm>
          </p:grpSpPr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A994DABB-2B08-9B99-DFBC-A2AC5171856F}"/>
                  </a:ext>
                </a:extLst>
              </p:cNvPr>
              <p:cNvGrpSpPr/>
              <p:nvPr/>
            </p:nvGrpSpPr>
            <p:grpSpPr>
              <a:xfrm>
                <a:off x="2720305" y="2104896"/>
                <a:ext cx="1080000" cy="1080000"/>
                <a:chOff x="2720305" y="2104896"/>
                <a:chExt cx="1080000" cy="1080000"/>
              </a:xfrm>
            </p:grpSpPr>
            <p:sp>
              <p:nvSpPr>
                <p:cNvPr id="28" name="平行四边形 27">
                  <a:extLst>
                    <a:ext uri="{FF2B5EF4-FFF2-40B4-BE49-F238E27FC236}">
                      <a16:creationId xmlns:a16="http://schemas.microsoft.com/office/drawing/2014/main" id="{5F41F9D6-6138-5535-8D54-02B0B4C2A302}"/>
                    </a:ext>
                  </a:extLst>
                </p:cNvPr>
                <p:cNvSpPr/>
                <p:nvPr/>
              </p:nvSpPr>
              <p:spPr>
                <a:xfrm>
                  <a:off x="2720305" y="2104896"/>
                  <a:ext cx="1080000" cy="1080000"/>
                </a:xfrm>
                <a:prstGeom prst="parallelogram">
                  <a:avLst>
                    <a:gd name="adj" fmla="val 0"/>
                  </a:avLst>
                </a:prstGeom>
                <a:solidFill>
                  <a:srgbClr val="FFF6EE"/>
                </a:solidFill>
                <a:ln w="1905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9" name="直接连接符 28">
                  <a:extLst>
                    <a:ext uri="{FF2B5EF4-FFF2-40B4-BE49-F238E27FC236}">
                      <a16:creationId xmlns:a16="http://schemas.microsoft.com/office/drawing/2014/main" id="{FCA2811D-FADD-9211-5362-5C938F4F9099}"/>
                    </a:ext>
                  </a:extLst>
                </p:cNvPr>
                <p:cNvCxnSpPr>
                  <a:stCxn id="28" idx="5"/>
                  <a:endCxn id="28" idx="2"/>
                </p:cNvCxnSpPr>
                <p:nvPr/>
              </p:nvCxnSpPr>
              <p:spPr>
                <a:xfrm>
                  <a:off x="2720305" y="2644896"/>
                  <a:ext cx="1080000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>
                  <a:extLst>
                    <a:ext uri="{FF2B5EF4-FFF2-40B4-BE49-F238E27FC236}">
                      <a16:creationId xmlns:a16="http://schemas.microsoft.com/office/drawing/2014/main" id="{F5DDA468-75F0-FB1D-C0F3-61F392B2AE09}"/>
                    </a:ext>
                  </a:extLst>
                </p:cNvPr>
                <p:cNvCxnSpPr>
                  <a:cxnSpLocks/>
                  <a:stCxn id="28" idx="0"/>
                  <a:endCxn id="28" idx="3"/>
                </p:cNvCxnSpPr>
                <p:nvPr/>
              </p:nvCxnSpPr>
              <p:spPr>
                <a:xfrm>
                  <a:off x="3260305" y="2104896"/>
                  <a:ext cx="0" cy="108000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4D3CBAD3-2202-78E5-1344-8DF8E2B59CED}"/>
                    </a:ext>
                  </a:extLst>
                </p:cNvPr>
                <p:cNvSpPr/>
                <p:nvPr/>
              </p:nvSpPr>
              <p:spPr>
                <a:xfrm>
                  <a:off x="3228555" y="2621401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0D76048-3E97-1992-4638-FFDCAECFF847}"/>
                  </a:ext>
                </a:extLst>
              </p:cNvPr>
              <p:cNvSpPr txBox="1"/>
              <p:nvPr/>
            </p:nvSpPr>
            <p:spPr>
              <a:xfrm>
                <a:off x="2943953" y="2617588"/>
                <a:ext cx="5545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B04FE97-3907-C57D-46CD-08CD9E5D3C53}"/>
              </a:ext>
            </a:extLst>
          </p:cNvPr>
          <p:cNvGrpSpPr/>
          <p:nvPr/>
        </p:nvGrpSpPr>
        <p:grpSpPr>
          <a:xfrm>
            <a:off x="4465955" y="2168156"/>
            <a:ext cx="4185920" cy="1080000"/>
            <a:chOff x="4465955" y="2168156"/>
            <a:chExt cx="4185920" cy="1080000"/>
          </a:xfrm>
        </p:grpSpPr>
        <p:grpSp>
          <p:nvGrpSpPr>
            <p:cNvPr id="28682" name="组合 28681"/>
            <p:cNvGrpSpPr/>
            <p:nvPr/>
          </p:nvGrpSpPr>
          <p:grpSpPr>
            <a:xfrm>
              <a:off x="4465955" y="2422963"/>
              <a:ext cx="4185920" cy="523875"/>
              <a:chOff x="4466088" y="2194303"/>
              <a:chExt cx="4185787" cy="523875"/>
            </a:xfrm>
          </p:grpSpPr>
          <p:sp>
            <p:nvSpPr>
              <p:cNvPr id="14" name="矩形 22"/>
              <p:cNvSpPr>
                <a:spLocks noChangeArrowheads="1"/>
              </p:cNvSpPr>
              <p:nvPr/>
            </p:nvSpPr>
            <p:spPr bwMode="auto">
              <a:xfrm>
                <a:off x="6786563" y="2194303"/>
                <a:ext cx="1865312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28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旋转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180°</a:t>
                </a:r>
                <a:endPara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673" name="箭头: 右 28672"/>
              <p:cNvSpPr/>
              <p:nvPr/>
            </p:nvSpPr>
            <p:spPr>
              <a:xfrm>
                <a:off x="4466088" y="2407981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1C3F01FD-56CB-1882-AB8B-4B6D3A7BA962}"/>
                </a:ext>
              </a:extLst>
            </p:cNvPr>
            <p:cNvGrpSpPr/>
            <p:nvPr/>
          </p:nvGrpSpPr>
          <p:grpSpPr>
            <a:xfrm rot="10800000">
              <a:off x="5450634" y="2168156"/>
              <a:ext cx="1080000" cy="1080000"/>
              <a:chOff x="2720305" y="2104896"/>
              <a:chExt cx="1080000" cy="1080000"/>
            </a:xfrm>
          </p:grpSpPr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264A7953-3B03-F460-443B-508284F240A4}"/>
                  </a:ext>
                </a:extLst>
              </p:cNvPr>
              <p:cNvGrpSpPr/>
              <p:nvPr/>
            </p:nvGrpSpPr>
            <p:grpSpPr>
              <a:xfrm>
                <a:off x="2720305" y="2104896"/>
                <a:ext cx="1080000" cy="1080000"/>
                <a:chOff x="2720305" y="2104896"/>
                <a:chExt cx="1080000" cy="1080000"/>
              </a:xfrm>
            </p:grpSpPr>
            <p:sp>
              <p:nvSpPr>
                <p:cNvPr id="35" name="平行四边形 34">
                  <a:extLst>
                    <a:ext uri="{FF2B5EF4-FFF2-40B4-BE49-F238E27FC236}">
                      <a16:creationId xmlns:a16="http://schemas.microsoft.com/office/drawing/2014/main" id="{82C94F6B-9AC5-DEF2-EB26-3904D904E605}"/>
                    </a:ext>
                  </a:extLst>
                </p:cNvPr>
                <p:cNvSpPr/>
                <p:nvPr/>
              </p:nvSpPr>
              <p:spPr>
                <a:xfrm>
                  <a:off x="2720305" y="2104896"/>
                  <a:ext cx="1080000" cy="1080000"/>
                </a:xfrm>
                <a:prstGeom prst="parallelogram">
                  <a:avLst>
                    <a:gd name="adj" fmla="val 0"/>
                  </a:avLst>
                </a:prstGeom>
                <a:solidFill>
                  <a:srgbClr val="FFF6EE"/>
                </a:solidFill>
                <a:ln w="1905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36" name="直接连接符 35">
                  <a:extLst>
                    <a:ext uri="{FF2B5EF4-FFF2-40B4-BE49-F238E27FC236}">
                      <a16:creationId xmlns:a16="http://schemas.microsoft.com/office/drawing/2014/main" id="{A4CA8090-8A4C-9B72-2A6B-10CC2B08BB61}"/>
                    </a:ext>
                  </a:extLst>
                </p:cNvPr>
                <p:cNvCxnSpPr>
                  <a:stCxn id="35" idx="5"/>
                  <a:endCxn id="35" idx="2"/>
                </p:cNvCxnSpPr>
                <p:nvPr/>
              </p:nvCxnSpPr>
              <p:spPr>
                <a:xfrm>
                  <a:off x="2720305" y="2644896"/>
                  <a:ext cx="1080000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>
                  <a:extLst>
                    <a:ext uri="{FF2B5EF4-FFF2-40B4-BE49-F238E27FC236}">
                      <a16:creationId xmlns:a16="http://schemas.microsoft.com/office/drawing/2014/main" id="{4749E138-786F-EB70-C451-4F1B48395E2A}"/>
                    </a:ext>
                  </a:extLst>
                </p:cNvPr>
                <p:cNvCxnSpPr>
                  <a:cxnSpLocks/>
                  <a:stCxn id="35" idx="0"/>
                  <a:endCxn id="35" idx="3"/>
                </p:cNvCxnSpPr>
                <p:nvPr/>
              </p:nvCxnSpPr>
              <p:spPr>
                <a:xfrm>
                  <a:off x="3260305" y="2104896"/>
                  <a:ext cx="0" cy="108000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00D5DB8B-A0F8-8335-5365-F591A352B040}"/>
                    </a:ext>
                  </a:extLst>
                </p:cNvPr>
                <p:cNvSpPr/>
                <p:nvPr/>
              </p:nvSpPr>
              <p:spPr>
                <a:xfrm>
                  <a:off x="3228555" y="2621401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7B2F198B-2282-31C8-2206-6FD8E9118AB1}"/>
                  </a:ext>
                </a:extLst>
              </p:cNvPr>
              <p:cNvSpPr txBox="1"/>
              <p:nvPr/>
            </p:nvSpPr>
            <p:spPr>
              <a:xfrm>
                <a:off x="2943953" y="2617588"/>
                <a:ext cx="5545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32C16582-1916-ECF0-CEA6-781F97A8019A}"/>
              </a:ext>
            </a:extLst>
          </p:cNvPr>
          <p:cNvGrpSpPr/>
          <p:nvPr/>
        </p:nvGrpSpPr>
        <p:grpSpPr>
          <a:xfrm>
            <a:off x="4542790" y="3673442"/>
            <a:ext cx="4109085" cy="1080000"/>
            <a:chOff x="4542790" y="3673442"/>
            <a:chExt cx="4109085" cy="1080000"/>
          </a:xfrm>
        </p:grpSpPr>
        <p:grpSp>
          <p:nvGrpSpPr>
            <p:cNvPr id="28683" name="组合 28682"/>
            <p:cNvGrpSpPr/>
            <p:nvPr/>
          </p:nvGrpSpPr>
          <p:grpSpPr>
            <a:xfrm>
              <a:off x="4542790" y="3915470"/>
              <a:ext cx="4109085" cy="631825"/>
              <a:chOff x="4542651" y="3543238"/>
              <a:chExt cx="4109224" cy="631887"/>
            </a:xfrm>
          </p:grpSpPr>
          <p:sp>
            <p:nvSpPr>
              <p:cNvPr id="16" name="矩形 23"/>
              <p:cNvSpPr>
                <a:spLocks noChangeArrowheads="1"/>
              </p:cNvSpPr>
              <p:nvPr/>
            </p:nvSpPr>
            <p:spPr bwMode="auto">
              <a:xfrm>
                <a:off x="6786563" y="3651250"/>
                <a:ext cx="1865312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旋转</a:t>
                </a: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360°</a:t>
                </a:r>
                <a:endPara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674" name="箭头: 右 28673"/>
              <p:cNvSpPr/>
              <p:nvPr/>
            </p:nvSpPr>
            <p:spPr>
              <a:xfrm rot="1518271">
                <a:off x="4542651" y="3543238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AEB67023-28EB-466C-6138-3B33D056D6D3}"/>
                </a:ext>
              </a:extLst>
            </p:cNvPr>
            <p:cNvGrpSpPr/>
            <p:nvPr/>
          </p:nvGrpSpPr>
          <p:grpSpPr>
            <a:xfrm>
              <a:off x="5482384" y="3673442"/>
              <a:ext cx="1080000" cy="1080000"/>
              <a:chOff x="2720305" y="2104896"/>
              <a:chExt cx="1080000" cy="1080000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B200C683-EDFA-27DA-4F65-30150BF6BABA}"/>
                  </a:ext>
                </a:extLst>
              </p:cNvPr>
              <p:cNvGrpSpPr/>
              <p:nvPr/>
            </p:nvGrpSpPr>
            <p:grpSpPr>
              <a:xfrm>
                <a:off x="2720305" y="2104896"/>
                <a:ext cx="1080000" cy="1080000"/>
                <a:chOff x="2720305" y="2104896"/>
                <a:chExt cx="1080000" cy="1080000"/>
              </a:xfrm>
            </p:grpSpPr>
            <p:sp>
              <p:nvSpPr>
                <p:cNvPr id="42" name="平行四边形 41">
                  <a:extLst>
                    <a:ext uri="{FF2B5EF4-FFF2-40B4-BE49-F238E27FC236}">
                      <a16:creationId xmlns:a16="http://schemas.microsoft.com/office/drawing/2014/main" id="{486DA925-B45F-222E-477C-84746D555E63}"/>
                    </a:ext>
                  </a:extLst>
                </p:cNvPr>
                <p:cNvSpPr/>
                <p:nvPr/>
              </p:nvSpPr>
              <p:spPr>
                <a:xfrm>
                  <a:off x="2720305" y="2104896"/>
                  <a:ext cx="1080000" cy="1080000"/>
                </a:xfrm>
                <a:prstGeom prst="parallelogram">
                  <a:avLst>
                    <a:gd name="adj" fmla="val 0"/>
                  </a:avLst>
                </a:prstGeom>
                <a:solidFill>
                  <a:srgbClr val="FFF6EE"/>
                </a:solidFill>
                <a:ln w="1905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3" name="直接连接符 42">
                  <a:extLst>
                    <a:ext uri="{FF2B5EF4-FFF2-40B4-BE49-F238E27FC236}">
                      <a16:creationId xmlns:a16="http://schemas.microsoft.com/office/drawing/2014/main" id="{0FEDFB83-A66B-5F7B-3BDE-85BB442D9CD9}"/>
                    </a:ext>
                  </a:extLst>
                </p:cNvPr>
                <p:cNvCxnSpPr>
                  <a:stCxn id="42" idx="5"/>
                  <a:endCxn id="42" idx="2"/>
                </p:cNvCxnSpPr>
                <p:nvPr/>
              </p:nvCxnSpPr>
              <p:spPr>
                <a:xfrm>
                  <a:off x="2720305" y="2644896"/>
                  <a:ext cx="1080000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>
                  <a:extLst>
                    <a:ext uri="{FF2B5EF4-FFF2-40B4-BE49-F238E27FC236}">
                      <a16:creationId xmlns:a16="http://schemas.microsoft.com/office/drawing/2014/main" id="{99AE322F-A1D0-F940-992B-8E1CA49C6099}"/>
                    </a:ext>
                  </a:extLst>
                </p:cNvPr>
                <p:cNvCxnSpPr>
                  <a:cxnSpLocks/>
                  <a:stCxn id="42" idx="0"/>
                  <a:endCxn id="42" idx="3"/>
                </p:cNvCxnSpPr>
                <p:nvPr/>
              </p:nvCxnSpPr>
              <p:spPr>
                <a:xfrm>
                  <a:off x="3260305" y="2104896"/>
                  <a:ext cx="0" cy="108000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FD3BFAF0-123F-02F2-3DA7-AC7A63D38585}"/>
                    </a:ext>
                  </a:extLst>
                </p:cNvPr>
                <p:cNvSpPr/>
                <p:nvPr/>
              </p:nvSpPr>
              <p:spPr>
                <a:xfrm>
                  <a:off x="3228555" y="2621401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1438B79A-9F47-1C07-260A-8895686071AF}"/>
                  </a:ext>
                </a:extLst>
              </p:cNvPr>
              <p:cNvSpPr txBox="1"/>
              <p:nvPr/>
            </p:nvSpPr>
            <p:spPr>
              <a:xfrm>
                <a:off x="2943953" y="2617588"/>
                <a:ext cx="5545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131888"/>
            <a:ext cx="2957512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图片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131888"/>
            <a:ext cx="4162425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1312863" y="1494790"/>
            <a:ext cx="6911975" cy="219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画旋转后的图形，先画出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以旋转中心为端点的线段旋转后的线段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，再依次将其他端点连起来。</a:t>
            </a:r>
          </a:p>
        </p:txBody>
      </p:sp>
      <p:grpSp>
        <p:nvGrpSpPr>
          <p:cNvPr id="32771" name="组合 5"/>
          <p:cNvGrpSpPr/>
          <p:nvPr/>
        </p:nvGrpSpPr>
        <p:grpSpPr bwMode="auto">
          <a:xfrm>
            <a:off x="392113" y="128588"/>
            <a:ext cx="2728912" cy="612775"/>
            <a:chOff x="392712" y="128588"/>
            <a:chExt cx="2728482" cy="612347"/>
          </a:xfrm>
        </p:grpSpPr>
        <p:pic>
          <p:nvPicPr>
            <p:cNvPr id="32772" name="图片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712" y="215335"/>
              <a:ext cx="2728482" cy="5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3" name="文本框 3"/>
            <p:cNvSpPr txBox="1">
              <a:spLocks noChangeArrowheads="1"/>
            </p:cNvSpPr>
            <p:nvPr/>
          </p:nvSpPr>
          <p:spPr bwMode="auto">
            <a:xfrm>
              <a:off x="441960" y="128588"/>
              <a:ext cx="2657681" cy="584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四、课堂小结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611188" y="800100"/>
            <a:ext cx="82089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下图中，点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将圆六等分，图中阴影部分的面积占整个图形面积的几分之几？</a:t>
            </a:r>
          </a:p>
        </p:txBody>
      </p:sp>
      <p:pic>
        <p:nvPicPr>
          <p:cNvPr id="33795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355850"/>
            <a:ext cx="248285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1009650" y="2332038"/>
            <a:ext cx="4572000" cy="1408112"/>
            <a:chOff x="1206500" y="3087477"/>
            <a:chExt cx="4572000" cy="1409560"/>
          </a:xfrm>
        </p:grpSpPr>
        <p:sp>
          <p:nvSpPr>
            <p:cNvPr id="33801" name="矩形 1"/>
            <p:cNvSpPr>
              <a:spLocks noChangeArrowheads="1"/>
            </p:cNvSpPr>
            <p:nvPr/>
          </p:nvSpPr>
          <p:spPr bwMode="auto">
            <a:xfrm>
              <a:off x="1206500" y="3087477"/>
              <a:ext cx="4572000" cy="1133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答：图中阴影部分的面积占整个图形面积的   。</a:t>
              </a:r>
              <a:endPara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33802" name="对象 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851920" y="3654074"/>
            <a:ext cx="327025" cy="842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2400" imgH="393700" progId="Equation.DSMT4">
                    <p:embed/>
                  </p:oleObj>
                </mc:Choice>
                <mc:Fallback>
                  <p:oleObj name="Equation" r:id="rId3" imgW="152400" imgH="3937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1920" y="3654074"/>
                          <a:ext cx="327025" cy="84296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797" name="组合 9"/>
          <p:cNvGrpSpPr/>
          <p:nvPr/>
        </p:nvGrpSpPr>
        <p:grpSpPr bwMode="auto">
          <a:xfrm>
            <a:off x="392113" y="155575"/>
            <a:ext cx="2728912" cy="585788"/>
            <a:chOff x="392712" y="156160"/>
            <a:chExt cx="2728482" cy="584775"/>
          </a:xfrm>
        </p:grpSpPr>
        <p:pic>
          <p:nvPicPr>
            <p:cNvPr id="33799" name="图片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712" y="215335"/>
              <a:ext cx="2728482" cy="5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0" name="文本框 3"/>
            <p:cNvSpPr txBox="1">
              <a:spLocks noChangeArrowheads="1"/>
            </p:cNvSpPr>
            <p:nvPr/>
          </p:nvSpPr>
          <p:spPr bwMode="auto">
            <a:xfrm>
              <a:off x="443512" y="156160"/>
              <a:ext cx="259237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▶ 备选练习</a:t>
              </a:r>
            </a:p>
          </p:txBody>
        </p:sp>
      </p:grpSp>
      <p:sp>
        <p:nvSpPr>
          <p:cNvPr id="33798" name="矩形 6"/>
          <p:cNvSpPr>
            <a:spLocks noChangeArrowheads="1"/>
          </p:cNvSpPr>
          <p:nvPr/>
        </p:nvSpPr>
        <p:spPr bwMode="auto">
          <a:xfrm>
            <a:off x="2549525" y="4832350"/>
            <a:ext cx="4044950" cy="306388"/>
          </a:xfrm>
          <a:prstGeom prst="rect">
            <a:avLst/>
          </a:prstGeom>
          <a:solidFill>
            <a:srgbClr val="E72D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选自“状元成才路”系列丛书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创优作业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100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 sz="1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ly9JJn5r0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rMvW0arkeT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783</Words>
  <Application>Microsoft Office PowerPoint</Application>
  <PresentationFormat>全屏显示(16:9)</PresentationFormat>
  <Paragraphs>105</Paragraphs>
  <Slides>26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自定义设计方案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250</cp:revision>
  <dcterms:created xsi:type="dcterms:W3CDTF">2015-08-27T07:30:00Z</dcterms:created>
  <dcterms:modified xsi:type="dcterms:W3CDTF">2026-07-14T03:15:53Z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F9CC08BD71524E6C9F08D8F4CB693D76</vt:lpwstr>
  </property>
</Properties>
</file>