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63" r:id="rId2"/>
    <p:sldId id="385" r:id="rId3"/>
    <p:sldId id="264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48" r:id="rId15"/>
    <p:sldId id="354" r:id="rId16"/>
    <p:sldId id="353" r:id="rId17"/>
    <p:sldId id="270" r:id="rId18"/>
    <p:sldId id="358" r:id="rId19"/>
    <p:sldId id="360" r:id="rId20"/>
    <p:sldId id="359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29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72D8B"/>
    <a:srgbClr val="9B1B18"/>
    <a:srgbClr val="FFCCFF"/>
    <a:srgbClr val="2E51D6"/>
    <a:srgbClr val="D6DFFE"/>
    <a:srgbClr val="EC62A7"/>
    <a:srgbClr val="F25CDD"/>
    <a:srgbClr val="F292C2"/>
    <a:srgbClr val="AA7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962" autoAdjust="0"/>
  </p:normalViewPr>
  <p:slideViewPr>
    <p:cSldViewPr>
      <p:cViewPr varScale="1">
        <p:scale>
          <a:sx n="109" d="100"/>
          <a:sy n="109" d="100"/>
        </p:scale>
        <p:origin x="730" y="106"/>
      </p:cViewPr>
      <p:guideLst>
        <p:guide orient="horz" pos="1632"/>
        <p:guide orient="horz" pos="713"/>
        <p:guide orient="horz" pos="2970"/>
        <p:guide pos="158"/>
        <p:guide pos="2903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3876" y="9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119326D-C0AE-4718-B666-24D46288EAD5}" type="datetimeFigureOut">
              <a:rPr lang="zh-CN" altLang="en-US"/>
              <a:t>2026/7/14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3EA3029-9656-4D82-9B2D-6108ECC43C66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4FC89D1-3BCA-498B-ABCD-52F68852081D}" type="datetimeFigureOut">
              <a:rPr lang="zh-CN" altLang="en-US"/>
              <a:t>2026/7/14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A400C26-3BB4-4CEA-A769-E4B24E44EA2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EEA699D-2B21-4DF5-B4F7-798FC99161E7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D6D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2" cy="6858003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6" t="2756" r="2756" b="2756"/>
            <a:stretch>
              <a:fillRect/>
            </a:stretch>
          </p:blipFill>
          <p:spPr bwMode="auto">
            <a:xfrm rot="5400000">
              <a:off x="2667000" y="-2666999"/>
              <a:ext cx="6858002" cy="12192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92000" cy="369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副标题 6"/>
          <p:cNvSpPr txBox="1">
            <a:spLocks noChangeArrowheads="1"/>
          </p:cNvSpPr>
          <p:nvPr userDrawn="1"/>
        </p:nvSpPr>
        <p:spPr bwMode="auto">
          <a:xfrm>
            <a:off x="6350" y="16192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r="2586"/>
          <a:stretch>
            <a:fillRect/>
          </a:stretch>
        </p:blipFill>
        <p:spPr bwMode="auto">
          <a:xfrm>
            <a:off x="0" y="622300"/>
            <a:ext cx="9144000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D6D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" t="2756" r="2756" b="2756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161925" y="260350"/>
            <a:ext cx="8802688" cy="4759325"/>
            <a:chOff x="510196" y="637181"/>
            <a:chExt cx="11312143" cy="5669438"/>
          </a:xfrm>
        </p:grpSpPr>
        <p:pic>
          <p:nvPicPr>
            <p:cNvPr id="4" name="图片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196" y="638763"/>
              <a:ext cx="4711123" cy="566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1216" y="637181"/>
              <a:ext cx="4711123" cy="566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77" r="4585"/>
            <a:stretch>
              <a:fillRect/>
            </a:stretch>
          </p:blipFill>
          <p:spPr bwMode="auto">
            <a:xfrm>
              <a:off x="1367590" y="638763"/>
              <a:ext cx="8955504" cy="566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 userDrawn="1"/>
        </p:nvGrpSpPr>
        <p:grpSpPr bwMode="auto">
          <a:xfrm>
            <a:off x="1506538" y="-61913"/>
            <a:ext cx="6130925" cy="631826"/>
            <a:chOff x="1416935" y="-62404"/>
            <a:chExt cx="6131802" cy="631609"/>
          </a:xfrm>
        </p:grpSpPr>
        <p:pic>
          <p:nvPicPr>
            <p:cNvPr id="10" name="图片 9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628"/>
            <a:stretch>
              <a:fillRect/>
            </a:stretch>
          </p:blipFill>
          <p:spPr bwMode="auto">
            <a:xfrm>
              <a:off x="1416935" y="5309"/>
              <a:ext cx="631620" cy="563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0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38" t="-12009" b="-2"/>
            <a:stretch>
              <a:fillRect/>
            </a:stretch>
          </p:blipFill>
          <p:spPr bwMode="auto">
            <a:xfrm>
              <a:off x="7131489" y="-62404"/>
              <a:ext cx="417248" cy="631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2" name="图片 11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3"/>
          <a:stretch>
            <a:fillRect/>
          </a:stretch>
        </p:blipFill>
        <p:spPr bwMode="auto">
          <a:xfrm>
            <a:off x="7740650" y="3789363"/>
            <a:ext cx="13811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FAED6AD-A429-460F-898C-D9F262A2A09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10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3449747" y="1779662"/>
            <a:ext cx="2242922" cy="898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解决问题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550969">
            <a:off x="361950" y="2603500"/>
            <a:ext cx="2516188" cy="18415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7515" y="267335"/>
            <a:ext cx="8166933" cy="428623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ctr" eaLnBrk="1" latinLnBrk="0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华容道</a:t>
            </a:r>
          </a:p>
          <a:p>
            <a:pPr marL="0" indent="0" eaLnBrk="1" latinLnBrk="0" hangingPunct="1">
              <a:lnSpc>
                <a:spcPct val="130000"/>
              </a:lnSpc>
            </a:pPr>
            <a:r>
              <a:rPr lang="en-US" altLang="zh-CN" sz="3000" b="1" dirty="0"/>
              <a:t>       </a:t>
            </a:r>
            <a:r>
              <a:rPr lang="zh-CN" altLang="zh-CN" sz="3000" b="1" dirty="0"/>
              <a:t>华容道</a:t>
            </a:r>
            <a:r>
              <a:rPr lang="zh-CN" altLang="zh-CN" sz="3000" dirty="0"/>
              <a:t>‌</a:t>
            </a:r>
            <a:r>
              <a:rPr lang="zh-CN" altLang="zh-CN" sz="3000" b="1" dirty="0"/>
              <a:t>是中国经典传统滑块类益智游戏，与魔方、独立钻石并称“智力游戏界的三个不可思议”。它名称</a:t>
            </a:r>
            <a:r>
              <a:rPr lang="zh-CN" altLang="zh-CN" sz="3000" b="1" dirty="0">
                <a:solidFill>
                  <a:srgbClr val="FF0000"/>
                </a:solidFill>
              </a:rPr>
              <a:t>源自三国时期曹操败走华容道的历史典故</a:t>
            </a:r>
            <a:r>
              <a:rPr lang="zh-CN" altLang="zh-CN" sz="3000" b="1" dirty="0"/>
              <a:t>，核心玩法是在4×5方格棋盘上移动滑块，帮助“曹操”从下方出口逃脱，规则要求棋子仅可平移、不能跨越，目标用最少步数完成。</a:t>
            </a:r>
            <a:endParaRPr lang="zh-CN" altLang="en-US" sz="3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5" name="组合 9"/>
          <p:cNvGrpSpPr/>
          <p:nvPr/>
        </p:nvGrpSpPr>
        <p:grpSpPr bwMode="auto">
          <a:xfrm>
            <a:off x="179388" y="34925"/>
            <a:ext cx="6048796" cy="881063"/>
            <a:chOff x="179512" y="35264"/>
            <a:chExt cx="4073471" cy="879930"/>
          </a:xfrm>
        </p:grpSpPr>
        <p:pic>
          <p:nvPicPr>
            <p:cNvPr id="10246" name="图片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7" name="文本框 3"/>
            <p:cNvSpPr txBox="1">
              <a:spLocks noChangeArrowheads="1"/>
            </p:cNvSpPr>
            <p:nvPr/>
          </p:nvSpPr>
          <p:spPr bwMode="auto">
            <a:xfrm>
              <a:off x="609919" y="62865"/>
              <a:ext cx="2493444" cy="584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一、创设情境，激趣导入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20770" y="1786920"/>
            <a:ext cx="7948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/>
              <a:t>华</a:t>
            </a:r>
            <a:endParaRPr lang="en-US" altLang="zh-CN" sz="3200" b="1" dirty="0"/>
          </a:p>
          <a:p>
            <a:pPr algn="ctr"/>
            <a:r>
              <a:rPr lang="zh-CN" altLang="en-US" sz="3200" b="1" dirty="0"/>
              <a:t>容</a:t>
            </a:r>
            <a:endParaRPr lang="en-US" altLang="zh-CN" sz="3200" b="1" dirty="0"/>
          </a:p>
          <a:p>
            <a:pPr algn="ctr"/>
            <a:r>
              <a:rPr lang="zh-CN" altLang="en-US" sz="3200" b="1" dirty="0"/>
              <a:t>道</a:t>
            </a:r>
          </a:p>
        </p:txBody>
      </p:sp>
      <p:pic>
        <p:nvPicPr>
          <p:cNvPr id="3" name="华容道解法教学">
            <a:hlinkClick r:id="" action="ppaction://media"/>
            <a:extLst>
              <a:ext uri="{FF2B5EF4-FFF2-40B4-BE49-F238E27FC236}">
                <a16:creationId xmlns:a16="http://schemas.microsoft.com/office/drawing/2014/main" id="{20160910-7487-F7FA-2257-8426C1DBD0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3100" y="893286"/>
            <a:ext cx="7099300" cy="3975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5" name="组合 9"/>
          <p:cNvGrpSpPr/>
          <p:nvPr/>
        </p:nvGrpSpPr>
        <p:grpSpPr bwMode="auto">
          <a:xfrm>
            <a:off x="179388" y="34925"/>
            <a:ext cx="6768876" cy="881063"/>
            <a:chOff x="179512" y="35264"/>
            <a:chExt cx="4073471" cy="879930"/>
          </a:xfrm>
        </p:grpSpPr>
        <p:pic>
          <p:nvPicPr>
            <p:cNvPr id="12296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7" name="文本框 3"/>
            <p:cNvSpPr txBox="1">
              <a:spLocks noChangeArrowheads="1"/>
            </p:cNvSpPr>
            <p:nvPr/>
          </p:nvSpPr>
          <p:spPr bwMode="auto">
            <a:xfrm>
              <a:off x="609919" y="106624"/>
              <a:ext cx="2762887" cy="584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二、想象推理，探究新知识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55576" y="1037865"/>
            <a:ext cx="7917789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下面右边的图案是左边的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张卡片通过平移或旋转拼成的，说一说每张卡片的运动过程。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766744-5BEF-49F6-B1A4-AB17D7963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913" y="2139702"/>
            <a:ext cx="5317732" cy="25772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CFEE98-0D2A-F43B-F65D-B722610636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0" y="1131590"/>
            <a:ext cx="555984" cy="394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347864" y="1538643"/>
            <a:ext cx="3230736" cy="450565"/>
          </a:xfrm>
          <a:prstGeom prst="rect">
            <a:avLst/>
          </a:prstGeom>
          <a:solidFill>
            <a:srgbClr val="FFCCFF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31000" y="1075965"/>
            <a:ext cx="1765299" cy="450565"/>
          </a:xfrm>
          <a:prstGeom prst="rect">
            <a:avLst/>
          </a:prstGeom>
          <a:solidFill>
            <a:srgbClr val="FFFF00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35" y="429647"/>
            <a:ext cx="2253658" cy="509352"/>
          </a:xfrm>
          <a:prstGeom prst="rect">
            <a:avLst/>
          </a:prstGeom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55576" y="1037865"/>
            <a:ext cx="7917789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下面右边的图案是左边的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张卡片通过平移或旋转拼成的，说一说每张卡片的运动过程。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DE8ACA1-DFE0-5557-CD3B-01CCEAE6CD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0" y="1131590"/>
            <a:ext cx="555984" cy="394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0835" y="431584"/>
            <a:ext cx="2253658" cy="505478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27585" y="1224451"/>
            <a:ext cx="6538416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先在右图中找出对应的卡片，标上序号。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7839" y="288217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258904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350380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185745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360069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185745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350380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5258904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①号卡片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7839" y="288217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258904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1960364" y="2398737"/>
            <a:ext cx="1904024" cy="1925737"/>
            <a:chOff x="1960364" y="2398737"/>
            <a:chExt cx="1904024" cy="192573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7241" t="13354" r="75858" b="50082"/>
            <a:stretch>
              <a:fillRect/>
            </a:stretch>
          </p:blipFill>
          <p:spPr>
            <a:xfrm>
              <a:off x="1960364" y="2398737"/>
              <a:ext cx="952500" cy="9779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929152" y="3340100"/>
              <a:ext cx="935236" cy="98437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785236" y="1203598"/>
            <a:ext cx="7573528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先绕右下角的顶点按顺时针方向旋转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，再向右移动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格，再向下移动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93827E-6 L 0.20521 -2.34568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42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52 -2.34568E-6 L 0.20521 0.1827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9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①号卡片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377839" y="288217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258904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①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1960364" y="2398737"/>
            <a:ext cx="1890688" cy="1925737"/>
            <a:chOff x="1960364" y="2398737"/>
            <a:chExt cx="1890688" cy="192573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7241" t="13354" r="75858" b="50082"/>
            <a:stretch>
              <a:fillRect/>
            </a:stretch>
          </p:blipFill>
          <p:spPr>
            <a:xfrm>
              <a:off x="1960364" y="2398737"/>
              <a:ext cx="952500" cy="977900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915816" y="3340100"/>
              <a:ext cx="935236" cy="984374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785236" y="1141494"/>
            <a:ext cx="7573528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先向右移动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格，再向下移动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格，再绕右下角的顶点按顺时针方向旋转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93827E-6 L 0.20955 4.93827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024 4.93827E-6 L 0.2059 0.182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9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②号卡片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350380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185745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700914" y="1385244"/>
            <a:ext cx="5947004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格，再向下平移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23968" t="13162" r="58794" b="50680"/>
          <a:stretch>
            <a:fillRect/>
          </a:stretch>
        </p:blipFill>
        <p:spPr>
          <a:xfrm>
            <a:off x="2895601" y="2395319"/>
            <a:ext cx="971550" cy="9670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09877E-6 L 0.31354 2.09877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354 2.09877E-6 L 0.31354 0.1836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②号卡片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350380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6185745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②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700914" y="1385244"/>
            <a:ext cx="537675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格，再向下平移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23968" t="13162" r="58794" b="50680"/>
          <a:stretch>
            <a:fillRect/>
          </a:stretch>
        </p:blipFill>
        <p:spPr>
          <a:xfrm>
            <a:off x="2895601" y="2395319"/>
            <a:ext cx="971550" cy="96700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519" y="1375599"/>
            <a:ext cx="1980691" cy="5333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320" y="1398115"/>
            <a:ext cx="1966588" cy="533333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737473" y="1385244"/>
            <a:ext cx="24482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向下平移</a:t>
            </a:r>
            <a:r>
              <a:rPr lang="en-US" altLang="zh-CN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057358" y="1385244"/>
            <a:ext cx="2160240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向右平移</a:t>
            </a:r>
            <a:r>
              <a:rPr lang="en-US" altLang="zh-CN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09877E-6 L 0.00174 0.1836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9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0.18364 L 0.31406 0.182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08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9.87654E-7 L 0.29306 -0.0003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53" y="-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9.87654E-7 L -0.29392 -0.0009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05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③号卡片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360069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185745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③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785236" y="1344941"/>
            <a:ext cx="7573528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331640" y="1347614"/>
            <a:ext cx="2160240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向右平移</a:t>
            </a:r>
            <a:r>
              <a:rPr lang="en-US" altLang="zh-CN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4332773" y="1344941"/>
            <a:ext cx="2160240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向上平移</a:t>
            </a:r>
            <a:r>
              <a:rPr lang="en-US" altLang="zh-CN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/>
          <a:srcRect l="7409" t="48844" r="75732" b="14918"/>
          <a:stretch>
            <a:fillRect/>
          </a:stretch>
        </p:blipFill>
        <p:spPr>
          <a:xfrm>
            <a:off x="1960614" y="3344773"/>
            <a:ext cx="950119" cy="969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0.41701 -0.001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5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702 -0.00185 L 0.41615 -0.1861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32099E-6 L -0.33385 -4.32099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01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32099E-6 L 0.33385 9.87654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24" y="4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6" grpId="1"/>
      <p:bldP spid="17" grpId="0"/>
      <p:bldP spid="1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67544" y="597712"/>
            <a:ext cx="1699715" cy="527580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④号卡片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2039421"/>
            <a:ext cx="5635972" cy="267443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350380" y="3795886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258904" y="2877919"/>
            <a:ext cx="64807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④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935133" y="2391356"/>
            <a:ext cx="1949964" cy="1925515"/>
            <a:chOff x="1935133" y="2391356"/>
            <a:chExt cx="1949964" cy="192551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/>
            <a:srcRect l="23954" t="48742" r="58595" b="15020"/>
            <a:stretch>
              <a:fillRect/>
            </a:stretch>
          </p:blipFill>
          <p:spPr>
            <a:xfrm>
              <a:off x="2901641" y="3347702"/>
              <a:ext cx="983456" cy="969169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935133" y="2391356"/>
              <a:ext cx="966508" cy="957598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755576" y="1203598"/>
            <a:ext cx="6984776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先绕左上角的顶点按逆时针方向旋转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，再向右移动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4499992" y="843558"/>
            <a:ext cx="4174233" cy="1547315"/>
            <a:chOff x="5758742" y="4323263"/>
            <a:chExt cx="4173802" cy="1548314"/>
          </a:xfrm>
        </p:grpSpPr>
        <p:sp>
          <p:nvSpPr>
            <p:cNvPr id="18" name="AutoShape 27"/>
            <p:cNvSpPr>
              <a:spLocks noChangeArrowheads="1"/>
            </p:cNvSpPr>
            <p:nvPr/>
          </p:nvSpPr>
          <p:spPr bwMode="auto">
            <a:xfrm>
              <a:off x="5758742" y="4755598"/>
              <a:ext cx="3096023" cy="579256"/>
            </a:xfrm>
            <a:prstGeom prst="wedgeRoundRectCallout">
              <a:avLst>
                <a:gd name="adj1" fmla="val 57616"/>
                <a:gd name="adj2" fmla="val -2698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还有其他答案吗？</a:t>
              </a:r>
            </a:p>
          </p:txBody>
        </p:sp>
        <p:pic>
          <p:nvPicPr>
            <p:cNvPr id="19" name="图片 4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69778" y="4323263"/>
              <a:ext cx="862766" cy="1548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85185E-6 L 0.20816 -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9647"/>
            <a:ext cx="2021733" cy="4377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190" y="2180604"/>
            <a:ext cx="1750071" cy="2285668"/>
          </a:xfrm>
          <a:prstGeom prst="rect">
            <a:avLst/>
          </a:prstGeom>
        </p:spPr>
      </p:pic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729951" y="1196930"/>
            <a:ext cx="4247059" cy="987504"/>
          </a:xfrm>
          <a:prstGeom prst="wedgeRoundRectCallout">
            <a:avLst>
              <a:gd name="adj1" fmla="val -8482"/>
              <a:gd name="adj2" fmla="val 79127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可以改变卡片的</a:t>
            </a:r>
            <a:r>
              <a:rPr lang="zh-CN" altLang="en-US" sz="2600" b="1" dirty="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方向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平移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不改变卡片的方向。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283718"/>
            <a:ext cx="2019048" cy="2182554"/>
          </a:xfrm>
          <a:prstGeom prst="rect">
            <a:avLst/>
          </a:prstGeom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6290520" y="1851670"/>
            <a:ext cx="2460311" cy="1872853"/>
          </a:xfrm>
          <a:prstGeom prst="wedgeRoundRectCallout">
            <a:avLst>
              <a:gd name="adj1" fmla="val -59585"/>
              <a:gd name="adj2" fmla="val 18277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既改变方向又改变位置的卡片，也可以先平移再旋转。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 txBox="1">
            <a:spLocks noChangeArrowheads="1"/>
          </p:cNvSpPr>
          <p:nvPr/>
        </p:nvSpPr>
        <p:spPr bwMode="auto">
          <a:xfrm>
            <a:off x="395536" y="771550"/>
            <a:ext cx="7781925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左图是被打乱的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张图片，怎样才能还原成右图？</a:t>
            </a:r>
          </a:p>
        </p:txBody>
      </p:sp>
      <p:pic>
        <p:nvPicPr>
          <p:cNvPr id="30723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" b="362"/>
          <a:stretch>
            <a:fillRect/>
          </a:stretch>
        </p:blipFill>
        <p:spPr bwMode="auto">
          <a:xfrm>
            <a:off x="4932040" y="1582837"/>
            <a:ext cx="2805006" cy="278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" r="224"/>
          <a:stretch>
            <a:fillRect/>
          </a:stretch>
        </p:blipFill>
        <p:spPr bwMode="auto">
          <a:xfrm>
            <a:off x="836290" y="1563663"/>
            <a:ext cx="3771900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" b="923"/>
          <a:stretch>
            <a:fillRect/>
          </a:stretch>
        </p:blipFill>
        <p:spPr bwMode="auto">
          <a:xfrm>
            <a:off x="855339" y="1582837"/>
            <a:ext cx="1400175" cy="1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" r="680"/>
          <a:stretch>
            <a:fillRect/>
          </a:stretch>
        </p:blipFill>
        <p:spPr bwMode="auto">
          <a:xfrm>
            <a:off x="2393082" y="1570013"/>
            <a:ext cx="144016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" r="1689"/>
          <a:stretch>
            <a:fillRect/>
          </a:stretch>
        </p:blipFill>
        <p:spPr bwMode="auto">
          <a:xfrm>
            <a:off x="2419424" y="3078931"/>
            <a:ext cx="140017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r="156"/>
          <a:stretch>
            <a:fillRect/>
          </a:stretch>
        </p:blipFill>
        <p:spPr bwMode="auto">
          <a:xfrm>
            <a:off x="849164" y="3082106"/>
            <a:ext cx="140652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83951E-6 L 0.44531 0.00308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57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531 0.00308 L 0.44531 0.2737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97531E-6 L 0.42726 0.00092 " pathEditMode="relative" rAng="0" ptsTypes="AA">
                                      <p:cBhvr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4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726 0.00092 L 0.42465 0.27623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13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46914E-6 L 0.60347 -0.01759 " pathEditMode="relative" rAng="0" ptsTypes="AA">
                                      <p:cBhvr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174" y="-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636 -0.02129 L 0.59827 -0.2929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135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82716E-6 L 0.2743 -0.0179 " pathEditMode="relative" rAng="0" ptsTypes="AA">
                                      <p:cBhvr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15" y="-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43 -0.28858 L 0.27552 -0.02006 " pathEditMode="relative" rAng="0" ptsTypes="AA">
                                      <p:cBhvr>
                                        <p:cTn id="42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0" name="Rectangle 2"/>
          <p:cNvSpPr txBox="1">
            <a:spLocks noChangeArrowheads="1"/>
          </p:cNvSpPr>
          <p:nvPr/>
        </p:nvSpPr>
        <p:spPr bwMode="auto">
          <a:xfrm>
            <a:off x="490537" y="843558"/>
            <a:ext cx="8162925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58775" indent="-358775"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下面右边的大熊猫头像是左边的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张卡片通过平移或旋转拼成的，说一说每张卡片的运动过程。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954857"/>
            <a:ext cx="5677705" cy="268705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40152" y="535781"/>
            <a:ext cx="2557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50 </a:t>
            </a:r>
            <a:r>
              <a:rPr lang="zh-CN" altLang="en-US" sz="1400" b="1" dirty="0">
                <a:solidFill>
                  <a:srgbClr val="0070C0"/>
                </a:solidFill>
              </a:rPr>
              <a:t>练习九 第</a:t>
            </a:r>
            <a:r>
              <a:rPr lang="en-US" altLang="zh-CN" sz="1400" b="1" dirty="0">
                <a:solidFill>
                  <a:srgbClr val="0070C0"/>
                </a:solidFill>
              </a:rPr>
              <a:t>6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748" y="2328863"/>
            <a:ext cx="935815" cy="95011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042512" y="2311400"/>
            <a:ext cx="1952942" cy="1980159"/>
            <a:chOff x="1042512" y="2311400"/>
            <a:chExt cx="1952942" cy="198015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774" y="2311400"/>
              <a:ext cx="995680" cy="99568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042512" y="3307309"/>
              <a:ext cx="963612" cy="98425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4682" y="2324423"/>
            <a:ext cx="957718" cy="952177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976404" y="1338993"/>
            <a:ext cx="1979032" cy="1957513"/>
            <a:chOff x="2976563" y="1338263"/>
            <a:chExt cx="1979032" cy="195751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76563" y="2316411"/>
              <a:ext cx="998537" cy="979365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3982299" y="1338263"/>
              <a:ext cx="973296" cy="973137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0748" y="3309466"/>
            <a:ext cx="937402" cy="95773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3857" y="3295650"/>
            <a:ext cx="970094" cy="9906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689" y="3314700"/>
            <a:ext cx="970061" cy="9525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2979387" y="2318136"/>
            <a:ext cx="1976049" cy="1970829"/>
            <a:chOff x="2979387" y="2318136"/>
            <a:chExt cx="1976049" cy="197082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979387" y="3298386"/>
              <a:ext cx="1008413" cy="990579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3978226" y="2318136"/>
              <a:ext cx="977210" cy="9779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40">
            <a:extLst>
              <a:ext uri="{FF2B5EF4-FFF2-40B4-BE49-F238E27FC236}">
                <a16:creationId xmlns:a16="http://schemas.microsoft.com/office/drawing/2014/main" id="{D607A5C2-E483-6F78-43D5-F2CEB540CDE0}"/>
              </a:ext>
            </a:extLst>
          </p:cNvPr>
          <p:cNvGrpSpPr/>
          <p:nvPr/>
        </p:nvGrpSpPr>
        <p:grpSpPr bwMode="auto">
          <a:xfrm>
            <a:off x="179388" y="34925"/>
            <a:ext cx="6192813" cy="881063"/>
            <a:chOff x="179512" y="35264"/>
            <a:chExt cx="3936166" cy="879930"/>
          </a:xfrm>
        </p:grpSpPr>
        <p:pic>
          <p:nvPicPr>
            <p:cNvPr id="15" name="图片 41">
              <a:extLst>
                <a:ext uri="{FF2B5EF4-FFF2-40B4-BE49-F238E27FC236}">
                  <a16:creationId xmlns:a16="http://schemas.microsoft.com/office/drawing/2014/main" id="{4263B415-4A2C-93AB-D1AB-92076189F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3936166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文本框 3">
              <a:extLst>
                <a:ext uri="{FF2B5EF4-FFF2-40B4-BE49-F238E27FC236}">
                  <a16:creationId xmlns:a16="http://schemas.microsoft.com/office/drawing/2014/main" id="{ABEE0B08-9B19-2839-D0C4-6739F4E23F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275" y="62865"/>
              <a:ext cx="2997727" cy="584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三、实践应用，积累经验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32292 3.33333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292 3.33333E-6 L 0.32153 -0.1910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71605E-6 L 0.21632 -0.0012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16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32 -0.00124 L 0.21701 0.1901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96296E-6 L 0.32152 0.00123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76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6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95062E-6 L 0.2158 0.00124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81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684 -0.00154 L 0.21615 -0.192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6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3850" y="703908"/>
            <a:ext cx="8429625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利用图中的七巧板，通过平移或旋转设计一个图案。</a:t>
            </a:r>
          </a:p>
        </p:txBody>
      </p:sp>
      <p:pic>
        <p:nvPicPr>
          <p:cNvPr id="31778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2139702"/>
            <a:ext cx="7953375" cy="1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8" name="组合 35"/>
          <p:cNvGrpSpPr/>
          <p:nvPr/>
        </p:nvGrpSpPr>
        <p:grpSpPr bwMode="auto">
          <a:xfrm>
            <a:off x="1743364" y="3099253"/>
            <a:ext cx="365125" cy="411162"/>
            <a:chOff x="2292110" y="1179596"/>
            <a:chExt cx="604800" cy="677262"/>
          </a:xfrm>
        </p:grpSpPr>
        <p:sp>
          <p:nvSpPr>
            <p:cNvPr id="100" name="平行四边形 99"/>
            <p:cNvSpPr/>
            <p:nvPr/>
          </p:nvSpPr>
          <p:spPr>
            <a:xfrm>
              <a:off x="2292110" y="1255428"/>
              <a:ext cx="604800" cy="601430"/>
            </a:xfrm>
            <a:prstGeom prst="parallelogram">
              <a:avLst>
                <a:gd name="adj" fmla="val 0"/>
              </a:avLst>
            </a:prstGeom>
            <a:solidFill>
              <a:srgbClr val="E7609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77" name="矩形 37"/>
            <p:cNvSpPr>
              <a:spLocks noChangeArrowheads="1"/>
            </p:cNvSpPr>
            <p:nvPr/>
          </p:nvSpPr>
          <p:spPr bwMode="auto">
            <a:xfrm>
              <a:off x="2476070" y="1179596"/>
              <a:ext cx="335278" cy="60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3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1749" name="组合 38"/>
          <p:cNvGrpSpPr/>
          <p:nvPr/>
        </p:nvGrpSpPr>
        <p:grpSpPr bwMode="auto">
          <a:xfrm rot="10800000">
            <a:off x="2165697" y="3082728"/>
            <a:ext cx="384175" cy="442913"/>
            <a:chOff x="1676323" y="1255755"/>
            <a:chExt cx="631685" cy="730047"/>
          </a:xfrm>
        </p:grpSpPr>
        <p:sp>
          <p:nvSpPr>
            <p:cNvPr id="103" name="等腰三角形 102"/>
            <p:cNvSpPr/>
            <p:nvPr/>
          </p:nvSpPr>
          <p:spPr>
            <a:xfrm>
              <a:off x="1780734" y="1255755"/>
              <a:ext cx="618634" cy="620148"/>
            </a:xfrm>
            <a:prstGeom prst="triangle">
              <a:avLst>
                <a:gd name="adj" fmla="val 100000"/>
              </a:avLst>
            </a:prstGeom>
            <a:solidFill>
              <a:srgbClr val="7CBA5B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75" name="矩形 40"/>
            <p:cNvSpPr>
              <a:spLocks noChangeArrowheads="1"/>
            </p:cNvSpPr>
            <p:nvPr/>
          </p:nvSpPr>
          <p:spPr bwMode="auto">
            <a:xfrm rot="10800000">
              <a:off x="1972725" y="1376859"/>
              <a:ext cx="335283" cy="608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4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1750" name="组合 41"/>
          <p:cNvGrpSpPr/>
          <p:nvPr/>
        </p:nvGrpSpPr>
        <p:grpSpPr bwMode="auto">
          <a:xfrm rot="10800000">
            <a:off x="1888371" y="3309802"/>
            <a:ext cx="517525" cy="581025"/>
            <a:chOff x="2468161" y="726101"/>
            <a:chExt cx="848841" cy="957970"/>
          </a:xfrm>
        </p:grpSpPr>
        <p:sp>
          <p:nvSpPr>
            <p:cNvPr id="106" name="等腰三角形 105"/>
            <p:cNvSpPr/>
            <p:nvPr/>
          </p:nvSpPr>
          <p:spPr>
            <a:xfrm rot="8096828">
              <a:off x="2545368" y="912845"/>
              <a:ext cx="850656" cy="848841"/>
            </a:xfrm>
            <a:prstGeom prst="triangle">
              <a:avLst>
                <a:gd name="adj" fmla="val 0"/>
              </a:avLst>
            </a:prstGeom>
            <a:solidFill>
              <a:srgbClr val="F7B24A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73" name="矩形 43"/>
            <p:cNvSpPr>
              <a:spLocks noChangeArrowheads="1"/>
            </p:cNvSpPr>
            <p:nvPr/>
          </p:nvSpPr>
          <p:spPr bwMode="auto">
            <a:xfrm rot="10800000">
              <a:off x="2753783" y="726101"/>
              <a:ext cx="372093" cy="60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1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1751" name="组合 44"/>
          <p:cNvGrpSpPr/>
          <p:nvPr/>
        </p:nvGrpSpPr>
        <p:grpSpPr bwMode="auto">
          <a:xfrm>
            <a:off x="2115529" y="3127856"/>
            <a:ext cx="749300" cy="384175"/>
            <a:chOff x="2800265" y="1244100"/>
            <a:chExt cx="1207375" cy="634215"/>
          </a:xfrm>
        </p:grpSpPr>
        <p:sp>
          <p:nvSpPr>
            <p:cNvPr id="109" name="平行四边形 108"/>
            <p:cNvSpPr/>
            <p:nvPr/>
          </p:nvSpPr>
          <p:spPr>
            <a:xfrm>
              <a:off x="2800265" y="1275549"/>
              <a:ext cx="1207375" cy="602766"/>
            </a:xfrm>
            <a:prstGeom prst="parallelogram">
              <a:avLst>
                <a:gd name="adj" fmla="val 104474"/>
              </a:avLst>
            </a:prstGeom>
            <a:solidFill>
              <a:srgbClr val="FBF35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71" name="矩形 46"/>
            <p:cNvSpPr>
              <a:spLocks noChangeArrowheads="1"/>
            </p:cNvSpPr>
            <p:nvPr/>
          </p:nvSpPr>
          <p:spPr bwMode="auto">
            <a:xfrm>
              <a:off x="3264977" y="1244100"/>
              <a:ext cx="372092" cy="61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5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1752" name="组合 68"/>
          <p:cNvGrpSpPr/>
          <p:nvPr/>
        </p:nvGrpSpPr>
        <p:grpSpPr bwMode="auto">
          <a:xfrm>
            <a:off x="1375038" y="3069532"/>
            <a:ext cx="374650" cy="447675"/>
            <a:chOff x="2362199" y="2913509"/>
            <a:chExt cx="375487" cy="446434"/>
          </a:xfrm>
        </p:grpSpPr>
        <p:sp>
          <p:nvSpPr>
            <p:cNvPr id="112" name="等腰三角形 111"/>
            <p:cNvSpPr/>
            <p:nvPr/>
          </p:nvSpPr>
          <p:spPr>
            <a:xfrm rot="10800000">
              <a:off x="2362199" y="2984749"/>
              <a:ext cx="364349" cy="375194"/>
            </a:xfrm>
            <a:prstGeom prst="triangle">
              <a:avLst>
                <a:gd name="adj" fmla="val 0"/>
              </a:avLst>
            </a:prstGeom>
            <a:solidFill>
              <a:srgbClr val="A077A8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69" name="矩形 37"/>
            <p:cNvSpPr>
              <a:spLocks noChangeArrowheads="1"/>
            </p:cNvSpPr>
            <p:nvPr/>
          </p:nvSpPr>
          <p:spPr bwMode="auto">
            <a:xfrm>
              <a:off x="2534589" y="2913509"/>
              <a:ext cx="2030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4" name="组合 28"/>
          <p:cNvGrpSpPr/>
          <p:nvPr/>
        </p:nvGrpSpPr>
        <p:grpSpPr>
          <a:xfrm rot="5400000">
            <a:off x="1369902" y="2412263"/>
            <a:ext cx="741478" cy="736904"/>
            <a:chOff x="1680773" y="1879638"/>
            <a:chExt cx="1223314" cy="1216800"/>
          </a:xfrm>
          <a:solidFill>
            <a:srgbClr val="2A8C3F"/>
          </a:solidFill>
        </p:grpSpPr>
        <p:sp>
          <p:nvSpPr>
            <p:cNvPr id="115" name="等腰三角形 114"/>
            <p:cNvSpPr/>
            <p:nvPr/>
          </p:nvSpPr>
          <p:spPr>
            <a:xfrm rot="10800000">
              <a:off x="1680773" y="1879638"/>
              <a:ext cx="1216800" cy="1216800"/>
            </a:xfrm>
            <a:prstGeom prst="triangle">
              <a:avLst>
                <a:gd name="adj" fmla="val 0"/>
              </a:avLst>
            </a:prstGeom>
            <a:solidFill>
              <a:srgbClr val="D75F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6" name="矩形 30"/>
            <p:cNvSpPr/>
            <p:nvPr/>
          </p:nvSpPr>
          <p:spPr>
            <a:xfrm rot="16200000">
              <a:off x="2431635" y="1837969"/>
              <a:ext cx="335567" cy="609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noProof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6</a:t>
              </a:r>
              <a:endParaRPr lang="zh-CN" altLang="en-US" noProof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1754" name="组合 31"/>
          <p:cNvGrpSpPr/>
          <p:nvPr/>
        </p:nvGrpSpPr>
        <p:grpSpPr bwMode="auto">
          <a:xfrm rot="-5400000">
            <a:off x="2095036" y="2460338"/>
            <a:ext cx="749300" cy="736600"/>
            <a:chOff x="2878266" y="1875962"/>
            <a:chExt cx="1235889" cy="1216615"/>
          </a:xfrm>
        </p:grpSpPr>
        <p:sp>
          <p:nvSpPr>
            <p:cNvPr id="118" name="等腰三角形 117"/>
            <p:cNvSpPr/>
            <p:nvPr/>
          </p:nvSpPr>
          <p:spPr>
            <a:xfrm rot="5400000">
              <a:off x="2975619" y="1875489"/>
              <a:ext cx="1216615" cy="1217561"/>
            </a:xfrm>
            <a:prstGeom prst="triangle">
              <a:avLst>
                <a:gd name="adj" fmla="val 0"/>
              </a:avLst>
            </a:prstGeom>
            <a:solidFill>
              <a:srgbClr val="3366F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1767" name="矩形 33"/>
            <p:cNvSpPr>
              <a:spLocks noChangeArrowheads="1"/>
            </p:cNvSpPr>
            <p:nvPr/>
          </p:nvSpPr>
          <p:spPr bwMode="auto">
            <a:xfrm rot="5400000">
              <a:off x="3015100" y="1880502"/>
              <a:ext cx="335668" cy="60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7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 bwMode="auto">
          <a:xfrm>
            <a:off x="2112415" y="2413317"/>
            <a:ext cx="1498600" cy="1517650"/>
            <a:chOff x="2363696" y="2209221"/>
            <a:chExt cx="1498570" cy="1517451"/>
          </a:xfrm>
        </p:grpSpPr>
        <p:grpSp>
          <p:nvGrpSpPr>
            <p:cNvPr id="31760" name="组合 31"/>
            <p:cNvGrpSpPr/>
            <p:nvPr/>
          </p:nvGrpSpPr>
          <p:grpSpPr bwMode="auto">
            <a:xfrm rot="-5400000">
              <a:off x="2343153" y="2229764"/>
              <a:ext cx="777672" cy="736585"/>
              <a:chOff x="2878266" y="1875960"/>
              <a:chExt cx="1283026" cy="1216641"/>
            </a:xfrm>
          </p:grpSpPr>
          <p:sp>
            <p:nvSpPr>
              <p:cNvPr id="125" name="等腰三角形 124"/>
              <p:cNvSpPr/>
              <p:nvPr/>
            </p:nvSpPr>
            <p:spPr>
              <a:xfrm rot="5400000">
                <a:off x="2954585" y="1875419"/>
                <a:ext cx="1216641" cy="1217723"/>
              </a:xfrm>
              <a:prstGeom prst="triangle">
                <a:avLst>
                  <a:gd name="adj" fmla="val 0"/>
                </a:avLst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1765" name="矩形 33"/>
              <p:cNvSpPr>
                <a:spLocks noChangeArrowheads="1"/>
              </p:cNvSpPr>
              <p:nvPr/>
            </p:nvSpPr>
            <p:spPr bwMode="auto">
              <a:xfrm rot="5400000">
                <a:off x="3015100" y="1880502"/>
                <a:ext cx="335668" cy="609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</a:rPr>
                  <a:t>7</a:t>
                </a:r>
                <a:endParaRPr lang="zh-CN" altLang="en-US" dirty="0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31761" name="组合 31"/>
            <p:cNvGrpSpPr/>
            <p:nvPr/>
          </p:nvGrpSpPr>
          <p:grpSpPr bwMode="auto">
            <a:xfrm rot="5400000">
              <a:off x="3119431" y="2983836"/>
              <a:ext cx="749102" cy="736569"/>
              <a:chOff x="2888742" y="1854985"/>
              <a:chExt cx="1235889" cy="1216615"/>
            </a:xfrm>
          </p:grpSpPr>
          <p:sp>
            <p:nvSpPr>
              <p:cNvPr id="123" name="等腰三角形 122"/>
              <p:cNvSpPr/>
              <p:nvPr/>
            </p:nvSpPr>
            <p:spPr>
              <a:xfrm rot="5400000">
                <a:off x="2907449" y="1854446"/>
                <a:ext cx="1216641" cy="1217723"/>
              </a:xfrm>
              <a:prstGeom prst="triangle">
                <a:avLst>
                  <a:gd name="adj" fmla="val 0"/>
                </a:avLst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1763" name="矩形 33"/>
              <p:cNvSpPr>
                <a:spLocks noChangeArrowheads="1"/>
              </p:cNvSpPr>
              <p:nvPr/>
            </p:nvSpPr>
            <p:spPr bwMode="auto">
              <a:xfrm rot="5400000">
                <a:off x="3025575" y="1859525"/>
                <a:ext cx="335668" cy="609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>
                    <a:latin typeface="Arial" panose="020B0604020202020204" pitchFamily="34" charset="0"/>
                    <a:ea typeface="黑体" panose="02010609060101010101" pitchFamily="49" charset="-122"/>
                  </a:rPr>
                  <a:t> </a:t>
                </a:r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27" name="组合 28"/>
          <p:cNvGrpSpPr/>
          <p:nvPr/>
        </p:nvGrpSpPr>
        <p:grpSpPr>
          <a:xfrm rot="5400000">
            <a:off x="1369902" y="2406748"/>
            <a:ext cx="741478" cy="736904"/>
            <a:chOff x="1680773" y="1879638"/>
            <a:chExt cx="1223314" cy="1216800"/>
          </a:xfrm>
          <a:solidFill>
            <a:srgbClr val="2A8C3F"/>
          </a:solidFill>
        </p:grpSpPr>
        <p:sp>
          <p:nvSpPr>
            <p:cNvPr id="128" name="等腰三角形 127"/>
            <p:cNvSpPr/>
            <p:nvPr/>
          </p:nvSpPr>
          <p:spPr>
            <a:xfrm rot="10800000">
              <a:off x="1680773" y="1879638"/>
              <a:ext cx="1216800" cy="1216800"/>
            </a:xfrm>
            <a:prstGeom prst="triangle">
              <a:avLst>
                <a:gd name="adj" fmla="val 0"/>
              </a:avLst>
            </a:prstGeom>
            <a:solidFill>
              <a:srgbClr val="D75F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9" name="矩形 30"/>
            <p:cNvSpPr/>
            <p:nvPr/>
          </p:nvSpPr>
          <p:spPr>
            <a:xfrm rot="16200000">
              <a:off x="2431635" y="1837969"/>
              <a:ext cx="335567" cy="609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noProof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6</a:t>
              </a:r>
              <a:endParaRPr lang="zh-CN" altLang="en-US" noProof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562832" y="339502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P53 </a:t>
            </a:r>
            <a:r>
              <a:rPr lang="zh-CN" altLang="en-US" sz="1400" b="1" dirty="0">
                <a:solidFill>
                  <a:srgbClr val="0070C0"/>
                </a:solidFill>
              </a:rPr>
              <a:t>练习十 第</a:t>
            </a:r>
            <a:r>
              <a:rPr lang="en-US" altLang="zh-CN" sz="1400" b="1" dirty="0">
                <a:solidFill>
                  <a:srgbClr val="0070C0"/>
                </a:solidFill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82716E-6 L 0.53958 0.00154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79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958 0.00154 L 0.53906 0.04629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37778 3.33333E-6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778 3.33333E-6 L 0.37622 0.04537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2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>
            <a:spLocks noChangeArrowheads="1"/>
          </p:cNvSpPr>
          <p:nvPr/>
        </p:nvSpPr>
        <p:spPr bwMode="auto">
          <a:xfrm>
            <a:off x="684213" y="1347788"/>
            <a:ext cx="77755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在解决图形拼组问题时，先观察图形边、角的特点和拼摆图形的轮廓线，适时地调整拼摆方法，最后验证是否合理</a:t>
            </a:r>
            <a:r>
              <a:rPr lang="zh-CN" altLang="en-US" sz="3200" b="1">
                <a:solidFill>
                  <a:srgbClr val="C00000"/>
                </a:solidFill>
                <a:latin typeface="楷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5843" name="组合 9"/>
          <p:cNvGrpSpPr/>
          <p:nvPr/>
        </p:nvGrpSpPr>
        <p:grpSpPr bwMode="auto">
          <a:xfrm>
            <a:off x="179388" y="34925"/>
            <a:ext cx="4073525" cy="881063"/>
            <a:chOff x="179512" y="35264"/>
            <a:chExt cx="4073471" cy="879930"/>
          </a:xfrm>
        </p:grpSpPr>
        <p:pic>
          <p:nvPicPr>
            <p:cNvPr id="35844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5" name="文本框 3"/>
            <p:cNvSpPr txBox="1">
              <a:spLocks noChangeArrowheads="1"/>
            </p:cNvSpPr>
            <p:nvPr/>
          </p:nvSpPr>
          <p:spPr bwMode="auto">
            <a:xfrm>
              <a:off x="924434" y="62865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>
            <a:spLocks noChangeArrowheads="1"/>
          </p:cNvSpPr>
          <p:nvPr/>
        </p:nvSpPr>
        <p:spPr bwMode="auto">
          <a:xfrm>
            <a:off x="1331913" y="925513"/>
            <a:ext cx="68929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一、风车魔术，将左图变成右图风车。</a:t>
            </a:r>
          </a:p>
        </p:txBody>
      </p:sp>
      <p:pic>
        <p:nvPicPr>
          <p:cNvPr id="36867" name="图片 2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38313"/>
            <a:ext cx="35242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矩形 3"/>
          <p:cNvSpPr>
            <a:spLocks noChangeArrowheads="1"/>
          </p:cNvSpPr>
          <p:nvPr/>
        </p:nvSpPr>
        <p:spPr bwMode="auto">
          <a:xfrm>
            <a:off x="1527175" y="3370263"/>
            <a:ext cx="6697663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将图①向右平移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格。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将图②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　　　　　　　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695825" y="3370263"/>
            <a:ext cx="544513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111500" y="3930650"/>
            <a:ext cx="52736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向下平移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格，再向右平移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</a:t>
            </a:r>
          </a:p>
        </p:txBody>
      </p:sp>
      <p:grpSp>
        <p:nvGrpSpPr>
          <p:cNvPr id="36871" name="组合 9"/>
          <p:cNvGrpSpPr/>
          <p:nvPr/>
        </p:nvGrpSpPr>
        <p:grpSpPr bwMode="auto">
          <a:xfrm>
            <a:off x="179388" y="34925"/>
            <a:ext cx="4073525" cy="881063"/>
            <a:chOff x="179512" y="35264"/>
            <a:chExt cx="4073471" cy="879930"/>
          </a:xfrm>
        </p:grpSpPr>
        <p:pic>
          <p:nvPicPr>
            <p:cNvPr id="36873" name="图片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35264"/>
              <a:ext cx="4073471" cy="879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4" name="文本框 3"/>
            <p:cNvSpPr txBox="1">
              <a:spLocks noChangeArrowheads="1"/>
            </p:cNvSpPr>
            <p:nvPr/>
          </p:nvSpPr>
          <p:spPr bwMode="auto">
            <a:xfrm>
              <a:off x="924434" y="62865"/>
              <a:ext cx="25923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备选练习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2E51D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2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3"/>
          <p:cNvSpPr>
            <a:spLocks noChangeArrowheads="1"/>
          </p:cNvSpPr>
          <p:nvPr/>
        </p:nvSpPr>
        <p:spPr bwMode="auto">
          <a:xfrm>
            <a:off x="1428750" y="3359150"/>
            <a:ext cx="6697663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将图③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　　　　            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将图④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　　　　　　　　                   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140200" y="3368675"/>
            <a:ext cx="242887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向右平移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格</a:t>
            </a:r>
          </a:p>
        </p:txBody>
      </p:sp>
      <p:sp>
        <p:nvSpPr>
          <p:cNvPr id="32772" name="矩形 7"/>
          <p:cNvSpPr>
            <a:spLocks noChangeArrowheads="1"/>
          </p:cNvSpPr>
          <p:nvPr/>
        </p:nvSpPr>
        <p:spPr bwMode="auto">
          <a:xfrm>
            <a:off x="2951163" y="3975100"/>
            <a:ext cx="5273675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向上平移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格，再向右平移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格</a:t>
            </a:r>
          </a:p>
        </p:txBody>
      </p:sp>
      <p:sp>
        <p:nvSpPr>
          <p:cNvPr id="37893" name="矩形 1"/>
          <p:cNvSpPr>
            <a:spLocks noChangeArrowheads="1"/>
          </p:cNvSpPr>
          <p:nvPr/>
        </p:nvSpPr>
        <p:spPr bwMode="auto">
          <a:xfrm>
            <a:off x="1331913" y="925513"/>
            <a:ext cx="68929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一、风车魔术，将左图变成右图风车。</a:t>
            </a:r>
          </a:p>
        </p:txBody>
      </p:sp>
      <p:pic>
        <p:nvPicPr>
          <p:cNvPr id="37894" name="图片 2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38313"/>
            <a:ext cx="352425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2E51D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9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7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>
            <a:spLocks noChangeArrowheads="1"/>
          </p:cNvSpPr>
          <p:nvPr/>
        </p:nvSpPr>
        <p:spPr bwMode="auto">
          <a:xfrm>
            <a:off x="192088" y="285750"/>
            <a:ext cx="7693025" cy="17256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二、先画出轴对称图形的另一半，然后画出将整个轴对称图形向右平移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格，再绕点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的对应点逆时针旋转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的图形。</a:t>
            </a:r>
          </a:p>
        </p:txBody>
      </p:sp>
      <p:pic>
        <p:nvPicPr>
          <p:cNvPr id="3891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974850"/>
            <a:ext cx="5160963" cy="275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778250" y="2644775"/>
            <a:ext cx="649288" cy="3619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4110038" y="3009900"/>
            <a:ext cx="29527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110038" y="2998788"/>
            <a:ext cx="0" cy="7096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778250" y="3692525"/>
            <a:ext cx="3317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/>
          <p:cNvSpPr/>
          <p:nvPr/>
        </p:nvSpPr>
        <p:spPr>
          <a:xfrm>
            <a:off x="3065463" y="2652713"/>
            <a:ext cx="1381125" cy="1047750"/>
          </a:xfrm>
          <a:custGeom>
            <a:avLst/>
            <a:gdLst>
              <a:gd name="connsiteX0" fmla="*/ 690655 w 1381309"/>
              <a:gd name="connsiteY0" fmla="*/ 0 h 1047620"/>
              <a:gd name="connsiteX1" fmla="*/ 1381309 w 1381309"/>
              <a:gd name="connsiteY1" fmla="*/ 354852 h 1047620"/>
              <a:gd name="connsiteX2" fmla="*/ 1044111 w 1381309"/>
              <a:gd name="connsiteY2" fmla="*/ 354852 h 1047620"/>
              <a:gd name="connsiteX3" fmla="*/ 1044111 w 1381309"/>
              <a:gd name="connsiteY3" fmla="*/ 1047620 h 1047620"/>
              <a:gd name="connsiteX4" fmla="*/ 353462 w 1381309"/>
              <a:gd name="connsiteY4" fmla="*/ 1047620 h 1047620"/>
              <a:gd name="connsiteX5" fmla="*/ 353462 w 1381309"/>
              <a:gd name="connsiteY5" fmla="*/ 354852 h 1047620"/>
              <a:gd name="connsiteX6" fmla="*/ 0 w 1381309"/>
              <a:gd name="connsiteY6" fmla="*/ 354852 h 1047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1309" h="1047620">
                <a:moveTo>
                  <a:pt x="690655" y="0"/>
                </a:moveTo>
                <a:lnTo>
                  <a:pt x="1381309" y="354852"/>
                </a:lnTo>
                <a:lnTo>
                  <a:pt x="1044111" y="354852"/>
                </a:lnTo>
                <a:lnTo>
                  <a:pt x="1044111" y="1047620"/>
                </a:lnTo>
                <a:lnTo>
                  <a:pt x="353462" y="1047620"/>
                </a:lnTo>
                <a:lnTo>
                  <a:pt x="353462" y="354852"/>
                </a:lnTo>
                <a:lnTo>
                  <a:pt x="0" y="354852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921" name="矩形 19"/>
          <p:cNvSpPr>
            <a:spLocks noChangeArrowheads="1"/>
          </p:cNvSpPr>
          <p:nvPr/>
        </p:nvSpPr>
        <p:spPr bwMode="auto">
          <a:xfrm>
            <a:off x="5520055" y="3692525"/>
            <a:ext cx="365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</a:p>
        </p:txBody>
      </p:sp>
      <p:grpSp>
        <p:nvGrpSpPr>
          <p:cNvPr id="21" name="组合 20"/>
          <p:cNvGrpSpPr/>
          <p:nvPr/>
        </p:nvGrpSpPr>
        <p:grpSpPr bwMode="auto">
          <a:xfrm>
            <a:off x="4770438" y="2644775"/>
            <a:ext cx="2071687" cy="2089150"/>
            <a:chOff x="3190690" y="1559342"/>
            <a:chExt cx="2071964" cy="2089752"/>
          </a:xfrm>
        </p:grpSpPr>
        <p:sp>
          <p:nvSpPr>
            <p:cNvPr id="22" name="任意多边形: 形状 21"/>
            <p:cNvSpPr/>
            <p:nvPr/>
          </p:nvSpPr>
          <p:spPr>
            <a:xfrm>
              <a:off x="3881344" y="1559342"/>
              <a:ext cx="1381310" cy="1048052"/>
            </a:xfrm>
            <a:custGeom>
              <a:avLst/>
              <a:gdLst>
                <a:gd name="connsiteX0" fmla="*/ 690655 w 1381309"/>
                <a:gd name="connsiteY0" fmla="*/ 0 h 1047620"/>
                <a:gd name="connsiteX1" fmla="*/ 1381309 w 1381309"/>
                <a:gd name="connsiteY1" fmla="*/ 354852 h 1047620"/>
                <a:gd name="connsiteX2" fmla="*/ 1044111 w 1381309"/>
                <a:gd name="connsiteY2" fmla="*/ 354852 h 1047620"/>
                <a:gd name="connsiteX3" fmla="*/ 1044111 w 1381309"/>
                <a:gd name="connsiteY3" fmla="*/ 1047620 h 1047620"/>
                <a:gd name="connsiteX4" fmla="*/ 353462 w 1381309"/>
                <a:gd name="connsiteY4" fmla="*/ 1047620 h 1047620"/>
                <a:gd name="connsiteX5" fmla="*/ 353462 w 1381309"/>
                <a:gd name="connsiteY5" fmla="*/ 354852 h 1047620"/>
                <a:gd name="connsiteX6" fmla="*/ 0 w 1381309"/>
                <a:gd name="connsiteY6" fmla="*/ 354852 h 104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309" h="1047620">
                  <a:moveTo>
                    <a:pt x="690655" y="0"/>
                  </a:moveTo>
                  <a:lnTo>
                    <a:pt x="1381309" y="354852"/>
                  </a:lnTo>
                  <a:lnTo>
                    <a:pt x="1044111" y="354852"/>
                  </a:lnTo>
                  <a:lnTo>
                    <a:pt x="1044111" y="1047620"/>
                  </a:lnTo>
                  <a:lnTo>
                    <a:pt x="353462" y="1047620"/>
                  </a:lnTo>
                  <a:lnTo>
                    <a:pt x="353462" y="354852"/>
                  </a:lnTo>
                  <a:lnTo>
                    <a:pt x="0" y="354852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" name="任意多边形: 形状 22"/>
            <p:cNvSpPr/>
            <p:nvPr/>
          </p:nvSpPr>
          <p:spPr>
            <a:xfrm rot="10800000">
              <a:off x="3190690" y="2601042"/>
              <a:ext cx="1381310" cy="1048052"/>
            </a:xfrm>
            <a:custGeom>
              <a:avLst/>
              <a:gdLst>
                <a:gd name="connsiteX0" fmla="*/ 690655 w 1381309"/>
                <a:gd name="connsiteY0" fmla="*/ 0 h 1047620"/>
                <a:gd name="connsiteX1" fmla="*/ 1381309 w 1381309"/>
                <a:gd name="connsiteY1" fmla="*/ 354852 h 1047620"/>
                <a:gd name="connsiteX2" fmla="*/ 1044111 w 1381309"/>
                <a:gd name="connsiteY2" fmla="*/ 354852 h 1047620"/>
                <a:gd name="connsiteX3" fmla="*/ 1044111 w 1381309"/>
                <a:gd name="connsiteY3" fmla="*/ 1047620 h 1047620"/>
                <a:gd name="connsiteX4" fmla="*/ 353462 w 1381309"/>
                <a:gd name="connsiteY4" fmla="*/ 1047620 h 1047620"/>
                <a:gd name="connsiteX5" fmla="*/ 353462 w 1381309"/>
                <a:gd name="connsiteY5" fmla="*/ 354852 h 1047620"/>
                <a:gd name="connsiteX6" fmla="*/ 0 w 1381309"/>
                <a:gd name="connsiteY6" fmla="*/ 354852 h 104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309" h="1047620">
                  <a:moveTo>
                    <a:pt x="690655" y="0"/>
                  </a:moveTo>
                  <a:lnTo>
                    <a:pt x="1381309" y="354852"/>
                  </a:lnTo>
                  <a:lnTo>
                    <a:pt x="1044111" y="354852"/>
                  </a:lnTo>
                  <a:lnTo>
                    <a:pt x="1044111" y="1047620"/>
                  </a:lnTo>
                  <a:lnTo>
                    <a:pt x="353462" y="1047620"/>
                  </a:lnTo>
                  <a:lnTo>
                    <a:pt x="353462" y="354852"/>
                  </a:lnTo>
                  <a:lnTo>
                    <a:pt x="0" y="354852"/>
                  </a:lnTo>
                  <a:close/>
                </a:path>
              </a:pathLst>
            </a:cu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2E51D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59259E-6 L 0.26233 -0.0015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/>
      <p:bldP spid="38921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664</Words>
  <Application>Microsoft Office PowerPoint</Application>
  <PresentationFormat>全屏显示(16:9)</PresentationFormat>
  <Paragraphs>85</Paragraphs>
  <Slides>22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仓耳今楷05-6763 W05</vt:lpstr>
      <vt:lpstr>等线</vt:lpstr>
      <vt:lpstr>等线 Light</vt:lpstr>
      <vt:lpstr>黑体</vt:lpstr>
      <vt:lpstr>楷体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260</cp:revision>
  <dcterms:created xsi:type="dcterms:W3CDTF">2015-08-27T07:30:00Z</dcterms:created>
  <dcterms:modified xsi:type="dcterms:W3CDTF">2026-07-14T03:39:19Z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736AE165E871425DB33C06ACE5CE1C0E</vt:lpwstr>
  </property>
</Properties>
</file>