
<file path=[Content_Types].xml><?xml version="1.0" encoding="utf-8"?>
<Types xmlns="http://schemas.openxmlformats.org/package/2006/content-types">
  <Default Extension="jpeg" ContentType="image/jpeg"/>
  <Default Extension="jpeg@h_1280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notesMasterIdLst>
    <p:notesMasterId r:id="rId16"/>
  </p:notesMasterIdLst>
  <p:sldIdLst>
    <p:sldId id="256" r:id="rId2"/>
    <p:sldId id="347" r:id="rId3"/>
    <p:sldId id="402" r:id="rId4"/>
    <p:sldId id="405" r:id="rId5"/>
    <p:sldId id="404" r:id="rId6"/>
    <p:sldId id="407" r:id="rId7"/>
    <p:sldId id="403" r:id="rId8"/>
    <p:sldId id="408" r:id="rId9"/>
    <p:sldId id="409" r:id="rId10"/>
    <p:sldId id="410" r:id="rId11"/>
    <p:sldId id="411" r:id="rId12"/>
    <p:sldId id="265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013" indent="-1508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613" indent="-3032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813" indent="-608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9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0E3"/>
    <a:srgbClr val="E3986F"/>
    <a:srgbClr val="FFFFFF"/>
    <a:srgbClr val="FAF3E3"/>
    <a:srgbClr val="FDEBD1"/>
    <a:srgbClr val="E5F8F9"/>
    <a:srgbClr val="F9FFFF"/>
    <a:srgbClr val="B66A58"/>
    <a:srgbClr val="EA6878"/>
    <a:srgbClr val="F3E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787" y="72"/>
      </p:cViewPr>
      <p:guideLst>
        <p:guide orient="horz" pos="2053"/>
        <p:guide pos="3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5F54C63-726E-478C-911C-3610DB27F3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402187-F45F-477D-A2E5-32328C9F82B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039F59-D67F-4E3B-9E6C-3D1BB59345EF}" type="datetimeFigureOut">
              <a:rPr lang="zh-CN" altLang="en-US"/>
              <a:pPr>
                <a:defRPr/>
              </a:pPr>
              <a:t>2026/7/21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0A91358-BC36-4A26-92FC-167E281868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6B7183F-3B6D-44B0-986E-C709D882E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C6B7BB-0CC4-4A45-BB34-B4FA1888A9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AF22F7-3DE9-418B-B31F-A1609948D0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F2BAB0A-C445-4530-8382-93CA409E05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80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76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72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68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86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9D203C8-0E5A-49A8-B593-7699789B87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1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0A6F628-C9F1-4620-9A2A-E8B70E04A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4" b="27234"/>
          <a:stretch>
            <a:fillRect/>
          </a:stretch>
        </p:blipFill>
        <p:spPr bwMode="auto">
          <a:xfrm>
            <a:off x="4505325" y="1249363"/>
            <a:ext cx="685800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>
            <a:extLst>
              <a:ext uri="{FF2B5EF4-FFF2-40B4-BE49-F238E27FC236}">
                <a16:creationId xmlns:a16="http://schemas.microsoft.com/office/drawing/2014/main" id="{D7F0D810-45B2-404A-B7A9-07C6B7252D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69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44969E85-3864-43A6-B29E-8EE337AB2E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C0D7E76-CDFF-4735-82DA-231ADA56A40C}"/>
              </a:ext>
            </a:extLst>
          </p:cNvPr>
          <p:cNvSpPr/>
          <p:nvPr userDrawn="1"/>
        </p:nvSpPr>
        <p:spPr>
          <a:xfrm>
            <a:off x="481013" y="425450"/>
            <a:ext cx="11250612" cy="6007100"/>
          </a:xfrm>
          <a:prstGeom prst="rect">
            <a:avLst/>
          </a:prstGeom>
          <a:solidFill>
            <a:schemeClr val="bg1"/>
          </a:solidFill>
          <a:ln w="19050">
            <a:solidFill>
              <a:srgbClr val="CE9F6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CBD52A-1FE6-4333-8FE8-D6C2B7157337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>
            <a:extLst>
              <a:ext uri="{FF2B5EF4-FFF2-40B4-BE49-F238E27FC236}">
                <a16:creationId xmlns:a16="http://schemas.microsoft.com/office/drawing/2014/main" id="{07296B47-5F9E-4487-BE09-5E126114AD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2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6" r:id="rId2"/>
    <p:sldLayoutId id="2147483877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@h_1280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A9A25260-B18F-42FF-965C-B9F85003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135826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7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339" name="标题 1">
            <a:extLst>
              <a:ext uri="{FF2B5EF4-FFF2-40B4-BE49-F238E27FC236}">
                <a16:creationId xmlns:a16="http://schemas.microsoft.com/office/drawing/2014/main" id="{10B29B52-3534-418D-A0C7-CE738EFBF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3861" y="1900555"/>
            <a:ext cx="388366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密铺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930A82-F11E-4E8C-936B-95C71BEF9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8611575" cy="988281"/>
          </a:xfrm>
          <a:prstGeom prst="rect">
            <a:avLst/>
          </a:prstGeom>
        </p:spPr>
      </p:pic>
      <p:sp>
        <p:nvSpPr>
          <p:cNvPr id="15369" name="Rectangle 16">
            <a:extLst>
              <a:ext uri="{FF2B5EF4-FFF2-40B4-BE49-F238E27FC236}">
                <a16:creationId xmlns:a16="http://schemas.microsoft.com/office/drawing/2014/main" id="{22ACD889-A09F-44FD-9949-3617B14D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一、创设情境，抽象出密铺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8786BAF-C8F3-BF64-A4B8-00F85CE49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1" y="1294797"/>
            <a:ext cx="4033829" cy="241309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A275FF9-AA12-F0C7-9D47-3E7ED5897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87" y="1273614"/>
            <a:ext cx="3529600" cy="24130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AF0E713-83BB-ECC7-E2FD-80D291F2C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7" t="53361" r="15560"/>
          <a:stretch>
            <a:fillRect/>
          </a:stretch>
        </p:blipFill>
        <p:spPr>
          <a:xfrm>
            <a:off x="4870721" y="1295295"/>
            <a:ext cx="2915674" cy="2391412"/>
          </a:xfrm>
          <a:prstGeom prst="rect">
            <a:avLst/>
          </a:prstGeom>
        </p:spPr>
      </p:pic>
      <p:sp>
        <p:nvSpPr>
          <p:cNvPr id="9" name="矩形 2">
            <a:extLst>
              <a:ext uri="{FF2B5EF4-FFF2-40B4-BE49-F238E27FC236}">
                <a16:creationId xmlns:a16="http://schemas.microsoft.com/office/drawing/2014/main" id="{9BF0E141-E23B-F9E3-35E6-56D8E4052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336" y="3887259"/>
            <a:ext cx="10477327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在蜂巢、瓷砖、地毯和一些艺术作品中，经常能找到像上面这样的美丽图案。像这样，图形之间既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没有重叠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没有空隙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地铺满整个平面的现象，就是</a:t>
            </a:r>
            <a:r>
              <a:rPr lang="zh-CN" altLang="en-US" sz="3200" b="1" dirty="0">
                <a:highlight>
                  <a:srgbClr val="FF00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密铺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15D13DE-C8AC-3503-5F0E-85884792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803" y="574834"/>
            <a:ext cx="1577567" cy="883919"/>
          </a:xfrm>
          <a:prstGeom prst="rect">
            <a:avLst/>
          </a:prstGeom>
        </p:spPr>
      </p:pic>
      <p:sp>
        <p:nvSpPr>
          <p:cNvPr id="6" name="矩形 2">
            <a:extLst>
              <a:ext uri="{FF2B5EF4-FFF2-40B4-BE49-F238E27FC236}">
                <a16:creationId xmlns:a16="http://schemas.microsoft.com/office/drawing/2014/main" id="{A4101084-FB09-C82B-3C9D-F676156A3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68" y="1540299"/>
            <a:ext cx="9607464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哪些图形可以密铺？选择一种学过的图形，看看它能不能密铺。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65BDCB-10D7-25E9-4465-D2960C9ADC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7554935" cy="988281"/>
          </a:xfrm>
          <a:prstGeom prst="rect">
            <a:avLst/>
          </a:prstGeom>
        </p:spPr>
      </p:pic>
      <p:sp>
        <p:nvSpPr>
          <p:cNvPr id="9" name="Rectangle 16">
            <a:extLst>
              <a:ext uri="{FF2B5EF4-FFF2-40B4-BE49-F238E27FC236}">
                <a16:creationId xmlns:a16="http://schemas.microsoft.com/office/drawing/2014/main" id="{0AAE9DC6-A3BF-8C32-FA38-70A26B35C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二、探究多边形的密铺</a:t>
            </a: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07036DD9-852A-9994-AFDA-C5B61F2AAB21}"/>
              </a:ext>
            </a:extLst>
          </p:cNvPr>
          <p:cNvSpPr/>
          <p:nvPr/>
        </p:nvSpPr>
        <p:spPr>
          <a:xfrm>
            <a:off x="767725" y="3483627"/>
            <a:ext cx="1672203" cy="1588137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梯形 14">
            <a:extLst>
              <a:ext uri="{FF2B5EF4-FFF2-40B4-BE49-F238E27FC236}">
                <a16:creationId xmlns:a16="http://schemas.microsoft.com/office/drawing/2014/main" id="{8405FC5F-B9AB-C03D-5A9C-E6F4A03E9693}"/>
              </a:ext>
            </a:extLst>
          </p:cNvPr>
          <p:cNvSpPr/>
          <p:nvPr/>
        </p:nvSpPr>
        <p:spPr>
          <a:xfrm>
            <a:off x="5616230" y="3461138"/>
            <a:ext cx="1672203" cy="1610626"/>
          </a:xfrm>
          <a:prstGeom prst="trapezoid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8C47AF49-A423-F6F7-F277-9506FE7C1699}"/>
              </a:ext>
            </a:extLst>
          </p:cNvPr>
          <p:cNvSpPr/>
          <p:nvPr/>
        </p:nvSpPr>
        <p:spPr>
          <a:xfrm>
            <a:off x="7834518" y="3505534"/>
            <a:ext cx="1493061" cy="1576725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EBC065E-8B24-3476-B037-D03B6CC39E63}"/>
              </a:ext>
            </a:extLst>
          </p:cNvPr>
          <p:cNvSpPr/>
          <p:nvPr/>
        </p:nvSpPr>
        <p:spPr>
          <a:xfrm>
            <a:off x="2986013" y="3959434"/>
            <a:ext cx="2084132" cy="1112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0C47300-5B39-660F-13C8-4D8D44AAAEBE}"/>
              </a:ext>
            </a:extLst>
          </p:cNvPr>
          <p:cNvSpPr/>
          <p:nvPr/>
        </p:nvSpPr>
        <p:spPr>
          <a:xfrm>
            <a:off x="9812704" y="3461138"/>
            <a:ext cx="1711627" cy="17116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377EC0-67FA-75D6-89CD-46D22C8A59B1}"/>
              </a:ext>
            </a:extLst>
          </p:cNvPr>
          <p:cNvGrpSpPr/>
          <p:nvPr/>
        </p:nvGrpSpPr>
        <p:grpSpPr>
          <a:xfrm>
            <a:off x="1141546" y="5140756"/>
            <a:ext cx="924560" cy="688811"/>
            <a:chOff x="1032476" y="4114800"/>
            <a:chExt cx="1720884" cy="1282084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2C05006-6C21-6267-8313-21BF07E7A2F9}"/>
                </a:ext>
              </a:extLst>
            </p:cNvPr>
            <p:cNvCxnSpPr>
              <a:cxnSpLocks/>
            </p:cNvCxnSpPr>
            <p:nvPr/>
          </p:nvCxnSpPr>
          <p:spPr>
            <a:xfrm>
              <a:off x="1032476" y="4655783"/>
              <a:ext cx="379763" cy="74110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07A76E4-3105-1BD3-92CE-3C0FC069A9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2240" y="4114800"/>
              <a:ext cx="1341120" cy="12820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3A8A96E-F841-F18D-B074-BB614A86FE1B}"/>
              </a:ext>
            </a:extLst>
          </p:cNvPr>
          <p:cNvGrpSpPr/>
          <p:nvPr/>
        </p:nvGrpSpPr>
        <p:grpSpPr>
          <a:xfrm>
            <a:off x="3565799" y="5140756"/>
            <a:ext cx="924560" cy="688811"/>
            <a:chOff x="1032476" y="4114800"/>
            <a:chExt cx="1720884" cy="1282084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EF348A3-795F-DF71-66F1-4B340795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032476" y="4655783"/>
              <a:ext cx="379763" cy="74110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D6D863AC-527F-B04C-B204-6346F41EE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2240" y="4114800"/>
              <a:ext cx="1341120" cy="12820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75CB856-8D1A-CAF0-9DFA-284E3C2E8E40}"/>
              </a:ext>
            </a:extLst>
          </p:cNvPr>
          <p:cNvGrpSpPr/>
          <p:nvPr/>
        </p:nvGrpSpPr>
        <p:grpSpPr>
          <a:xfrm>
            <a:off x="6096000" y="5140756"/>
            <a:ext cx="924560" cy="688811"/>
            <a:chOff x="1032476" y="4114800"/>
            <a:chExt cx="1720884" cy="1282084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6090C6C9-3E45-79B0-F391-45E6C2B13F19}"/>
                </a:ext>
              </a:extLst>
            </p:cNvPr>
            <p:cNvCxnSpPr>
              <a:cxnSpLocks/>
            </p:cNvCxnSpPr>
            <p:nvPr/>
          </p:nvCxnSpPr>
          <p:spPr>
            <a:xfrm>
              <a:off x="1032476" y="4655783"/>
              <a:ext cx="379763" cy="74110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735E88F0-EB74-585B-F306-1CCC68F2BB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2240" y="4114800"/>
              <a:ext cx="1341120" cy="12820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F349FF8-F3D4-617B-F5CC-E4955CBFE0CB}"/>
              </a:ext>
            </a:extLst>
          </p:cNvPr>
          <p:cNvGrpSpPr/>
          <p:nvPr/>
        </p:nvGrpSpPr>
        <p:grpSpPr>
          <a:xfrm>
            <a:off x="7954352" y="5140756"/>
            <a:ext cx="924560" cy="688811"/>
            <a:chOff x="1032476" y="4114800"/>
            <a:chExt cx="1720884" cy="1282084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AA69DA3C-6632-F7AF-96BC-B2996948C3DC}"/>
                </a:ext>
              </a:extLst>
            </p:cNvPr>
            <p:cNvCxnSpPr>
              <a:cxnSpLocks/>
            </p:cNvCxnSpPr>
            <p:nvPr/>
          </p:nvCxnSpPr>
          <p:spPr>
            <a:xfrm>
              <a:off x="1032476" y="4655783"/>
              <a:ext cx="379763" cy="74110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DA53E4E8-2C92-B64C-6AE8-D1D967500F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2240" y="4114800"/>
              <a:ext cx="1341120" cy="12820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595CA5F-C948-A945-A561-A37D9009EE1F}"/>
              </a:ext>
            </a:extLst>
          </p:cNvPr>
          <p:cNvGrpSpPr/>
          <p:nvPr/>
        </p:nvGrpSpPr>
        <p:grpSpPr>
          <a:xfrm>
            <a:off x="10425199" y="5307540"/>
            <a:ext cx="564295" cy="553521"/>
            <a:chOff x="1322968" y="4446454"/>
            <a:chExt cx="1050323" cy="1030269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E3DCEEC5-9E47-4DEE-F874-74BC92D189B0}"/>
                </a:ext>
              </a:extLst>
            </p:cNvPr>
            <p:cNvCxnSpPr>
              <a:cxnSpLocks/>
            </p:cNvCxnSpPr>
            <p:nvPr/>
          </p:nvCxnSpPr>
          <p:spPr>
            <a:xfrm>
              <a:off x="1322968" y="4446454"/>
              <a:ext cx="1050323" cy="103026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A400632-DCA6-8D75-CC37-EB62E83A79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2968" y="4465365"/>
              <a:ext cx="1050323" cy="95273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104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D7A7EAD7-0451-C0F6-68CD-95729E5C0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197" y="1290310"/>
            <a:ext cx="107826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全班交流密铺的作品，三角形能不能密铺？四边形呢？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CE72275-652E-65D2-B836-ECE9BA369427}"/>
              </a:ext>
            </a:extLst>
          </p:cNvPr>
          <p:cNvGrpSpPr/>
          <p:nvPr/>
        </p:nvGrpSpPr>
        <p:grpSpPr>
          <a:xfrm>
            <a:off x="1160780" y="2024656"/>
            <a:ext cx="4640580" cy="1307824"/>
            <a:chOff x="1160780" y="2024656"/>
            <a:chExt cx="4640580" cy="130782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1503C4B-249B-367E-C3CE-821B6DF6C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160780" y="2160254"/>
              <a:ext cx="1013460" cy="991447"/>
            </a:xfrm>
            <a:prstGeom prst="rect">
              <a:avLst/>
            </a:prstGeom>
          </p:spPr>
        </p:pic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3617255-3AF1-1A83-21FA-1C03AFE4A2DA}"/>
                </a:ext>
              </a:extLst>
            </p:cNvPr>
            <p:cNvGrpSpPr/>
            <p:nvPr/>
          </p:nvGrpSpPr>
          <p:grpSpPr>
            <a:xfrm>
              <a:off x="2536394" y="2024656"/>
              <a:ext cx="3264966" cy="1307824"/>
              <a:chOff x="3477296" y="2308221"/>
              <a:chExt cx="3264966" cy="1307824"/>
            </a:xfrm>
          </p:grpSpPr>
          <p:sp>
            <p:nvSpPr>
              <p:cNvPr id="4" name="对话气泡: 圆角矩形 3">
                <a:extLst>
                  <a:ext uri="{FF2B5EF4-FFF2-40B4-BE49-F238E27FC236}">
                    <a16:creationId xmlns:a16="http://schemas.microsoft.com/office/drawing/2014/main" id="{7F192CF1-4B82-C6A0-3091-9E41841FF172}"/>
                  </a:ext>
                </a:extLst>
              </p:cNvPr>
              <p:cNvSpPr/>
              <p:nvPr/>
            </p:nvSpPr>
            <p:spPr>
              <a:xfrm>
                <a:off x="3477296" y="2408349"/>
                <a:ext cx="3264966" cy="1207696"/>
              </a:xfrm>
              <a:prstGeom prst="wedgeRoundRectCallout">
                <a:avLst>
                  <a:gd name="adj1" fmla="val -66143"/>
                  <a:gd name="adj2" fmla="val 9785"/>
                  <a:gd name="adj3" fmla="val 166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Rectangle 15">
                <a:extLst>
                  <a:ext uri="{FF2B5EF4-FFF2-40B4-BE49-F238E27FC236}">
                    <a16:creationId xmlns:a16="http://schemas.microsoft.com/office/drawing/2014/main" id="{6FF80D48-9B32-C69C-38D9-5FD2F6A2EFAD}"/>
                  </a:ext>
                </a:extLst>
              </p:cNvPr>
              <p:cNvSpPr txBox="1">
                <a:spLocks noRot="1" noChangeArrowheads="1"/>
              </p:cNvSpPr>
              <p:nvPr/>
            </p:nvSpPr>
            <p:spPr bwMode="auto">
              <a:xfrm>
                <a:off x="3554770" y="2308221"/>
                <a:ext cx="3187492" cy="9871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50000"/>
                  </a:lnSpc>
                  <a:spcAft>
                    <a:spcPts val="0"/>
                  </a:spcAft>
                  <a:buNone/>
                </a:pPr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任意全等的三角形、四边形能密铺。</a:t>
                </a:r>
                <a:endPara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A36384F6-F71F-BB82-ED3D-A9ED24ECFF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9170375" cy="988281"/>
          </a:xfrm>
          <a:prstGeom prst="rect">
            <a:avLst/>
          </a:prstGeom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B16D9CC6-C008-F835-EE6E-3E9885381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三、聚焦研究问题，发现规律</a:t>
            </a:r>
          </a:p>
        </p:txBody>
      </p:sp>
      <p:pic>
        <p:nvPicPr>
          <p:cNvPr id="10" name="图片 3">
            <a:extLst>
              <a:ext uri="{FF2B5EF4-FFF2-40B4-BE49-F238E27FC236}">
                <a16:creationId xmlns:a16="http://schemas.microsoft.com/office/drawing/2014/main" id="{BB2D534C-FA60-3C2E-D2E7-EA73C7477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30" y="3832782"/>
            <a:ext cx="2927210" cy="173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">
            <a:extLst>
              <a:ext uri="{FF2B5EF4-FFF2-40B4-BE49-F238E27FC236}">
                <a16:creationId xmlns:a16="http://schemas.microsoft.com/office/drawing/2014/main" id="{2E996D97-5067-BFA1-01D9-F57774770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199" y="3465096"/>
            <a:ext cx="2974807" cy="247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9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3225E2A-C20B-687F-6FEC-519B68209977}"/>
              </a:ext>
            </a:extLst>
          </p:cNvPr>
          <p:cNvGrpSpPr/>
          <p:nvPr/>
        </p:nvGrpSpPr>
        <p:grpSpPr>
          <a:xfrm>
            <a:off x="1022710" y="1338074"/>
            <a:ext cx="5191222" cy="1188586"/>
            <a:chOff x="455422" y="1552462"/>
            <a:chExt cx="5191222" cy="118858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CF390A8-9B4E-DF62-A2B2-535BA533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422" y="1552462"/>
              <a:ext cx="1185606" cy="1188586"/>
            </a:xfrm>
            <a:prstGeom prst="rect">
              <a:avLst/>
            </a:prstGeom>
          </p:spPr>
        </p:pic>
        <p:sp>
          <p:nvSpPr>
            <p:cNvPr id="9" name="AutoShape 27">
              <a:extLst>
                <a:ext uri="{FF2B5EF4-FFF2-40B4-BE49-F238E27FC236}">
                  <a16:creationId xmlns:a16="http://schemas.microsoft.com/office/drawing/2014/main" id="{202C2A5C-44D2-D00F-7F1B-28C0EA85A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9247" y="1614015"/>
              <a:ext cx="3567397" cy="1127033"/>
            </a:xfrm>
            <a:prstGeom prst="wedgeRoundRectCallout">
              <a:avLst>
                <a:gd name="adj1" fmla="val -61175"/>
                <a:gd name="adj2" fmla="val -8647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平行四边形、梯形都可以密铺。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8917F21-498E-1C55-CAA3-BEF6E05CAE0A}"/>
              </a:ext>
            </a:extLst>
          </p:cNvPr>
          <p:cNvGrpSpPr/>
          <p:nvPr/>
        </p:nvGrpSpPr>
        <p:grpSpPr>
          <a:xfrm>
            <a:off x="6733431" y="1399627"/>
            <a:ext cx="4095353" cy="1177780"/>
            <a:chOff x="3566017" y="1344391"/>
            <a:chExt cx="4095353" cy="117778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F5A512A-816C-DB94-18E0-15BD37693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75764" y="1344391"/>
              <a:ext cx="1185606" cy="1177780"/>
            </a:xfrm>
            <a:prstGeom prst="rect">
              <a:avLst/>
            </a:prstGeom>
          </p:spPr>
        </p:pic>
        <p:sp>
          <p:nvSpPr>
            <p:cNvPr id="13" name="AutoShape 27">
              <a:extLst>
                <a:ext uri="{FF2B5EF4-FFF2-40B4-BE49-F238E27FC236}">
                  <a16:creationId xmlns:a16="http://schemas.microsoft.com/office/drawing/2014/main" id="{417111C7-18D4-25B1-4616-030CECC2C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017" y="1344391"/>
              <a:ext cx="2552808" cy="786450"/>
            </a:xfrm>
            <a:prstGeom prst="wedgeRoundRectCallout">
              <a:avLst>
                <a:gd name="adj1" fmla="val 58836"/>
                <a:gd name="adj2" fmla="val -14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圆不能密铺。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4" name="Picture 19" descr="梯形1">
            <a:extLst>
              <a:ext uri="{FF2B5EF4-FFF2-40B4-BE49-F238E27FC236}">
                <a16:creationId xmlns:a16="http://schemas.microsoft.com/office/drawing/2014/main" id="{5E95431F-5AEB-2EA0-0E3A-2232C6D3E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74799" y="3181826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" descr="梯形1">
            <a:extLst>
              <a:ext uri="{FF2B5EF4-FFF2-40B4-BE49-F238E27FC236}">
                <a16:creationId xmlns:a16="http://schemas.microsoft.com/office/drawing/2014/main" id="{57AC8A75-4266-E418-CEBF-580D47FF3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2233928" y="3191985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" descr="梯形1">
            <a:extLst>
              <a:ext uri="{FF2B5EF4-FFF2-40B4-BE49-F238E27FC236}">
                <a16:creationId xmlns:a16="http://schemas.microsoft.com/office/drawing/2014/main" id="{6AA2B162-273C-2239-DE08-25B7E83B2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0879" y="3181826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9" descr="梯形1">
            <a:extLst>
              <a:ext uri="{FF2B5EF4-FFF2-40B4-BE49-F238E27FC236}">
                <a16:creationId xmlns:a16="http://schemas.microsoft.com/office/drawing/2014/main" id="{C24C710E-D120-BDE4-59AD-B3BD3EE01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574799" y="3889532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9" descr="梯形1">
            <a:extLst>
              <a:ext uri="{FF2B5EF4-FFF2-40B4-BE49-F238E27FC236}">
                <a16:creationId xmlns:a16="http://schemas.microsoft.com/office/drawing/2014/main" id="{47977DCF-EF57-CF7F-E548-C57B43EBC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4923" y="3879372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 descr="梯形1">
            <a:extLst>
              <a:ext uri="{FF2B5EF4-FFF2-40B4-BE49-F238E27FC236}">
                <a16:creationId xmlns:a16="http://schemas.microsoft.com/office/drawing/2014/main" id="{2745B17B-3AC5-E323-8A67-4EB36785F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227066" y="3889532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梯形1">
            <a:extLst>
              <a:ext uri="{FF2B5EF4-FFF2-40B4-BE49-F238E27FC236}">
                <a16:creationId xmlns:a16="http://schemas.microsoft.com/office/drawing/2014/main" id="{723E03E9-D089-17CB-937D-130BA2D2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08806" y="4576921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9" descr="梯形1">
            <a:extLst>
              <a:ext uri="{FF2B5EF4-FFF2-40B4-BE49-F238E27FC236}">
                <a16:creationId xmlns:a16="http://schemas.microsoft.com/office/drawing/2014/main" id="{D8930CD0-41CA-1752-38B6-5B06503F0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2567935" y="4587080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9" descr="梯形1">
            <a:extLst>
              <a:ext uri="{FF2B5EF4-FFF2-40B4-BE49-F238E27FC236}">
                <a16:creationId xmlns:a16="http://schemas.microsoft.com/office/drawing/2014/main" id="{81CFB591-7478-3176-8C27-0087D778C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64886" y="4576921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9" descr="梯形1">
            <a:extLst>
              <a:ext uri="{FF2B5EF4-FFF2-40B4-BE49-F238E27FC236}">
                <a16:creationId xmlns:a16="http://schemas.microsoft.com/office/drawing/2014/main" id="{A9CDBD94-B00E-E091-DC9E-09E270129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886194" y="3191983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9" descr="梯形1">
            <a:extLst>
              <a:ext uri="{FF2B5EF4-FFF2-40B4-BE49-F238E27FC236}">
                <a16:creationId xmlns:a16="http://schemas.microsoft.com/office/drawing/2014/main" id="{F92726C9-137E-4E07-09DB-63AA2CAF7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27188" y="3884453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9" descr="梯形1">
            <a:extLst>
              <a:ext uri="{FF2B5EF4-FFF2-40B4-BE49-F238E27FC236}">
                <a16:creationId xmlns:a16="http://schemas.microsoft.com/office/drawing/2014/main" id="{772FFA49-7F0E-8D3B-9E51-B90B9A1EE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224015" y="4587080"/>
            <a:ext cx="1358899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椭圆 25">
            <a:extLst>
              <a:ext uri="{FF2B5EF4-FFF2-40B4-BE49-F238E27FC236}">
                <a16:creationId xmlns:a16="http://schemas.microsoft.com/office/drawing/2014/main" id="{14871A66-0414-EAE4-0350-F3EA56B224E1}"/>
              </a:ext>
            </a:extLst>
          </p:cNvPr>
          <p:cNvSpPr/>
          <p:nvPr/>
        </p:nvSpPr>
        <p:spPr>
          <a:xfrm>
            <a:off x="7316582" y="3049744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F44C9373-473C-46E6-B201-459CFCE6C6DA}"/>
              </a:ext>
            </a:extLst>
          </p:cNvPr>
          <p:cNvSpPr/>
          <p:nvPr/>
        </p:nvSpPr>
        <p:spPr>
          <a:xfrm>
            <a:off x="8054770" y="3049744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D454064-EDE2-3B78-E9A7-C2FBB50BFCF5}"/>
              </a:ext>
            </a:extLst>
          </p:cNvPr>
          <p:cNvSpPr/>
          <p:nvPr/>
        </p:nvSpPr>
        <p:spPr>
          <a:xfrm>
            <a:off x="8792958" y="3049744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8319129-EE4A-BB37-5A56-1E8507569BF3}"/>
              </a:ext>
            </a:extLst>
          </p:cNvPr>
          <p:cNvSpPr/>
          <p:nvPr/>
        </p:nvSpPr>
        <p:spPr>
          <a:xfrm>
            <a:off x="7316582" y="3798092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254285A3-8FA2-8198-21AD-4028678C433F}"/>
              </a:ext>
            </a:extLst>
          </p:cNvPr>
          <p:cNvSpPr/>
          <p:nvPr/>
        </p:nvSpPr>
        <p:spPr>
          <a:xfrm>
            <a:off x="8054770" y="3798092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8515EA7-9B7F-EC96-E6D9-94AF29FB1574}"/>
              </a:ext>
            </a:extLst>
          </p:cNvPr>
          <p:cNvSpPr/>
          <p:nvPr/>
        </p:nvSpPr>
        <p:spPr>
          <a:xfrm>
            <a:off x="8792958" y="3798092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BA73EB8E-B19C-0140-E2C0-B2EEFDC7BC20}"/>
              </a:ext>
            </a:extLst>
          </p:cNvPr>
          <p:cNvSpPr/>
          <p:nvPr/>
        </p:nvSpPr>
        <p:spPr>
          <a:xfrm>
            <a:off x="7316582" y="4546440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D7157B7-1837-FB82-23A1-97A4F335852A}"/>
              </a:ext>
            </a:extLst>
          </p:cNvPr>
          <p:cNvSpPr/>
          <p:nvPr/>
        </p:nvSpPr>
        <p:spPr>
          <a:xfrm>
            <a:off x="8054770" y="4546440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3F588B6C-8919-FDBB-D2AA-E0D4A59B51D2}"/>
              </a:ext>
            </a:extLst>
          </p:cNvPr>
          <p:cNvSpPr/>
          <p:nvPr/>
        </p:nvSpPr>
        <p:spPr>
          <a:xfrm>
            <a:off x="8792958" y="4546440"/>
            <a:ext cx="738188" cy="738188"/>
          </a:xfrm>
          <a:prstGeom prst="ellipse">
            <a:avLst/>
          </a:prstGeom>
          <a:solidFill>
            <a:srgbClr val="FAF3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0B87136-DCF6-73EE-089F-877FD7A3B672}"/>
              </a:ext>
            </a:extLst>
          </p:cNvPr>
          <p:cNvSpPr/>
          <p:nvPr/>
        </p:nvSpPr>
        <p:spPr>
          <a:xfrm>
            <a:off x="9531146" y="3049744"/>
            <a:ext cx="738188" cy="738188"/>
          </a:xfrm>
          <a:prstGeom prst="ellipse">
            <a:avLst/>
          </a:prstGeom>
          <a:solidFill>
            <a:srgbClr val="E3986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DDC95AC2-1EF3-C881-25D7-CA49F6F0A9C1}"/>
              </a:ext>
            </a:extLst>
          </p:cNvPr>
          <p:cNvSpPr/>
          <p:nvPr/>
        </p:nvSpPr>
        <p:spPr>
          <a:xfrm>
            <a:off x="9541578" y="3798092"/>
            <a:ext cx="738188" cy="738188"/>
          </a:xfrm>
          <a:prstGeom prst="ellipse">
            <a:avLst/>
          </a:prstGeom>
          <a:solidFill>
            <a:srgbClr val="E3986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81FD0F06-3E96-DDEA-3F8F-CE04DC3973A1}"/>
              </a:ext>
            </a:extLst>
          </p:cNvPr>
          <p:cNvSpPr/>
          <p:nvPr/>
        </p:nvSpPr>
        <p:spPr>
          <a:xfrm>
            <a:off x="9541578" y="4546440"/>
            <a:ext cx="738188" cy="738188"/>
          </a:xfrm>
          <a:prstGeom prst="ellipse">
            <a:avLst/>
          </a:prstGeom>
          <a:solidFill>
            <a:srgbClr val="E3986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弧形 38">
            <a:extLst>
              <a:ext uri="{FF2B5EF4-FFF2-40B4-BE49-F238E27FC236}">
                <a16:creationId xmlns:a16="http://schemas.microsoft.com/office/drawing/2014/main" id="{CC192507-4598-0861-CA84-6A14AFF8F309}"/>
              </a:ext>
            </a:extLst>
          </p:cNvPr>
          <p:cNvSpPr/>
          <p:nvPr/>
        </p:nvSpPr>
        <p:spPr>
          <a:xfrm rot="17916847" flipH="1">
            <a:off x="8098492" y="4068263"/>
            <a:ext cx="1433972" cy="1791691"/>
          </a:xfrm>
          <a:prstGeom prst="arc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98296B9-87DE-80AB-E085-348EDB3F9CD0}"/>
              </a:ext>
            </a:extLst>
          </p:cNvPr>
          <p:cNvSpPr txBox="1"/>
          <p:nvPr/>
        </p:nvSpPr>
        <p:spPr>
          <a:xfrm>
            <a:off x="7958114" y="5606687"/>
            <a:ext cx="24078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中间有空隙。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8C8BFA2F-62E3-7B94-768A-212A8B4A34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9170375" cy="988281"/>
          </a:xfrm>
          <a:prstGeom prst="rect">
            <a:avLst/>
          </a:prstGeom>
        </p:spPr>
      </p:pic>
      <p:sp>
        <p:nvSpPr>
          <p:cNvPr id="43" name="Rectangle 16">
            <a:extLst>
              <a:ext uri="{FF2B5EF4-FFF2-40B4-BE49-F238E27FC236}">
                <a16:creationId xmlns:a16="http://schemas.microsoft.com/office/drawing/2014/main" id="{3700764D-F856-8C94-9274-CEF89CDB0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三、聚焦研究问题，发现规律</a:t>
            </a:r>
          </a:p>
        </p:txBody>
      </p:sp>
    </p:spTree>
    <p:extLst>
      <p:ext uri="{BB962C8B-B14F-4D97-AF65-F5344CB8AC3E}">
        <p14:creationId xmlns:p14="http://schemas.microsoft.com/office/powerpoint/2010/main" val="306917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-2147482566">
            <a:extLst>
              <a:ext uri="{FF2B5EF4-FFF2-40B4-BE49-F238E27FC236}">
                <a16:creationId xmlns:a16="http://schemas.microsoft.com/office/drawing/2014/main" id="{A69B980A-F6C6-17C0-8221-24249A4F0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328" y="1901321"/>
            <a:ext cx="3340232" cy="350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>
            <a:extLst>
              <a:ext uri="{FF2B5EF4-FFF2-40B4-BE49-F238E27FC236}">
                <a16:creationId xmlns:a16="http://schemas.microsoft.com/office/drawing/2014/main" id="{522F739A-AB2A-2BF1-7EEF-A5CA6E421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2568" y="4231165"/>
            <a:ext cx="3055752" cy="642871"/>
          </a:xfrm>
          <a:prstGeom prst="wedgeRoundRectCallout">
            <a:avLst>
              <a:gd name="adj1" fmla="val -19527"/>
              <a:gd name="adj2" fmla="val -14129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角太小，放不进去。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CDAB8895-4BEA-7586-88E5-7EBA46BF6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397" y="798159"/>
            <a:ext cx="71148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任意的五边形能密铺吗？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91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8D55B20A-8458-4EDD-159B-67BC272BD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60" y="811682"/>
            <a:ext cx="9828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观察四边形构成的密铺图案，你发现了什么特点？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A193C91-AA5C-DDF3-E366-B57776953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123" y="1778000"/>
            <a:ext cx="3716652" cy="2336986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8AB039B7-7C17-1783-65ED-40AB790A25CF}"/>
              </a:ext>
            </a:extLst>
          </p:cNvPr>
          <p:cNvGrpSpPr/>
          <p:nvPr/>
        </p:nvGrpSpPr>
        <p:grpSpPr>
          <a:xfrm>
            <a:off x="1179720" y="1978990"/>
            <a:ext cx="5810360" cy="1749730"/>
            <a:chOff x="783480" y="1592910"/>
            <a:chExt cx="5810360" cy="1749730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1667F0C0-7E04-3F23-0894-E424778F2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3480" y="1874587"/>
              <a:ext cx="1178560" cy="1144230"/>
            </a:xfrm>
            <a:prstGeom prst="rect">
              <a:avLst/>
            </a:prstGeom>
          </p:spPr>
        </p:pic>
        <p:sp>
          <p:nvSpPr>
            <p:cNvPr id="21" name="AutoShape 27">
              <a:extLst>
                <a:ext uri="{FF2B5EF4-FFF2-40B4-BE49-F238E27FC236}">
                  <a16:creationId xmlns:a16="http://schemas.microsoft.com/office/drawing/2014/main" id="{D04A0BAE-584A-704A-90A3-D90D2B7F7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203" y="1592910"/>
              <a:ext cx="4391637" cy="1749730"/>
            </a:xfrm>
            <a:prstGeom prst="wedgeRoundRectCallout">
              <a:avLst>
                <a:gd name="adj1" fmla="val -57853"/>
                <a:gd name="adj2" fmla="val 9911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我在用梯形密铺的时候，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每个顶点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周围都有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四个角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，这四个角是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梯形的内角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4" name="AutoShape 27">
            <a:extLst>
              <a:ext uri="{FF2B5EF4-FFF2-40B4-BE49-F238E27FC236}">
                <a16:creationId xmlns:a16="http://schemas.microsoft.com/office/drawing/2014/main" id="{AA35E630-3A61-512D-7127-358A46B12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952" y="4626399"/>
            <a:ext cx="3768255" cy="1017725"/>
          </a:xfrm>
          <a:prstGeom prst="wedgeRoundRectCallout">
            <a:avLst>
              <a:gd name="adj1" fmla="val 55880"/>
              <a:gd name="adj2" fmla="val -19699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20000"/>
                <a:lumOff val="80000"/>
              </a:schemeClr>
            </a:solidFill>
            <a:miter lim="800000"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这些角拼在一起共同的这个顶点叫做“</a:t>
            </a:r>
            <a:r>
              <a:rPr lang="zh-CN" altLang="en-US" sz="2400" b="1" dirty="0">
                <a:solidFill>
                  <a:srgbClr val="120EC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拼接点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”。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11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id="{F35607D5-EBCA-7A53-8BDB-E1AAE1D67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60" y="811682"/>
            <a:ext cx="9828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观察四边形构成的密铺图案，你发现了什么特点？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6D4A84A-6609-F993-581E-3E6EC414EAC3}"/>
              </a:ext>
            </a:extLst>
          </p:cNvPr>
          <p:cNvGrpSpPr/>
          <p:nvPr/>
        </p:nvGrpSpPr>
        <p:grpSpPr>
          <a:xfrm>
            <a:off x="1419860" y="1951930"/>
            <a:ext cx="3274060" cy="3336350"/>
            <a:chOff x="1795780" y="1809690"/>
            <a:chExt cx="3274060" cy="33363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A9563AB-7B5E-485E-2B0F-4A0A4BD86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780" y="1809690"/>
              <a:ext cx="3274060" cy="2741628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3E263B6-59E6-79D2-E867-12C8BE28A923}"/>
                </a:ext>
              </a:extLst>
            </p:cNvPr>
            <p:cNvSpPr txBox="1"/>
            <p:nvPr/>
          </p:nvSpPr>
          <p:spPr>
            <a:xfrm>
              <a:off x="2256790" y="4622820"/>
              <a:ext cx="23520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一般四边形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4B3B90F-FB82-E099-3C9C-CF5F91F1DAA7}"/>
              </a:ext>
            </a:extLst>
          </p:cNvPr>
          <p:cNvGrpSpPr/>
          <p:nvPr/>
        </p:nvGrpSpPr>
        <p:grpSpPr>
          <a:xfrm>
            <a:off x="5064762" y="1910928"/>
            <a:ext cx="6485224" cy="2741628"/>
            <a:chOff x="5064762" y="1910928"/>
            <a:chExt cx="6485224" cy="274162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12C2052-7AC7-DB55-AA90-B3DE87018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8140" y="3077711"/>
              <a:ext cx="1031846" cy="1048018"/>
            </a:xfrm>
            <a:prstGeom prst="rect">
              <a:avLst/>
            </a:prstGeom>
          </p:spPr>
        </p:pic>
        <p:sp>
          <p:nvSpPr>
            <p:cNvPr id="13" name="AutoShape 27">
              <a:extLst>
                <a:ext uri="{FF2B5EF4-FFF2-40B4-BE49-F238E27FC236}">
                  <a16:creationId xmlns:a16="http://schemas.microsoft.com/office/drawing/2014/main" id="{AAF5CCE3-0548-56EC-77C2-E9723C412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762" y="1910928"/>
              <a:ext cx="4866640" cy="2741628"/>
            </a:xfrm>
            <a:prstGeom prst="wedgeRoundRectCallout">
              <a:avLst>
                <a:gd name="adj1" fmla="val 61469"/>
                <a:gd name="adj2" fmla="val 12817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四边形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内角和是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360°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，四个角刚好可以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既不重叠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也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不留空隙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地拼在一起，得到一个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周角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，即度数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和是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360°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564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901221A6-45E7-B94B-622E-47673B2B4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980" y="496722"/>
            <a:ext cx="10108040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根据你的发现想一想，还有哪些多边形可以密铺？哪些不能密铺？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28B09E69-95CB-B80B-0089-C2346178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162" y="2104309"/>
            <a:ext cx="3214198" cy="190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0AD583FE-4DE9-C740-89C3-E5BD3537CE63}"/>
              </a:ext>
            </a:extLst>
          </p:cNvPr>
          <p:cNvGrpSpPr/>
          <p:nvPr/>
        </p:nvGrpSpPr>
        <p:grpSpPr>
          <a:xfrm>
            <a:off x="1031820" y="2181945"/>
            <a:ext cx="5810360" cy="1749730"/>
            <a:chOff x="783480" y="1592910"/>
            <a:chExt cx="5810360" cy="174973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4A4F5C7-ACF5-A03B-4B2A-8861E7629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3480" y="1874587"/>
              <a:ext cx="1178560" cy="1144230"/>
            </a:xfrm>
            <a:prstGeom prst="rect">
              <a:avLst/>
            </a:prstGeom>
          </p:spPr>
        </p:pic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83623FC3-6727-C1E7-DDA6-34382CD95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203" y="1592910"/>
              <a:ext cx="4391637" cy="1749730"/>
            </a:xfrm>
            <a:prstGeom prst="wedgeRoundRectCallout">
              <a:avLst>
                <a:gd name="adj1" fmla="val -57853"/>
                <a:gd name="adj2" fmla="val 9911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三角形的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内角和是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180°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个相同的三角形恰好可以拼在一起。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B79CD21-C925-34EC-A612-97B288AA3AE2}"/>
              </a:ext>
            </a:extLst>
          </p:cNvPr>
          <p:cNvSpPr txBox="1"/>
          <p:nvPr/>
        </p:nvSpPr>
        <p:spPr>
          <a:xfrm>
            <a:off x="2037080" y="4480663"/>
            <a:ext cx="8590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∠1+∠2+∠3 = 180°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180°×2 = 360°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8CD238C-9DE2-0372-34DF-3F8A0C77A480}"/>
              </a:ext>
            </a:extLst>
          </p:cNvPr>
          <p:cNvSpPr txBox="1"/>
          <p:nvPr/>
        </p:nvSpPr>
        <p:spPr>
          <a:xfrm>
            <a:off x="2037080" y="5322038"/>
            <a:ext cx="610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个角可以拼成周角。</a:t>
            </a:r>
          </a:p>
        </p:txBody>
      </p:sp>
    </p:spTree>
    <p:extLst>
      <p:ext uri="{BB962C8B-B14F-4D97-AF65-F5344CB8AC3E}">
        <p14:creationId xmlns:p14="http://schemas.microsoft.com/office/powerpoint/2010/main" val="144595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8EA27075-1F8A-3CE6-466E-A8C2EEBBF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980" y="496722"/>
            <a:ext cx="10108040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根据你的发现想一想，还有哪些多边形可以密铺？哪些不能密铺？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2F0B1A-720F-7DB7-C486-4653F85E27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20" y="2423712"/>
            <a:ext cx="3438580" cy="280180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7AC4EE6-9F39-A50B-AD88-39645413D5DC}"/>
              </a:ext>
            </a:extLst>
          </p:cNvPr>
          <p:cNvGrpSpPr/>
          <p:nvPr/>
        </p:nvGrpSpPr>
        <p:grpSpPr>
          <a:xfrm>
            <a:off x="5067011" y="2207566"/>
            <a:ext cx="6164289" cy="1687813"/>
            <a:chOff x="5239730" y="2418928"/>
            <a:chExt cx="6164289" cy="168781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C7A96A3-1241-D81B-AB7F-E855FADF5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60438" y="2501643"/>
              <a:ext cx="1143581" cy="1138719"/>
            </a:xfrm>
            <a:prstGeom prst="rect">
              <a:avLst/>
            </a:prstGeom>
          </p:spPr>
        </p:pic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338C2429-0D47-4D2A-F39A-96914E141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730" y="2418928"/>
              <a:ext cx="4554510" cy="1687813"/>
            </a:xfrm>
            <a:prstGeom prst="wedgeRoundRectCallout">
              <a:avLst>
                <a:gd name="adj1" fmla="val 59590"/>
                <a:gd name="adj2" fmla="val -4600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正五边形的每个内角都是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108°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，不能拼出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360°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，所以正五边形不能密铺。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369F32EF-42C2-E4B1-E71B-D0D4F9247931}"/>
              </a:ext>
            </a:extLst>
          </p:cNvPr>
          <p:cNvSpPr txBox="1"/>
          <p:nvPr/>
        </p:nvSpPr>
        <p:spPr>
          <a:xfrm>
            <a:off x="5146040" y="4322260"/>
            <a:ext cx="610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108°×4 = 432°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，不是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360°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A0FAF1-DAEE-D407-E38E-E3501A3C5AF6}"/>
              </a:ext>
            </a:extLst>
          </p:cNvPr>
          <p:cNvSpPr txBox="1"/>
          <p:nvPr/>
        </p:nvSpPr>
        <p:spPr>
          <a:xfrm>
            <a:off x="5146040" y="5170824"/>
            <a:ext cx="610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即不能拼成周角。</a:t>
            </a:r>
          </a:p>
        </p:txBody>
      </p:sp>
    </p:spTree>
    <p:extLst>
      <p:ext uri="{BB962C8B-B14F-4D97-AF65-F5344CB8AC3E}">
        <p14:creationId xmlns:p14="http://schemas.microsoft.com/office/powerpoint/2010/main" val="403249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9">
            <a:extLst>
              <a:ext uri="{FF2B5EF4-FFF2-40B4-BE49-F238E27FC236}">
                <a16:creationId xmlns:a16="http://schemas.microsoft.com/office/drawing/2014/main" id="{5FA935CD-F991-0EE0-8CE7-27DA9071D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79" y="1996632"/>
            <a:ext cx="1403350" cy="1216025"/>
          </a:xfrm>
          <a:prstGeom prst="hexagon">
            <a:avLst>
              <a:gd name="adj" fmla="val 28851"/>
              <a:gd name="vf" fmla="val 115470"/>
            </a:avLst>
          </a:prstGeom>
          <a:solidFill>
            <a:srgbClr val="BAE0E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latinLnBrk="1"/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CE7E418D-5E19-BC70-1CDA-8210E0797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696" y="586143"/>
            <a:ext cx="55895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正六边形可以密铺吗？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79E74F97-419C-F0E7-F98D-E419FF9E6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79" y="1386398"/>
            <a:ext cx="1404937" cy="1214437"/>
          </a:xfrm>
          <a:prstGeom prst="hexagon">
            <a:avLst>
              <a:gd name="adj" fmla="val 28922"/>
              <a:gd name="vf" fmla="val 115470"/>
            </a:avLst>
          </a:prstGeom>
          <a:solidFill>
            <a:srgbClr val="BAE0E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latinLnBrk="1"/>
            <a:endParaRPr lang="zh-CN" altLang="en-US" sz="21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BD7D9FBD-3BF3-AE24-6053-77B610943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79" y="2600835"/>
            <a:ext cx="1404937" cy="1214438"/>
          </a:xfrm>
          <a:prstGeom prst="hexagon">
            <a:avLst>
              <a:gd name="adj" fmla="val 28922"/>
              <a:gd name="vf" fmla="val 115470"/>
            </a:avLst>
          </a:prstGeom>
          <a:solidFill>
            <a:srgbClr val="BAE0E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latinLnBrk="1"/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AutoShape 9">
            <a:extLst>
              <a:ext uri="{FF2B5EF4-FFF2-40B4-BE49-F238E27FC236}">
                <a16:creationId xmlns:a16="http://schemas.microsoft.com/office/drawing/2014/main" id="{6FBDAB17-58C8-03F8-A37B-19029F887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79" y="1993763"/>
            <a:ext cx="1403350" cy="1216025"/>
          </a:xfrm>
          <a:prstGeom prst="hexagon">
            <a:avLst>
              <a:gd name="adj" fmla="val 28851"/>
              <a:gd name="vf" fmla="val 115470"/>
            </a:avLst>
          </a:prstGeom>
          <a:solidFill>
            <a:srgbClr val="BAE0E3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latinLnBrk="1"/>
            <a:endParaRPr lang="zh-CN" altLang="en-US" sz="21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Line 14">
            <a:extLst>
              <a:ext uri="{FF2B5EF4-FFF2-40B4-BE49-F238E27FC236}">
                <a16:creationId xmlns:a16="http://schemas.microsoft.com/office/drawing/2014/main" id="{4BC92835-BF42-AB56-2638-19601CB940D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6079" y="2594485"/>
            <a:ext cx="595312" cy="1025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Line 15">
            <a:extLst>
              <a:ext uri="{FF2B5EF4-FFF2-40B4-BE49-F238E27FC236}">
                <a16:creationId xmlns:a16="http://schemas.microsoft.com/office/drawing/2014/main" id="{AF9E7724-BD84-5998-E730-9500C5AFBE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57666" y="1527685"/>
            <a:ext cx="593725" cy="1081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06871A7-8F6E-681B-E385-0D48404B3832}"/>
              </a:ext>
            </a:extLst>
          </p:cNvPr>
          <p:cNvSpPr txBox="1"/>
          <p:nvPr/>
        </p:nvSpPr>
        <p:spPr>
          <a:xfrm>
            <a:off x="7069466" y="3338080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正六边形能密铺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E2F2DCB-F96A-57E7-EBC4-D812F3D57596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8022991" y="1996631"/>
            <a:ext cx="223" cy="121602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F6228C6-AEA6-FFF1-AB45-9D0A253DD4D9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8011879" y="1996631"/>
            <a:ext cx="713015" cy="121602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57CBB73-BA0B-1518-8129-625137E11531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8034104" y="1996631"/>
            <a:ext cx="1041625" cy="608014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64">
            <a:extLst>
              <a:ext uri="{FF2B5EF4-FFF2-40B4-BE49-F238E27FC236}">
                <a16:creationId xmlns:a16="http://schemas.microsoft.com/office/drawing/2014/main" id="{DA16D8B2-E11E-5827-9BE5-B5BF95E11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0360" y="3957512"/>
            <a:ext cx="8295319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等线" panose="02010600030101010101" pitchFamily="2" charset="-122"/>
              </a:rPr>
              <a:t>正六边形内角和：</a:t>
            </a:r>
            <a:r>
              <a:rPr lang="ko-K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Malgun Gothic" panose="020B0503020000020004" charset="-127"/>
              </a:rPr>
              <a:t>4×180°=720°</a:t>
            </a:r>
          </a:p>
          <a:p>
            <a:pPr indent="0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等线" panose="02010600030101010101" pitchFamily="2" charset="-122"/>
              </a:rPr>
              <a:t>每个角的度数：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等线" panose="02010600030101010101" pitchFamily="2" charset="-122"/>
              </a:rPr>
              <a:t>720°÷6=120°</a:t>
            </a:r>
          </a:p>
          <a:p>
            <a:pPr indent="0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等线" panose="02010600030101010101" pitchFamily="2" charset="-122"/>
              </a:rPr>
              <a:t>               120°×3=360°</a:t>
            </a:r>
          </a:p>
        </p:txBody>
      </p:sp>
    </p:spTree>
    <p:extLst>
      <p:ext uri="{BB962C8B-B14F-4D97-AF65-F5344CB8AC3E}">
        <p14:creationId xmlns:p14="http://schemas.microsoft.com/office/powerpoint/2010/main" val="293559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-0.2806 1.8518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>
            <a:extLst>
              <a:ext uri="{FF2B5EF4-FFF2-40B4-BE49-F238E27FC236}">
                <a16:creationId xmlns:a16="http://schemas.microsoft.com/office/drawing/2014/main" id="{497A3993-AB19-45FF-9FA2-063D8C65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38" y="290513"/>
            <a:ext cx="6226175" cy="622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2">
            <a:extLst>
              <a:ext uri="{FF2B5EF4-FFF2-40B4-BE49-F238E27FC236}">
                <a16:creationId xmlns:a16="http://schemas.microsoft.com/office/drawing/2014/main" id="{1554E6B4-2D7F-4CB7-AC0C-00EEBAE8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260" y="1181100"/>
            <a:ext cx="2868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1DA5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有趣的密铺</a:t>
            </a:r>
          </a:p>
        </p:txBody>
      </p:sp>
      <p:sp>
        <p:nvSpPr>
          <p:cNvPr id="28676" name="矩形 4">
            <a:extLst>
              <a:ext uri="{FF2B5EF4-FFF2-40B4-BE49-F238E27FC236}">
                <a16:creationId xmlns:a16="http://schemas.microsoft.com/office/drawing/2014/main" id="{E6E1FF2C-6D86-433F-925F-25254A14E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2735263"/>
            <a:ext cx="34258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887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通过本节课的学习，你有哪些收获？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E91F25-8AAE-43CF-A5DA-5341DD8460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136185" y="147468"/>
            <a:ext cx="4587583" cy="988281"/>
          </a:xfrm>
          <a:prstGeom prst="rect">
            <a:avLst/>
          </a:prstGeom>
        </p:spPr>
      </p:pic>
      <p:sp>
        <p:nvSpPr>
          <p:cNvPr id="28678" name="Rectangle 16">
            <a:extLst>
              <a:ext uri="{FF2B5EF4-FFF2-40B4-BE49-F238E27FC236}">
                <a16:creationId xmlns:a16="http://schemas.microsoft.com/office/drawing/2014/main" id="{5C57AF6D-BA77-41C1-985C-98F1CBA8A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92" y="290513"/>
            <a:ext cx="3231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2059</TotalTime>
  <Pages>0</Pages>
  <Words>451</Words>
  <Characters>0</Characters>
  <Application>Microsoft Office PowerPoint</Application>
  <DocSecurity>0</DocSecurity>
  <PresentationFormat>宽屏</PresentationFormat>
  <Lines>0</Lines>
  <Paragraphs>37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等线 Light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212</cp:revision>
  <dcterms:created xsi:type="dcterms:W3CDTF">2016-01-14T07:05:12Z</dcterms:created>
  <dcterms:modified xsi:type="dcterms:W3CDTF">2026-07-21T00:43:42Z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