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7" r:id="rId1"/>
  </p:sldMasterIdLst>
  <p:notesMasterIdLst>
    <p:notesMasterId r:id="rId10"/>
  </p:notesMasterIdLst>
  <p:sldIdLst>
    <p:sldId id="256" r:id="rId2"/>
    <p:sldId id="347" r:id="rId3"/>
    <p:sldId id="415" r:id="rId4"/>
    <p:sldId id="416" r:id="rId5"/>
    <p:sldId id="265" r:id="rId6"/>
    <p:sldId id="417" r:id="rId7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8013" indent="-1508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613" indent="-3032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213" indent="-4556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813" indent="-6080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3">
          <p15:clr>
            <a:srgbClr val="A4A3A4"/>
          </p15:clr>
        </p15:guide>
        <p15:guide id="2" pos="394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BD1"/>
    <a:srgbClr val="F8CBAD"/>
    <a:srgbClr val="F4F7DA"/>
    <a:srgbClr val="D1D1D1"/>
    <a:srgbClr val="BAE0E3"/>
    <a:srgbClr val="E3986F"/>
    <a:srgbClr val="FFFFFF"/>
    <a:srgbClr val="FAF3E3"/>
    <a:srgbClr val="E5F8F9"/>
    <a:srgbClr val="F9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32" autoAdjust="0"/>
    <p:restoredTop sz="94660" autoAdjust="0"/>
  </p:normalViewPr>
  <p:slideViewPr>
    <p:cSldViewPr snapToGrid="0">
      <p:cViewPr varScale="1">
        <p:scale>
          <a:sx n="63" d="100"/>
          <a:sy n="63" d="100"/>
        </p:scale>
        <p:origin x="860" y="52"/>
      </p:cViewPr>
      <p:guideLst>
        <p:guide orient="horz" pos="2053"/>
        <p:guide pos="39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5F54C63-726E-478C-911C-3610DB27F3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0402187-F45F-477D-A2E5-32328C9F82B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6039F59-D67F-4E3B-9E6C-3D1BB59345EF}" type="datetimeFigureOut">
              <a:rPr lang="zh-CN" altLang="en-US"/>
              <a:pPr>
                <a:defRPr/>
              </a:pPr>
              <a:t>2026/7/3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90A91358-BC36-4A26-92FC-167E281868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6B7183F-3B6D-44B0-986E-C709D882EC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6C6B7BB-0CC4-4A45-BB34-B4FA1888A98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AF22F7-3DE9-418B-B31F-A1609948D0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F2BAB0A-C445-4530-8382-93CA409E05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60801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21761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82721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43681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2866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id="{C9D203C8-0E5A-49A8-B593-7699789B87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412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7">
            <a:extLst>
              <a:ext uri="{FF2B5EF4-FFF2-40B4-BE49-F238E27FC236}">
                <a16:creationId xmlns:a16="http://schemas.microsoft.com/office/drawing/2014/main" id="{30A6F628-C9F1-4620-9A2A-E8B70E04AB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34" b="27234"/>
          <a:stretch>
            <a:fillRect/>
          </a:stretch>
        </p:blipFill>
        <p:spPr bwMode="auto">
          <a:xfrm>
            <a:off x="4505325" y="1249363"/>
            <a:ext cx="6858000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8">
            <a:extLst>
              <a:ext uri="{FF2B5EF4-FFF2-40B4-BE49-F238E27FC236}">
                <a16:creationId xmlns:a16="http://schemas.microsoft.com/office/drawing/2014/main" id="{D7F0D810-45B2-404A-B7A9-07C6B7252D2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1977" y="252413"/>
            <a:ext cx="57759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1694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id="{44969E85-3864-43A6-B29E-8EE337AB2E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1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C0D7E76-CDFF-4735-82DA-231ADA56A40C}"/>
              </a:ext>
            </a:extLst>
          </p:cNvPr>
          <p:cNvSpPr/>
          <p:nvPr userDrawn="1"/>
        </p:nvSpPr>
        <p:spPr>
          <a:xfrm>
            <a:off x="481013" y="425450"/>
            <a:ext cx="11250612" cy="6007100"/>
          </a:xfrm>
          <a:prstGeom prst="rect">
            <a:avLst/>
          </a:prstGeom>
          <a:solidFill>
            <a:schemeClr val="bg1"/>
          </a:solidFill>
          <a:ln w="19050">
            <a:solidFill>
              <a:srgbClr val="CE9F6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ACBD52A-1FE6-4333-8FE8-D6C2B7157337}"/>
              </a:ext>
            </a:extLst>
          </p:cNvPr>
          <p:cNvSpPr txBox="1"/>
          <p:nvPr userDrawn="1"/>
        </p:nvSpPr>
        <p:spPr>
          <a:xfrm rot="19524300">
            <a:off x="4819992" y="2945051"/>
            <a:ext cx="2041578" cy="553994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8">
            <a:extLst>
              <a:ext uri="{FF2B5EF4-FFF2-40B4-BE49-F238E27FC236}">
                <a16:creationId xmlns:a16="http://schemas.microsoft.com/office/drawing/2014/main" id="{07296B47-5F9E-4487-BE09-5E126114AD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1977" y="252413"/>
            <a:ext cx="57759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926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76" r:id="rId2"/>
    <p:sldLayoutId id="2147483877" r:id="rId3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A9A25260-B18F-42FF-965C-B9F850036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1358265"/>
            <a:ext cx="2260600" cy="5016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667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667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467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4339" name="标题 1">
            <a:extLst>
              <a:ext uri="{FF2B5EF4-FFF2-40B4-BE49-F238E27FC236}">
                <a16:creationId xmlns:a16="http://schemas.microsoft.com/office/drawing/2014/main" id="{10B29B52-3534-418D-A0C7-CE738EFBF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1" y="1798955"/>
            <a:ext cx="3629660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小讲堂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D930A82-F11E-4E8C-936B-95C71BEF9C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32048" b="46410"/>
          <a:stretch/>
        </p:blipFill>
        <p:spPr>
          <a:xfrm>
            <a:off x="-331174" y="147468"/>
            <a:ext cx="6343650" cy="988281"/>
          </a:xfrm>
          <a:prstGeom prst="rect">
            <a:avLst/>
          </a:prstGeom>
        </p:spPr>
      </p:pic>
      <p:sp>
        <p:nvSpPr>
          <p:cNvPr id="15369" name="Rectangle 16">
            <a:extLst>
              <a:ext uri="{FF2B5EF4-FFF2-40B4-BE49-F238E27FC236}">
                <a16:creationId xmlns:a16="http://schemas.microsoft.com/office/drawing/2014/main" id="{22ACD889-A09F-44FD-9949-3617B14DE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430" y="290513"/>
            <a:ext cx="542417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一、激发问题意识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7D24567-C0E6-B5D1-88F5-1CA55EF44C5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108" y="1360074"/>
            <a:ext cx="4042612" cy="400184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91501B7-57B2-3D57-83A9-65131A588888}"/>
              </a:ext>
            </a:extLst>
          </p:cNvPr>
          <p:cNvSpPr txBox="1"/>
          <p:nvPr/>
        </p:nvSpPr>
        <p:spPr>
          <a:xfrm>
            <a:off x="6843828" y="5535445"/>
            <a:ext cx="395117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天空和水  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[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荷兰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]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埃舍尔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4B25814-355D-BAF3-6B95-9DB273AAB3CD}"/>
              </a:ext>
            </a:extLst>
          </p:cNvPr>
          <p:cNvGrpSpPr/>
          <p:nvPr/>
        </p:nvGrpSpPr>
        <p:grpSpPr>
          <a:xfrm>
            <a:off x="917400" y="2442858"/>
            <a:ext cx="5280200" cy="1948557"/>
            <a:chOff x="199603" y="1199883"/>
            <a:chExt cx="5280200" cy="1948557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E738E03E-A8F8-222E-136C-EA1BE7A7F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03" y="1579869"/>
              <a:ext cx="1185606" cy="1188586"/>
            </a:xfrm>
            <a:prstGeom prst="rect">
              <a:avLst/>
            </a:prstGeom>
          </p:spPr>
        </p:pic>
        <p:sp>
          <p:nvSpPr>
            <p:cNvPr id="12" name="AutoShape 27">
              <a:extLst>
                <a:ext uri="{FF2B5EF4-FFF2-40B4-BE49-F238E27FC236}">
                  <a16:creationId xmlns:a16="http://schemas.microsoft.com/office/drawing/2014/main" id="{181C0D4C-8DF7-238E-7E5E-03D5D8918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433" y="1199883"/>
              <a:ext cx="3673370" cy="1948557"/>
            </a:xfrm>
            <a:prstGeom prst="wedgeRoundRectCallout">
              <a:avLst>
                <a:gd name="adj1" fmla="val -61250"/>
                <a:gd name="adj2" fmla="val -3790"/>
                <a:gd name="adj3" fmla="val 16667"/>
              </a:avLst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艺术家们应用密铺的原理创作了很多美妙的作品</a:t>
              </a:r>
              <a:r>
                <a:rPr lang="en-US" altLang="zh-CN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……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8601A30-6224-94C7-6A7A-E56591E88E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32048" b="46410"/>
          <a:stretch/>
        </p:blipFill>
        <p:spPr>
          <a:xfrm>
            <a:off x="-331174" y="147468"/>
            <a:ext cx="6343650" cy="988281"/>
          </a:xfrm>
          <a:prstGeom prst="rect">
            <a:avLst/>
          </a:prstGeom>
        </p:spPr>
      </p:pic>
      <p:sp>
        <p:nvSpPr>
          <p:cNvPr id="3" name="Rectangle 16">
            <a:extLst>
              <a:ext uri="{FF2B5EF4-FFF2-40B4-BE49-F238E27FC236}">
                <a16:creationId xmlns:a16="http://schemas.microsoft.com/office/drawing/2014/main" id="{FE593BD1-ABF0-B89C-C90D-04ADDFD95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430" y="290513"/>
            <a:ext cx="542417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二、学生自主研究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71B347-14AA-4DFB-3AB6-D2382167E614}"/>
              </a:ext>
            </a:extLst>
          </p:cNvPr>
          <p:cNvSpPr txBox="1"/>
          <p:nvPr/>
        </p:nvSpPr>
        <p:spPr>
          <a:xfrm>
            <a:off x="670560" y="4014980"/>
            <a:ext cx="10850880" cy="2150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hangingPunct="1">
              <a:lnSpc>
                <a:spcPct val="13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在我们的生活中，很多地方会用到密铺的图案。如：有些床单、围巾、衣服上的花纹、壁画等都会用到密铺图案。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8FF70C3-463C-BD3F-84EE-B3286C705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740" y="1295559"/>
            <a:ext cx="3322319" cy="252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0B45D5C-2079-5F4B-20C7-7CD76C88C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011" y="1298665"/>
            <a:ext cx="3322319" cy="2518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50E8E94-FE40-5137-BC9B-D5D667B85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7840" y="1379633"/>
            <a:ext cx="3423920" cy="2511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672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5E4FF4A-F71F-6DFA-13E8-412F8E2F9C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32048" b="46410"/>
          <a:stretch/>
        </p:blipFill>
        <p:spPr>
          <a:xfrm>
            <a:off x="-219414" y="147468"/>
            <a:ext cx="5025094" cy="988281"/>
          </a:xfrm>
          <a:prstGeom prst="rect">
            <a:avLst/>
          </a:prstGeom>
        </p:spPr>
      </p:pic>
      <p:sp>
        <p:nvSpPr>
          <p:cNvPr id="4" name="Rectangle 16">
            <a:extLst>
              <a:ext uri="{FF2B5EF4-FFF2-40B4-BE49-F238E27FC236}">
                <a16:creationId xmlns:a16="http://schemas.microsoft.com/office/drawing/2014/main" id="{A6B90853-FE49-82E8-BFE3-252399E52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430" y="290513"/>
            <a:ext cx="542417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三、展示交流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D8FFA86-00F8-ED94-0A7C-A89729402561}"/>
              </a:ext>
            </a:extLst>
          </p:cNvPr>
          <p:cNvSpPr txBox="1"/>
          <p:nvPr/>
        </p:nvSpPr>
        <p:spPr>
          <a:xfrm>
            <a:off x="2560320" y="1370234"/>
            <a:ext cx="3017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汇报展示。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544CE16-F538-4314-FFD3-0DCF319EC0DC}"/>
              </a:ext>
            </a:extLst>
          </p:cNvPr>
          <p:cNvSpPr txBox="1"/>
          <p:nvPr/>
        </p:nvSpPr>
        <p:spPr>
          <a:xfrm>
            <a:off x="2560320" y="2169174"/>
            <a:ext cx="45008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(1)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研究的问题。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A8E970C-14C8-65CA-D5BD-CD8B7637B59E}"/>
              </a:ext>
            </a:extLst>
          </p:cNvPr>
          <p:cNvSpPr txBox="1"/>
          <p:nvPr/>
        </p:nvSpPr>
        <p:spPr>
          <a:xfrm>
            <a:off x="2560320" y="2896994"/>
            <a:ext cx="5486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(2)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研究的方法和历程。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328A808-710B-A277-008E-A7E87081E112}"/>
              </a:ext>
            </a:extLst>
          </p:cNvPr>
          <p:cNvSpPr txBox="1"/>
          <p:nvPr/>
        </p:nvSpPr>
        <p:spPr>
          <a:xfrm>
            <a:off x="2560320" y="3624814"/>
            <a:ext cx="40030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(3)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研究的成果。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B97157F-21EE-AE6E-424D-9428B48F7799}"/>
              </a:ext>
            </a:extLst>
          </p:cNvPr>
          <p:cNvSpPr txBox="1"/>
          <p:nvPr/>
        </p:nvSpPr>
        <p:spPr>
          <a:xfrm>
            <a:off x="2560320" y="4352634"/>
            <a:ext cx="7203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(4)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研究反思，有哪些经验或者教训。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DBC471E-F943-180A-DB7D-0F5A4EC2E5CA}"/>
              </a:ext>
            </a:extLst>
          </p:cNvPr>
          <p:cNvSpPr txBox="1"/>
          <p:nvPr/>
        </p:nvSpPr>
        <p:spPr>
          <a:xfrm>
            <a:off x="2560320" y="5085871"/>
            <a:ext cx="6217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(5)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研究体会。</a:t>
            </a:r>
          </a:p>
        </p:txBody>
      </p:sp>
    </p:spTree>
    <p:extLst>
      <p:ext uri="{BB962C8B-B14F-4D97-AF65-F5344CB8AC3E}">
        <p14:creationId xmlns:p14="http://schemas.microsoft.com/office/powerpoint/2010/main" val="346036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29E91F25-8AAE-43CF-A5DA-5341DD846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32048" b="46410"/>
          <a:stretch/>
        </p:blipFill>
        <p:spPr>
          <a:xfrm>
            <a:off x="136185" y="147468"/>
            <a:ext cx="4587583" cy="988281"/>
          </a:xfrm>
          <a:prstGeom prst="rect">
            <a:avLst/>
          </a:prstGeom>
        </p:spPr>
      </p:pic>
      <p:sp>
        <p:nvSpPr>
          <p:cNvPr id="28678" name="Rectangle 16">
            <a:extLst>
              <a:ext uri="{FF2B5EF4-FFF2-40B4-BE49-F238E27FC236}">
                <a16:creationId xmlns:a16="http://schemas.microsoft.com/office/drawing/2014/main" id="{5C57AF6D-BA77-41C1-985C-98F1CBA8A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892" y="290513"/>
            <a:ext cx="32312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四、归纳总结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868935B-A4F8-7342-38E2-050F6152318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2" y="1413325"/>
            <a:ext cx="11306417" cy="42955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24DDC6E-2992-9199-61E7-7B52E9F8B8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32048" b="46410"/>
          <a:stretch/>
        </p:blipFill>
        <p:spPr>
          <a:xfrm>
            <a:off x="136185" y="147468"/>
            <a:ext cx="4587583" cy="988281"/>
          </a:xfrm>
          <a:prstGeom prst="rect">
            <a:avLst/>
          </a:prstGeom>
        </p:spPr>
      </p:pic>
      <p:sp>
        <p:nvSpPr>
          <p:cNvPr id="3" name="Rectangle 16">
            <a:extLst>
              <a:ext uri="{FF2B5EF4-FFF2-40B4-BE49-F238E27FC236}">
                <a16:creationId xmlns:a16="http://schemas.microsoft.com/office/drawing/2014/main" id="{8C56F626-9D5F-2D8F-21EB-CE16AC374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892" y="290513"/>
            <a:ext cx="32312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五、课堂小结</a:t>
            </a:r>
          </a:p>
        </p:txBody>
      </p:sp>
      <p:pic>
        <p:nvPicPr>
          <p:cNvPr id="28674" name="Picture 8">
            <a:extLst>
              <a:ext uri="{FF2B5EF4-FFF2-40B4-BE49-F238E27FC236}">
                <a16:creationId xmlns:a16="http://schemas.microsoft.com/office/drawing/2014/main" id="{497A3993-AB19-45FF-9FA2-063D8C656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278" y="290513"/>
            <a:ext cx="6523202" cy="622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矩形 2">
            <a:extLst>
              <a:ext uri="{FF2B5EF4-FFF2-40B4-BE49-F238E27FC236}">
                <a16:creationId xmlns:a16="http://schemas.microsoft.com/office/drawing/2014/main" id="{1554E6B4-2D7F-4CB7-AC0C-00EEBAE87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2619" y="1181100"/>
            <a:ext cx="202986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solidFill>
                  <a:srgbClr val="F1DA5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小讲堂</a:t>
            </a:r>
          </a:p>
        </p:txBody>
      </p:sp>
      <p:sp>
        <p:nvSpPr>
          <p:cNvPr id="28676" name="矩形 4">
            <a:extLst>
              <a:ext uri="{FF2B5EF4-FFF2-40B4-BE49-F238E27FC236}">
                <a16:creationId xmlns:a16="http://schemas.microsoft.com/office/drawing/2014/main" id="{E6E1FF2C-6D86-433F-925F-25254A14EC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1803" y="2735263"/>
            <a:ext cx="3425825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FF887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3797346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2416</TotalTime>
  <Pages>0</Pages>
  <Words>147</Words>
  <Characters>0</Characters>
  <Application>Microsoft Office PowerPoint</Application>
  <DocSecurity>0</DocSecurity>
  <PresentationFormat>宽屏</PresentationFormat>
  <Lines>0</Lines>
  <Paragraphs>18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4" baseType="lpstr">
      <vt:lpstr>等线 Light</vt:lpstr>
      <vt:lpstr>黑体</vt:lpstr>
      <vt:lpstr>楷体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ZhengYang</cp:lastModifiedBy>
  <cp:revision>213</cp:revision>
  <dcterms:created xsi:type="dcterms:W3CDTF">2016-01-14T07:05:12Z</dcterms:created>
  <dcterms:modified xsi:type="dcterms:W3CDTF">2026-07-03T08:16:57Z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