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handoutMasterIdLst>
    <p:handoutMasterId r:id="rId19"/>
  </p:handoutMasterIdLst>
  <p:sldIdLst>
    <p:sldId id="256" r:id="rId3"/>
    <p:sldId id="309" r:id="rId4"/>
    <p:sldId id="311" r:id="rId5"/>
    <p:sldId id="264" r:id="rId6"/>
    <p:sldId id="362" r:id="rId7"/>
    <p:sldId id="266" r:id="rId8"/>
    <p:sldId id="267" r:id="rId9"/>
    <p:sldId id="273" r:id="rId10"/>
    <p:sldId id="363" r:id="rId11"/>
    <p:sldId id="348" r:id="rId12"/>
    <p:sldId id="349" r:id="rId13"/>
    <p:sldId id="350" r:id="rId14"/>
    <p:sldId id="351" r:id="rId15"/>
    <p:sldId id="352" r:id="rId16"/>
  </p:sldIdLst>
  <p:sldSz cx="9144000" cy="5143500" type="screen16x9"/>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defTabSz="457200"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defTabSz="457200"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defTabSz="457200"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defTabSz="457200"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76975"/>
    <a:srgbClr val="E56775"/>
    <a:srgbClr val="55BBC5"/>
    <a:srgbClr val="AE8BB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263" autoAdjust="0"/>
    <p:restoredTop sz="94660"/>
  </p:normalViewPr>
  <p:slideViewPr>
    <p:cSldViewPr snapToGrid="0">
      <p:cViewPr>
        <p:scale>
          <a:sx n="75" d="100"/>
          <a:sy n="75" d="100"/>
        </p:scale>
        <p:origin x="426" y="1182"/>
      </p:cViewPr>
      <p:guideLst>
        <p:guide orient="horz" pos="1620"/>
        <p:guide pos="2880"/>
      </p:guideLst>
    </p:cSldViewPr>
  </p:slideViewPr>
  <p:notesTextViewPr>
    <p:cViewPr>
      <p:scale>
        <a:sx n="1" d="1"/>
        <a:sy n="1" d="1"/>
      </p:scale>
      <p:origin x="0" y="0"/>
    </p:cViewPr>
  </p:notesTextViewPr>
  <p:notesViewPr>
    <p:cSldViewPr snapToGrid="0">
      <p:cViewPr varScale="1">
        <p:scale>
          <a:sx n="84" d="100"/>
          <a:sy n="84" d="100"/>
        </p:scale>
        <p:origin x="3912" y="90"/>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2" Type="http://schemas.openxmlformats.org/officeDocument/2006/relationships/tableStyles" Target="tableStyles.xml"/><Relationship Id="rId21" Type="http://schemas.openxmlformats.org/officeDocument/2006/relationships/viewProps" Target="viewProps.xml"/><Relationship Id="rId20" Type="http://schemas.openxmlformats.org/officeDocument/2006/relationships/presProps" Target="presProps.xml"/><Relationship Id="rId2" Type="http://schemas.openxmlformats.org/officeDocument/2006/relationships/theme" Target="theme/theme1.xml"/><Relationship Id="rId19" Type="http://schemas.openxmlformats.org/officeDocument/2006/relationships/handoutMaster" Target="handoutMasters/handoutMaster1.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58A1FB5D-CE45-4260-8766-3C9037EDAA78}" type="datetimeFigureOut">
              <a:rPr lang="zh-CN" altLang="en-US"/>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a:defRPr/>
            </a:pPr>
            <a:fld id="{4868D380-E1C5-4A93-BCEE-60880034432E}" type="slidenum">
              <a:rPr lang="zh-CN" altLang="en-US"/>
            </a:fld>
            <a:endParaRPr lang="zh-CN" alt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7" Type="http://schemas.openxmlformats.org/officeDocument/2006/relationships/image" Target="../media/image6.png"/><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5" Type="http://schemas.openxmlformats.org/officeDocument/2006/relationships/image" Target="../media/image6.png"/><Relationship Id="rId4" Type="http://schemas.openxmlformats.org/officeDocument/2006/relationships/image" Target="../media/image7.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6" Type="http://schemas.openxmlformats.org/officeDocument/2006/relationships/image" Target="../media/image6.png"/><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userDrawn="1">
  <p:cSld name="自定义版式">
    <p:bg>
      <p:bgPr>
        <a:solidFill>
          <a:srgbClr val="55BBC5"/>
        </a:solidFill>
        <a:effectLst/>
      </p:bgPr>
    </p:bg>
    <p:spTree>
      <p:nvGrpSpPr>
        <p:cNvPr id="1" name=""/>
        <p:cNvGrpSpPr/>
        <p:nvPr/>
      </p:nvGrpSpPr>
      <p:grpSpPr>
        <a:xfrm>
          <a:off x="0" y="0"/>
          <a:ext cx="0" cy="0"/>
          <a:chOff x="0" y="0"/>
          <a:chExt cx="0" cy="0"/>
        </a:xfrm>
      </p:grpSpPr>
      <p:pic>
        <p:nvPicPr>
          <p:cNvPr id="2" name="图片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588" y="0"/>
            <a:ext cx="914082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图片 3"/>
          <p:cNvPicPr>
            <a:picLocks noChangeAspect="1" noChangeArrowheads="1"/>
          </p:cNvPicPr>
          <p:nvPr userDrawn="1"/>
        </p:nvPicPr>
        <p:blipFill>
          <a:blip r:embed="rId3">
            <a:extLst>
              <a:ext uri="{28A0092B-C50C-407E-A947-70E740481C1C}">
                <a14:useLocalDpi xmlns:a14="http://schemas.microsoft.com/office/drawing/2010/main" val="0"/>
              </a:ext>
            </a:extLst>
          </a:blip>
          <a:srcRect l="5164" t="7748" r="5164" b="2579"/>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图片 4"/>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54050" y="207963"/>
            <a:ext cx="7834313" cy="427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图片 5"/>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rot="19623155">
            <a:off x="1484313" y="268288"/>
            <a:ext cx="8731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组合 8"/>
          <p:cNvGrpSpPr/>
          <p:nvPr userDrawn="1"/>
        </p:nvGrpSpPr>
        <p:grpSpPr bwMode="auto">
          <a:xfrm>
            <a:off x="3090863" y="2571750"/>
            <a:ext cx="3390900" cy="638175"/>
            <a:chOff x="2867028" y="1613922"/>
            <a:chExt cx="3390807" cy="638002"/>
          </a:xfrm>
        </p:grpSpPr>
        <p:sp>
          <p:nvSpPr>
            <p:cNvPr id="8" name="任意多边形 23"/>
            <p:cNvSpPr/>
            <p:nvPr/>
          </p:nvSpPr>
          <p:spPr>
            <a:xfrm rot="180856">
              <a:off x="2867028" y="2010689"/>
              <a:ext cx="2895521" cy="241235"/>
            </a:xfrm>
            <a:custGeom>
              <a:avLst/>
              <a:gdLst>
                <a:gd name="connsiteX0" fmla="*/ 0 w 2937934"/>
                <a:gd name="connsiteY0" fmla="*/ 23946 h 178330"/>
                <a:gd name="connsiteX1" fmla="*/ 1938867 w 2937934"/>
                <a:gd name="connsiteY1" fmla="*/ 100146 h 178330"/>
                <a:gd name="connsiteX2" fmla="*/ 1540934 w 2937934"/>
                <a:gd name="connsiteY2" fmla="*/ 176346 h 178330"/>
                <a:gd name="connsiteX3" fmla="*/ 1828800 w 2937934"/>
                <a:gd name="connsiteY3" fmla="*/ 15479 h 178330"/>
                <a:gd name="connsiteX4" fmla="*/ 2937934 w 2937934"/>
                <a:gd name="connsiteY4" fmla="*/ 15479 h 178330"/>
                <a:gd name="connsiteX0-1" fmla="*/ 0 w 2890398"/>
                <a:gd name="connsiteY0-2" fmla="*/ 136052 h 178330"/>
                <a:gd name="connsiteX1-3" fmla="*/ 1891331 w 2890398"/>
                <a:gd name="connsiteY1-4" fmla="*/ 100146 h 178330"/>
                <a:gd name="connsiteX2-5" fmla="*/ 1493398 w 2890398"/>
                <a:gd name="connsiteY2-6" fmla="*/ 176346 h 178330"/>
                <a:gd name="connsiteX3-7" fmla="*/ 1781264 w 2890398"/>
                <a:gd name="connsiteY3-8" fmla="*/ 15479 h 178330"/>
                <a:gd name="connsiteX4-9" fmla="*/ 2890398 w 2890398"/>
                <a:gd name="connsiteY4-10" fmla="*/ 15479 h 178330"/>
                <a:gd name="connsiteX0-11" fmla="*/ 0 w 2890398"/>
                <a:gd name="connsiteY0-12" fmla="*/ 123281 h 163928"/>
                <a:gd name="connsiteX1-13" fmla="*/ 1891331 w 2890398"/>
                <a:gd name="connsiteY1-14" fmla="*/ 87375 h 163928"/>
                <a:gd name="connsiteX2-15" fmla="*/ 1493398 w 2890398"/>
                <a:gd name="connsiteY2-16" fmla="*/ 163575 h 163928"/>
                <a:gd name="connsiteX3-17" fmla="*/ 1866828 w 2890398"/>
                <a:gd name="connsiteY3-18" fmla="*/ 55464 h 163928"/>
                <a:gd name="connsiteX4-19" fmla="*/ 2890398 w 2890398"/>
                <a:gd name="connsiteY4-20" fmla="*/ 2708 h 163928"/>
                <a:gd name="connsiteX0-21" fmla="*/ 0 w 2890398"/>
                <a:gd name="connsiteY0-22" fmla="*/ 123281 h 163928"/>
                <a:gd name="connsiteX1-23" fmla="*/ 1891331 w 2890398"/>
                <a:gd name="connsiteY1-24" fmla="*/ 87375 h 163928"/>
                <a:gd name="connsiteX2-25" fmla="*/ 1303254 w 2890398"/>
                <a:gd name="connsiteY2-26" fmla="*/ 163575 h 163928"/>
                <a:gd name="connsiteX3-27" fmla="*/ 1866828 w 2890398"/>
                <a:gd name="connsiteY3-28" fmla="*/ 55464 h 163928"/>
                <a:gd name="connsiteX4-29" fmla="*/ 2890398 w 2890398"/>
                <a:gd name="connsiteY4-30" fmla="*/ 2708 h 163928"/>
                <a:gd name="connsiteX0-31" fmla="*/ 0 w 2890398"/>
                <a:gd name="connsiteY0-32" fmla="*/ 125909 h 167248"/>
                <a:gd name="connsiteX1-33" fmla="*/ 1891331 w 2890398"/>
                <a:gd name="connsiteY1-34" fmla="*/ 90003 h 167248"/>
                <a:gd name="connsiteX2-35" fmla="*/ 1303254 w 2890398"/>
                <a:gd name="connsiteY2-36" fmla="*/ 166203 h 167248"/>
                <a:gd name="connsiteX3-37" fmla="*/ 1657670 w 2890398"/>
                <a:gd name="connsiteY3-38" fmla="*/ 31714 h 167248"/>
                <a:gd name="connsiteX4-39" fmla="*/ 2890398 w 2890398"/>
                <a:gd name="connsiteY4-40" fmla="*/ 5336 h 16724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890398" h="167248">
                  <a:moveTo>
                    <a:pt x="0" y="125909"/>
                  </a:moveTo>
                  <a:cubicBezTo>
                    <a:pt x="646289" y="151309"/>
                    <a:pt x="1245042" y="64603"/>
                    <a:pt x="1891331" y="90003"/>
                  </a:cubicBezTo>
                  <a:cubicBezTo>
                    <a:pt x="2148153" y="115403"/>
                    <a:pt x="1342197" y="175918"/>
                    <a:pt x="1303254" y="166203"/>
                  </a:cubicBezTo>
                  <a:cubicBezTo>
                    <a:pt x="1264311" y="156488"/>
                    <a:pt x="1424837" y="58525"/>
                    <a:pt x="1657670" y="31714"/>
                  </a:cubicBezTo>
                  <a:cubicBezTo>
                    <a:pt x="1890503" y="4903"/>
                    <a:pt x="2452247" y="-8070"/>
                    <a:pt x="2890398" y="5336"/>
                  </a:cubicBezTo>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pic>
          <p:nvPicPr>
            <p:cNvPr id="9" name="图片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1555024">
              <a:off x="5731267" y="1613922"/>
              <a:ext cx="526568" cy="632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图片 7" descr="C:\Users\nk\Desktop\状元成才路.png状元成才路"/>
          <p:cNvPicPr>
            <a:picLocks noChangeAspect="1"/>
          </p:cNvPicPr>
          <p:nvPr userDrawn="1"/>
        </p:nvPicPr>
        <p:blipFill>
          <a:blip r:embed="rId7"/>
          <a:srcRect/>
          <a:stretch>
            <a:fillRect/>
          </a:stretch>
        </p:blipFill>
        <p:spPr bwMode="auto">
          <a:xfrm>
            <a:off x="8357394" y="52070"/>
            <a:ext cx="734695"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showMasterSp="0" userDrawn="1">
  <p:cSld name="1_自定义版式">
    <p:bg>
      <p:bgPr>
        <a:solidFill>
          <a:srgbClr val="55BBC5"/>
        </a:solidFill>
        <a:effectLst/>
      </p:bgPr>
    </p:bg>
    <p:spTree>
      <p:nvGrpSpPr>
        <p:cNvPr id="1" name=""/>
        <p:cNvGrpSpPr/>
        <p:nvPr/>
      </p:nvGrpSpPr>
      <p:grpSpPr>
        <a:xfrm>
          <a:off x="0" y="0"/>
          <a:ext cx="0" cy="0"/>
          <a:chOff x="0" y="0"/>
          <a:chExt cx="0" cy="0"/>
        </a:xfrm>
      </p:grpSpPr>
      <p:pic>
        <p:nvPicPr>
          <p:cNvPr id="2" name="图片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588" y="0"/>
            <a:ext cx="914082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图片 3"/>
          <p:cNvPicPr>
            <a:picLocks noChangeAspect="1" noChangeArrowheads="1"/>
          </p:cNvPicPr>
          <p:nvPr userDrawn="1"/>
        </p:nvPicPr>
        <p:blipFill>
          <a:blip r:embed="rId3">
            <a:extLst>
              <a:ext uri="{28A0092B-C50C-407E-A947-70E740481C1C}">
                <a14:useLocalDpi xmlns:a14="http://schemas.microsoft.com/office/drawing/2010/main" val="0"/>
              </a:ext>
            </a:extLst>
          </a:blip>
          <a:srcRect l="5164" t="7748" r="5164" b="2579"/>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图片 4"/>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0" y="-295275"/>
            <a:ext cx="9144000" cy="551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 7" descr="C:\Users\nk\Desktop\状元成才路.png状元成才路"/>
          <p:cNvPicPr>
            <a:picLocks noChangeAspect="1"/>
          </p:cNvPicPr>
          <p:nvPr userDrawn="1"/>
        </p:nvPicPr>
        <p:blipFill>
          <a:blip r:embed="rId5"/>
          <a:srcRect/>
          <a:stretch>
            <a:fillRect/>
          </a:stretch>
        </p:blipFill>
        <p:spPr bwMode="auto">
          <a:xfrm>
            <a:off x="8357394" y="52070"/>
            <a:ext cx="734695"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0" y="0"/>
            <a:ext cx="0" cy="0"/>
          </a:xfrm>
        </p:spPr>
        <p:txBody>
          <a:bodyPr/>
          <a:lstStyle>
            <a:lvl1pPr>
              <a:defRPr>
                <a:ea typeface="黑体" panose="02010609060101010101" pitchFamily="49" charset="-122"/>
              </a:defRPr>
            </a:lvl1pPr>
          </a:lstStyle>
          <a:p>
            <a:pPr>
              <a:defRPr/>
            </a:pPr>
            <a:endParaRPr lang="zh-CN" altLang="en-US"/>
          </a:p>
        </p:txBody>
      </p:sp>
      <p:sp>
        <p:nvSpPr>
          <p:cNvPr id="3" name="Footer Placeholder 2"/>
          <p:cNvSpPr>
            <a:spLocks noGrp="1"/>
          </p:cNvSpPr>
          <p:nvPr>
            <p:ph type="ftr" sz="quarter" idx="11"/>
          </p:nvPr>
        </p:nvSpPr>
        <p:spPr>
          <a:xfrm>
            <a:off x="0" y="0"/>
            <a:ext cx="0" cy="0"/>
          </a:xfrm>
        </p:spPr>
        <p:txBody>
          <a:bodyPr/>
          <a:lstStyle>
            <a:lvl1pPr>
              <a:defRPr>
                <a:ea typeface="黑体" panose="02010609060101010101" pitchFamily="49" charset="-122"/>
              </a:defRPr>
            </a:lvl1pPr>
          </a:lstStyle>
          <a:p>
            <a:pPr>
              <a:defRPr/>
            </a:pPr>
            <a:endParaRPr lang="zh-CN" altLang="en-US"/>
          </a:p>
        </p:txBody>
      </p:sp>
      <p:sp>
        <p:nvSpPr>
          <p:cNvPr id="4" name="Slide Number Placeholder 3"/>
          <p:cNvSpPr>
            <a:spLocks noGrp="1"/>
          </p:cNvSpPr>
          <p:nvPr>
            <p:ph type="sldNum" sz="quarter" idx="12"/>
          </p:nvPr>
        </p:nvSpPr>
        <p:spPr>
          <a:xfrm>
            <a:off x="0" y="0"/>
            <a:ext cx="0" cy="0"/>
          </a:xfrm>
        </p:spPr>
        <p:txBody>
          <a:bodyPr vert="horz" wrap="square" lIns="91440" tIns="45720" rIns="91440" bIns="45720" numCol="1" anchor="t" anchorCtr="0" compatLnSpc="1"/>
          <a:lstStyle>
            <a:lvl1pPr>
              <a:defRPr>
                <a:ea typeface="黑体" panose="02010609060101010101" pitchFamily="49" charset="-122"/>
              </a:defRPr>
            </a:lvl1pPr>
          </a:lstStyle>
          <a:p>
            <a:pPr>
              <a:defRPr/>
            </a:pPr>
            <a:fld id="{3FF7822D-DAF8-423A-B7BA-A72F36DDB598}" type="slidenum">
              <a:rPr lang="zh-CN" altLang="en-US"/>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5_标题幻灯片">
    <p:spTree>
      <p:nvGrpSpPr>
        <p:cNvPr id="1" name=""/>
        <p:cNvGrpSpPr/>
        <p:nvPr/>
      </p:nvGrpSpPr>
      <p:grpSpPr>
        <a:xfrm>
          <a:off x="0" y="0"/>
          <a:ext cx="0" cy="0"/>
          <a:chOff x="0" y="0"/>
          <a:chExt cx="0" cy="0"/>
        </a:xfrm>
      </p:grpSpPr>
      <p:pic>
        <p:nvPicPr>
          <p:cNvPr id="2" name="图片 1"/>
          <p:cNvPicPr>
            <a:picLocks noChangeAspect="1" noChangeArrowheads="1"/>
          </p:cNvPicPr>
          <p:nvPr userDrawn="1"/>
        </p:nvPicPr>
        <p:blipFill>
          <a:blip r:embed="rId2">
            <a:extLst>
              <a:ext uri="{28A0092B-C50C-407E-A947-70E740481C1C}">
                <a14:useLocalDpi xmlns:a14="http://schemas.microsoft.com/office/drawing/2010/main" val="0"/>
              </a:ext>
            </a:extLst>
          </a:blip>
          <a:srcRect l="71640"/>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图片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18467" y="-123825"/>
            <a:ext cx="9533917" cy="5364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图片 3"/>
          <p:cNvPicPr>
            <a:picLocks noChangeAspect="1" noChangeArrowheads="1"/>
          </p:cNvPicPr>
          <p:nvPr userDrawn="1"/>
        </p:nvPicPr>
        <p:blipFill>
          <a:blip r:embed="rId4">
            <a:extLst>
              <a:ext uri="{28A0092B-C50C-407E-A947-70E740481C1C}">
                <a14:useLocalDpi xmlns:a14="http://schemas.microsoft.com/office/drawing/2010/main" val="0"/>
              </a:ext>
            </a:extLst>
          </a:blip>
          <a:srcRect t="26675" r="19923"/>
          <a:stretch>
            <a:fillRect/>
          </a:stretch>
        </p:blipFill>
        <p:spPr bwMode="auto">
          <a:xfrm>
            <a:off x="7551738" y="3922713"/>
            <a:ext cx="1592262" cy="132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 7"/>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498850" y="1754188"/>
            <a:ext cx="2146300" cy="163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7" descr="C:\Users\nk\Desktop\状元成才路.png状元成才路"/>
          <p:cNvPicPr>
            <a:picLocks noChangeAspect="1"/>
          </p:cNvPicPr>
          <p:nvPr userDrawn="1"/>
        </p:nvPicPr>
        <p:blipFill>
          <a:blip r:embed="rId6"/>
          <a:srcRect/>
          <a:stretch>
            <a:fillRect/>
          </a:stretch>
        </p:blipFill>
        <p:spPr bwMode="auto">
          <a:xfrm>
            <a:off x="8357394" y="52070"/>
            <a:ext cx="734695"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Masters/_rels/slideMaster1.xml.rels><?xml version="1.0" encoding="UTF-8" standalone="yes"?>
<Relationships xmlns="http://schemas.openxmlformats.org/package/2006/relationships"><Relationship Id="rId7" Type="http://schemas.openxmlformats.org/officeDocument/2006/relationships/theme" Target="../theme/theme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5"/>
          <a:srcRect/>
          <a:stretch>
            <a:fillRect/>
          </a:stretch>
        </a:blipFill>
        <a:effectLst/>
      </p:bgPr>
    </p:bg>
    <p:spTree>
      <p:nvGrpSpPr>
        <p:cNvPr id="1" name=""/>
        <p:cNvGrpSpPr/>
        <p:nvPr/>
      </p:nvGrpSpPr>
      <p:grpSpPr>
        <a:xfrm>
          <a:off x="0" y="0"/>
          <a:ext cx="0" cy="0"/>
          <a:chOff x="0" y="0"/>
          <a:chExt cx="0" cy="0"/>
        </a:xfrm>
      </p:grpSpPr>
      <p:pic>
        <p:nvPicPr>
          <p:cNvPr id="1026" name="图片 1"/>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Times New Roman" panose="02020603050405020304" pitchFamily="18" charset="0"/>
          <a:ea typeface="黑体" panose="02010609060101010101" pitchFamily="49" charset="-122"/>
        </a:defRPr>
      </a:lvl2pPr>
      <a:lvl3pPr algn="l" rtl="0" eaLnBrk="0" fontAlgn="base" hangingPunct="0">
        <a:lnSpc>
          <a:spcPct val="90000"/>
        </a:lnSpc>
        <a:spcBef>
          <a:spcPct val="0"/>
        </a:spcBef>
        <a:spcAft>
          <a:spcPct val="0"/>
        </a:spcAft>
        <a:defRPr sz="4400">
          <a:solidFill>
            <a:schemeClr val="tx1"/>
          </a:solidFill>
          <a:latin typeface="Times New Roman" panose="02020603050405020304" pitchFamily="18" charset="0"/>
          <a:ea typeface="黑体" panose="02010609060101010101" pitchFamily="49" charset="-122"/>
        </a:defRPr>
      </a:lvl3pPr>
      <a:lvl4pPr algn="l" rtl="0" eaLnBrk="0" fontAlgn="base" hangingPunct="0">
        <a:lnSpc>
          <a:spcPct val="90000"/>
        </a:lnSpc>
        <a:spcBef>
          <a:spcPct val="0"/>
        </a:spcBef>
        <a:spcAft>
          <a:spcPct val="0"/>
        </a:spcAft>
        <a:defRPr sz="4400">
          <a:solidFill>
            <a:schemeClr val="tx1"/>
          </a:solidFill>
          <a:latin typeface="Times New Roman" panose="02020603050405020304" pitchFamily="18" charset="0"/>
          <a:ea typeface="黑体" panose="02010609060101010101" pitchFamily="49" charset="-122"/>
        </a:defRPr>
      </a:lvl4pPr>
      <a:lvl5pPr algn="l" rtl="0" eaLnBrk="0" fontAlgn="base" hangingPunct="0">
        <a:lnSpc>
          <a:spcPct val="90000"/>
        </a:lnSpc>
        <a:spcBef>
          <a:spcPct val="0"/>
        </a:spcBef>
        <a:spcAft>
          <a:spcPct val="0"/>
        </a:spcAft>
        <a:defRPr sz="4400">
          <a:solidFill>
            <a:schemeClr val="tx1"/>
          </a:solidFill>
          <a:latin typeface="Times New Roman" panose="02020603050405020304" pitchFamily="18" charset="0"/>
          <a:ea typeface="黑体" panose="02010609060101010101" pitchFamily="49" charset="-122"/>
        </a:defRPr>
      </a:lvl5pPr>
      <a:lvl6pPr marL="457200" algn="l" rtl="0" fontAlgn="base">
        <a:lnSpc>
          <a:spcPct val="90000"/>
        </a:lnSpc>
        <a:spcBef>
          <a:spcPct val="0"/>
        </a:spcBef>
        <a:spcAft>
          <a:spcPct val="0"/>
        </a:spcAft>
        <a:defRPr sz="4400">
          <a:solidFill>
            <a:schemeClr val="tx1"/>
          </a:solidFill>
          <a:latin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等线 Light"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11.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png"/></Relationships>
</file>

<file path=ppt/slides/_rels/slide7.xml.rels><?xml version="1.0" encoding="UTF-8" standalone="yes"?>
<Relationships xmlns="http://schemas.openxmlformats.org/package/2006/relationships"><Relationship Id="rId9" Type="http://schemas.openxmlformats.org/officeDocument/2006/relationships/tags" Target="../tags/tag20.xml"/><Relationship Id="rId8" Type="http://schemas.openxmlformats.org/officeDocument/2006/relationships/tags" Target="../tags/tag19.xml"/><Relationship Id="rId7" Type="http://schemas.openxmlformats.org/officeDocument/2006/relationships/tags" Target="../tags/tag18.xml"/><Relationship Id="rId6" Type="http://schemas.openxmlformats.org/officeDocument/2006/relationships/tags" Target="../tags/tag17.xml"/><Relationship Id="rId5" Type="http://schemas.openxmlformats.org/officeDocument/2006/relationships/tags" Target="../tags/tag16.xml"/><Relationship Id="rId4" Type="http://schemas.openxmlformats.org/officeDocument/2006/relationships/tags" Target="../tags/tag15.xml"/><Relationship Id="rId3" Type="http://schemas.openxmlformats.org/officeDocument/2006/relationships/tags" Target="../tags/tag14.xml"/><Relationship Id="rId2" Type="http://schemas.openxmlformats.org/officeDocument/2006/relationships/tags" Target="../tags/tag13.xml"/><Relationship Id="rId12" Type="http://schemas.openxmlformats.org/officeDocument/2006/relationships/slideLayout" Target="../slideLayouts/slideLayout2.xml"/><Relationship Id="rId11" Type="http://schemas.openxmlformats.org/officeDocument/2006/relationships/tags" Target="../tags/tag22.xml"/><Relationship Id="rId10" Type="http://schemas.openxmlformats.org/officeDocument/2006/relationships/tags" Target="../tags/tag21.xml"/><Relationship Id="rId1" Type="http://schemas.openxmlformats.org/officeDocument/2006/relationships/tags" Target="../tags/tag12.xml"/></Relationships>
</file>

<file path=ppt/slides/_rels/slide8.xml.rels><?xml version="1.0" encoding="UTF-8" standalone="yes"?>
<Relationships xmlns="http://schemas.openxmlformats.org/package/2006/relationships"><Relationship Id="rId9" Type="http://schemas.openxmlformats.org/officeDocument/2006/relationships/tags" Target="../tags/tag31.xml"/><Relationship Id="rId8" Type="http://schemas.openxmlformats.org/officeDocument/2006/relationships/tags" Target="../tags/tag30.xml"/><Relationship Id="rId7" Type="http://schemas.openxmlformats.org/officeDocument/2006/relationships/tags" Target="../tags/tag29.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38" Type="http://schemas.openxmlformats.org/officeDocument/2006/relationships/slideLayout" Target="../slideLayouts/slideLayout2.xml"/><Relationship Id="rId37" Type="http://schemas.openxmlformats.org/officeDocument/2006/relationships/tags" Target="../tags/tag59.xml"/><Relationship Id="rId36" Type="http://schemas.openxmlformats.org/officeDocument/2006/relationships/tags" Target="../tags/tag58.xml"/><Relationship Id="rId35" Type="http://schemas.openxmlformats.org/officeDocument/2006/relationships/tags" Target="../tags/tag57.xml"/><Relationship Id="rId34" Type="http://schemas.openxmlformats.org/officeDocument/2006/relationships/tags" Target="../tags/tag56.xml"/><Relationship Id="rId33" Type="http://schemas.openxmlformats.org/officeDocument/2006/relationships/tags" Target="../tags/tag55.xml"/><Relationship Id="rId32" Type="http://schemas.openxmlformats.org/officeDocument/2006/relationships/tags" Target="../tags/tag54.xml"/><Relationship Id="rId31" Type="http://schemas.openxmlformats.org/officeDocument/2006/relationships/tags" Target="../tags/tag53.xml"/><Relationship Id="rId30" Type="http://schemas.openxmlformats.org/officeDocument/2006/relationships/tags" Target="../tags/tag52.xml"/><Relationship Id="rId3" Type="http://schemas.openxmlformats.org/officeDocument/2006/relationships/tags" Target="../tags/tag25.xml"/><Relationship Id="rId29" Type="http://schemas.openxmlformats.org/officeDocument/2006/relationships/tags" Target="../tags/tag51.xml"/><Relationship Id="rId28" Type="http://schemas.openxmlformats.org/officeDocument/2006/relationships/tags" Target="../tags/tag50.xml"/><Relationship Id="rId27" Type="http://schemas.openxmlformats.org/officeDocument/2006/relationships/tags" Target="../tags/tag49.xml"/><Relationship Id="rId26" Type="http://schemas.openxmlformats.org/officeDocument/2006/relationships/tags" Target="../tags/tag48.xml"/><Relationship Id="rId25" Type="http://schemas.openxmlformats.org/officeDocument/2006/relationships/tags" Target="../tags/tag47.xml"/><Relationship Id="rId24" Type="http://schemas.openxmlformats.org/officeDocument/2006/relationships/tags" Target="../tags/tag46.xml"/><Relationship Id="rId23" Type="http://schemas.openxmlformats.org/officeDocument/2006/relationships/tags" Target="../tags/tag45.xml"/><Relationship Id="rId22" Type="http://schemas.openxmlformats.org/officeDocument/2006/relationships/tags" Target="../tags/tag44.xml"/><Relationship Id="rId21" Type="http://schemas.openxmlformats.org/officeDocument/2006/relationships/tags" Target="../tags/tag43.xml"/><Relationship Id="rId20" Type="http://schemas.openxmlformats.org/officeDocument/2006/relationships/tags" Target="../tags/tag42.xml"/><Relationship Id="rId2" Type="http://schemas.openxmlformats.org/officeDocument/2006/relationships/tags" Target="../tags/tag24.xml"/><Relationship Id="rId19" Type="http://schemas.openxmlformats.org/officeDocument/2006/relationships/tags" Target="../tags/tag41.xml"/><Relationship Id="rId18" Type="http://schemas.openxmlformats.org/officeDocument/2006/relationships/tags" Target="../tags/tag40.xml"/><Relationship Id="rId17" Type="http://schemas.openxmlformats.org/officeDocument/2006/relationships/tags" Target="../tags/tag39.xml"/><Relationship Id="rId16" Type="http://schemas.openxmlformats.org/officeDocument/2006/relationships/tags" Target="../tags/tag38.xml"/><Relationship Id="rId15" Type="http://schemas.openxmlformats.org/officeDocument/2006/relationships/tags" Target="../tags/tag37.xml"/><Relationship Id="rId14" Type="http://schemas.openxmlformats.org/officeDocument/2006/relationships/tags" Target="../tags/tag36.xml"/><Relationship Id="rId13" Type="http://schemas.openxmlformats.org/officeDocument/2006/relationships/tags" Target="../tags/tag35.xml"/><Relationship Id="rId12" Type="http://schemas.openxmlformats.org/officeDocument/2006/relationships/tags" Target="../tags/tag34.xml"/><Relationship Id="rId11" Type="http://schemas.openxmlformats.org/officeDocument/2006/relationships/tags" Target="../tags/tag33.xml"/><Relationship Id="rId10" Type="http://schemas.openxmlformats.org/officeDocument/2006/relationships/tags" Target="../tags/tag32.xml"/><Relationship Id="rId1" Type="http://schemas.openxmlformats.org/officeDocument/2006/relationships/tags" Target="../tags/tag23.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png"/></Relationships>
</file>

<file path=ppt/slides/_rels/slide10.xml.rels><?xml version="1.0" encoding="UTF-8" standalone="yes"?>
<Relationships xmlns="http://schemas.openxmlformats.org/package/2006/relationships"><Relationship Id="rId9" Type="http://schemas.openxmlformats.org/officeDocument/2006/relationships/tags" Target="../tags/tag68.xml"/><Relationship Id="rId8" Type="http://schemas.openxmlformats.org/officeDocument/2006/relationships/tags" Target="../tags/tag67.xml"/><Relationship Id="rId7" Type="http://schemas.openxmlformats.org/officeDocument/2006/relationships/tags" Target="../tags/tag66.xml"/><Relationship Id="rId6" Type="http://schemas.openxmlformats.org/officeDocument/2006/relationships/tags" Target="../tags/tag65.xml"/><Relationship Id="rId5" Type="http://schemas.openxmlformats.org/officeDocument/2006/relationships/tags" Target="../tags/tag64.xml"/><Relationship Id="rId4" Type="http://schemas.openxmlformats.org/officeDocument/2006/relationships/tags" Target="../tags/tag63.xml"/><Relationship Id="rId3" Type="http://schemas.openxmlformats.org/officeDocument/2006/relationships/tags" Target="../tags/tag62.xml"/><Relationship Id="rId2" Type="http://schemas.openxmlformats.org/officeDocument/2006/relationships/tags" Target="../tags/tag61.xml"/><Relationship Id="rId16" Type="http://schemas.openxmlformats.org/officeDocument/2006/relationships/slideLayout" Target="../slideLayouts/slideLayout2.xml"/><Relationship Id="rId15" Type="http://schemas.openxmlformats.org/officeDocument/2006/relationships/tags" Target="../tags/tag74.xml"/><Relationship Id="rId14" Type="http://schemas.openxmlformats.org/officeDocument/2006/relationships/tags" Target="../tags/tag73.xml"/><Relationship Id="rId13" Type="http://schemas.openxmlformats.org/officeDocument/2006/relationships/tags" Target="../tags/tag72.xml"/><Relationship Id="rId12" Type="http://schemas.openxmlformats.org/officeDocument/2006/relationships/tags" Target="../tags/tag71.xml"/><Relationship Id="rId11" Type="http://schemas.openxmlformats.org/officeDocument/2006/relationships/tags" Target="../tags/tag70.xml"/><Relationship Id="rId10" Type="http://schemas.openxmlformats.org/officeDocument/2006/relationships/tags" Target="../tags/tag69.xml"/><Relationship Id="rId1" Type="http://schemas.openxmlformats.org/officeDocument/2006/relationships/tags" Target="../tags/tag6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7.png"/><Relationship Id="rId1" Type="http://schemas.openxmlformats.org/officeDocument/2006/relationships/image" Target="../media/image16.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0.png"/><Relationship Id="rId1"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矩形 3"/>
          <p:cNvSpPr>
            <a:spLocks noChangeArrowheads="1"/>
          </p:cNvSpPr>
          <p:nvPr/>
        </p:nvSpPr>
        <p:spPr bwMode="auto">
          <a:xfrm>
            <a:off x="2012950" y="1219200"/>
            <a:ext cx="5118100" cy="1108075"/>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zh-CN" altLang="en-US" sz="6600" b="1" dirty="0">
                <a:latin typeface="+mj-ea"/>
                <a:ea typeface="+mj-ea"/>
                <a:cs typeface="Times New Roman" panose="02020603050405020304" pitchFamily="18" charset="0"/>
              </a:rPr>
              <a:t>练习一</a:t>
            </a:r>
            <a:endParaRPr lang="zh-CN" altLang="en-US" sz="6600" b="1" dirty="0">
              <a:latin typeface="+mj-ea"/>
              <a:ea typeface="+mj-ea"/>
              <a:cs typeface="Times New Roman" panose="02020603050405020304" pitchFamily="18" charset="0"/>
            </a:endParaRPr>
          </a:p>
        </p:txBody>
      </p:sp>
      <p:sp>
        <p:nvSpPr>
          <p:cNvPr id="8195" name="副标题 6"/>
          <p:cNvSpPr txBox="1">
            <a:spLocks noChangeArrowheads="1"/>
          </p:cNvSpPr>
          <p:nvPr/>
        </p:nvSpPr>
        <p:spPr bwMode="auto">
          <a:xfrm>
            <a:off x="2538413" y="2571750"/>
            <a:ext cx="40671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defRPr>
                <a:solidFill>
                  <a:schemeClr val="tx1"/>
                </a:solidFill>
                <a:latin typeface="Arial" panose="020B0604020202020204" pitchFamily="34" charset="0"/>
                <a:ea typeface="宋体" panose="02010600030101010101" pitchFamily="2" charset="-122"/>
              </a:defRPr>
            </a:lvl1pPr>
            <a:lvl2pPr marL="514350" indent="-171450" defTabSz="685800">
              <a:defRPr>
                <a:solidFill>
                  <a:schemeClr val="tx1"/>
                </a:solidFill>
                <a:latin typeface="Arial" panose="020B0604020202020204" pitchFamily="34" charset="0"/>
                <a:ea typeface="宋体" panose="02010600030101010101" pitchFamily="2" charset="-122"/>
              </a:defRPr>
            </a:lvl2pPr>
            <a:lvl3pPr marL="857250" indent="-171450" defTabSz="685800">
              <a:defRPr>
                <a:solidFill>
                  <a:schemeClr val="tx1"/>
                </a:solidFill>
                <a:latin typeface="Arial" panose="020B0604020202020204" pitchFamily="34" charset="0"/>
                <a:ea typeface="宋体" panose="02010600030101010101" pitchFamily="2" charset="-122"/>
              </a:defRPr>
            </a:lvl3pPr>
            <a:lvl4pPr marL="1200150" indent="-171450" defTabSz="685800">
              <a:defRPr>
                <a:solidFill>
                  <a:schemeClr val="tx1"/>
                </a:solidFill>
                <a:latin typeface="Arial" panose="020B0604020202020204" pitchFamily="34" charset="0"/>
                <a:ea typeface="宋体" panose="02010600030101010101" pitchFamily="2" charset="-122"/>
              </a:defRPr>
            </a:lvl4pPr>
            <a:lvl5pPr marL="1543050" indent="-171450" defTabSz="685800">
              <a:defRPr>
                <a:solidFill>
                  <a:schemeClr val="tx1"/>
                </a:solidFill>
                <a:latin typeface="Arial" panose="020B0604020202020204" pitchFamily="34" charset="0"/>
                <a:ea typeface="宋体" panose="02010600030101010101" pitchFamily="2" charset="-122"/>
              </a:defRPr>
            </a:lvl5pPr>
            <a:lvl6pPr marL="2000250" indent="-17145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457450" indent="-17145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2914650" indent="-17145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371850" indent="-17145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b="1">
                <a:latin typeface="Times New Roman" panose="02020603050405020304" pitchFamily="18" charset="0"/>
                <a:cs typeface="Times New Roman" panose="02020603050405020304" pitchFamily="18" charset="0"/>
              </a:rPr>
              <a:t>（选自教材</a:t>
            </a:r>
            <a:r>
              <a:rPr lang="en-US" altLang="zh-CN" sz="2000" b="1">
                <a:latin typeface="Times New Roman" panose="02020603050405020304" pitchFamily="18" charset="0"/>
                <a:cs typeface="Times New Roman" panose="02020603050405020304" pitchFamily="18" charset="0"/>
              </a:rPr>
              <a:t>P3-P4</a:t>
            </a:r>
            <a:r>
              <a:rPr lang="zh-CN" altLang="en-US" sz="2000" b="1">
                <a:latin typeface="Times New Roman" panose="02020603050405020304" pitchFamily="18" charset="0"/>
                <a:cs typeface="Times New Roman" panose="02020603050405020304" pitchFamily="18" charset="0"/>
              </a:rPr>
              <a:t>练习一）</a:t>
            </a:r>
            <a:endParaRPr lang="zh-CN" altLang="en-US" sz="2000" b="1">
              <a:latin typeface="Times New Roman" panose="02020603050405020304" pitchFamily="18" charset="0"/>
              <a:cs typeface="Times New Roman" panose="02020603050405020304" pitchFamily="18" charset="0"/>
            </a:endParaRPr>
          </a:p>
        </p:txBody>
      </p:sp>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098226" y="1324899"/>
            <a:ext cx="880373" cy="89667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矩形 1"/>
          <p:cNvSpPr>
            <a:spLocks noChangeArrowheads="1"/>
          </p:cNvSpPr>
          <p:nvPr/>
        </p:nvSpPr>
        <p:spPr bwMode="auto">
          <a:xfrm>
            <a:off x="388052" y="41100"/>
            <a:ext cx="7963354" cy="1648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70000"/>
              </a:lnSpc>
            </a:pPr>
            <a:r>
              <a:rPr lang="en-US" altLang="zh-CN" sz="3200" b="1" dirty="0">
                <a:latin typeface="Times New Roman" panose="02020603050405020304" pitchFamily="18" charset="0"/>
                <a:ea typeface="黑体" panose="02010609060101010101" pitchFamily="49" charset="-122"/>
                <a:cs typeface="Times New Roman" panose="02020603050405020304" pitchFamily="18" charset="0"/>
              </a:rPr>
              <a:t>1.</a:t>
            </a:r>
            <a:r>
              <a:rPr lang="zh-CN" altLang="en-US" sz="3200" b="1" dirty="0">
                <a:latin typeface="Times New Roman" panose="02020603050405020304" pitchFamily="18" charset="0"/>
                <a:ea typeface="黑体" panose="02010609060101010101" pitchFamily="49" charset="-122"/>
                <a:cs typeface="Times New Roman" panose="02020603050405020304" pitchFamily="18" charset="0"/>
              </a:rPr>
              <a:t>用 </a:t>
            </a:r>
            <a:r>
              <a:rPr lang="en-US" altLang="zh-CN" sz="3200" b="1" dirty="0">
                <a:latin typeface="Times New Roman" panose="02020603050405020304" pitchFamily="18" charset="0"/>
                <a:ea typeface="黑体" panose="02010609060101010101" pitchFamily="49" charset="-122"/>
                <a:cs typeface="Times New Roman" panose="02020603050405020304" pitchFamily="18" charset="0"/>
              </a:rPr>
              <a:t>5 </a:t>
            </a:r>
            <a:r>
              <a:rPr lang="zh-CN" altLang="en-US" sz="3200" b="1" dirty="0">
                <a:latin typeface="Times New Roman" panose="02020603050405020304" pitchFamily="18" charset="0"/>
                <a:ea typeface="黑体" panose="02010609060101010101" pitchFamily="49" charset="-122"/>
                <a:cs typeface="Times New Roman" panose="02020603050405020304" pitchFamily="18" charset="0"/>
              </a:rPr>
              <a:t>个同样的小正方体按要求摆几何体，</a:t>
            </a:r>
            <a:endParaRPr lang="en-US" altLang="zh-CN" sz="3200" b="1" dirty="0">
              <a:latin typeface="Times New Roman" panose="02020603050405020304" pitchFamily="18" charset="0"/>
              <a:ea typeface="黑体" panose="02010609060101010101" pitchFamily="49" charset="-122"/>
              <a:cs typeface="Times New Roman" panose="02020603050405020304" pitchFamily="18" charset="0"/>
            </a:endParaRPr>
          </a:p>
          <a:p>
            <a:pPr>
              <a:lnSpc>
                <a:spcPct val="170000"/>
              </a:lnSpc>
            </a:pPr>
            <a:r>
              <a:rPr lang="en-US" altLang="zh-CN" sz="3200" b="1" dirty="0">
                <a:latin typeface="Times New Roman" panose="02020603050405020304" pitchFamily="18" charset="0"/>
                <a:ea typeface="黑体" panose="02010609060101010101" pitchFamily="49" charset="-122"/>
                <a:cs typeface="Times New Roman" panose="02020603050405020304" pitchFamily="18" charset="0"/>
              </a:rPr>
              <a:t> </a:t>
            </a:r>
            <a:r>
              <a:rPr lang="zh-CN" altLang="en-US" sz="3200" b="1"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3200" b="1" dirty="0">
                <a:latin typeface="Times New Roman" panose="02020603050405020304" pitchFamily="18" charset="0"/>
                <a:ea typeface="黑体" panose="02010609060101010101" pitchFamily="49" charset="-122"/>
                <a:cs typeface="Times New Roman" panose="02020603050405020304" pitchFamily="18" charset="0"/>
              </a:rPr>
              <a:t>1</a:t>
            </a:r>
            <a:r>
              <a:rPr lang="zh-CN" altLang="en-US" sz="3200" b="1" dirty="0">
                <a:latin typeface="Times New Roman" panose="02020603050405020304" pitchFamily="18" charset="0"/>
                <a:ea typeface="黑体" panose="02010609060101010101" pitchFamily="49" charset="-122"/>
                <a:cs typeface="Times New Roman" panose="02020603050405020304" pitchFamily="18" charset="0"/>
              </a:rPr>
              <a:t>）从前面看是                。</a:t>
            </a:r>
            <a:endParaRPr lang="zh-CN" altLang="en-US" sz="3200" b="1" dirty="0">
              <a:latin typeface="Times New Roman" panose="02020603050405020304" pitchFamily="18" charset="0"/>
              <a:ea typeface="黑体" panose="02010609060101010101" pitchFamily="49" charset="-122"/>
              <a:cs typeface="Times New Roman" panose="02020603050405020304" pitchFamily="18" charset="0"/>
            </a:endParaRPr>
          </a:p>
        </p:txBody>
      </p:sp>
      <p:grpSp>
        <p:nvGrpSpPr>
          <p:cNvPr id="24579" name="组合 6"/>
          <p:cNvGrpSpPr/>
          <p:nvPr/>
        </p:nvGrpSpPr>
        <p:grpSpPr bwMode="auto">
          <a:xfrm>
            <a:off x="3789296" y="785701"/>
            <a:ext cx="1462087" cy="1009650"/>
            <a:chOff x="3684640" y="2809270"/>
            <a:chExt cx="1341999" cy="894666"/>
          </a:xfrm>
        </p:grpSpPr>
        <p:sp>
          <p:nvSpPr>
            <p:cNvPr id="24616" name="矩形 2"/>
            <p:cNvSpPr>
              <a:spLocks noChangeArrowheads="1"/>
            </p:cNvSpPr>
            <p:nvPr/>
          </p:nvSpPr>
          <p:spPr bwMode="auto">
            <a:xfrm>
              <a:off x="3684640" y="3256603"/>
              <a:ext cx="447333" cy="447333"/>
            </a:xfrm>
            <a:prstGeom prst="rect">
              <a:avLst/>
            </a:prstGeom>
            <a:solidFill>
              <a:srgbClr val="F4EED8"/>
            </a:solidFill>
            <a:ln w="15875">
              <a:solidFill>
                <a:srgbClr val="B46FB9"/>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4617" name="矩形 3"/>
            <p:cNvSpPr>
              <a:spLocks noChangeArrowheads="1"/>
            </p:cNvSpPr>
            <p:nvPr/>
          </p:nvSpPr>
          <p:spPr bwMode="auto">
            <a:xfrm>
              <a:off x="4131973" y="3256603"/>
              <a:ext cx="447333" cy="447333"/>
            </a:xfrm>
            <a:prstGeom prst="rect">
              <a:avLst/>
            </a:prstGeom>
            <a:solidFill>
              <a:srgbClr val="F4EED8"/>
            </a:solidFill>
            <a:ln w="15875">
              <a:solidFill>
                <a:srgbClr val="B46FB9"/>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4618" name="矩形 4"/>
            <p:cNvSpPr>
              <a:spLocks noChangeArrowheads="1"/>
            </p:cNvSpPr>
            <p:nvPr/>
          </p:nvSpPr>
          <p:spPr bwMode="auto">
            <a:xfrm>
              <a:off x="4579306" y="3256603"/>
              <a:ext cx="447333" cy="447333"/>
            </a:xfrm>
            <a:prstGeom prst="rect">
              <a:avLst/>
            </a:prstGeom>
            <a:solidFill>
              <a:srgbClr val="F4EED8"/>
            </a:solidFill>
            <a:ln w="15875">
              <a:solidFill>
                <a:srgbClr val="B46FB9"/>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4619" name="矩形 5"/>
            <p:cNvSpPr>
              <a:spLocks noChangeArrowheads="1"/>
            </p:cNvSpPr>
            <p:nvPr/>
          </p:nvSpPr>
          <p:spPr bwMode="auto">
            <a:xfrm>
              <a:off x="4579306" y="2809270"/>
              <a:ext cx="447333" cy="447333"/>
            </a:xfrm>
            <a:prstGeom prst="rect">
              <a:avLst/>
            </a:prstGeom>
            <a:solidFill>
              <a:srgbClr val="F4EED8"/>
            </a:solidFill>
            <a:ln w="15875">
              <a:solidFill>
                <a:srgbClr val="B46FB9"/>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grpSp>
        <p:nvGrpSpPr>
          <p:cNvPr id="38" name="组合 37"/>
          <p:cNvGrpSpPr/>
          <p:nvPr/>
        </p:nvGrpSpPr>
        <p:grpSpPr bwMode="auto">
          <a:xfrm>
            <a:off x="1011238" y="1946138"/>
            <a:ext cx="1668462" cy="1203325"/>
            <a:chOff x="1011128" y="2002169"/>
            <a:chExt cx="1668239" cy="1202646"/>
          </a:xfrm>
        </p:grpSpPr>
        <p:sp>
          <p:nvSpPr>
            <p:cNvPr id="24611" name="AutoShape 39"/>
            <p:cNvSpPr>
              <a:spLocks noChangeArrowheads="1"/>
            </p:cNvSpPr>
            <p:nvPr/>
          </p:nvSpPr>
          <p:spPr bwMode="auto">
            <a:xfrm>
              <a:off x="1172988" y="2449501"/>
              <a:ext cx="605634" cy="604612"/>
            </a:xfrm>
            <a:prstGeom prst="cube">
              <a:avLst>
                <a:gd name="adj" fmla="val 25000"/>
              </a:avLst>
            </a:prstGeom>
            <a:solidFill>
              <a:srgbClr val="F4EED8"/>
            </a:solidFill>
            <a:ln w="15875">
              <a:solidFill>
                <a:srgbClr val="B46FB9"/>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4612" name="AutoShape 39"/>
            <p:cNvSpPr>
              <a:spLocks noChangeArrowheads="1"/>
            </p:cNvSpPr>
            <p:nvPr/>
          </p:nvSpPr>
          <p:spPr bwMode="auto">
            <a:xfrm>
              <a:off x="1620321" y="2449501"/>
              <a:ext cx="605634" cy="604612"/>
            </a:xfrm>
            <a:prstGeom prst="cube">
              <a:avLst>
                <a:gd name="adj" fmla="val 25000"/>
              </a:avLst>
            </a:prstGeom>
            <a:solidFill>
              <a:srgbClr val="F4EED8"/>
            </a:solidFill>
            <a:ln w="15875">
              <a:solidFill>
                <a:srgbClr val="B46FB9"/>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4613" name="AutoShape 39"/>
            <p:cNvSpPr>
              <a:spLocks noChangeArrowheads="1"/>
            </p:cNvSpPr>
            <p:nvPr/>
          </p:nvSpPr>
          <p:spPr bwMode="auto">
            <a:xfrm>
              <a:off x="2073733" y="2449501"/>
              <a:ext cx="605634" cy="604612"/>
            </a:xfrm>
            <a:prstGeom prst="cube">
              <a:avLst>
                <a:gd name="adj" fmla="val 25000"/>
              </a:avLst>
            </a:prstGeom>
            <a:solidFill>
              <a:srgbClr val="F4EED8"/>
            </a:solidFill>
            <a:ln w="15875">
              <a:solidFill>
                <a:srgbClr val="B46FB9"/>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4614" name="AutoShape 39"/>
            <p:cNvSpPr>
              <a:spLocks noChangeArrowheads="1"/>
            </p:cNvSpPr>
            <p:nvPr/>
          </p:nvSpPr>
          <p:spPr bwMode="auto">
            <a:xfrm>
              <a:off x="2073733" y="2002169"/>
              <a:ext cx="605634" cy="604612"/>
            </a:xfrm>
            <a:prstGeom prst="cube">
              <a:avLst>
                <a:gd name="adj" fmla="val 25000"/>
              </a:avLst>
            </a:prstGeom>
            <a:solidFill>
              <a:srgbClr val="F4EED8"/>
            </a:solidFill>
            <a:ln w="15875">
              <a:solidFill>
                <a:srgbClr val="B46FB9"/>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4615" name="AutoShape 39"/>
            <p:cNvSpPr>
              <a:spLocks noChangeArrowheads="1"/>
            </p:cNvSpPr>
            <p:nvPr/>
          </p:nvSpPr>
          <p:spPr bwMode="auto">
            <a:xfrm>
              <a:off x="1011128" y="2600203"/>
              <a:ext cx="605634" cy="604612"/>
            </a:xfrm>
            <a:prstGeom prst="cube">
              <a:avLst>
                <a:gd name="adj" fmla="val 25000"/>
              </a:avLst>
            </a:prstGeom>
            <a:solidFill>
              <a:srgbClr val="F4EED8"/>
            </a:solidFill>
            <a:ln w="15875">
              <a:solidFill>
                <a:srgbClr val="B46FB9"/>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grpSp>
        <p:nvGrpSpPr>
          <p:cNvPr id="39" name="组合 38"/>
          <p:cNvGrpSpPr/>
          <p:nvPr/>
        </p:nvGrpSpPr>
        <p:grpSpPr bwMode="auto">
          <a:xfrm>
            <a:off x="3619500" y="1946138"/>
            <a:ext cx="1506538" cy="1203325"/>
            <a:chOff x="3620159" y="2002169"/>
            <a:chExt cx="1506379" cy="1202646"/>
          </a:xfrm>
        </p:grpSpPr>
        <p:sp>
          <p:nvSpPr>
            <p:cNvPr id="24606" name="AutoShape 39"/>
            <p:cNvSpPr>
              <a:spLocks noChangeArrowheads="1"/>
            </p:cNvSpPr>
            <p:nvPr/>
          </p:nvSpPr>
          <p:spPr bwMode="auto">
            <a:xfrm>
              <a:off x="3620159" y="2449501"/>
              <a:ext cx="605634" cy="604612"/>
            </a:xfrm>
            <a:prstGeom prst="cube">
              <a:avLst>
                <a:gd name="adj" fmla="val 25000"/>
              </a:avLst>
            </a:prstGeom>
            <a:solidFill>
              <a:srgbClr val="F4EED8"/>
            </a:solidFill>
            <a:ln w="15875">
              <a:solidFill>
                <a:srgbClr val="B46FB9"/>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4607" name="AutoShape 39"/>
            <p:cNvSpPr>
              <a:spLocks noChangeArrowheads="1"/>
            </p:cNvSpPr>
            <p:nvPr/>
          </p:nvSpPr>
          <p:spPr bwMode="auto">
            <a:xfrm>
              <a:off x="4067492" y="2449501"/>
              <a:ext cx="605634" cy="604612"/>
            </a:xfrm>
            <a:prstGeom prst="cube">
              <a:avLst>
                <a:gd name="adj" fmla="val 25000"/>
              </a:avLst>
            </a:prstGeom>
            <a:solidFill>
              <a:srgbClr val="F4EED8"/>
            </a:solidFill>
            <a:ln w="15875">
              <a:solidFill>
                <a:srgbClr val="B46FB9"/>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4608" name="AutoShape 39"/>
            <p:cNvSpPr>
              <a:spLocks noChangeArrowheads="1"/>
            </p:cNvSpPr>
            <p:nvPr/>
          </p:nvSpPr>
          <p:spPr bwMode="auto">
            <a:xfrm>
              <a:off x="4520904" y="2449501"/>
              <a:ext cx="605634" cy="604612"/>
            </a:xfrm>
            <a:prstGeom prst="cube">
              <a:avLst>
                <a:gd name="adj" fmla="val 25000"/>
              </a:avLst>
            </a:prstGeom>
            <a:solidFill>
              <a:srgbClr val="F4EED8"/>
            </a:solidFill>
            <a:ln w="15875">
              <a:solidFill>
                <a:srgbClr val="B46FB9"/>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4609" name="AutoShape 39"/>
            <p:cNvSpPr>
              <a:spLocks noChangeArrowheads="1"/>
            </p:cNvSpPr>
            <p:nvPr/>
          </p:nvSpPr>
          <p:spPr bwMode="auto">
            <a:xfrm>
              <a:off x="4520904" y="2002169"/>
              <a:ext cx="605634" cy="604612"/>
            </a:xfrm>
            <a:prstGeom prst="cube">
              <a:avLst>
                <a:gd name="adj" fmla="val 25000"/>
              </a:avLst>
            </a:prstGeom>
            <a:solidFill>
              <a:srgbClr val="F4EED8"/>
            </a:solidFill>
            <a:ln w="15875">
              <a:solidFill>
                <a:srgbClr val="B46FB9"/>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4610" name="AutoShape 39"/>
            <p:cNvSpPr>
              <a:spLocks noChangeArrowheads="1"/>
            </p:cNvSpPr>
            <p:nvPr/>
          </p:nvSpPr>
          <p:spPr bwMode="auto">
            <a:xfrm>
              <a:off x="3905628" y="2600203"/>
              <a:ext cx="605634" cy="604612"/>
            </a:xfrm>
            <a:prstGeom prst="cube">
              <a:avLst>
                <a:gd name="adj" fmla="val 25000"/>
              </a:avLst>
            </a:prstGeom>
            <a:solidFill>
              <a:srgbClr val="F4EED8"/>
            </a:solidFill>
            <a:ln w="15875">
              <a:solidFill>
                <a:srgbClr val="B46FB9"/>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grpSp>
        <p:nvGrpSpPr>
          <p:cNvPr id="40" name="组合 39"/>
          <p:cNvGrpSpPr/>
          <p:nvPr/>
        </p:nvGrpSpPr>
        <p:grpSpPr bwMode="auto">
          <a:xfrm>
            <a:off x="6067425" y="1946138"/>
            <a:ext cx="1506538" cy="1203325"/>
            <a:chOff x="6067330" y="2002169"/>
            <a:chExt cx="1506379" cy="1202646"/>
          </a:xfrm>
        </p:grpSpPr>
        <p:sp>
          <p:nvSpPr>
            <p:cNvPr id="24601" name="AutoShape 39"/>
            <p:cNvSpPr>
              <a:spLocks noChangeArrowheads="1"/>
            </p:cNvSpPr>
            <p:nvPr/>
          </p:nvSpPr>
          <p:spPr bwMode="auto">
            <a:xfrm>
              <a:off x="6067330" y="2449501"/>
              <a:ext cx="605634" cy="604612"/>
            </a:xfrm>
            <a:prstGeom prst="cube">
              <a:avLst>
                <a:gd name="adj" fmla="val 25000"/>
              </a:avLst>
            </a:prstGeom>
            <a:solidFill>
              <a:srgbClr val="F4EED8"/>
            </a:solidFill>
            <a:ln w="15875">
              <a:solidFill>
                <a:srgbClr val="B46FB9"/>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4602" name="AutoShape 39"/>
            <p:cNvSpPr>
              <a:spLocks noChangeArrowheads="1"/>
            </p:cNvSpPr>
            <p:nvPr/>
          </p:nvSpPr>
          <p:spPr bwMode="auto">
            <a:xfrm>
              <a:off x="6514663" y="2449501"/>
              <a:ext cx="605634" cy="604612"/>
            </a:xfrm>
            <a:prstGeom prst="cube">
              <a:avLst>
                <a:gd name="adj" fmla="val 25000"/>
              </a:avLst>
            </a:prstGeom>
            <a:solidFill>
              <a:srgbClr val="F4EED8"/>
            </a:solidFill>
            <a:ln w="15875">
              <a:solidFill>
                <a:srgbClr val="B46FB9"/>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4603" name="AutoShape 39"/>
            <p:cNvSpPr>
              <a:spLocks noChangeArrowheads="1"/>
            </p:cNvSpPr>
            <p:nvPr/>
          </p:nvSpPr>
          <p:spPr bwMode="auto">
            <a:xfrm>
              <a:off x="6968075" y="2449501"/>
              <a:ext cx="605634" cy="604612"/>
            </a:xfrm>
            <a:prstGeom prst="cube">
              <a:avLst>
                <a:gd name="adj" fmla="val 25000"/>
              </a:avLst>
            </a:prstGeom>
            <a:solidFill>
              <a:srgbClr val="F4EED8"/>
            </a:solidFill>
            <a:ln w="15875">
              <a:solidFill>
                <a:srgbClr val="B46FB9"/>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4604" name="AutoShape 39"/>
            <p:cNvSpPr>
              <a:spLocks noChangeArrowheads="1"/>
            </p:cNvSpPr>
            <p:nvPr/>
          </p:nvSpPr>
          <p:spPr bwMode="auto">
            <a:xfrm>
              <a:off x="6968075" y="2002169"/>
              <a:ext cx="605634" cy="604612"/>
            </a:xfrm>
            <a:prstGeom prst="cube">
              <a:avLst>
                <a:gd name="adj" fmla="val 25000"/>
              </a:avLst>
            </a:prstGeom>
            <a:solidFill>
              <a:srgbClr val="F4EED8"/>
            </a:solidFill>
            <a:ln w="15875">
              <a:solidFill>
                <a:srgbClr val="B46FB9"/>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4605" name="AutoShape 39"/>
            <p:cNvSpPr>
              <a:spLocks noChangeArrowheads="1"/>
            </p:cNvSpPr>
            <p:nvPr/>
          </p:nvSpPr>
          <p:spPr bwMode="auto">
            <a:xfrm>
              <a:off x="6813283" y="2600203"/>
              <a:ext cx="605634" cy="604612"/>
            </a:xfrm>
            <a:prstGeom prst="cube">
              <a:avLst>
                <a:gd name="adj" fmla="val 25000"/>
              </a:avLst>
            </a:prstGeom>
            <a:solidFill>
              <a:srgbClr val="F4EED8"/>
            </a:solidFill>
            <a:ln w="15875">
              <a:solidFill>
                <a:srgbClr val="B46FB9"/>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grpSp>
        <p:nvGrpSpPr>
          <p:cNvPr id="41" name="组合 40"/>
          <p:cNvGrpSpPr/>
          <p:nvPr/>
        </p:nvGrpSpPr>
        <p:grpSpPr bwMode="auto">
          <a:xfrm>
            <a:off x="1173163" y="3375025"/>
            <a:ext cx="1506537" cy="1052513"/>
            <a:chOff x="1172988" y="3507121"/>
            <a:chExt cx="1506379" cy="1051944"/>
          </a:xfrm>
        </p:grpSpPr>
        <p:sp>
          <p:nvSpPr>
            <p:cNvPr id="24596" name="AutoShape 39"/>
            <p:cNvSpPr>
              <a:spLocks noChangeArrowheads="1"/>
            </p:cNvSpPr>
            <p:nvPr/>
          </p:nvSpPr>
          <p:spPr bwMode="auto">
            <a:xfrm>
              <a:off x="1313945" y="3802849"/>
              <a:ext cx="605634" cy="604612"/>
            </a:xfrm>
            <a:prstGeom prst="cube">
              <a:avLst>
                <a:gd name="adj" fmla="val 25000"/>
              </a:avLst>
            </a:prstGeom>
            <a:solidFill>
              <a:srgbClr val="F4EED8"/>
            </a:solidFill>
            <a:ln w="15875">
              <a:solidFill>
                <a:srgbClr val="B46FB9"/>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4597" name="AutoShape 39"/>
            <p:cNvSpPr>
              <a:spLocks noChangeArrowheads="1"/>
            </p:cNvSpPr>
            <p:nvPr/>
          </p:nvSpPr>
          <p:spPr bwMode="auto">
            <a:xfrm>
              <a:off x="1172988" y="3954453"/>
              <a:ext cx="605634" cy="604612"/>
            </a:xfrm>
            <a:prstGeom prst="cube">
              <a:avLst>
                <a:gd name="adj" fmla="val 25000"/>
              </a:avLst>
            </a:prstGeom>
            <a:solidFill>
              <a:srgbClr val="F4EED8"/>
            </a:solidFill>
            <a:ln w="15875">
              <a:solidFill>
                <a:srgbClr val="B46FB9"/>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4598" name="AutoShape 39"/>
            <p:cNvSpPr>
              <a:spLocks noChangeArrowheads="1"/>
            </p:cNvSpPr>
            <p:nvPr/>
          </p:nvSpPr>
          <p:spPr bwMode="auto">
            <a:xfrm>
              <a:off x="1620321" y="3954453"/>
              <a:ext cx="605634" cy="604612"/>
            </a:xfrm>
            <a:prstGeom prst="cube">
              <a:avLst>
                <a:gd name="adj" fmla="val 25000"/>
              </a:avLst>
            </a:prstGeom>
            <a:solidFill>
              <a:srgbClr val="F4EED8"/>
            </a:solidFill>
            <a:ln w="15875">
              <a:solidFill>
                <a:srgbClr val="B46FB9"/>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4599" name="AutoShape 39"/>
            <p:cNvSpPr>
              <a:spLocks noChangeArrowheads="1"/>
            </p:cNvSpPr>
            <p:nvPr/>
          </p:nvSpPr>
          <p:spPr bwMode="auto">
            <a:xfrm>
              <a:off x="2073733" y="3954453"/>
              <a:ext cx="605634" cy="604612"/>
            </a:xfrm>
            <a:prstGeom prst="cube">
              <a:avLst>
                <a:gd name="adj" fmla="val 25000"/>
              </a:avLst>
            </a:prstGeom>
            <a:solidFill>
              <a:srgbClr val="F4EED8"/>
            </a:solidFill>
            <a:ln w="15875">
              <a:solidFill>
                <a:srgbClr val="B46FB9"/>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4600" name="AutoShape 39"/>
            <p:cNvSpPr>
              <a:spLocks noChangeArrowheads="1"/>
            </p:cNvSpPr>
            <p:nvPr/>
          </p:nvSpPr>
          <p:spPr bwMode="auto">
            <a:xfrm>
              <a:off x="2073733" y="3507121"/>
              <a:ext cx="605634" cy="604612"/>
            </a:xfrm>
            <a:prstGeom prst="cube">
              <a:avLst>
                <a:gd name="adj" fmla="val 25000"/>
              </a:avLst>
            </a:prstGeom>
            <a:solidFill>
              <a:srgbClr val="F4EED8"/>
            </a:solidFill>
            <a:ln w="15875">
              <a:solidFill>
                <a:srgbClr val="B46FB9"/>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grpSp>
        <p:nvGrpSpPr>
          <p:cNvPr id="42" name="组合 41"/>
          <p:cNvGrpSpPr/>
          <p:nvPr/>
        </p:nvGrpSpPr>
        <p:grpSpPr bwMode="auto">
          <a:xfrm>
            <a:off x="3619500" y="3375025"/>
            <a:ext cx="1506538" cy="1052513"/>
            <a:chOff x="3620159" y="3507121"/>
            <a:chExt cx="1506379" cy="1051944"/>
          </a:xfrm>
        </p:grpSpPr>
        <p:sp>
          <p:nvSpPr>
            <p:cNvPr id="24591" name="AutoShape 39"/>
            <p:cNvSpPr>
              <a:spLocks noChangeArrowheads="1"/>
            </p:cNvSpPr>
            <p:nvPr/>
          </p:nvSpPr>
          <p:spPr bwMode="auto">
            <a:xfrm>
              <a:off x="4189970" y="3815702"/>
              <a:ext cx="605634" cy="604612"/>
            </a:xfrm>
            <a:prstGeom prst="cube">
              <a:avLst>
                <a:gd name="adj" fmla="val 25000"/>
              </a:avLst>
            </a:prstGeom>
            <a:solidFill>
              <a:srgbClr val="F4EED8"/>
            </a:solidFill>
            <a:ln w="15875">
              <a:solidFill>
                <a:srgbClr val="B46FB9"/>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4592" name="AutoShape 39"/>
            <p:cNvSpPr>
              <a:spLocks noChangeArrowheads="1"/>
            </p:cNvSpPr>
            <p:nvPr/>
          </p:nvSpPr>
          <p:spPr bwMode="auto">
            <a:xfrm>
              <a:off x="3620159" y="3954453"/>
              <a:ext cx="605634" cy="604612"/>
            </a:xfrm>
            <a:prstGeom prst="cube">
              <a:avLst>
                <a:gd name="adj" fmla="val 25000"/>
              </a:avLst>
            </a:prstGeom>
            <a:solidFill>
              <a:srgbClr val="F4EED8"/>
            </a:solidFill>
            <a:ln w="15875">
              <a:solidFill>
                <a:srgbClr val="B46FB9"/>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4593" name="AutoShape 39"/>
            <p:cNvSpPr>
              <a:spLocks noChangeArrowheads="1"/>
            </p:cNvSpPr>
            <p:nvPr/>
          </p:nvSpPr>
          <p:spPr bwMode="auto">
            <a:xfrm>
              <a:off x="4067492" y="3954453"/>
              <a:ext cx="605634" cy="604612"/>
            </a:xfrm>
            <a:prstGeom prst="cube">
              <a:avLst>
                <a:gd name="adj" fmla="val 25000"/>
              </a:avLst>
            </a:prstGeom>
            <a:solidFill>
              <a:srgbClr val="F4EED8"/>
            </a:solidFill>
            <a:ln w="15875">
              <a:solidFill>
                <a:srgbClr val="B46FB9"/>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4594" name="AutoShape 39"/>
            <p:cNvSpPr>
              <a:spLocks noChangeArrowheads="1"/>
            </p:cNvSpPr>
            <p:nvPr/>
          </p:nvSpPr>
          <p:spPr bwMode="auto">
            <a:xfrm>
              <a:off x="4520904" y="3954453"/>
              <a:ext cx="605634" cy="604612"/>
            </a:xfrm>
            <a:prstGeom prst="cube">
              <a:avLst>
                <a:gd name="adj" fmla="val 25000"/>
              </a:avLst>
            </a:prstGeom>
            <a:solidFill>
              <a:srgbClr val="F4EED8"/>
            </a:solidFill>
            <a:ln w="15875">
              <a:solidFill>
                <a:srgbClr val="B46FB9"/>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4595" name="AutoShape 39"/>
            <p:cNvSpPr>
              <a:spLocks noChangeArrowheads="1"/>
            </p:cNvSpPr>
            <p:nvPr/>
          </p:nvSpPr>
          <p:spPr bwMode="auto">
            <a:xfrm>
              <a:off x="4520904" y="3507121"/>
              <a:ext cx="605634" cy="604612"/>
            </a:xfrm>
            <a:prstGeom prst="cube">
              <a:avLst>
                <a:gd name="adj" fmla="val 25000"/>
              </a:avLst>
            </a:prstGeom>
            <a:solidFill>
              <a:srgbClr val="F4EED8"/>
            </a:solidFill>
            <a:ln w="15875">
              <a:solidFill>
                <a:srgbClr val="B46FB9"/>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grpSp>
        <p:nvGrpSpPr>
          <p:cNvPr id="43" name="组合 42"/>
          <p:cNvGrpSpPr/>
          <p:nvPr/>
        </p:nvGrpSpPr>
        <p:grpSpPr bwMode="auto">
          <a:xfrm>
            <a:off x="6067425" y="3375025"/>
            <a:ext cx="1665288" cy="1052513"/>
            <a:chOff x="6067330" y="3507121"/>
            <a:chExt cx="1664680" cy="1051944"/>
          </a:xfrm>
        </p:grpSpPr>
        <p:sp>
          <p:nvSpPr>
            <p:cNvPr id="24586" name="AutoShape 39"/>
            <p:cNvSpPr>
              <a:spLocks noChangeArrowheads="1"/>
            </p:cNvSpPr>
            <p:nvPr/>
          </p:nvSpPr>
          <p:spPr bwMode="auto">
            <a:xfrm>
              <a:off x="7126376" y="3809427"/>
              <a:ext cx="605634" cy="604612"/>
            </a:xfrm>
            <a:prstGeom prst="cube">
              <a:avLst>
                <a:gd name="adj" fmla="val 25000"/>
              </a:avLst>
            </a:prstGeom>
            <a:solidFill>
              <a:srgbClr val="F4EED8"/>
            </a:solidFill>
            <a:ln w="15875">
              <a:solidFill>
                <a:srgbClr val="B46FB9"/>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4587" name="AutoShape 39"/>
            <p:cNvSpPr>
              <a:spLocks noChangeArrowheads="1"/>
            </p:cNvSpPr>
            <p:nvPr/>
          </p:nvSpPr>
          <p:spPr bwMode="auto">
            <a:xfrm>
              <a:off x="6067330" y="3954453"/>
              <a:ext cx="605634" cy="604612"/>
            </a:xfrm>
            <a:prstGeom prst="cube">
              <a:avLst>
                <a:gd name="adj" fmla="val 25000"/>
              </a:avLst>
            </a:prstGeom>
            <a:solidFill>
              <a:srgbClr val="F4EED8"/>
            </a:solidFill>
            <a:ln w="15875">
              <a:solidFill>
                <a:srgbClr val="B46FB9"/>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4588" name="AutoShape 39"/>
            <p:cNvSpPr>
              <a:spLocks noChangeArrowheads="1"/>
            </p:cNvSpPr>
            <p:nvPr/>
          </p:nvSpPr>
          <p:spPr bwMode="auto">
            <a:xfrm>
              <a:off x="6514663" y="3954453"/>
              <a:ext cx="605634" cy="604612"/>
            </a:xfrm>
            <a:prstGeom prst="cube">
              <a:avLst>
                <a:gd name="adj" fmla="val 25000"/>
              </a:avLst>
            </a:prstGeom>
            <a:solidFill>
              <a:srgbClr val="F4EED8"/>
            </a:solidFill>
            <a:ln w="15875">
              <a:solidFill>
                <a:srgbClr val="B46FB9"/>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4589" name="AutoShape 39"/>
            <p:cNvSpPr>
              <a:spLocks noChangeArrowheads="1"/>
            </p:cNvSpPr>
            <p:nvPr/>
          </p:nvSpPr>
          <p:spPr bwMode="auto">
            <a:xfrm>
              <a:off x="6968075" y="3954453"/>
              <a:ext cx="605634" cy="604612"/>
            </a:xfrm>
            <a:prstGeom prst="cube">
              <a:avLst>
                <a:gd name="adj" fmla="val 25000"/>
              </a:avLst>
            </a:prstGeom>
            <a:solidFill>
              <a:srgbClr val="F4EED8"/>
            </a:solidFill>
            <a:ln w="15875">
              <a:solidFill>
                <a:srgbClr val="B46FB9"/>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4590" name="AutoShape 39"/>
            <p:cNvSpPr>
              <a:spLocks noChangeArrowheads="1"/>
            </p:cNvSpPr>
            <p:nvPr/>
          </p:nvSpPr>
          <p:spPr bwMode="auto">
            <a:xfrm>
              <a:off x="6968075" y="3507121"/>
              <a:ext cx="605634" cy="604612"/>
            </a:xfrm>
            <a:prstGeom prst="cube">
              <a:avLst>
                <a:gd name="adj" fmla="val 25000"/>
              </a:avLst>
            </a:prstGeom>
            <a:solidFill>
              <a:srgbClr val="F4EED8"/>
            </a:solidFill>
            <a:ln w="15875">
              <a:solidFill>
                <a:srgbClr val="B46FB9"/>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sp>
        <p:nvSpPr>
          <p:cNvPr id="44" name="文本框 43"/>
          <p:cNvSpPr txBox="1"/>
          <p:nvPr/>
        </p:nvSpPr>
        <p:spPr>
          <a:xfrm>
            <a:off x="5535636" y="1230513"/>
            <a:ext cx="2977743" cy="338554"/>
          </a:xfrm>
          <a:prstGeom prst="rect">
            <a:avLst/>
          </a:prstGeom>
          <a:noFill/>
        </p:spPr>
        <p:txBody>
          <a:bodyPr wrap="square" rtlCol="0">
            <a:spAutoFit/>
          </a:bodyPr>
          <a:lstStyle/>
          <a:p>
            <a:r>
              <a:rPr lang="en-US" altLang="zh-CN" sz="1600" b="1" dirty="0">
                <a:solidFill>
                  <a:schemeClr val="accent2">
                    <a:lumMod val="50000"/>
                  </a:schemeClr>
                </a:solidFill>
                <a:latin typeface="+mn-lt"/>
                <a:ea typeface="+mj-ea"/>
              </a:rPr>
              <a:t>【</a:t>
            </a:r>
            <a:r>
              <a:rPr lang="zh-CN" altLang="en-US" sz="1600" b="1" dirty="0">
                <a:solidFill>
                  <a:schemeClr val="accent2">
                    <a:lumMod val="50000"/>
                  </a:schemeClr>
                </a:solidFill>
                <a:latin typeface="+mn-lt"/>
                <a:ea typeface="+mj-ea"/>
              </a:rPr>
              <a:t>选自教材</a:t>
            </a:r>
            <a:r>
              <a:rPr lang="en-US" altLang="zh-CN" sz="1600" b="1" dirty="0">
                <a:solidFill>
                  <a:schemeClr val="accent2">
                    <a:lumMod val="50000"/>
                  </a:schemeClr>
                </a:solidFill>
                <a:latin typeface="+mn-lt"/>
                <a:ea typeface="+mj-ea"/>
              </a:rPr>
              <a:t>P3 </a:t>
            </a:r>
            <a:r>
              <a:rPr lang="zh-CN" altLang="en-US" sz="1600" b="1" dirty="0">
                <a:solidFill>
                  <a:schemeClr val="accent2">
                    <a:lumMod val="50000"/>
                  </a:schemeClr>
                </a:solidFill>
                <a:latin typeface="黑体" panose="02010609060101010101" pitchFamily="49" charset="-122"/>
                <a:ea typeface="黑体" panose="02010609060101010101" pitchFamily="49" charset="-122"/>
              </a:rPr>
              <a:t>练习一 </a:t>
            </a:r>
            <a:r>
              <a:rPr lang="zh-CN" altLang="en-US" sz="1600" b="1" dirty="0">
                <a:solidFill>
                  <a:schemeClr val="accent2">
                    <a:lumMod val="50000"/>
                  </a:schemeClr>
                </a:solidFill>
                <a:latin typeface="+mn-lt"/>
                <a:ea typeface="+mj-ea"/>
              </a:rPr>
              <a:t>第</a:t>
            </a:r>
            <a:r>
              <a:rPr lang="en-US" altLang="zh-CN" sz="1600" b="1" dirty="0">
                <a:solidFill>
                  <a:schemeClr val="accent2">
                    <a:lumMod val="50000"/>
                  </a:schemeClr>
                </a:solidFill>
                <a:latin typeface="+mn-lt"/>
                <a:ea typeface="+mj-ea"/>
              </a:rPr>
              <a:t>1</a:t>
            </a:r>
            <a:r>
              <a:rPr lang="zh-CN" altLang="en-US" sz="1600" b="1" dirty="0">
                <a:solidFill>
                  <a:schemeClr val="accent2">
                    <a:lumMod val="50000"/>
                  </a:schemeClr>
                </a:solidFill>
                <a:latin typeface="+mn-lt"/>
                <a:ea typeface="+mj-ea"/>
              </a:rPr>
              <a:t>题</a:t>
            </a:r>
            <a:r>
              <a:rPr lang="en-US" altLang="zh-CN" sz="1600" b="1" dirty="0">
                <a:solidFill>
                  <a:schemeClr val="accent2">
                    <a:lumMod val="50000"/>
                  </a:schemeClr>
                </a:solidFill>
                <a:latin typeface="+mn-lt"/>
                <a:ea typeface="+mj-ea"/>
              </a:rPr>
              <a:t>】</a:t>
            </a:r>
            <a:endParaRPr lang="zh-CN" altLang="en-US" sz="1600" b="1" dirty="0">
              <a:solidFill>
                <a:schemeClr val="accent2">
                  <a:lumMod val="50000"/>
                </a:schemeClr>
              </a:solidFill>
              <a:latin typeface="+mn-lt"/>
              <a:ea typeface="+mj-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ppt_x"/>
                                          </p:val>
                                        </p:tav>
                                        <p:tav tm="100000">
                                          <p:val>
                                            <p:strVal val="#ppt_x"/>
                                          </p:val>
                                        </p:tav>
                                      </p:tavLst>
                                    </p:anim>
                                    <p:anim calcmode="lin" valueType="num">
                                      <p:cBhvr additive="base">
                                        <p:cTn id="8" dur="500" fill="hold"/>
                                        <p:tgtEl>
                                          <p:spTgt spid="3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500" fill="hold"/>
                                        <p:tgtEl>
                                          <p:spTgt spid="39"/>
                                        </p:tgtEl>
                                        <p:attrNameLst>
                                          <p:attrName>ppt_x</p:attrName>
                                        </p:attrNameLst>
                                      </p:cBhvr>
                                      <p:tavLst>
                                        <p:tav tm="0">
                                          <p:val>
                                            <p:strVal val="#ppt_x"/>
                                          </p:val>
                                        </p:tav>
                                        <p:tav tm="100000">
                                          <p:val>
                                            <p:strVal val="#ppt_x"/>
                                          </p:val>
                                        </p:tav>
                                      </p:tavLst>
                                    </p:anim>
                                    <p:anim calcmode="lin" valueType="num">
                                      <p:cBhvr additive="base">
                                        <p:cTn id="12" dur="500" fill="hold"/>
                                        <p:tgtEl>
                                          <p:spTgt spid="3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additive="base">
                                        <p:cTn id="15" dur="500" fill="hold"/>
                                        <p:tgtEl>
                                          <p:spTgt spid="40"/>
                                        </p:tgtEl>
                                        <p:attrNameLst>
                                          <p:attrName>ppt_x</p:attrName>
                                        </p:attrNameLst>
                                      </p:cBhvr>
                                      <p:tavLst>
                                        <p:tav tm="0">
                                          <p:val>
                                            <p:strVal val="#ppt_x"/>
                                          </p:val>
                                        </p:tav>
                                        <p:tav tm="100000">
                                          <p:val>
                                            <p:strVal val="#ppt_x"/>
                                          </p:val>
                                        </p:tav>
                                      </p:tavLst>
                                    </p:anim>
                                    <p:anim calcmode="lin" valueType="num">
                                      <p:cBhvr additive="base">
                                        <p:cTn id="16" dur="500" fill="hold"/>
                                        <p:tgtEl>
                                          <p:spTgt spid="40"/>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41"/>
                                        </p:tgtEl>
                                        <p:attrNameLst>
                                          <p:attrName>style.visibility</p:attrName>
                                        </p:attrNameLst>
                                      </p:cBhvr>
                                      <p:to>
                                        <p:strVal val="visible"/>
                                      </p:to>
                                    </p:set>
                                    <p:anim calcmode="lin" valueType="num">
                                      <p:cBhvr additive="base">
                                        <p:cTn id="19" dur="500" fill="hold"/>
                                        <p:tgtEl>
                                          <p:spTgt spid="41"/>
                                        </p:tgtEl>
                                        <p:attrNameLst>
                                          <p:attrName>ppt_x</p:attrName>
                                        </p:attrNameLst>
                                      </p:cBhvr>
                                      <p:tavLst>
                                        <p:tav tm="0">
                                          <p:val>
                                            <p:strVal val="#ppt_x"/>
                                          </p:val>
                                        </p:tav>
                                        <p:tav tm="100000">
                                          <p:val>
                                            <p:strVal val="#ppt_x"/>
                                          </p:val>
                                        </p:tav>
                                      </p:tavLst>
                                    </p:anim>
                                    <p:anim calcmode="lin" valueType="num">
                                      <p:cBhvr additive="base">
                                        <p:cTn id="20" dur="500" fill="hold"/>
                                        <p:tgtEl>
                                          <p:spTgt spid="41"/>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42"/>
                                        </p:tgtEl>
                                        <p:attrNameLst>
                                          <p:attrName>style.visibility</p:attrName>
                                        </p:attrNameLst>
                                      </p:cBhvr>
                                      <p:to>
                                        <p:strVal val="visible"/>
                                      </p:to>
                                    </p:set>
                                    <p:anim calcmode="lin" valueType="num">
                                      <p:cBhvr additive="base">
                                        <p:cTn id="23" dur="500" fill="hold"/>
                                        <p:tgtEl>
                                          <p:spTgt spid="42"/>
                                        </p:tgtEl>
                                        <p:attrNameLst>
                                          <p:attrName>ppt_x</p:attrName>
                                        </p:attrNameLst>
                                      </p:cBhvr>
                                      <p:tavLst>
                                        <p:tav tm="0">
                                          <p:val>
                                            <p:strVal val="#ppt_x"/>
                                          </p:val>
                                        </p:tav>
                                        <p:tav tm="100000">
                                          <p:val>
                                            <p:strVal val="#ppt_x"/>
                                          </p:val>
                                        </p:tav>
                                      </p:tavLst>
                                    </p:anim>
                                    <p:anim calcmode="lin" valueType="num">
                                      <p:cBhvr additive="base">
                                        <p:cTn id="24" dur="500" fill="hold"/>
                                        <p:tgtEl>
                                          <p:spTgt spid="42"/>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43"/>
                                        </p:tgtEl>
                                        <p:attrNameLst>
                                          <p:attrName>style.visibility</p:attrName>
                                        </p:attrNameLst>
                                      </p:cBhvr>
                                      <p:to>
                                        <p:strVal val="visible"/>
                                      </p:to>
                                    </p:set>
                                    <p:anim calcmode="lin" valueType="num">
                                      <p:cBhvr additive="base">
                                        <p:cTn id="27" dur="500" fill="hold"/>
                                        <p:tgtEl>
                                          <p:spTgt spid="43"/>
                                        </p:tgtEl>
                                        <p:attrNameLst>
                                          <p:attrName>ppt_x</p:attrName>
                                        </p:attrNameLst>
                                      </p:cBhvr>
                                      <p:tavLst>
                                        <p:tav tm="0">
                                          <p:val>
                                            <p:strVal val="#ppt_x"/>
                                          </p:val>
                                        </p:tav>
                                        <p:tav tm="100000">
                                          <p:val>
                                            <p:strVal val="#ppt_x"/>
                                          </p:val>
                                        </p:tav>
                                      </p:tavLst>
                                    </p:anim>
                                    <p:anim calcmode="lin" valueType="num">
                                      <p:cBhvr additive="base">
                                        <p:cTn id="28"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矩形 1"/>
          <p:cNvSpPr>
            <a:spLocks noChangeArrowheads="1"/>
          </p:cNvSpPr>
          <p:nvPr/>
        </p:nvSpPr>
        <p:spPr bwMode="auto">
          <a:xfrm>
            <a:off x="567959" y="231215"/>
            <a:ext cx="7661641" cy="145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70000"/>
              </a:lnSpc>
            </a:pP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b="1" dirty="0">
                <a:latin typeface="Times New Roman" panose="02020603050405020304" pitchFamily="18" charset="0"/>
                <a:ea typeface="黑体" panose="02010609060101010101" pitchFamily="49" charset="-122"/>
                <a:cs typeface="Times New Roman" panose="02020603050405020304" pitchFamily="18" charset="0"/>
              </a:rPr>
              <a:t>2</a:t>
            </a: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）在第（</a:t>
            </a:r>
            <a:r>
              <a:rPr lang="en-US" altLang="zh-CN" sz="2800" b="1" dirty="0">
                <a:latin typeface="Times New Roman" panose="02020603050405020304" pitchFamily="18" charset="0"/>
                <a:ea typeface="黑体" panose="02010609060101010101" pitchFamily="49" charset="-122"/>
                <a:cs typeface="Times New Roman" panose="02020603050405020304" pitchFamily="18" charset="0"/>
              </a:rPr>
              <a:t>1</a:t>
            </a: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）题的基础上，从上面看是 </a:t>
            </a:r>
            <a:endParaRPr lang="en-US" altLang="zh-CN" sz="2800" b="1" dirty="0">
              <a:latin typeface="Times New Roman" panose="02020603050405020304" pitchFamily="18" charset="0"/>
              <a:ea typeface="黑体" panose="02010609060101010101" pitchFamily="49" charset="-122"/>
              <a:cs typeface="Times New Roman" panose="02020603050405020304" pitchFamily="18" charset="0"/>
            </a:endParaRPr>
          </a:p>
          <a:p>
            <a:pPr>
              <a:lnSpc>
                <a:spcPct val="170000"/>
              </a:lnSpc>
            </a:pPr>
            <a:r>
              <a:rPr lang="en-US" altLang="zh-CN" sz="2800" b="1" dirty="0">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    </a:t>
            </a:r>
            <a:r>
              <a:rPr lang="en-US" altLang="zh-CN" sz="2800" b="1" dirty="0">
                <a:latin typeface="Times New Roman" panose="02020603050405020304" pitchFamily="18" charset="0"/>
                <a:ea typeface="黑体" panose="02010609060101010101" pitchFamily="49" charset="-122"/>
                <a:cs typeface="Times New Roman" panose="02020603050405020304" pitchFamily="18" charset="0"/>
              </a:rPr>
              <a:t>           </a:t>
            </a: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a:t>
            </a:r>
            <a:endParaRPr lang="en-US" altLang="zh-CN" sz="2800" b="1" dirty="0">
              <a:latin typeface="Times New Roman" panose="02020603050405020304" pitchFamily="18" charset="0"/>
              <a:ea typeface="黑体" panose="02010609060101010101" pitchFamily="49" charset="-122"/>
              <a:cs typeface="Times New Roman" panose="02020603050405020304" pitchFamily="18" charset="0"/>
            </a:endParaRPr>
          </a:p>
        </p:txBody>
      </p:sp>
      <p:grpSp>
        <p:nvGrpSpPr>
          <p:cNvPr id="25603" name="组合 2"/>
          <p:cNvGrpSpPr/>
          <p:nvPr/>
        </p:nvGrpSpPr>
        <p:grpSpPr bwMode="auto">
          <a:xfrm>
            <a:off x="1485900" y="980058"/>
            <a:ext cx="1341438" cy="893763"/>
            <a:chOff x="3684640" y="2809270"/>
            <a:chExt cx="1341999" cy="894666"/>
          </a:xfrm>
        </p:grpSpPr>
        <p:sp>
          <p:nvSpPr>
            <p:cNvPr id="25628" name="矩形 3"/>
            <p:cNvSpPr>
              <a:spLocks noChangeArrowheads="1"/>
            </p:cNvSpPr>
            <p:nvPr/>
          </p:nvSpPr>
          <p:spPr bwMode="auto">
            <a:xfrm>
              <a:off x="3684640" y="3256603"/>
              <a:ext cx="447333" cy="447333"/>
            </a:xfrm>
            <a:prstGeom prst="rect">
              <a:avLst/>
            </a:prstGeom>
            <a:solidFill>
              <a:srgbClr val="F4EED8"/>
            </a:solidFill>
            <a:ln w="15875">
              <a:solidFill>
                <a:srgbClr val="B46FB9"/>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5629" name="矩形 4"/>
            <p:cNvSpPr>
              <a:spLocks noChangeArrowheads="1"/>
            </p:cNvSpPr>
            <p:nvPr/>
          </p:nvSpPr>
          <p:spPr bwMode="auto">
            <a:xfrm>
              <a:off x="4131973" y="3256603"/>
              <a:ext cx="447333" cy="447333"/>
            </a:xfrm>
            <a:prstGeom prst="rect">
              <a:avLst/>
            </a:prstGeom>
            <a:solidFill>
              <a:srgbClr val="F4EED8"/>
            </a:solidFill>
            <a:ln w="15875">
              <a:solidFill>
                <a:srgbClr val="B46FB9"/>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5630" name="矩形 5"/>
            <p:cNvSpPr>
              <a:spLocks noChangeArrowheads="1"/>
            </p:cNvSpPr>
            <p:nvPr/>
          </p:nvSpPr>
          <p:spPr bwMode="auto">
            <a:xfrm>
              <a:off x="4579306" y="3256603"/>
              <a:ext cx="447333" cy="447333"/>
            </a:xfrm>
            <a:prstGeom prst="rect">
              <a:avLst/>
            </a:prstGeom>
            <a:solidFill>
              <a:srgbClr val="F4EED8"/>
            </a:solidFill>
            <a:ln w="15875">
              <a:solidFill>
                <a:srgbClr val="B46FB9"/>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5631" name="矩形 6"/>
            <p:cNvSpPr>
              <a:spLocks noChangeArrowheads="1"/>
            </p:cNvSpPr>
            <p:nvPr/>
          </p:nvSpPr>
          <p:spPr bwMode="auto">
            <a:xfrm>
              <a:off x="4131978" y="2809270"/>
              <a:ext cx="447333" cy="447333"/>
            </a:xfrm>
            <a:prstGeom prst="rect">
              <a:avLst/>
            </a:prstGeom>
            <a:solidFill>
              <a:srgbClr val="F4EED8"/>
            </a:solidFill>
            <a:ln w="15875">
              <a:solidFill>
                <a:srgbClr val="B46FB9"/>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grpSp>
        <p:nvGrpSpPr>
          <p:cNvPr id="50" name="组合 49"/>
          <p:cNvGrpSpPr/>
          <p:nvPr/>
        </p:nvGrpSpPr>
        <p:grpSpPr bwMode="auto">
          <a:xfrm>
            <a:off x="873125" y="2571750"/>
            <a:ext cx="1506538" cy="1052513"/>
            <a:chOff x="1172988" y="2002119"/>
            <a:chExt cx="1506379" cy="1051994"/>
          </a:xfrm>
        </p:grpSpPr>
        <p:sp>
          <p:nvSpPr>
            <p:cNvPr id="25623" name="AutoShape 39"/>
            <p:cNvSpPr>
              <a:spLocks noChangeArrowheads="1"/>
            </p:cNvSpPr>
            <p:nvPr/>
          </p:nvSpPr>
          <p:spPr bwMode="auto">
            <a:xfrm>
              <a:off x="1766249" y="2315987"/>
              <a:ext cx="605634" cy="604612"/>
            </a:xfrm>
            <a:prstGeom prst="cube">
              <a:avLst>
                <a:gd name="adj" fmla="val 25000"/>
              </a:avLst>
            </a:prstGeom>
            <a:solidFill>
              <a:srgbClr val="F4EED8"/>
            </a:solidFill>
            <a:ln w="15875">
              <a:solidFill>
                <a:srgbClr val="B46FB9"/>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5624" name="AutoShape 39"/>
            <p:cNvSpPr>
              <a:spLocks noChangeArrowheads="1"/>
            </p:cNvSpPr>
            <p:nvPr/>
          </p:nvSpPr>
          <p:spPr bwMode="auto">
            <a:xfrm>
              <a:off x="1172988" y="2449501"/>
              <a:ext cx="605634" cy="604612"/>
            </a:xfrm>
            <a:prstGeom prst="cube">
              <a:avLst>
                <a:gd name="adj" fmla="val 25000"/>
              </a:avLst>
            </a:prstGeom>
            <a:solidFill>
              <a:srgbClr val="F4EED8"/>
            </a:solidFill>
            <a:ln w="15875">
              <a:solidFill>
                <a:srgbClr val="B46FB9"/>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5625" name="AutoShape 39"/>
            <p:cNvSpPr>
              <a:spLocks noChangeArrowheads="1"/>
            </p:cNvSpPr>
            <p:nvPr/>
          </p:nvSpPr>
          <p:spPr bwMode="auto">
            <a:xfrm>
              <a:off x="1620321" y="2449501"/>
              <a:ext cx="605634" cy="604612"/>
            </a:xfrm>
            <a:prstGeom prst="cube">
              <a:avLst>
                <a:gd name="adj" fmla="val 25000"/>
              </a:avLst>
            </a:prstGeom>
            <a:solidFill>
              <a:srgbClr val="F4EED8"/>
            </a:solidFill>
            <a:ln w="15875">
              <a:solidFill>
                <a:srgbClr val="B46FB9"/>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5626" name="AutoShape 39"/>
            <p:cNvSpPr>
              <a:spLocks noChangeArrowheads="1"/>
            </p:cNvSpPr>
            <p:nvPr/>
          </p:nvSpPr>
          <p:spPr bwMode="auto">
            <a:xfrm>
              <a:off x="2073733" y="2449501"/>
              <a:ext cx="605634" cy="604612"/>
            </a:xfrm>
            <a:prstGeom prst="cube">
              <a:avLst>
                <a:gd name="adj" fmla="val 25000"/>
              </a:avLst>
            </a:prstGeom>
            <a:solidFill>
              <a:srgbClr val="F4EED8"/>
            </a:solidFill>
            <a:ln w="15875">
              <a:solidFill>
                <a:srgbClr val="B46FB9"/>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5627" name="AutoShape 39"/>
            <p:cNvSpPr>
              <a:spLocks noChangeArrowheads="1"/>
            </p:cNvSpPr>
            <p:nvPr/>
          </p:nvSpPr>
          <p:spPr bwMode="auto">
            <a:xfrm>
              <a:off x="1175238" y="2002119"/>
              <a:ext cx="605634" cy="604612"/>
            </a:xfrm>
            <a:prstGeom prst="cube">
              <a:avLst>
                <a:gd name="adj" fmla="val 25000"/>
              </a:avLst>
            </a:prstGeom>
            <a:solidFill>
              <a:srgbClr val="F4EED8"/>
            </a:solidFill>
            <a:ln w="15875">
              <a:solidFill>
                <a:srgbClr val="B46FB9"/>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grpSp>
        <p:nvGrpSpPr>
          <p:cNvPr id="56" name="组合 55"/>
          <p:cNvGrpSpPr/>
          <p:nvPr/>
        </p:nvGrpSpPr>
        <p:grpSpPr bwMode="auto">
          <a:xfrm>
            <a:off x="2827338" y="2586038"/>
            <a:ext cx="1506537" cy="1055687"/>
            <a:chOff x="3620159" y="1999668"/>
            <a:chExt cx="1506379" cy="1054445"/>
          </a:xfrm>
        </p:grpSpPr>
        <p:sp>
          <p:nvSpPr>
            <p:cNvPr id="25618" name="AutoShape 39"/>
            <p:cNvSpPr>
              <a:spLocks noChangeArrowheads="1"/>
            </p:cNvSpPr>
            <p:nvPr/>
          </p:nvSpPr>
          <p:spPr bwMode="auto">
            <a:xfrm>
              <a:off x="4214999" y="2318399"/>
              <a:ext cx="605634" cy="604612"/>
            </a:xfrm>
            <a:prstGeom prst="cube">
              <a:avLst>
                <a:gd name="adj" fmla="val 25000"/>
              </a:avLst>
            </a:prstGeom>
            <a:solidFill>
              <a:srgbClr val="F4EED8"/>
            </a:solidFill>
            <a:ln w="15875">
              <a:solidFill>
                <a:srgbClr val="B46FB9"/>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5619" name="AutoShape 39"/>
            <p:cNvSpPr>
              <a:spLocks noChangeArrowheads="1"/>
            </p:cNvSpPr>
            <p:nvPr/>
          </p:nvSpPr>
          <p:spPr bwMode="auto">
            <a:xfrm>
              <a:off x="3620159" y="2449501"/>
              <a:ext cx="605634" cy="604612"/>
            </a:xfrm>
            <a:prstGeom prst="cube">
              <a:avLst>
                <a:gd name="adj" fmla="val 25000"/>
              </a:avLst>
            </a:prstGeom>
            <a:solidFill>
              <a:srgbClr val="F4EED8"/>
            </a:solidFill>
            <a:ln w="15875">
              <a:solidFill>
                <a:srgbClr val="B46FB9"/>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5620" name="AutoShape 39"/>
            <p:cNvSpPr>
              <a:spLocks noChangeArrowheads="1"/>
            </p:cNvSpPr>
            <p:nvPr/>
          </p:nvSpPr>
          <p:spPr bwMode="auto">
            <a:xfrm>
              <a:off x="4067492" y="2449501"/>
              <a:ext cx="605634" cy="604612"/>
            </a:xfrm>
            <a:prstGeom prst="cube">
              <a:avLst>
                <a:gd name="adj" fmla="val 25000"/>
              </a:avLst>
            </a:prstGeom>
            <a:solidFill>
              <a:srgbClr val="F4EED8"/>
            </a:solidFill>
            <a:ln w="15875">
              <a:solidFill>
                <a:srgbClr val="B46FB9"/>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5621" name="AutoShape 39"/>
            <p:cNvSpPr>
              <a:spLocks noChangeArrowheads="1"/>
            </p:cNvSpPr>
            <p:nvPr/>
          </p:nvSpPr>
          <p:spPr bwMode="auto">
            <a:xfrm>
              <a:off x="4520904" y="2449501"/>
              <a:ext cx="605634" cy="604612"/>
            </a:xfrm>
            <a:prstGeom prst="cube">
              <a:avLst>
                <a:gd name="adj" fmla="val 25000"/>
              </a:avLst>
            </a:prstGeom>
            <a:solidFill>
              <a:srgbClr val="F4EED8"/>
            </a:solidFill>
            <a:ln w="15875">
              <a:solidFill>
                <a:srgbClr val="B46FB9"/>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5622" name="AutoShape 39"/>
            <p:cNvSpPr>
              <a:spLocks noChangeArrowheads="1"/>
            </p:cNvSpPr>
            <p:nvPr/>
          </p:nvSpPr>
          <p:spPr bwMode="auto">
            <a:xfrm>
              <a:off x="4071238" y="1999668"/>
              <a:ext cx="605634" cy="604612"/>
            </a:xfrm>
            <a:prstGeom prst="cube">
              <a:avLst>
                <a:gd name="adj" fmla="val 25000"/>
              </a:avLst>
            </a:prstGeom>
            <a:solidFill>
              <a:srgbClr val="F4EED8"/>
            </a:solidFill>
            <a:ln w="15875">
              <a:solidFill>
                <a:srgbClr val="B46FB9"/>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grpSp>
        <p:nvGrpSpPr>
          <p:cNvPr id="62" name="组合 61"/>
          <p:cNvGrpSpPr/>
          <p:nvPr/>
        </p:nvGrpSpPr>
        <p:grpSpPr bwMode="auto">
          <a:xfrm>
            <a:off x="4897438" y="2589213"/>
            <a:ext cx="1508125" cy="1052512"/>
            <a:chOff x="6067330" y="2002854"/>
            <a:chExt cx="1506765" cy="1051259"/>
          </a:xfrm>
        </p:grpSpPr>
        <p:sp>
          <p:nvSpPr>
            <p:cNvPr id="25613" name="AutoShape 39"/>
            <p:cNvSpPr>
              <a:spLocks noChangeArrowheads="1"/>
            </p:cNvSpPr>
            <p:nvPr/>
          </p:nvSpPr>
          <p:spPr bwMode="auto">
            <a:xfrm>
              <a:off x="6665257" y="2304424"/>
              <a:ext cx="605634" cy="604612"/>
            </a:xfrm>
            <a:prstGeom prst="cube">
              <a:avLst>
                <a:gd name="adj" fmla="val 25000"/>
              </a:avLst>
            </a:prstGeom>
            <a:solidFill>
              <a:srgbClr val="F4EED8"/>
            </a:solidFill>
            <a:ln w="15875">
              <a:solidFill>
                <a:srgbClr val="B46FB9"/>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5614" name="AutoShape 39"/>
            <p:cNvSpPr>
              <a:spLocks noChangeArrowheads="1"/>
            </p:cNvSpPr>
            <p:nvPr/>
          </p:nvSpPr>
          <p:spPr bwMode="auto">
            <a:xfrm>
              <a:off x="6067330" y="2449501"/>
              <a:ext cx="605634" cy="604612"/>
            </a:xfrm>
            <a:prstGeom prst="cube">
              <a:avLst>
                <a:gd name="adj" fmla="val 25000"/>
              </a:avLst>
            </a:prstGeom>
            <a:solidFill>
              <a:srgbClr val="F4EED8"/>
            </a:solidFill>
            <a:ln w="15875">
              <a:solidFill>
                <a:srgbClr val="B46FB9"/>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5615" name="AutoShape 39"/>
            <p:cNvSpPr>
              <a:spLocks noChangeArrowheads="1"/>
            </p:cNvSpPr>
            <p:nvPr/>
          </p:nvSpPr>
          <p:spPr bwMode="auto">
            <a:xfrm>
              <a:off x="6514663" y="2449501"/>
              <a:ext cx="605634" cy="604612"/>
            </a:xfrm>
            <a:prstGeom prst="cube">
              <a:avLst>
                <a:gd name="adj" fmla="val 25000"/>
              </a:avLst>
            </a:prstGeom>
            <a:solidFill>
              <a:srgbClr val="F4EED8"/>
            </a:solidFill>
            <a:ln w="15875">
              <a:solidFill>
                <a:srgbClr val="B46FB9"/>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5616" name="AutoShape 39"/>
            <p:cNvSpPr>
              <a:spLocks noChangeArrowheads="1"/>
            </p:cNvSpPr>
            <p:nvPr/>
          </p:nvSpPr>
          <p:spPr bwMode="auto">
            <a:xfrm>
              <a:off x="6968075" y="2449501"/>
              <a:ext cx="605634" cy="604612"/>
            </a:xfrm>
            <a:prstGeom prst="cube">
              <a:avLst>
                <a:gd name="adj" fmla="val 25000"/>
              </a:avLst>
            </a:prstGeom>
            <a:solidFill>
              <a:srgbClr val="F4EED8"/>
            </a:solidFill>
            <a:ln w="15875">
              <a:solidFill>
                <a:srgbClr val="B46FB9"/>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5617" name="AutoShape 39"/>
            <p:cNvSpPr>
              <a:spLocks noChangeArrowheads="1"/>
            </p:cNvSpPr>
            <p:nvPr/>
          </p:nvSpPr>
          <p:spPr bwMode="auto">
            <a:xfrm>
              <a:off x="6968461" y="2002854"/>
              <a:ext cx="605634" cy="604612"/>
            </a:xfrm>
            <a:prstGeom prst="cube">
              <a:avLst>
                <a:gd name="adj" fmla="val 25000"/>
              </a:avLst>
            </a:prstGeom>
            <a:solidFill>
              <a:srgbClr val="F4EED8"/>
            </a:solidFill>
            <a:ln w="15875">
              <a:solidFill>
                <a:srgbClr val="B46FB9"/>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grpSp>
        <p:nvGrpSpPr>
          <p:cNvPr id="68" name="组合 67"/>
          <p:cNvGrpSpPr/>
          <p:nvPr/>
        </p:nvGrpSpPr>
        <p:grpSpPr bwMode="auto">
          <a:xfrm>
            <a:off x="6950075" y="2435225"/>
            <a:ext cx="1506538" cy="1206500"/>
            <a:chOff x="1172988" y="3351352"/>
            <a:chExt cx="1506379" cy="1207713"/>
          </a:xfrm>
        </p:grpSpPr>
        <p:sp>
          <p:nvSpPr>
            <p:cNvPr id="25608" name="AutoShape 39"/>
            <p:cNvSpPr>
              <a:spLocks noChangeArrowheads="1"/>
            </p:cNvSpPr>
            <p:nvPr/>
          </p:nvSpPr>
          <p:spPr bwMode="auto">
            <a:xfrm>
              <a:off x="1753183" y="3809427"/>
              <a:ext cx="605634" cy="604612"/>
            </a:xfrm>
            <a:prstGeom prst="cube">
              <a:avLst>
                <a:gd name="adj" fmla="val 25000"/>
              </a:avLst>
            </a:prstGeom>
            <a:solidFill>
              <a:srgbClr val="F4EED8"/>
            </a:solidFill>
            <a:ln w="15875">
              <a:solidFill>
                <a:srgbClr val="B46FB9"/>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5609" name="AutoShape 39"/>
            <p:cNvSpPr>
              <a:spLocks noChangeArrowheads="1"/>
            </p:cNvSpPr>
            <p:nvPr/>
          </p:nvSpPr>
          <p:spPr bwMode="auto">
            <a:xfrm>
              <a:off x="1172988" y="3954453"/>
              <a:ext cx="605634" cy="604612"/>
            </a:xfrm>
            <a:prstGeom prst="cube">
              <a:avLst>
                <a:gd name="adj" fmla="val 25000"/>
              </a:avLst>
            </a:prstGeom>
            <a:solidFill>
              <a:srgbClr val="F4EED8"/>
            </a:solidFill>
            <a:ln w="15875">
              <a:solidFill>
                <a:srgbClr val="B46FB9"/>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5610" name="AutoShape 39"/>
            <p:cNvSpPr>
              <a:spLocks noChangeArrowheads="1"/>
            </p:cNvSpPr>
            <p:nvPr/>
          </p:nvSpPr>
          <p:spPr bwMode="auto">
            <a:xfrm>
              <a:off x="1620321" y="3954453"/>
              <a:ext cx="605634" cy="604612"/>
            </a:xfrm>
            <a:prstGeom prst="cube">
              <a:avLst>
                <a:gd name="adj" fmla="val 25000"/>
              </a:avLst>
            </a:prstGeom>
            <a:solidFill>
              <a:srgbClr val="F4EED8"/>
            </a:solidFill>
            <a:ln w="15875">
              <a:solidFill>
                <a:srgbClr val="B46FB9"/>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5611" name="AutoShape 39"/>
            <p:cNvSpPr>
              <a:spLocks noChangeArrowheads="1"/>
            </p:cNvSpPr>
            <p:nvPr/>
          </p:nvSpPr>
          <p:spPr bwMode="auto">
            <a:xfrm>
              <a:off x="2073733" y="3954453"/>
              <a:ext cx="605634" cy="604612"/>
            </a:xfrm>
            <a:prstGeom prst="cube">
              <a:avLst>
                <a:gd name="adj" fmla="val 25000"/>
              </a:avLst>
            </a:prstGeom>
            <a:solidFill>
              <a:srgbClr val="F4EED8"/>
            </a:solidFill>
            <a:ln w="15875">
              <a:solidFill>
                <a:srgbClr val="B46FB9"/>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5612" name="AutoShape 39"/>
            <p:cNvSpPr>
              <a:spLocks noChangeArrowheads="1"/>
            </p:cNvSpPr>
            <p:nvPr/>
          </p:nvSpPr>
          <p:spPr bwMode="auto">
            <a:xfrm>
              <a:off x="1761288" y="3351352"/>
              <a:ext cx="605634" cy="604612"/>
            </a:xfrm>
            <a:prstGeom prst="cube">
              <a:avLst>
                <a:gd name="adj" fmla="val 25000"/>
              </a:avLst>
            </a:prstGeom>
            <a:solidFill>
              <a:srgbClr val="F4EED8"/>
            </a:solidFill>
            <a:ln w="15875">
              <a:solidFill>
                <a:srgbClr val="B46FB9"/>
              </a:solidFill>
              <a:miter lim="800000"/>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593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sp>
        <p:nvSpPr>
          <p:cNvPr id="2" name="文本框 1"/>
          <p:cNvSpPr txBox="1"/>
          <p:nvPr/>
        </p:nvSpPr>
        <p:spPr>
          <a:xfrm>
            <a:off x="3105877" y="1242274"/>
            <a:ext cx="2865258" cy="338554"/>
          </a:xfrm>
          <a:prstGeom prst="rect">
            <a:avLst/>
          </a:prstGeom>
          <a:noFill/>
        </p:spPr>
        <p:txBody>
          <a:bodyPr wrap="square" rtlCol="0">
            <a:spAutoFit/>
          </a:bodyPr>
          <a:lstStyle/>
          <a:p>
            <a:r>
              <a:rPr lang="en-US" altLang="zh-CN" sz="1600" b="1" dirty="0">
                <a:solidFill>
                  <a:schemeClr val="accent2">
                    <a:lumMod val="50000"/>
                  </a:schemeClr>
                </a:solidFill>
                <a:latin typeface="+mn-lt"/>
                <a:ea typeface="+mj-ea"/>
              </a:rPr>
              <a:t>【</a:t>
            </a:r>
            <a:r>
              <a:rPr lang="zh-CN" altLang="en-US" sz="1600" b="1" dirty="0">
                <a:solidFill>
                  <a:schemeClr val="accent2">
                    <a:lumMod val="50000"/>
                  </a:schemeClr>
                </a:solidFill>
                <a:latin typeface="+mn-lt"/>
                <a:ea typeface="+mj-ea"/>
              </a:rPr>
              <a:t>选自教材</a:t>
            </a:r>
            <a:r>
              <a:rPr lang="en-US" altLang="zh-CN" sz="1600" b="1" dirty="0">
                <a:solidFill>
                  <a:schemeClr val="accent2">
                    <a:lumMod val="50000"/>
                  </a:schemeClr>
                </a:solidFill>
                <a:latin typeface="+mn-lt"/>
                <a:ea typeface="+mj-ea"/>
              </a:rPr>
              <a:t>P3 </a:t>
            </a:r>
            <a:r>
              <a:rPr lang="zh-CN" altLang="en-US" sz="1600" b="1" dirty="0">
                <a:solidFill>
                  <a:schemeClr val="accent2">
                    <a:lumMod val="50000"/>
                  </a:schemeClr>
                </a:solidFill>
                <a:latin typeface="+mn-lt"/>
                <a:ea typeface="+mj-ea"/>
              </a:rPr>
              <a:t>练习一 第</a:t>
            </a:r>
            <a:r>
              <a:rPr lang="en-US" altLang="zh-CN" sz="1600" b="1" dirty="0">
                <a:solidFill>
                  <a:schemeClr val="accent2">
                    <a:lumMod val="50000"/>
                  </a:schemeClr>
                </a:solidFill>
                <a:latin typeface="+mn-lt"/>
                <a:ea typeface="+mj-ea"/>
              </a:rPr>
              <a:t>1</a:t>
            </a:r>
            <a:r>
              <a:rPr lang="zh-CN" altLang="en-US" sz="1600" b="1" dirty="0">
                <a:solidFill>
                  <a:schemeClr val="accent2">
                    <a:lumMod val="50000"/>
                  </a:schemeClr>
                </a:solidFill>
                <a:latin typeface="+mn-lt"/>
                <a:ea typeface="+mj-ea"/>
              </a:rPr>
              <a:t>题</a:t>
            </a:r>
            <a:r>
              <a:rPr lang="en-US" altLang="zh-CN" sz="1600" b="1" dirty="0">
                <a:solidFill>
                  <a:schemeClr val="accent2">
                    <a:lumMod val="50000"/>
                  </a:schemeClr>
                </a:solidFill>
                <a:latin typeface="+mn-lt"/>
                <a:ea typeface="+mj-ea"/>
              </a:rPr>
              <a:t>】</a:t>
            </a:r>
            <a:endParaRPr lang="zh-CN" altLang="en-US" sz="1600" b="1" dirty="0">
              <a:solidFill>
                <a:schemeClr val="accent2">
                  <a:lumMod val="50000"/>
                </a:schemeClr>
              </a:solidFill>
              <a:latin typeface="+mn-lt"/>
              <a:ea typeface="+mj-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500" fill="hold"/>
                                        <p:tgtEl>
                                          <p:spTgt spid="50"/>
                                        </p:tgtEl>
                                        <p:attrNameLst>
                                          <p:attrName>ppt_x</p:attrName>
                                        </p:attrNameLst>
                                      </p:cBhvr>
                                      <p:tavLst>
                                        <p:tav tm="0">
                                          <p:val>
                                            <p:strVal val="#ppt_x"/>
                                          </p:val>
                                        </p:tav>
                                        <p:tav tm="100000">
                                          <p:val>
                                            <p:strVal val="#ppt_x"/>
                                          </p:val>
                                        </p:tav>
                                      </p:tavLst>
                                    </p:anim>
                                    <p:anim calcmode="lin" valueType="num">
                                      <p:cBhvr additive="base">
                                        <p:cTn id="8" dur="500" fill="hold"/>
                                        <p:tgtEl>
                                          <p:spTgt spid="5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6"/>
                                        </p:tgtEl>
                                        <p:attrNameLst>
                                          <p:attrName>style.visibility</p:attrName>
                                        </p:attrNameLst>
                                      </p:cBhvr>
                                      <p:to>
                                        <p:strVal val="visible"/>
                                      </p:to>
                                    </p:set>
                                    <p:anim calcmode="lin" valueType="num">
                                      <p:cBhvr additive="base">
                                        <p:cTn id="11" dur="500" fill="hold"/>
                                        <p:tgtEl>
                                          <p:spTgt spid="56"/>
                                        </p:tgtEl>
                                        <p:attrNameLst>
                                          <p:attrName>ppt_x</p:attrName>
                                        </p:attrNameLst>
                                      </p:cBhvr>
                                      <p:tavLst>
                                        <p:tav tm="0">
                                          <p:val>
                                            <p:strVal val="#ppt_x"/>
                                          </p:val>
                                        </p:tav>
                                        <p:tav tm="100000">
                                          <p:val>
                                            <p:strVal val="#ppt_x"/>
                                          </p:val>
                                        </p:tav>
                                      </p:tavLst>
                                    </p:anim>
                                    <p:anim calcmode="lin" valueType="num">
                                      <p:cBhvr additive="base">
                                        <p:cTn id="12" dur="500" fill="hold"/>
                                        <p:tgtEl>
                                          <p:spTgt spid="5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2"/>
                                        </p:tgtEl>
                                        <p:attrNameLst>
                                          <p:attrName>style.visibility</p:attrName>
                                        </p:attrNameLst>
                                      </p:cBhvr>
                                      <p:to>
                                        <p:strVal val="visible"/>
                                      </p:to>
                                    </p:set>
                                    <p:anim calcmode="lin" valueType="num">
                                      <p:cBhvr additive="base">
                                        <p:cTn id="15" dur="500" fill="hold"/>
                                        <p:tgtEl>
                                          <p:spTgt spid="62"/>
                                        </p:tgtEl>
                                        <p:attrNameLst>
                                          <p:attrName>ppt_x</p:attrName>
                                        </p:attrNameLst>
                                      </p:cBhvr>
                                      <p:tavLst>
                                        <p:tav tm="0">
                                          <p:val>
                                            <p:strVal val="#ppt_x"/>
                                          </p:val>
                                        </p:tav>
                                        <p:tav tm="100000">
                                          <p:val>
                                            <p:strVal val="#ppt_x"/>
                                          </p:val>
                                        </p:tav>
                                      </p:tavLst>
                                    </p:anim>
                                    <p:anim calcmode="lin" valueType="num">
                                      <p:cBhvr additive="base">
                                        <p:cTn id="16" dur="500" fill="hold"/>
                                        <p:tgtEl>
                                          <p:spTgt spid="62"/>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68"/>
                                        </p:tgtEl>
                                        <p:attrNameLst>
                                          <p:attrName>style.visibility</p:attrName>
                                        </p:attrNameLst>
                                      </p:cBhvr>
                                      <p:to>
                                        <p:strVal val="visible"/>
                                      </p:to>
                                    </p:set>
                                    <p:anim calcmode="lin" valueType="num">
                                      <p:cBhvr additive="base">
                                        <p:cTn id="19" dur="500" fill="hold"/>
                                        <p:tgtEl>
                                          <p:spTgt spid="68"/>
                                        </p:tgtEl>
                                        <p:attrNameLst>
                                          <p:attrName>ppt_x</p:attrName>
                                        </p:attrNameLst>
                                      </p:cBhvr>
                                      <p:tavLst>
                                        <p:tav tm="0">
                                          <p:val>
                                            <p:strVal val="#ppt_x"/>
                                          </p:val>
                                        </p:tav>
                                        <p:tav tm="100000">
                                          <p:val>
                                            <p:strVal val="#ppt_x"/>
                                          </p:val>
                                        </p:tav>
                                      </p:tavLst>
                                    </p:anim>
                                    <p:anim calcmode="lin" valueType="num">
                                      <p:cBhvr additive="base">
                                        <p:cTn id="20" dur="500" fill="hold"/>
                                        <p:tgtEl>
                                          <p:spTgt spid="6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12" name="Text Box 2"/>
          <p:cNvSpPr txBox="1">
            <a:spLocks noChangeArrowheads="1"/>
          </p:cNvSpPr>
          <p:nvPr/>
        </p:nvSpPr>
        <p:spPr bwMode="auto">
          <a:xfrm>
            <a:off x="474663" y="501772"/>
            <a:ext cx="8194675" cy="1574855"/>
          </a:xfrm>
          <a:prstGeom prst="rect">
            <a:avLst/>
          </a:prstGeom>
          <a:noFill/>
          <a:ln>
            <a:noFill/>
          </a:ln>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20000"/>
              </a:lnSpc>
              <a:defRPr/>
            </a:pPr>
            <a:r>
              <a:rPr lang="en-US" altLang="zh-CN" sz="2800" b="1" dirty="0">
                <a:latin typeface="Times New Roman" panose="02020603050405020304" pitchFamily="18" charset="0"/>
                <a:ea typeface="+mn-ea"/>
              </a:rPr>
              <a:t>2.</a:t>
            </a:r>
            <a:r>
              <a:rPr lang="zh-CN" altLang="en-US" sz="2800" b="1" dirty="0">
                <a:latin typeface="Times New Roman" panose="02020603050405020304" pitchFamily="18" charset="0"/>
                <a:ea typeface="+mn-ea"/>
              </a:rPr>
              <a:t> </a:t>
            </a:r>
            <a:r>
              <a:rPr lang="zh-CN" altLang="en-US" sz="2800" b="1" dirty="0">
                <a:latin typeface="+mj-ea"/>
                <a:ea typeface="+mj-ea"/>
              </a:rPr>
              <a:t>下面两个小题分别是从不同方向位置观察同一个几何体所看到的图形，请分别把被观察的几何体摆出来。</a:t>
            </a:r>
            <a:endParaRPr lang="zh-CN" altLang="en-US" sz="2800" b="1" dirty="0">
              <a:latin typeface="+mj-ea"/>
              <a:ea typeface="+mj-ea"/>
            </a:endParaRPr>
          </a:p>
        </p:txBody>
      </p:sp>
      <p:grpSp>
        <p:nvGrpSpPr>
          <p:cNvPr id="12316" name="组合 3"/>
          <p:cNvGrpSpPr/>
          <p:nvPr/>
        </p:nvGrpSpPr>
        <p:grpSpPr bwMode="auto">
          <a:xfrm>
            <a:off x="1860548" y="2191644"/>
            <a:ext cx="750889" cy="750888"/>
            <a:chOff x="5009199" y="1918723"/>
            <a:chExt cx="877359" cy="874890"/>
          </a:xfrm>
        </p:grpSpPr>
        <p:sp>
          <p:nvSpPr>
            <p:cNvPr id="6" name="矩形 5"/>
            <p:cNvSpPr/>
            <p:nvPr/>
          </p:nvSpPr>
          <p:spPr bwMode="auto">
            <a:xfrm>
              <a:off x="5009199" y="2355243"/>
              <a:ext cx="439607" cy="438370"/>
            </a:xfrm>
            <a:prstGeom prst="rect">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7" name="矩形 6"/>
            <p:cNvSpPr/>
            <p:nvPr/>
          </p:nvSpPr>
          <p:spPr bwMode="auto">
            <a:xfrm>
              <a:off x="5448806" y="2355243"/>
              <a:ext cx="437752" cy="438370"/>
            </a:xfrm>
            <a:prstGeom prst="rect">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8" name="矩形 7"/>
            <p:cNvSpPr/>
            <p:nvPr/>
          </p:nvSpPr>
          <p:spPr bwMode="auto">
            <a:xfrm>
              <a:off x="5011054" y="1918723"/>
              <a:ext cx="437752" cy="438370"/>
            </a:xfrm>
            <a:prstGeom prst="rect">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grpSp>
      <p:grpSp>
        <p:nvGrpSpPr>
          <p:cNvPr id="12292" name="组合 11"/>
          <p:cNvGrpSpPr/>
          <p:nvPr/>
        </p:nvGrpSpPr>
        <p:grpSpPr bwMode="auto">
          <a:xfrm>
            <a:off x="4378325" y="2187468"/>
            <a:ext cx="750888" cy="754271"/>
            <a:chOff x="5009568" y="1912914"/>
            <a:chExt cx="876990" cy="880064"/>
          </a:xfrm>
        </p:grpSpPr>
        <p:sp>
          <p:nvSpPr>
            <p:cNvPr id="15" name="矩形 14"/>
            <p:cNvSpPr/>
            <p:nvPr/>
          </p:nvSpPr>
          <p:spPr bwMode="auto">
            <a:xfrm>
              <a:off x="5009568" y="2355846"/>
              <a:ext cx="439422" cy="437132"/>
            </a:xfrm>
            <a:prstGeom prst="rect">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16" name="矩形 15"/>
            <p:cNvSpPr/>
            <p:nvPr/>
          </p:nvSpPr>
          <p:spPr bwMode="auto">
            <a:xfrm>
              <a:off x="5448990" y="2355846"/>
              <a:ext cx="437568" cy="437132"/>
            </a:xfrm>
            <a:prstGeom prst="rect">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17" name="矩形 16"/>
            <p:cNvSpPr/>
            <p:nvPr/>
          </p:nvSpPr>
          <p:spPr bwMode="auto">
            <a:xfrm>
              <a:off x="5448990" y="1912914"/>
              <a:ext cx="437568" cy="437132"/>
            </a:xfrm>
            <a:prstGeom prst="rect">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grpSp>
      <p:grpSp>
        <p:nvGrpSpPr>
          <p:cNvPr id="12307" name="组合 18"/>
          <p:cNvGrpSpPr/>
          <p:nvPr/>
        </p:nvGrpSpPr>
        <p:grpSpPr bwMode="auto">
          <a:xfrm>
            <a:off x="6979409" y="2209662"/>
            <a:ext cx="750887" cy="760965"/>
            <a:chOff x="5009201" y="1906039"/>
            <a:chExt cx="877360" cy="887574"/>
          </a:xfrm>
        </p:grpSpPr>
        <p:sp>
          <p:nvSpPr>
            <p:cNvPr id="22" name="矩形 21"/>
            <p:cNvSpPr/>
            <p:nvPr/>
          </p:nvSpPr>
          <p:spPr bwMode="auto">
            <a:xfrm>
              <a:off x="5009201" y="2354777"/>
              <a:ext cx="439607" cy="438836"/>
            </a:xfrm>
            <a:prstGeom prst="rect">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23" name="矩形 22"/>
            <p:cNvSpPr/>
            <p:nvPr/>
          </p:nvSpPr>
          <p:spPr bwMode="auto">
            <a:xfrm>
              <a:off x="5448808" y="2354777"/>
              <a:ext cx="437753" cy="438836"/>
            </a:xfrm>
            <a:prstGeom prst="rect">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24" name="矩形 23"/>
            <p:cNvSpPr/>
            <p:nvPr/>
          </p:nvSpPr>
          <p:spPr bwMode="auto">
            <a:xfrm>
              <a:off x="5009201" y="1906039"/>
              <a:ext cx="439607" cy="438836"/>
            </a:xfrm>
            <a:prstGeom prst="rect">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grpSp>
      <p:sp>
        <p:nvSpPr>
          <p:cNvPr id="12294" name="Text Box 2"/>
          <p:cNvSpPr txBox="1">
            <a:spLocks noChangeArrowheads="1"/>
          </p:cNvSpPr>
          <p:nvPr/>
        </p:nvSpPr>
        <p:spPr bwMode="auto">
          <a:xfrm>
            <a:off x="1490663" y="3103663"/>
            <a:ext cx="2482850" cy="493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2400" b="1" dirty="0">
                <a:latin typeface="Times New Roman" panose="02020603050405020304" pitchFamily="18" charset="0"/>
              </a:rPr>
              <a:t>从前面看</a:t>
            </a:r>
            <a:endParaRPr lang="zh-CN" altLang="en-US" sz="2400" b="1" dirty="0">
              <a:latin typeface="Times New Roman" panose="02020603050405020304" pitchFamily="18" charset="0"/>
            </a:endParaRPr>
          </a:p>
        </p:txBody>
      </p:sp>
      <p:sp>
        <p:nvSpPr>
          <p:cNvPr id="12295" name="Text Box 2"/>
          <p:cNvSpPr txBox="1">
            <a:spLocks noChangeArrowheads="1"/>
          </p:cNvSpPr>
          <p:nvPr/>
        </p:nvSpPr>
        <p:spPr bwMode="auto">
          <a:xfrm>
            <a:off x="4086225" y="3103663"/>
            <a:ext cx="2482850"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2400" b="1">
                <a:latin typeface="Times New Roman" panose="02020603050405020304" pitchFamily="18" charset="0"/>
              </a:rPr>
              <a:t>从左面看</a:t>
            </a:r>
            <a:endParaRPr lang="zh-CN" altLang="en-US" sz="2400" b="1">
              <a:latin typeface="Times New Roman" panose="02020603050405020304" pitchFamily="18" charset="0"/>
            </a:endParaRPr>
          </a:p>
        </p:txBody>
      </p:sp>
      <p:sp>
        <p:nvSpPr>
          <p:cNvPr id="12296" name="Text Box 2"/>
          <p:cNvSpPr txBox="1">
            <a:spLocks noChangeArrowheads="1"/>
          </p:cNvSpPr>
          <p:nvPr/>
        </p:nvSpPr>
        <p:spPr bwMode="auto">
          <a:xfrm>
            <a:off x="6661150" y="3103663"/>
            <a:ext cx="2138293" cy="493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2400" b="1" dirty="0">
                <a:latin typeface="Times New Roman" panose="02020603050405020304" pitchFamily="18" charset="0"/>
              </a:rPr>
              <a:t>从上面看</a:t>
            </a:r>
            <a:endParaRPr lang="zh-CN" altLang="en-US" sz="2400" b="1" dirty="0">
              <a:latin typeface="Times New Roman" panose="02020603050405020304" pitchFamily="18" charset="0"/>
            </a:endParaRPr>
          </a:p>
        </p:txBody>
      </p:sp>
      <p:grpSp>
        <p:nvGrpSpPr>
          <p:cNvPr id="26" name="组合 25"/>
          <p:cNvGrpSpPr/>
          <p:nvPr/>
        </p:nvGrpSpPr>
        <p:grpSpPr bwMode="auto">
          <a:xfrm>
            <a:off x="3502025" y="3677376"/>
            <a:ext cx="942976" cy="910431"/>
            <a:chOff x="3775264" y="3283049"/>
            <a:chExt cx="942808" cy="909620"/>
          </a:xfrm>
        </p:grpSpPr>
        <p:sp>
          <p:nvSpPr>
            <p:cNvPr id="32" name="PA_立方体 45"/>
            <p:cNvSpPr/>
            <p:nvPr>
              <p:custDataLst>
                <p:tags r:id="rId1"/>
              </p:custDataLst>
            </p:nvPr>
          </p:nvSpPr>
          <p:spPr bwMode="auto">
            <a:xfrm>
              <a:off x="3894306" y="3543960"/>
              <a:ext cx="536479" cy="521822"/>
            </a:xfrm>
            <a:prstGeom prst="cube">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30" name="PA_立方体 45"/>
            <p:cNvSpPr/>
            <p:nvPr>
              <p:custDataLst>
                <p:tags r:id="rId2"/>
              </p:custDataLst>
            </p:nvPr>
          </p:nvSpPr>
          <p:spPr bwMode="auto">
            <a:xfrm>
              <a:off x="3775265" y="3670847"/>
              <a:ext cx="536479" cy="521822"/>
            </a:xfrm>
            <a:prstGeom prst="cube">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35" name="PA_立方体 45"/>
            <p:cNvSpPr/>
            <p:nvPr>
              <p:custDataLst>
                <p:tags r:id="rId3"/>
              </p:custDataLst>
            </p:nvPr>
          </p:nvSpPr>
          <p:spPr bwMode="auto">
            <a:xfrm>
              <a:off x="4181593" y="3670847"/>
              <a:ext cx="536479" cy="521822"/>
            </a:xfrm>
            <a:prstGeom prst="cube">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36" name="PA_立方体 45"/>
            <p:cNvSpPr/>
            <p:nvPr>
              <p:custDataLst>
                <p:tags r:id="rId4"/>
              </p:custDataLst>
            </p:nvPr>
          </p:nvSpPr>
          <p:spPr bwMode="auto">
            <a:xfrm>
              <a:off x="3775264" y="3283049"/>
              <a:ext cx="536479" cy="521823"/>
            </a:xfrm>
            <a:prstGeom prst="cube">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grpSp>
      <p:sp>
        <p:nvSpPr>
          <p:cNvPr id="37" name="文本框 36"/>
          <p:cNvSpPr txBox="1"/>
          <p:nvPr/>
        </p:nvSpPr>
        <p:spPr>
          <a:xfrm>
            <a:off x="1452115" y="1694926"/>
            <a:ext cx="2926210" cy="338554"/>
          </a:xfrm>
          <a:prstGeom prst="rect">
            <a:avLst/>
          </a:prstGeom>
          <a:noFill/>
        </p:spPr>
        <p:txBody>
          <a:bodyPr wrap="square" rtlCol="0">
            <a:spAutoFit/>
          </a:bodyPr>
          <a:lstStyle/>
          <a:p>
            <a:r>
              <a:rPr lang="en-US" altLang="zh-CN" sz="1600" b="1" dirty="0">
                <a:solidFill>
                  <a:schemeClr val="accent2">
                    <a:lumMod val="50000"/>
                  </a:schemeClr>
                </a:solidFill>
                <a:latin typeface="+mn-lt"/>
                <a:ea typeface="+mj-ea"/>
              </a:rPr>
              <a:t>【</a:t>
            </a:r>
            <a:r>
              <a:rPr lang="zh-CN" altLang="en-US" sz="1600" b="1" dirty="0">
                <a:solidFill>
                  <a:schemeClr val="accent2">
                    <a:lumMod val="50000"/>
                  </a:schemeClr>
                </a:solidFill>
                <a:latin typeface="+mn-lt"/>
                <a:ea typeface="+mj-ea"/>
              </a:rPr>
              <a:t>选自教材</a:t>
            </a:r>
            <a:r>
              <a:rPr lang="en-US" altLang="zh-CN" sz="1600" b="1" dirty="0">
                <a:solidFill>
                  <a:schemeClr val="accent2">
                    <a:lumMod val="50000"/>
                  </a:schemeClr>
                </a:solidFill>
                <a:latin typeface="+mn-lt"/>
                <a:ea typeface="+mj-ea"/>
              </a:rPr>
              <a:t>P3 </a:t>
            </a:r>
            <a:r>
              <a:rPr lang="zh-CN" altLang="en-US" sz="1600" b="1" dirty="0">
                <a:solidFill>
                  <a:schemeClr val="accent2">
                    <a:lumMod val="50000"/>
                  </a:schemeClr>
                </a:solidFill>
                <a:latin typeface="+mn-lt"/>
                <a:ea typeface="+mj-ea"/>
              </a:rPr>
              <a:t>练习一 第</a:t>
            </a:r>
            <a:r>
              <a:rPr lang="en-US" altLang="zh-CN" sz="1600" b="1" dirty="0">
                <a:solidFill>
                  <a:schemeClr val="accent2">
                    <a:lumMod val="50000"/>
                  </a:schemeClr>
                </a:solidFill>
                <a:latin typeface="+mn-lt"/>
                <a:ea typeface="+mj-ea"/>
              </a:rPr>
              <a:t>2</a:t>
            </a:r>
            <a:r>
              <a:rPr lang="zh-CN" altLang="en-US" sz="1600" b="1" dirty="0">
                <a:solidFill>
                  <a:schemeClr val="accent2">
                    <a:lumMod val="50000"/>
                  </a:schemeClr>
                </a:solidFill>
                <a:latin typeface="+mn-lt"/>
                <a:ea typeface="+mj-ea"/>
              </a:rPr>
              <a:t>题</a:t>
            </a:r>
            <a:r>
              <a:rPr lang="en-US" altLang="zh-CN" sz="1600" b="1" dirty="0">
                <a:solidFill>
                  <a:schemeClr val="accent2">
                    <a:lumMod val="50000"/>
                  </a:schemeClr>
                </a:solidFill>
                <a:latin typeface="+mn-lt"/>
                <a:ea typeface="+mj-ea"/>
              </a:rPr>
              <a:t>】</a:t>
            </a:r>
            <a:endParaRPr lang="zh-CN" altLang="en-US" sz="1600" b="1" dirty="0">
              <a:solidFill>
                <a:schemeClr val="accent2">
                  <a:lumMod val="50000"/>
                </a:schemeClr>
              </a:solidFill>
              <a:latin typeface="+mn-lt"/>
              <a:ea typeface="+mj-ea"/>
            </a:endParaRPr>
          </a:p>
        </p:txBody>
      </p:sp>
      <p:sp>
        <p:nvSpPr>
          <p:cNvPr id="38" name="Text Box 2"/>
          <p:cNvSpPr txBox="1">
            <a:spLocks noChangeArrowheads="1"/>
          </p:cNvSpPr>
          <p:nvPr/>
        </p:nvSpPr>
        <p:spPr bwMode="auto">
          <a:xfrm>
            <a:off x="287337" y="2126359"/>
            <a:ext cx="1219201" cy="496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2400" b="1" dirty="0">
                <a:latin typeface="Times New Roman" panose="02020603050405020304" pitchFamily="18" charset="0"/>
              </a:rPr>
              <a:t>（</a:t>
            </a:r>
            <a:r>
              <a:rPr lang="en-US" altLang="zh-CN" sz="2400" b="1" dirty="0">
                <a:latin typeface="Times New Roman" panose="02020603050405020304" pitchFamily="18" charset="0"/>
              </a:rPr>
              <a:t>1</a:t>
            </a:r>
            <a:r>
              <a:rPr lang="zh-CN" altLang="en-US" sz="2400" b="1" dirty="0">
                <a:latin typeface="Times New Roman" panose="02020603050405020304" pitchFamily="18" charset="0"/>
              </a:rPr>
              <a:t>）</a:t>
            </a:r>
            <a:endParaRPr lang="zh-CN" altLang="en-US" sz="2400" b="1"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12" name="Text Box 2"/>
          <p:cNvSpPr txBox="1">
            <a:spLocks noChangeArrowheads="1"/>
          </p:cNvSpPr>
          <p:nvPr/>
        </p:nvSpPr>
        <p:spPr bwMode="auto">
          <a:xfrm>
            <a:off x="474663" y="501772"/>
            <a:ext cx="8194675" cy="1574855"/>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20000"/>
              </a:lnSpc>
              <a:defRPr/>
            </a:pPr>
            <a:r>
              <a:rPr lang="en-US" altLang="zh-CN" sz="2800" b="1" dirty="0">
                <a:latin typeface="Times New Roman" panose="02020603050405020304" pitchFamily="18" charset="0"/>
                <a:ea typeface="+mn-ea"/>
              </a:rPr>
              <a:t>2.</a:t>
            </a:r>
            <a:r>
              <a:rPr lang="zh-CN" altLang="en-US" sz="2800" b="1" dirty="0">
                <a:latin typeface="Times New Roman" panose="02020603050405020304" pitchFamily="18" charset="0"/>
                <a:ea typeface="+mn-ea"/>
              </a:rPr>
              <a:t> </a:t>
            </a:r>
            <a:r>
              <a:rPr lang="zh-CN" altLang="en-US" sz="2800" b="1" dirty="0">
                <a:latin typeface="+mj-ea"/>
                <a:ea typeface="+mj-ea"/>
              </a:rPr>
              <a:t>下面两个小题分别是从不同方向位置观察同一个几何体所看到的图形，请分别把被观察的几何体摆出来。</a:t>
            </a:r>
            <a:endParaRPr lang="zh-CN" altLang="en-US" sz="2800" b="1" dirty="0">
              <a:latin typeface="+mj-ea"/>
              <a:ea typeface="+mj-ea"/>
            </a:endParaRPr>
          </a:p>
        </p:txBody>
      </p:sp>
      <p:grpSp>
        <p:nvGrpSpPr>
          <p:cNvPr id="12291" name="组合 1"/>
          <p:cNvGrpSpPr/>
          <p:nvPr/>
        </p:nvGrpSpPr>
        <p:grpSpPr bwMode="auto">
          <a:xfrm>
            <a:off x="1419225" y="2192438"/>
            <a:ext cx="1500188" cy="750888"/>
            <a:chOff x="777218" y="1727989"/>
            <a:chExt cx="1500818" cy="749608"/>
          </a:xfrm>
        </p:grpSpPr>
        <p:grpSp>
          <p:nvGrpSpPr>
            <p:cNvPr id="12316" name="组合 3"/>
            <p:cNvGrpSpPr/>
            <p:nvPr/>
          </p:nvGrpSpPr>
          <p:grpSpPr bwMode="auto">
            <a:xfrm>
              <a:off x="1152024" y="1727989"/>
              <a:ext cx="1126012" cy="749608"/>
              <a:chOff x="4571446" y="1918723"/>
              <a:chExt cx="1315112" cy="874890"/>
            </a:xfrm>
          </p:grpSpPr>
          <p:sp>
            <p:nvSpPr>
              <p:cNvPr id="5" name="矩形 4"/>
              <p:cNvSpPr/>
              <p:nvPr/>
            </p:nvSpPr>
            <p:spPr bwMode="auto">
              <a:xfrm>
                <a:off x="4571447" y="2355243"/>
                <a:ext cx="437752" cy="438370"/>
              </a:xfrm>
              <a:prstGeom prst="rect">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6" name="矩形 5"/>
              <p:cNvSpPr/>
              <p:nvPr/>
            </p:nvSpPr>
            <p:spPr bwMode="auto">
              <a:xfrm>
                <a:off x="5009199" y="2355243"/>
                <a:ext cx="439607" cy="438370"/>
              </a:xfrm>
              <a:prstGeom prst="rect">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7" name="矩形 6"/>
              <p:cNvSpPr/>
              <p:nvPr/>
            </p:nvSpPr>
            <p:spPr bwMode="auto">
              <a:xfrm>
                <a:off x="5448806" y="2355243"/>
                <a:ext cx="437752" cy="438370"/>
              </a:xfrm>
              <a:prstGeom prst="rect">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8" name="矩形 7"/>
              <p:cNvSpPr/>
              <p:nvPr/>
            </p:nvSpPr>
            <p:spPr bwMode="auto">
              <a:xfrm>
                <a:off x="5011054" y="1918723"/>
                <a:ext cx="437752" cy="438370"/>
              </a:xfrm>
              <a:prstGeom prst="rect">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grpSp>
        <p:sp>
          <p:nvSpPr>
            <p:cNvPr id="9" name="矩形 8"/>
            <p:cNvSpPr/>
            <p:nvPr/>
          </p:nvSpPr>
          <p:spPr bwMode="auto">
            <a:xfrm>
              <a:off x="777218" y="2103586"/>
              <a:ext cx="374807" cy="374011"/>
            </a:xfrm>
            <a:prstGeom prst="rect">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grpSp>
      <p:grpSp>
        <p:nvGrpSpPr>
          <p:cNvPr id="12292" name="组合 11"/>
          <p:cNvGrpSpPr/>
          <p:nvPr/>
        </p:nvGrpSpPr>
        <p:grpSpPr bwMode="auto">
          <a:xfrm>
            <a:off x="4378325" y="2197201"/>
            <a:ext cx="750888" cy="744537"/>
            <a:chOff x="5009568" y="1924271"/>
            <a:chExt cx="876990" cy="868707"/>
          </a:xfrm>
        </p:grpSpPr>
        <p:sp>
          <p:nvSpPr>
            <p:cNvPr id="15" name="矩形 14"/>
            <p:cNvSpPr/>
            <p:nvPr/>
          </p:nvSpPr>
          <p:spPr bwMode="auto">
            <a:xfrm>
              <a:off x="5009568" y="2355846"/>
              <a:ext cx="439422" cy="437132"/>
            </a:xfrm>
            <a:prstGeom prst="rect">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16" name="矩形 15"/>
            <p:cNvSpPr/>
            <p:nvPr/>
          </p:nvSpPr>
          <p:spPr bwMode="auto">
            <a:xfrm>
              <a:off x="5448990" y="2355846"/>
              <a:ext cx="437568" cy="437132"/>
            </a:xfrm>
            <a:prstGeom prst="rect">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17" name="矩形 16"/>
            <p:cNvSpPr/>
            <p:nvPr/>
          </p:nvSpPr>
          <p:spPr bwMode="auto">
            <a:xfrm>
              <a:off x="5011423" y="1924271"/>
              <a:ext cx="437568" cy="437132"/>
            </a:xfrm>
            <a:prstGeom prst="rect">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grpSp>
      <p:grpSp>
        <p:nvGrpSpPr>
          <p:cNvPr id="12293" name="组合 9"/>
          <p:cNvGrpSpPr/>
          <p:nvPr/>
        </p:nvGrpSpPr>
        <p:grpSpPr bwMode="auto">
          <a:xfrm>
            <a:off x="6589713" y="2195613"/>
            <a:ext cx="1500187" cy="747713"/>
            <a:chOff x="6541007" y="1730364"/>
            <a:chExt cx="1500820" cy="747232"/>
          </a:xfrm>
        </p:grpSpPr>
        <p:grpSp>
          <p:nvGrpSpPr>
            <p:cNvPr id="12305" name="组合 17"/>
            <p:cNvGrpSpPr/>
            <p:nvPr/>
          </p:nvGrpSpPr>
          <p:grpSpPr bwMode="auto">
            <a:xfrm>
              <a:off x="6541007" y="1730365"/>
              <a:ext cx="1500818" cy="747231"/>
              <a:chOff x="777218" y="1730365"/>
              <a:chExt cx="1500818" cy="747231"/>
            </a:xfrm>
          </p:grpSpPr>
          <p:grpSp>
            <p:nvGrpSpPr>
              <p:cNvPr id="12307" name="组合 18"/>
              <p:cNvGrpSpPr/>
              <p:nvPr/>
            </p:nvGrpSpPr>
            <p:grpSpPr bwMode="auto">
              <a:xfrm>
                <a:off x="1152023" y="1730364"/>
                <a:ext cx="1126013" cy="747232"/>
                <a:chOff x="4571448" y="1921496"/>
                <a:chExt cx="1315114" cy="872117"/>
              </a:xfrm>
            </p:grpSpPr>
            <p:sp>
              <p:nvSpPr>
                <p:cNvPr id="21" name="矩形 20"/>
                <p:cNvSpPr/>
                <p:nvPr/>
              </p:nvSpPr>
              <p:spPr bwMode="auto">
                <a:xfrm>
                  <a:off x="4571448" y="2358480"/>
                  <a:ext cx="437753" cy="435133"/>
                </a:xfrm>
                <a:prstGeom prst="rect">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22" name="矩形 21"/>
                <p:cNvSpPr/>
                <p:nvPr/>
              </p:nvSpPr>
              <p:spPr bwMode="auto">
                <a:xfrm>
                  <a:off x="5009201" y="2354777"/>
                  <a:ext cx="439607" cy="438836"/>
                </a:xfrm>
                <a:prstGeom prst="rect">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23" name="矩形 22"/>
                <p:cNvSpPr/>
                <p:nvPr/>
              </p:nvSpPr>
              <p:spPr bwMode="auto">
                <a:xfrm>
                  <a:off x="5448809" y="2354777"/>
                  <a:ext cx="437753" cy="438836"/>
                </a:xfrm>
                <a:prstGeom prst="rect">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24" name="矩形 23"/>
                <p:cNvSpPr/>
                <p:nvPr/>
              </p:nvSpPr>
              <p:spPr bwMode="auto">
                <a:xfrm>
                  <a:off x="5009201" y="1921496"/>
                  <a:ext cx="439607" cy="438836"/>
                </a:xfrm>
                <a:prstGeom prst="rect">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grpSp>
          <p:sp>
            <p:nvSpPr>
              <p:cNvPr id="20" name="矩形 19"/>
              <p:cNvSpPr/>
              <p:nvPr/>
            </p:nvSpPr>
            <p:spPr bwMode="auto">
              <a:xfrm>
                <a:off x="777218" y="2103187"/>
                <a:ext cx="374808" cy="374409"/>
              </a:xfrm>
              <a:prstGeom prst="rect">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grpSp>
        <p:sp>
          <p:nvSpPr>
            <p:cNvPr id="25" name="矩形 24"/>
            <p:cNvSpPr/>
            <p:nvPr/>
          </p:nvSpPr>
          <p:spPr bwMode="auto">
            <a:xfrm>
              <a:off x="7667019" y="1730364"/>
              <a:ext cx="374808" cy="374409"/>
            </a:xfrm>
            <a:prstGeom prst="rect">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grpSp>
      <p:sp>
        <p:nvSpPr>
          <p:cNvPr id="12294" name="Text Box 2"/>
          <p:cNvSpPr txBox="1">
            <a:spLocks noChangeArrowheads="1"/>
          </p:cNvSpPr>
          <p:nvPr/>
        </p:nvSpPr>
        <p:spPr bwMode="auto">
          <a:xfrm>
            <a:off x="1490663" y="3103663"/>
            <a:ext cx="2482850" cy="493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2400" b="1" dirty="0">
                <a:latin typeface="Times New Roman" panose="02020603050405020304" pitchFamily="18" charset="0"/>
              </a:rPr>
              <a:t>从前面看</a:t>
            </a:r>
            <a:endParaRPr lang="zh-CN" altLang="en-US" sz="2400" b="1" dirty="0">
              <a:latin typeface="Times New Roman" panose="02020603050405020304" pitchFamily="18" charset="0"/>
            </a:endParaRPr>
          </a:p>
        </p:txBody>
      </p:sp>
      <p:sp>
        <p:nvSpPr>
          <p:cNvPr id="12295" name="Text Box 2"/>
          <p:cNvSpPr txBox="1">
            <a:spLocks noChangeArrowheads="1"/>
          </p:cNvSpPr>
          <p:nvPr/>
        </p:nvSpPr>
        <p:spPr bwMode="auto">
          <a:xfrm>
            <a:off x="4086225" y="3103663"/>
            <a:ext cx="2482850"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2400" b="1">
                <a:latin typeface="Times New Roman" panose="02020603050405020304" pitchFamily="18" charset="0"/>
              </a:rPr>
              <a:t>从左面看</a:t>
            </a:r>
            <a:endParaRPr lang="zh-CN" altLang="en-US" sz="2400" b="1">
              <a:latin typeface="Times New Roman" panose="02020603050405020304" pitchFamily="18" charset="0"/>
            </a:endParaRPr>
          </a:p>
        </p:txBody>
      </p:sp>
      <p:sp>
        <p:nvSpPr>
          <p:cNvPr id="12296" name="Text Box 2"/>
          <p:cNvSpPr txBox="1">
            <a:spLocks noChangeArrowheads="1"/>
          </p:cNvSpPr>
          <p:nvPr/>
        </p:nvSpPr>
        <p:spPr bwMode="auto">
          <a:xfrm>
            <a:off x="6661150" y="3103663"/>
            <a:ext cx="2138293" cy="493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2400" b="1" dirty="0">
                <a:latin typeface="Times New Roman" panose="02020603050405020304" pitchFamily="18" charset="0"/>
              </a:rPr>
              <a:t>从上面看</a:t>
            </a:r>
            <a:endParaRPr lang="zh-CN" altLang="en-US" sz="2400" b="1" dirty="0">
              <a:latin typeface="Times New Roman" panose="02020603050405020304" pitchFamily="18" charset="0"/>
            </a:endParaRPr>
          </a:p>
        </p:txBody>
      </p:sp>
      <p:grpSp>
        <p:nvGrpSpPr>
          <p:cNvPr id="26" name="组合 25"/>
          <p:cNvGrpSpPr/>
          <p:nvPr/>
        </p:nvGrpSpPr>
        <p:grpSpPr bwMode="auto">
          <a:xfrm>
            <a:off x="2700097" y="3678542"/>
            <a:ext cx="1866348" cy="1044575"/>
            <a:chOff x="2974273" y="3149024"/>
            <a:chExt cx="1866014" cy="1043645"/>
          </a:xfrm>
        </p:grpSpPr>
        <p:sp>
          <p:nvSpPr>
            <p:cNvPr id="32" name="PA_立方体 45"/>
            <p:cNvSpPr/>
            <p:nvPr>
              <p:custDataLst>
                <p:tags r:id="rId1"/>
              </p:custDataLst>
            </p:nvPr>
          </p:nvSpPr>
          <p:spPr bwMode="auto">
            <a:xfrm>
              <a:off x="3894306" y="3543960"/>
              <a:ext cx="536479" cy="521822"/>
            </a:xfrm>
            <a:prstGeom prst="cube">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34" name="PA_立方体 45"/>
            <p:cNvSpPr/>
            <p:nvPr>
              <p:custDataLst>
                <p:tags r:id="rId2"/>
              </p:custDataLst>
            </p:nvPr>
          </p:nvSpPr>
          <p:spPr bwMode="auto">
            <a:xfrm>
              <a:off x="4303808" y="3543960"/>
              <a:ext cx="536479" cy="521822"/>
            </a:xfrm>
            <a:prstGeom prst="cube">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33" name="PA_立方体 45"/>
            <p:cNvSpPr/>
            <p:nvPr>
              <p:custDataLst>
                <p:tags r:id="rId3"/>
              </p:custDataLst>
            </p:nvPr>
          </p:nvSpPr>
          <p:spPr bwMode="auto">
            <a:xfrm>
              <a:off x="2974273" y="3670847"/>
              <a:ext cx="536479" cy="521822"/>
            </a:xfrm>
            <a:prstGeom prst="cube">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31" name="PA_立方体 45"/>
            <p:cNvSpPr/>
            <p:nvPr>
              <p:custDataLst>
                <p:tags r:id="rId4"/>
              </p:custDataLst>
            </p:nvPr>
          </p:nvSpPr>
          <p:spPr bwMode="auto">
            <a:xfrm>
              <a:off x="3368938" y="3670847"/>
              <a:ext cx="536479" cy="521822"/>
            </a:xfrm>
            <a:prstGeom prst="cube">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30" name="PA_立方体 45"/>
            <p:cNvSpPr/>
            <p:nvPr>
              <p:custDataLst>
                <p:tags r:id="rId5"/>
              </p:custDataLst>
            </p:nvPr>
          </p:nvSpPr>
          <p:spPr bwMode="auto">
            <a:xfrm>
              <a:off x="3775265" y="3670847"/>
              <a:ext cx="536479" cy="521822"/>
            </a:xfrm>
            <a:prstGeom prst="cube">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35" name="PA_立方体 45"/>
            <p:cNvSpPr/>
            <p:nvPr>
              <p:custDataLst>
                <p:tags r:id="rId6"/>
              </p:custDataLst>
            </p:nvPr>
          </p:nvSpPr>
          <p:spPr bwMode="auto">
            <a:xfrm>
              <a:off x="4181593" y="3670847"/>
              <a:ext cx="536479" cy="521822"/>
            </a:xfrm>
            <a:prstGeom prst="cube">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36" name="PA_立方体 45"/>
            <p:cNvSpPr/>
            <p:nvPr>
              <p:custDataLst>
                <p:tags r:id="rId7"/>
              </p:custDataLst>
            </p:nvPr>
          </p:nvSpPr>
          <p:spPr bwMode="auto">
            <a:xfrm>
              <a:off x="3894306" y="3149024"/>
              <a:ext cx="536479" cy="521823"/>
            </a:xfrm>
            <a:prstGeom prst="cube">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grpSp>
      <p:sp>
        <p:nvSpPr>
          <p:cNvPr id="37" name="文本框 36"/>
          <p:cNvSpPr txBox="1"/>
          <p:nvPr/>
        </p:nvSpPr>
        <p:spPr>
          <a:xfrm>
            <a:off x="1452115" y="1694926"/>
            <a:ext cx="3114330" cy="338554"/>
          </a:xfrm>
          <a:prstGeom prst="rect">
            <a:avLst/>
          </a:prstGeom>
          <a:noFill/>
        </p:spPr>
        <p:txBody>
          <a:bodyPr wrap="square" rtlCol="0">
            <a:spAutoFit/>
          </a:bodyPr>
          <a:lstStyle/>
          <a:p>
            <a:r>
              <a:rPr lang="en-US" altLang="zh-CN" sz="1600" b="1" dirty="0">
                <a:solidFill>
                  <a:schemeClr val="accent2">
                    <a:lumMod val="50000"/>
                  </a:schemeClr>
                </a:solidFill>
                <a:latin typeface="+mn-lt"/>
                <a:ea typeface="+mj-ea"/>
              </a:rPr>
              <a:t>【</a:t>
            </a:r>
            <a:r>
              <a:rPr lang="zh-CN" altLang="en-US" sz="1600" b="1" dirty="0">
                <a:solidFill>
                  <a:schemeClr val="accent2">
                    <a:lumMod val="50000"/>
                  </a:schemeClr>
                </a:solidFill>
                <a:latin typeface="+mn-lt"/>
                <a:ea typeface="+mj-ea"/>
              </a:rPr>
              <a:t>选自教材</a:t>
            </a:r>
            <a:r>
              <a:rPr lang="en-US" altLang="zh-CN" sz="1600" b="1" dirty="0">
                <a:solidFill>
                  <a:schemeClr val="accent2">
                    <a:lumMod val="50000"/>
                  </a:schemeClr>
                </a:solidFill>
                <a:latin typeface="+mn-lt"/>
                <a:ea typeface="+mj-ea"/>
              </a:rPr>
              <a:t>P3 </a:t>
            </a:r>
            <a:r>
              <a:rPr lang="zh-CN" altLang="en-US" sz="1600" b="1" dirty="0">
                <a:solidFill>
                  <a:schemeClr val="accent2">
                    <a:lumMod val="50000"/>
                  </a:schemeClr>
                </a:solidFill>
                <a:latin typeface="+mn-lt"/>
                <a:ea typeface="+mj-ea"/>
              </a:rPr>
              <a:t>练习一 第</a:t>
            </a:r>
            <a:r>
              <a:rPr lang="en-US" altLang="zh-CN" sz="1600" b="1" dirty="0">
                <a:solidFill>
                  <a:schemeClr val="accent2">
                    <a:lumMod val="50000"/>
                  </a:schemeClr>
                </a:solidFill>
                <a:latin typeface="+mn-lt"/>
                <a:ea typeface="+mj-ea"/>
              </a:rPr>
              <a:t>2</a:t>
            </a:r>
            <a:r>
              <a:rPr lang="zh-CN" altLang="en-US" sz="1600" b="1" dirty="0">
                <a:solidFill>
                  <a:schemeClr val="accent2">
                    <a:lumMod val="50000"/>
                  </a:schemeClr>
                </a:solidFill>
                <a:latin typeface="+mn-lt"/>
                <a:ea typeface="+mj-ea"/>
              </a:rPr>
              <a:t>题</a:t>
            </a:r>
            <a:r>
              <a:rPr lang="en-US" altLang="zh-CN" sz="1600" b="1" dirty="0">
                <a:solidFill>
                  <a:schemeClr val="accent2">
                    <a:lumMod val="50000"/>
                  </a:schemeClr>
                </a:solidFill>
                <a:latin typeface="+mn-lt"/>
                <a:ea typeface="+mj-ea"/>
              </a:rPr>
              <a:t>】</a:t>
            </a:r>
            <a:endParaRPr lang="zh-CN" altLang="en-US" sz="1600" b="1" dirty="0">
              <a:solidFill>
                <a:schemeClr val="accent2">
                  <a:lumMod val="50000"/>
                </a:schemeClr>
              </a:solidFill>
              <a:latin typeface="+mn-lt"/>
              <a:ea typeface="+mj-ea"/>
            </a:endParaRPr>
          </a:p>
        </p:txBody>
      </p:sp>
      <p:sp>
        <p:nvSpPr>
          <p:cNvPr id="38" name="Text Box 2"/>
          <p:cNvSpPr txBox="1">
            <a:spLocks noChangeArrowheads="1"/>
          </p:cNvSpPr>
          <p:nvPr/>
        </p:nvSpPr>
        <p:spPr bwMode="auto">
          <a:xfrm>
            <a:off x="287337" y="2126359"/>
            <a:ext cx="1219201" cy="496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2400" b="1" dirty="0">
                <a:latin typeface="Times New Roman" panose="02020603050405020304" pitchFamily="18" charset="0"/>
              </a:rPr>
              <a:t>（</a:t>
            </a:r>
            <a:r>
              <a:rPr lang="en-US" altLang="zh-CN" sz="2400" b="1" dirty="0">
                <a:latin typeface="Times New Roman" panose="02020603050405020304" pitchFamily="18" charset="0"/>
              </a:rPr>
              <a:t>2</a:t>
            </a:r>
            <a:r>
              <a:rPr lang="zh-CN" altLang="en-US" sz="2400" b="1" dirty="0">
                <a:latin typeface="Times New Roman" panose="02020603050405020304" pitchFamily="18" charset="0"/>
              </a:rPr>
              <a:t>）</a:t>
            </a:r>
            <a:endParaRPr lang="zh-CN" altLang="en-US" sz="2400" b="1" dirty="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 Box 2"/>
          <p:cNvSpPr txBox="1">
            <a:spLocks noChangeArrowheads="1"/>
          </p:cNvSpPr>
          <p:nvPr/>
        </p:nvSpPr>
        <p:spPr bwMode="auto">
          <a:xfrm>
            <a:off x="575370" y="546812"/>
            <a:ext cx="7993260" cy="559897"/>
          </a:xfrm>
          <a:prstGeom prst="rect">
            <a:avLst/>
          </a:prstGeom>
          <a:noFill/>
          <a:ln>
            <a:noFill/>
          </a:ln>
        </p:spPr>
        <p:txBody>
          <a:bodyPr wrap="squar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20000"/>
              </a:lnSpc>
              <a:defRPr/>
            </a:pPr>
            <a:r>
              <a:rPr lang="en-US" altLang="zh-CN" sz="2800" b="1" dirty="0">
                <a:latin typeface="Times New Roman" panose="02020603050405020304" pitchFamily="18" charset="0"/>
              </a:rPr>
              <a:t>3.</a:t>
            </a:r>
            <a:r>
              <a:rPr lang="zh-CN" altLang="en-US" sz="2800" b="1" dirty="0">
                <a:latin typeface="Times New Roman" panose="02020603050405020304" pitchFamily="18" charset="0"/>
              </a:rPr>
              <a:t>  </a:t>
            </a:r>
            <a:r>
              <a:rPr lang="zh-CN" altLang="en-US" sz="2800" b="1" dirty="0">
                <a:latin typeface="+mj-ea"/>
                <a:ea typeface="+mj-ea"/>
              </a:rPr>
              <a:t>下面是用同样的小正方体摆出的一些几何体。</a:t>
            </a:r>
            <a:endParaRPr lang="zh-CN" altLang="en-US" sz="2800" b="1" dirty="0">
              <a:latin typeface="+mj-ea"/>
              <a:ea typeface="+mj-ea"/>
            </a:endParaRPr>
          </a:p>
        </p:txBody>
      </p:sp>
      <p:pic>
        <p:nvPicPr>
          <p:cNvPr id="56" name="图片 53"/>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211263" y="1152745"/>
            <a:ext cx="6673105" cy="3285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 name="文本框 56"/>
          <p:cNvSpPr txBox="1"/>
          <p:nvPr/>
        </p:nvSpPr>
        <p:spPr>
          <a:xfrm>
            <a:off x="2347879" y="238125"/>
            <a:ext cx="2954918" cy="338554"/>
          </a:xfrm>
          <a:prstGeom prst="rect">
            <a:avLst/>
          </a:prstGeom>
          <a:noFill/>
        </p:spPr>
        <p:txBody>
          <a:bodyPr wrap="square" rtlCol="0">
            <a:spAutoFit/>
          </a:bodyPr>
          <a:lstStyle/>
          <a:p>
            <a:r>
              <a:rPr lang="en-US" altLang="zh-CN" sz="1600" b="1" dirty="0">
                <a:solidFill>
                  <a:schemeClr val="accent2">
                    <a:lumMod val="50000"/>
                  </a:schemeClr>
                </a:solidFill>
                <a:latin typeface="+mn-lt"/>
                <a:ea typeface="+mj-ea"/>
              </a:rPr>
              <a:t>【</a:t>
            </a:r>
            <a:r>
              <a:rPr lang="zh-CN" altLang="en-US" sz="1600" b="1" dirty="0">
                <a:solidFill>
                  <a:schemeClr val="accent2">
                    <a:lumMod val="50000"/>
                  </a:schemeClr>
                </a:solidFill>
                <a:latin typeface="+mn-lt"/>
                <a:ea typeface="+mj-ea"/>
              </a:rPr>
              <a:t>选自教材</a:t>
            </a:r>
            <a:r>
              <a:rPr lang="en-US" altLang="zh-CN" sz="1600" b="1" dirty="0">
                <a:solidFill>
                  <a:schemeClr val="accent2">
                    <a:lumMod val="50000"/>
                  </a:schemeClr>
                </a:solidFill>
                <a:latin typeface="+mn-lt"/>
                <a:ea typeface="+mj-ea"/>
              </a:rPr>
              <a:t>P3 </a:t>
            </a:r>
            <a:r>
              <a:rPr lang="zh-CN" altLang="en-US" sz="1600" b="1" dirty="0">
                <a:solidFill>
                  <a:schemeClr val="accent2">
                    <a:lumMod val="50000"/>
                  </a:schemeClr>
                </a:solidFill>
                <a:latin typeface="+mn-lt"/>
                <a:ea typeface="+mj-ea"/>
              </a:rPr>
              <a:t>练习一 第</a:t>
            </a:r>
            <a:r>
              <a:rPr lang="en-US" altLang="zh-CN" sz="1600" b="1" dirty="0">
                <a:solidFill>
                  <a:schemeClr val="accent2">
                    <a:lumMod val="50000"/>
                  </a:schemeClr>
                </a:solidFill>
                <a:latin typeface="+mn-lt"/>
                <a:ea typeface="+mj-ea"/>
              </a:rPr>
              <a:t>3</a:t>
            </a:r>
            <a:r>
              <a:rPr lang="zh-CN" altLang="en-US" sz="1600" b="1" dirty="0">
                <a:solidFill>
                  <a:schemeClr val="accent2">
                    <a:lumMod val="50000"/>
                  </a:schemeClr>
                </a:solidFill>
                <a:latin typeface="+mn-lt"/>
                <a:ea typeface="+mj-ea"/>
              </a:rPr>
              <a:t>题</a:t>
            </a:r>
            <a:r>
              <a:rPr lang="en-US" altLang="zh-CN" sz="1600" b="1" dirty="0">
                <a:solidFill>
                  <a:schemeClr val="accent2">
                    <a:lumMod val="50000"/>
                  </a:schemeClr>
                </a:solidFill>
                <a:latin typeface="+mn-lt"/>
                <a:ea typeface="+mj-ea"/>
              </a:rPr>
              <a:t>】</a:t>
            </a:r>
            <a:endParaRPr lang="zh-CN" altLang="en-US" sz="1600" b="1" dirty="0">
              <a:solidFill>
                <a:schemeClr val="accent2">
                  <a:lumMod val="50000"/>
                </a:schemeClr>
              </a:solidFill>
              <a:latin typeface="+mn-lt"/>
              <a:ea typeface="+mj-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5"/>
          <p:cNvSpPr txBox="1">
            <a:spLocks noChangeArrowheads="1"/>
          </p:cNvSpPr>
          <p:nvPr/>
        </p:nvSpPr>
        <p:spPr bwMode="auto">
          <a:xfrm>
            <a:off x="2587339" y="4566443"/>
            <a:ext cx="501650" cy="168275"/>
          </a:xfrm>
          <a:prstGeom prst="rect">
            <a:avLst/>
          </a:prstGeom>
          <a:noFill/>
          <a:ln>
            <a:noFill/>
          </a:ln>
        </p:spPr>
        <p:txBody>
          <a:bodyPr wrap="none">
            <a:spAutoFit/>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defRPr/>
            </a:pPr>
            <a:r>
              <a:rPr lang="zh-CN" altLang="zh-CN" sz="500">
                <a:solidFill>
                  <a:schemeClr val="bg1">
                    <a:lumMod val="95000"/>
                  </a:schemeClr>
                </a:solidFill>
              </a:rPr>
              <a:t>状元成才路</a:t>
            </a:r>
            <a:endParaRPr lang="zh-CN" altLang="zh-CN" sz="500">
              <a:solidFill>
                <a:schemeClr val="bg1">
                  <a:lumMod val="95000"/>
                </a:schemeClr>
              </a:solidFill>
            </a:endParaRPr>
          </a:p>
        </p:txBody>
      </p:sp>
      <p:sp>
        <p:nvSpPr>
          <p:cNvPr id="25" name="文本框 25"/>
          <p:cNvSpPr txBox="1">
            <a:spLocks noChangeArrowheads="1"/>
          </p:cNvSpPr>
          <p:nvPr/>
        </p:nvSpPr>
        <p:spPr bwMode="auto">
          <a:xfrm>
            <a:off x="1309402" y="4131468"/>
            <a:ext cx="501650" cy="168275"/>
          </a:xfrm>
          <a:prstGeom prst="rect">
            <a:avLst/>
          </a:prstGeom>
          <a:noFill/>
          <a:ln>
            <a:noFill/>
          </a:ln>
        </p:spPr>
        <p:txBody>
          <a:bodyPr wrap="none">
            <a:spAutoFit/>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defRPr/>
            </a:pPr>
            <a:r>
              <a:rPr lang="zh-CN" altLang="zh-CN" sz="500">
                <a:solidFill>
                  <a:schemeClr val="bg1">
                    <a:lumMod val="95000"/>
                  </a:schemeClr>
                </a:solidFill>
              </a:rPr>
              <a:t>状元成才路</a:t>
            </a:r>
            <a:endParaRPr lang="zh-CN" altLang="zh-CN" sz="500">
              <a:solidFill>
                <a:schemeClr val="bg1">
                  <a:lumMod val="95000"/>
                </a:schemeClr>
              </a:solidFill>
            </a:endParaRPr>
          </a:p>
        </p:txBody>
      </p:sp>
      <p:sp>
        <p:nvSpPr>
          <p:cNvPr id="26" name="文本框 25"/>
          <p:cNvSpPr txBox="1">
            <a:spLocks noChangeArrowheads="1"/>
          </p:cNvSpPr>
          <p:nvPr/>
        </p:nvSpPr>
        <p:spPr bwMode="auto">
          <a:xfrm>
            <a:off x="3208052" y="3899693"/>
            <a:ext cx="501650" cy="168275"/>
          </a:xfrm>
          <a:prstGeom prst="rect">
            <a:avLst/>
          </a:prstGeom>
          <a:noFill/>
          <a:ln>
            <a:noFill/>
          </a:ln>
        </p:spPr>
        <p:txBody>
          <a:bodyPr wrap="none">
            <a:spAutoFit/>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defRPr/>
            </a:pPr>
            <a:r>
              <a:rPr lang="zh-CN" altLang="zh-CN" sz="500">
                <a:solidFill>
                  <a:schemeClr val="bg1">
                    <a:lumMod val="95000"/>
                  </a:schemeClr>
                </a:solidFill>
              </a:rPr>
              <a:t>状元成才路</a:t>
            </a:r>
            <a:endParaRPr lang="zh-CN" altLang="zh-CN" sz="500">
              <a:solidFill>
                <a:schemeClr val="bg1">
                  <a:lumMod val="95000"/>
                </a:schemeClr>
              </a:solidFill>
            </a:endParaRPr>
          </a:p>
        </p:txBody>
      </p:sp>
      <p:sp>
        <p:nvSpPr>
          <p:cNvPr id="27" name="文本框 25"/>
          <p:cNvSpPr txBox="1">
            <a:spLocks noChangeArrowheads="1"/>
          </p:cNvSpPr>
          <p:nvPr/>
        </p:nvSpPr>
        <p:spPr bwMode="auto">
          <a:xfrm>
            <a:off x="1930114" y="3464718"/>
            <a:ext cx="501650" cy="168275"/>
          </a:xfrm>
          <a:prstGeom prst="rect">
            <a:avLst/>
          </a:prstGeom>
          <a:noFill/>
          <a:ln>
            <a:noFill/>
          </a:ln>
        </p:spPr>
        <p:txBody>
          <a:bodyPr wrap="none">
            <a:spAutoFit/>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defRPr/>
            </a:pPr>
            <a:r>
              <a:rPr lang="zh-CN" altLang="zh-CN" sz="500">
                <a:solidFill>
                  <a:schemeClr val="bg1">
                    <a:lumMod val="95000"/>
                  </a:schemeClr>
                </a:solidFill>
              </a:rPr>
              <a:t>状元成才路</a:t>
            </a:r>
            <a:endParaRPr lang="zh-CN" altLang="zh-CN" sz="500">
              <a:solidFill>
                <a:schemeClr val="bg1">
                  <a:lumMod val="95000"/>
                </a:schemeClr>
              </a:solidFill>
            </a:endParaRPr>
          </a:p>
        </p:txBody>
      </p:sp>
      <p:sp>
        <p:nvSpPr>
          <p:cNvPr id="28" name="文本框 25"/>
          <p:cNvSpPr txBox="1">
            <a:spLocks noChangeArrowheads="1"/>
          </p:cNvSpPr>
          <p:nvPr/>
        </p:nvSpPr>
        <p:spPr bwMode="auto">
          <a:xfrm>
            <a:off x="2706402" y="2690018"/>
            <a:ext cx="501650" cy="168275"/>
          </a:xfrm>
          <a:prstGeom prst="rect">
            <a:avLst/>
          </a:prstGeom>
          <a:noFill/>
          <a:ln>
            <a:noFill/>
          </a:ln>
        </p:spPr>
        <p:txBody>
          <a:bodyPr wrap="none">
            <a:spAutoFit/>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defRPr/>
            </a:pPr>
            <a:r>
              <a:rPr lang="zh-CN" altLang="zh-CN" sz="500">
                <a:solidFill>
                  <a:schemeClr val="bg1">
                    <a:lumMod val="95000"/>
                  </a:schemeClr>
                </a:solidFill>
              </a:rPr>
              <a:t>状元成才路</a:t>
            </a:r>
            <a:endParaRPr lang="zh-CN" altLang="zh-CN" sz="500">
              <a:solidFill>
                <a:schemeClr val="bg1">
                  <a:lumMod val="95000"/>
                </a:schemeClr>
              </a:solidFill>
            </a:endParaRPr>
          </a:p>
        </p:txBody>
      </p:sp>
      <p:sp>
        <p:nvSpPr>
          <p:cNvPr id="29" name="文本框 25"/>
          <p:cNvSpPr txBox="1">
            <a:spLocks noChangeArrowheads="1"/>
          </p:cNvSpPr>
          <p:nvPr/>
        </p:nvSpPr>
        <p:spPr bwMode="auto">
          <a:xfrm>
            <a:off x="1428464" y="2258218"/>
            <a:ext cx="501650" cy="168275"/>
          </a:xfrm>
          <a:prstGeom prst="rect">
            <a:avLst/>
          </a:prstGeom>
          <a:noFill/>
          <a:ln>
            <a:noFill/>
          </a:ln>
        </p:spPr>
        <p:txBody>
          <a:bodyPr wrap="none">
            <a:spAutoFit/>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defRPr/>
            </a:pPr>
            <a:r>
              <a:rPr lang="zh-CN" altLang="zh-CN" sz="500">
                <a:solidFill>
                  <a:schemeClr val="bg1">
                    <a:lumMod val="95000"/>
                  </a:schemeClr>
                </a:solidFill>
              </a:rPr>
              <a:t>状元成才路</a:t>
            </a:r>
            <a:endParaRPr lang="zh-CN" altLang="zh-CN" sz="500">
              <a:solidFill>
                <a:schemeClr val="bg1">
                  <a:lumMod val="95000"/>
                </a:schemeClr>
              </a:solidFill>
            </a:endParaRPr>
          </a:p>
        </p:txBody>
      </p:sp>
      <p:sp>
        <p:nvSpPr>
          <p:cNvPr id="30" name="文本框 25"/>
          <p:cNvSpPr txBox="1">
            <a:spLocks noChangeArrowheads="1"/>
          </p:cNvSpPr>
          <p:nvPr/>
        </p:nvSpPr>
        <p:spPr bwMode="auto">
          <a:xfrm>
            <a:off x="3363627" y="2366235"/>
            <a:ext cx="501650" cy="168275"/>
          </a:xfrm>
          <a:prstGeom prst="rect">
            <a:avLst/>
          </a:prstGeom>
          <a:noFill/>
          <a:ln>
            <a:noFill/>
          </a:ln>
        </p:spPr>
        <p:txBody>
          <a:bodyPr wrap="none">
            <a:spAutoFit/>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defRPr/>
            </a:pPr>
            <a:r>
              <a:rPr lang="zh-CN" altLang="zh-CN" sz="500">
                <a:solidFill>
                  <a:schemeClr val="bg1">
                    <a:lumMod val="95000"/>
                  </a:schemeClr>
                </a:solidFill>
              </a:rPr>
              <a:t>状元成才路</a:t>
            </a:r>
            <a:endParaRPr lang="zh-CN" altLang="zh-CN" sz="500">
              <a:solidFill>
                <a:schemeClr val="bg1">
                  <a:lumMod val="95000"/>
                </a:schemeClr>
              </a:solidFill>
            </a:endParaRPr>
          </a:p>
        </p:txBody>
      </p:sp>
      <p:sp>
        <p:nvSpPr>
          <p:cNvPr id="32" name="文本框 25"/>
          <p:cNvSpPr txBox="1">
            <a:spLocks noChangeArrowheads="1"/>
          </p:cNvSpPr>
          <p:nvPr/>
        </p:nvSpPr>
        <p:spPr bwMode="auto">
          <a:xfrm>
            <a:off x="6197314" y="2299493"/>
            <a:ext cx="501650" cy="168275"/>
          </a:xfrm>
          <a:prstGeom prst="rect">
            <a:avLst/>
          </a:prstGeom>
          <a:noFill/>
          <a:ln>
            <a:noFill/>
          </a:ln>
        </p:spPr>
        <p:txBody>
          <a:bodyPr wrap="none">
            <a:spAutoFit/>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defRPr/>
            </a:pPr>
            <a:r>
              <a:rPr lang="zh-CN" altLang="zh-CN" sz="500">
                <a:solidFill>
                  <a:schemeClr val="bg1">
                    <a:lumMod val="95000"/>
                  </a:schemeClr>
                </a:solidFill>
              </a:rPr>
              <a:t>状元成才路</a:t>
            </a:r>
            <a:endParaRPr lang="zh-CN" altLang="zh-CN" sz="500">
              <a:solidFill>
                <a:schemeClr val="bg1">
                  <a:lumMod val="95000"/>
                </a:schemeClr>
              </a:solidFill>
            </a:endParaRPr>
          </a:p>
        </p:txBody>
      </p:sp>
      <p:sp>
        <p:nvSpPr>
          <p:cNvPr id="34" name="文本框 25"/>
          <p:cNvSpPr txBox="1">
            <a:spLocks noChangeArrowheads="1"/>
          </p:cNvSpPr>
          <p:nvPr/>
        </p:nvSpPr>
        <p:spPr bwMode="auto">
          <a:xfrm>
            <a:off x="6106827" y="3994943"/>
            <a:ext cx="501650" cy="168275"/>
          </a:xfrm>
          <a:prstGeom prst="rect">
            <a:avLst/>
          </a:prstGeom>
          <a:noFill/>
          <a:ln>
            <a:noFill/>
          </a:ln>
        </p:spPr>
        <p:txBody>
          <a:bodyPr wrap="none">
            <a:spAutoFit/>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defRPr/>
            </a:pPr>
            <a:r>
              <a:rPr lang="zh-CN" altLang="zh-CN" sz="500">
                <a:solidFill>
                  <a:schemeClr val="bg1">
                    <a:lumMod val="95000"/>
                  </a:schemeClr>
                </a:solidFill>
              </a:rPr>
              <a:t>状元成才路</a:t>
            </a:r>
            <a:endParaRPr lang="zh-CN" altLang="zh-CN" sz="500">
              <a:solidFill>
                <a:schemeClr val="bg1">
                  <a:lumMod val="95000"/>
                </a:schemeClr>
              </a:solidFill>
            </a:endParaRPr>
          </a:p>
        </p:txBody>
      </p:sp>
      <p:sp>
        <p:nvSpPr>
          <p:cNvPr id="35" name="文本框 25"/>
          <p:cNvSpPr txBox="1">
            <a:spLocks noChangeArrowheads="1"/>
          </p:cNvSpPr>
          <p:nvPr/>
        </p:nvSpPr>
        <p:spPr bwMode="auto">
          <a:xfrm>
            <a:off x="4828889" y="3563143"/>
            <a:ext cx="501650" cy="168275"/>
          </a:xfrm>
          <a:prstGeom prst="rect">
            <a:avLst/>
          </a:prstGeom>
          <a:noFill/>
          <a:ln>
            <a:noFill/>
          </a:ln>
        </p:spPr>
        <p:txBody>
          <a:bodyPr wrap="none">
            <a:spAutoFit/>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defRPr/>
            </a:pPr>
            <a:r>
              <a:rPr lang="zh-CN" altLang="zh-CN" sz="500">
                <a:solidFill>
                  <a:schemeClr val="bg1">
                    <a:lumMod val="95000"/>
                  </a:schemeClr>
                </a:solidFill>
              </a:rPr>
              <a:t>状元成才路</a:t>
            </a:r>
            <a:endParaRPr lang="zh-CN" altLang="zh-CN" sz="500">
              <a:solidFill>
                <a:schemeClr val="bg1">
                  <a:lumMod val="95000"/>
                </a:schemeClr>
              </a:solidFill>
            </a:endParaRPr>
          </a:p>
        </p:txBody>
      </p:sp>
      <p:sp>
        <p:nvSpPr>
          <p:cNvPr id="36" name="文本框 25"/>
          <p:cNvSpPr txBox="1">
            <a:spLocks noChangeArrowheads="1"/>
          </p:cNvSpPr>
          <p:nvPr/>
        </p:nvSpPr>
        <p:spPr bwMode="auto">
          <a:xfrm>
            <a:off x="6608477" y="2956718"/>
            <a:ext cx="501650" cy="168275"/>
          </a:xfrm>
          <a:prstGeom prst="rect">
            <a:avLst/>
          </a:prstGeom>
          <a:noFill/>
          <a:ln>
            <a:noFill/>
          </a:ln>
        </p:spPr>
        <p:txBody>
          <a:bodyPr wrap="none">
            <a:spAutoFit/>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defRPr/>
            </a:pPr>
            <a:r>
              <a:rPr lang="zh-CN" altLang="zh-CN" sz="500">
                <a:solidFill>
                  <a:schemeClr val="bg1">
                    <a:lumMod val="95000"/>
                  </a:schemeClr>
                </a:solidFill>
              </a:rPr>
              <a:t>状元成才路</a:t>
            </a:r>
            <a:endParaRPr lang="zh-CN" altLang="zh-CN" sz="500">
              <a:solidFill>
                <a:schemeClr val="bg1">
                  <a:lumMod val="95000"/>
                </a:schemeClr>
              </a:solidFill>
            </a:endParaRPr>
          </a:p>
        </p:txBody>
      </p:sp>
      <p:sp>
        <p:nvSpPr>
          <p:cNvPr id="37" name="文本框 25"/>
          <p:cNvSpPr txBox="1">
            <a:spLocks noChangeArrowheads="1"/>
          </p:cNvSpPr>
          <p:nvPr/>
        </p:nvSpPr>
        <p:spPr bwMode="auto">
          <a:xfrm>
            <a:off x="5330539" y="2521743"/>
            <a:ext cx="501650" cy="168275"/>
          </a:xfrm>
          <a:prstGeom prst="rect">
            <a:avLst/>
          </a:prstGeom>
          <a:noFill/>
          <a:ln>
            <a:noFill/>
          </a:ln>
        </p:spPr>
        <p:txBody>
          <a:bodyPr wrap="none">
            <a:spAutoFit/>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defRPr/>
            </a:pPr>
            <a:r>
              <a:rPr lang="zh-CN" altLang="zh-CN" sz="500">
                <a:solidFill>
                  <a:schemeClr val="bg1">
                    <a:lumMod val="95000"/>
                  </a:schemeClr>
                </a:solidFill>
              </a:rPr>
              <a:t>状元成才路</a:t>
            </a:r>
            <a:endParaRPr lang="zh-CN" altLang="zh-CN" sz="500">
              <a:solidFill>
                <a:schemeClr val="bg1">
                  <a:lumMod val="95000"/>
                </a:schemeClr>
              </a:solidFill>
            </a:endParaRPr>
          </a:p>
        </p:txBody>
      </p:sp>
      <p:sp>
        <p:nvSpPr>
          <p:cNvPr id="8" name="矩形 7"/>
          <p:cNvSpPr>
            <a:spLocks noChangeArrowheads="1"/>
          </p:cNvSpPr>
          <p:nvPr/>
        </p:nvSpPr>
        <p:spPr bwMode="auto">
          <a:xfrm>
            <a:off x="2261108" y="2278856"/>
            <a:ext cx="1655762"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200" b="1" dirty="0">
                <a:solidFill>
                  <a:srgbClr val="FF0000"/>
                </a:solidFill>
                <a:latin typeface="黑体" panose="02010609060101010101" pitchFamily="49" charset="-122"/>
              </a:rPr>
              <a:t>①③</a:t>
            </a:r>
            <a:endParaRPr lang="zh-CN" altLang="en-US" sz="3200" b="1" dirty="0">
              <a:solidFill>
                <a:srgbClr val="FF0000"/>
              </a:solidFill>
              <a:latin typeface="黑体" panose="02010609060101010101" pitchFamily="49" charset="-122"/>
            </a:endParaRPr>
          </a:p>
        </p:txBody>
      </p:sp>
      <p:sp>
        <p:nvSpPr>
          <p:cNvPr id="9" name="矩形 8"/>
          <p:cNvSpPr>
            <a:spLocks noChangeArrowheads="1"/>
          </p:cNvSpPr>
          <p:nvPr/>
        </p:nvSpPr>
        <p:spPr bwMode="auto">
          <a:xfrm>
            <a:off x="5736942" y="2083660"/>
            <a:ext cx="1655762"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200" b="1" dirty="0">
                <a:solidFill>
                  <a:srgbClr val="FF0000"/>
                </a:solidFill>
                <a:latin typeface="黑体" panose="02010609060101010101" pitchFamily="49" charset="-122"/>
              </a:rPr>
              <a:t>⑤⑩</a:t>
            </a:r>
            <a:endParaRPr lang="zh-CN" altLang="en-US" sz="3200" b="1" dirty="0">
              <a:solidFill>
                <a:srgbClr val="FF0000"/>
              </a:solidFill>
              <a:latin typeface="黑体" panose="02010609060101010101" pitchFamily="49" charset="-122"/>
            </a:endParaRPr>
          </a:p>
        </p:txBody>
      </p:sp>
      <p:grpSp>
        <p:nvGrpSpPr>
          <p:cNvPr id="2" name="组合 1"/>
          <p:cNvGrpSpPr/>
          <p:nvPr/>
        </p:nvGrpSpPr>
        <p:grpSpPr bwMode="auto">
          <a:xfrm>
            <a:off x="1974564" y="3169443"/>
            <a:ext cx="741363" cy="1239837"/>
            <a:chOff x="1949449" y="2559050"/>
            <a:chExt cx="741362" cy="1239837"/>
          </a:xfrm>
        </p:grpSpPr>
        <p:sp>
          <p:nvSpPr>
            <p:cNvPr id="12" name="PA_立方体 45"/>
            <p:cNvSpPr/>
            <p:nvPr>
              <p:custDataLst>
                <p:tags r:id="rId1"/>
              </p:custDataLst>
            </p:nvPr>
          </p:nvSpPr>
          <p:spPr bwMode="auto">
            <a:xfrm>
              <a:off x="1949449" y="2559050"/>
              <a:ext cx="536574" cy="522287"/>
            </a:xfrm>
            <a:prstGeom prst="cube">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14375" name="Text Box 2"/>
            <p:cNvSpPr txBox="1">
              <a:spLocks noChangeArrowheads="1"/>
            </p:cNvSpPr>
            <p:nvPr/>
          </p:nvSpPr>
          <p:spPr bwMode="auto">
            <a:xfrm>
              <a:off x="1949449" y="3262312"/>
              <a:ext cx="741362"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2400" b="1">
                  <a:latin typeface="Times New Roman" panose="02020603050405020304" pitchFamily="18" charset="0"/>
                </a:rPr>
                <a:t>①</a:t>
              </a:r>
              <a:endParaRPr lang="zh-CN" altLang="en-US" sz="2400" b="1">
                <a:latin typeface="Times New Roman" panose="02020603050405020304" pitchFamily="18" charset="0"/>
              </a:endParaRPr>
            </a:p>
          </p:txBody>
        </p:sp>
      </p:grpSp>
      <p:grpSp>
        <p:nvGrpSpPr>
          <p:cNvPr id="6" name="组合 5"/>
          <p:cNvGrpSpPr/>
          <p:nvPr/>
        </p:nvGrpSpPr>
        <p:grpSpPr bwMode="auto">
          <a:xfrm>
            <a:off x="3001677" y="3063080"/>
            <a:ext cx="814387" cy="1319213"/>
            <a:chOff x="2904448" y="2452687"/>
            <a:chExt cx="814387" cy="1319213"/>
          </a:xfrm>
        </p:grpSpPr>
        <p:grpSp>
          <p:nvGrpSpPr>
            <p:cNvPr id="14369" name="组合 9"/>
            <p:cNvGrpSpPr/>
            <p:nvPr/>
          </p:nvGrpSpPr>
          <p:grpSpPr bwMode="auto">
            <a:xfrm>
              <a:off x="2904448" y="2452687"/>
              <a:ext cx="773112" cy="758825"/>
              <a:chOff x="4481775" y="2072428"/>
              <a:chExt cx="772439" cy="759112"/>
            </a:xfrm>
          </p:grpSpPr>
          <p:sp>
            <p:nvSpPr>
              <p:cNvPr id="14" name="PA_立方体 45"/>
              <p:cNvSpPr/>
              <p:nvPr>
                <p:custDataLst>
                  <p:tags r:id="rId2"/>
                </p:custDataLst>
              </p:nvPr>
            </p:nvSpPr>
            <p:spPr bwMode="auto">
              <a:xfrm>
                <a:off x="4718106" y="2072428"/>
                <a:ext cx="536108" cy="522486"/>
              </a:xfrm>
              <a:prstGeom prst="cube">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15" name="PA_立方体 45"/>
              <p:cNvSpPr/>
              <p:nvPr>
                <p:custDataLst>
                  <p:tags r:id="rId3"/>
                </p:custDataLst>
              </p:nvPr>
            </p:nvSpPr>
            <p:spPr bwMode="auto">
              <a:xfrm>
                <a:off x="4595976" y="2191536"/>
                <a:ext cx="537694" cy="520897"/>
              </a:xfrm>
              <a:prstGeom prst="cube">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16" name="PA_立方体 45"/>
              <p:cNvSpPr/>
              <p:nvPr>
                <p:custDataLst>
                  <p:tags r:id="rId4"/>
                </p:custDataLst>
              </p:nvPr>
            </p:nvSpPr>
            <p:spPr bwMode="auto">
              <a:xfrm>
                <a:off x="4481775" y="2309055"/>
                <a:ext cx="536108" cy="522485"/>
              </a:xfrm>
              <a:prstGeom prst="cube">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grpSp>
        <p:sp>
          <p:nvSpPr>
            <p:cNvPr id="14370" name="Text Box 2"/>
            <p:cNvSpPr txBox="1">
              <a:spLocks noChangeArrowheads="1"/>
            </p:cNvSpPr>
            <p:nvPr/>
          </p:nvSpPr>
          <p:spPr bwMode="auto">
            <a:xfrm>
              <a:off x="2977473" y="3275012"/>
              <a:ext cx="741362"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2400" b="1">
                  <a:latin typeface="Times New Roman" panose="02020603050405020304" pitchFamily="18" charset="0"/>
                </a:rPr>
                <a:t>③</a:t>
              </a:r>
              <a:endParaRPr lang="zh-CN" altLang="en-US" sz="2400" b="1">
                <a:latin typeface="Times New Roman" panose="02020603050405020304" pitchFamily="18" charset="0"/>
              </a:endParaRPr>
            </a:p>
          </p:txBody>
        </p:sp>
      </p:grpSp>
      <p:grpSp>
        <p:nvGrpSpPr>
          <p:cNvPr id="7" name="组合 6"/>
          <p:cNvGrpSpPr/>
          <p:nvPr/>
        </p:nvGrpSpPr>
        <p:grpSpPr bwMode="auto">
          <a:xfrm>
            <a:off x="6296536" y="2774154"/>
            <a:ext cx="1053304" cy="1620839"/>
            <a:chOff x="6271421" y="2163761"/>
            <a:chExt cx="1053305" cy="1620839"/>
          </a:xfrm>
        </p:grpSpPr>
        <p:grpSp>
          <p:nvGrpSpPr>
            <p:cNvPr id="14364" name="组合 29"/>
            <p:cNvGrpSpPr/>
            <p:nvPr/>
          </p:nvGrpSpPr>
          <p:grpSpPr bwMode="auto">
            <a:xfrm>
              <a:off x="6271421" y="2163761"/>
              <a:ext cx="1053305" cy="1038088"/>
              <a:chOff x="542339" y="3036531"/>
              <a:chExt cx="1053779" cy="1038430"/>
            </a:xfrm>
          </p:grpSpPr>
          <p:sp>
            <p:nvSpPr>
              <p:cNvPr id="20" name="PA_立方体 45"/>
              <p:cNvSpPr/>
              <p:nvPr>
                <p:custDataLst>
                  <p:tags r:id="rId5"/>
                </p:custDataLst>
              </p:nvPr>
            </p:nvSpPr>
            <p:spPr bwMode="auto">
              <a:xfrm>
                <a:off x="660659" y="3431949"/>
                <a:ext cx="536817" cy="522459"/>
              </a:xfrm>
              <a:prstGeom prst="cube">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21" name="PA_立方体 45"/>
              <p:cNvSpPr/>
              <p:nvPr>
                <p:custDataLst>
                  <p:tags r:id="rId6"/>
                </p:custDataLst>
              </p:nvPr>
            </p:nvSpPr>
            <p:spPr bwMode="auto">
              <a:xfrm>
                <a:off x="1059301" y="3431949"/>
                <a:ext cx="536817" cy="522459"/>
              </a:xfrm>
              <a:prstGeom prst="cube">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22" name="PA_立方体 45"/>
              <p:cNvSpPr/>
              <p:nvPr>
                <p:custDataLst>
                  <p:tags r:id="rId7"/>
                </p:custDataLst>
              </p:nvPr>
            </p:nvSpPr>
            <p:spPr bwMode="auto">
              <a:xfrm>
                <a:off x="660659" y="3036531"/>
                <a:ext cx="536817" cy="522460"/>
              </a:xfrm>
              <a:prstGeom prst="cube">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53" name="PA_立方体 45"/>
              <p:cNvSpPr/>
              <p:nvPr>
                <p:custDataLst>
                  <p:tags r:id="rId8"/>
                </p:custDataLst>
              </p:nvPr>
            </p:nvSpPr>
            <p:spPr bwMode="auto">
              <a:xfrm>
                <a:off x="542339" y="3552501"/>
                <a:ext cx="536817" cy="522460"/>
              </a:xfrm>
              <a:prstGeom prst="cube">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grpSp>
        <p:sp>
          <p:nvSpPr>
            <p:cNvPr id="14365" name="Text Box 2"/>
            <p:cNvSpPr txBox="1">
              <a:spLocks noChangeArrowheads="1"/>
            </p:cNvSpPr>
            <p:nvPr/>
          </p:nvSpPr>
          <p:spPr bwMode="auto">
            <a:xfrm>
              <a:off x="6572251" y="3287712"/>
              <a:ext cx="741362"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2400" b="1" dirty="0">
                  <a:latin typeface="Times New Roman" panose="02020603050405020304" pitchFamily="18" charset="0"/>
                </a:rPr>
                <a:t>⑩</a:t>
              </a:r>
              <a:endParaRPr lang="zh-CN" altLang="en-US" sz="2400" b="1" dirty="0">
                <a:latin typeface="Times New Roman" panose="02020603050405020304" pitchFamily="18" charset="0"/>
              </a:endParaRPr>
            </a:p>
          </p:txBody>
        </p:sp>
      </p:grpSp>
      <p:grpSp>
        <p:nvGrpSpPr>
          <p:cNvPr id="42" name="组合 1"/>
          <p:cNvGrpSpPr/>
          <p:nvPr/>
        </p:nvGrpSpPr>
        <p:grpSpPr bwMode="auto">
          <a:xfrm>
            <a:off x="251520" y="357390"/>
            <a:ext cx="7992888" cy="1639753"/>
            <a:chOff x="251079" y="211868"/>
            <a:chExt cx="7993282" cy="1639753"/>
          </a:xfrm>
        </p:grpSpPr>
        <p:sp>
          <p:nvSpPr>
            <p:cNvPr id="43" name="Text Box 2"/>
            <p:cNvSpPr txBox="1">
              <a:spLocks noChangeArrowheads="1"/>
            </p:cNvSpPr>
            <p:nvPr/>
          </p:nvSpPr>
          <p:spPr bwMode="auto">
            <a:xfrm>
              <a:off x="251079" y="211868"/>
              <a:ext cx="7993282" cy="1552733"/>
            </a:xfrm>
            <a:prstGeom prst="rect">
              <a:avLst/>
            </a:prstGeom>
            <a:noFill/>
            <a:ln>
              <a:noFill/>
            </a:ln>
          </p:spPr>
          <p:txBody>
            <a:bodyPr wrap="squar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70000"/>
                </a:lnSpc>
                <a:defRPr/>
              </a:pPr>
              <a:r>
                <a:rPr lang="zh-CN" altLang="en-US" sz="3200" b="1"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3200" b="1" dirty="0">
                  <a:latin typeface="Times New Roman" panose="02020603050405020304" pitchFamily="18" charset="0"/>
                  <a:ea typeface="黑体" panose="02010609060101010101" pitchFamily="49" charset="-122"/>
                  <a:cs typeface="Times New Roman" panose="02020603050405020304" pitchFamily="18" charset="0"/>
                </a:rPr>
                <a:t>1</a:t>
              </a:r>
              <a:r>
                <a:rPr lang="zh-CN" altLang="en-US" sz="3200" b="1"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sz="3200" b="1" dirty="0">
                  <a:latin typeface="+mj-ea"/>
                  <a:ea typeface="+mj-ea"/>
                </a:rPr>
                <a:t>哪些从前面看是   ？哪些从左面看</a:t>
              </a:r>
              <a:endParaRPr lang="en-US" altLang="zh-CN" sz="3200" b="1" dirty="0">
                <a:latin typeface="+mj-ea"/>
                <a:ea typeface="+mj-ea"/>
              </a:endParaRPr>
            </a:p>
            <a:p>
              <a:pPr eaLnBrk="1" hangingPunct="1">
                <a:lnSpc>
                  <a:spcPct val="150000"/>
                </a:lnSpc>
                <a:defRPr/>
              </a:pPr>
              <a:r>
                <a:rPr lang="zh-CN" altLang="en-US" sz="3200" b="1" dirty="0">
                  <a:latin typeface="+mj-ea"/>
                  <a:ea typeface="+mj-ea"/>
                </a:rPr>
                <a:t>     是</a:t>
              </a:r>
              <a:r>
                <a:rPr lang="en-US" altLang="zh-CN" sz="3200" b="1" dirty="0">
                  <a:latin typeface="+mj-ea"/>
                  <a:ea typeface="+mj-ea"/>
                </a:rPr>
                <a:t>     </a:t>
              </a:r>
              <a:r>
                <a:rPr lang="zh-CN" altLang="en-US" sz="3200" b="1" dirty="0">
                  <a:latin typeface="+mj-ea"/>
                  <a:ea typeface="+mj-ea"/>
                </a:rPr>
                <a:t>？</a:t>
              </a:r>
              <a:endParaRPr lang="zh-CN" altLang="en-US" sz="3200" b="1" dirty="0">
                <a:latin typeface="+mj-ea"/>
                <a:ea typeface="+mj-ea"/>
              </a:endParaRPr>
            </a:p>
          </p:txBody>
        </p:sp>
        <p:sp>
          <p:nvSpPr>
            <p:cNvPr id="44" name="矩形 43"/>
            <p:cNvSpPr/>
            <p:nvPr/>
          </p:nvSpPr>
          <p:spPr bwMode="auto">
            <a:xfrm>
              <a:off x="4332621" y="527713"/>
              <a:ext cx="374668" cy="374650"/>
            </a:xfrm>
            <a:prstGeom prst="rect">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grpSp>
          <p:nvGrpSpPr>
            <p:cNvPr id="45" name="组合 5"/>
            <p:cNvGrpSpPr/>
            <p:nvPr/>
          </p:nvGrpSpPr>
          <p:grpSpPr bwMode="auto">
            <a:xfrm>
              <a:off x="1888882" y="1102321"/>
              <a:ext cx="746552" cy="749300"/>
              <a:chOff x="-2184848" y="2335874"/>
              <a:chExt cx="746552" cy="749300"/>
            </a:xfrm>
          </p:grpSpPr>
          <p:sp>
            <p:nvSpPr>
              <p:cNvPr id="46" name="矩形 45"/>
              <p:cNvSpPr/>
              <p:nvPr/>
            </p:nvSpPr>
            <p:spPr bwMode="auto">
              <a:xfrm>
                <a:off x="-2184848" y="2335874"/>
                <a:ext cx="374668" cy="374650"/>
              </a:xfrm>
              <a:prstGeom prst="rect">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47" name="矩形 46"/>
              <p:cNvSpPr/>
              <p:nvPr/>
            </p:nvSpPr>
            <p:spPr bwMode="auto">
              <a:xfrm>
                <a:off x="-2184841" y="2710524"/>
                <a:ext cx="374668" cy="374650"/>
              </a:xfrm>
              <a:prstGeom prst="rect">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48" name="矩形 47"/>
              <p:cNvSpPr/>
              <p:nvPr/>
            </p:nvSpPr>
            <p:spPr bwMode="auto">
              <a:xfrm>
                <a:off x="-1812964" y="2710524"/>
                <a:ext cx="374668" cy="374650"/>
              </a:xfrm>
              <a:prstGeom prst="rect">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grpSp>
      </p:grpSp>
      <p:grpSp>
        <p:nvGrpSpPr>
          <p:cNvPr id="10" name="组合 9"/>
          <p:cNvGrpSpPr/>
          <p:nvPr/>
        </p:nvGrpSpPr>
        <p:grpSpPr>
          <a:xfrm>
            <a:off x="5163852" y="2828130"/>
            <a:ext cx="766763" cy="1604962"/>
            <a:chOff x="5138738" y="2581275"/>
            <a:chExt cx="766763" cy="1604962"/>
          </a:xfrm>
        </p:grpSpPr>
        <p:grpSp>
          <p:nvGrpSpPr>
            <p:cNvPr id="54" name="组合 17"/>
            <p:cNvGrpSpPr/>
            <p:nvPr/>
          </p:nvGrpSpPr>
          <p:grpSpPr bwMode="auto">
            <a:xfrm>
              <a:off x="5138738" y="2581275"/>
              <a:ext cx="665163" cy="1044575"/>
              <a:chOff x="4201738" y="2291509"/>
              <a:chExt cx="665037" cy="1044358"/>
            </a:xfrm>
          </p:grpSpPr>
          <p:sp>
            <p:nvSpPr>
              <p:cNvPr id="55" name="PA_立方体 45"/>
              <p:cNvSpPr/>
              <p:nvPr>
                <p:custDataLst>
                  <p:tags r:id="rId9"/>
                </p:custDataLst>
              </p:nvPr>
            </p:nvSpPr>
            <p:spPr bwMode="auto">
              <a:xfrm>
                <a:off x="4330302" y="2683540"/>
                <a:ext cx="536473" cy="522179"/>
              </a:xfrm>
              <a:prstGeom prst="cube">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56" name="PA_立方体 45"/>
              <p:cNvSpPr/>
              <p:nvPr>
                <p:custDataLst>
                  <p:tags r:id="rId10"/>
                </p:custDataLst>
              </p:nvPr>
            </p:nvSpPr>
            <p:spPr bwMode="auto">
              <a:xfrm>
                <a:off x="4201738" y="2813688"/>
                <a:ext cx="536473" cy="522179"/>
              </a:xfrm>
              <a:prstGeom prst="cube">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57" name="PA_立方体 45"/>
              <p:cNvSpPr/>
              <p:nvPr>
                <p:custDataLst>
                  <p:tags r:id="rId11"/>
                </p:custDataLst>
              </p:nvPr>
            </p:nvSpPr>
            <p:spPr bwMode="auto">
              <a:xfrm>
                <a:off x="4330302" y="2291509"/>
                <a:ext cx="536473" cy="522179"/>
              </a:xfrm>
              <a:prstGeom prst="cube">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grpSp>
        <p:sp>
          <p:nvSpPr>
            <p:cNvPr id="58" name="Text Box 2"/>
            <p:cNvSpPr txBox="1">
              <a:spLocks noChangeArrowheads="1"/>
            </p:cNvSpPr>
            <p:nvPr/>
          </p:nvSpPr>
          <p:spPr bwMode="auto">
            <a:xfrm>
              <a:off x="5164138" y="3689350"/>
              <a:ext cx="741363"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20000"/>
                </a:lnSpc>
              </a:pPr>
              <a:r>
                <a:rPr lang="zh-CN" altLang="en-US" sz="2400" b="1" dirty="0">
                  <a:latin typeface="Times New Roman" panose="02020603050405020304" pitchFamily="18" charset="0"/>
                </a:rPr>
                <a:t>⑤</a:t>
              </a:r>
              <a:endParaRPr lang="zh-CN" altLang="en-US" sz="2400" b="1" dirty="0">
                <a:latin typeface="Times New Roman" panose="02020603050405020304" pitchFamily="18" charset="0"/>
              </a:endParaRPr>
            </a:p>
          </p:txBody>
        </p:sp>
      </p:grpSp>
      <p:sp>
        <p:nvSpPr>
          <p:cNvPr id="60" name="文本框 59"/>
          <p:cNvSpPr txBox="1"/>
          <p:nvPr/>
        </p:nvSpPr>
        <p:spPr>
          <a:xfrm>
            <a:off x="3243908" y="1571186"/>
            <a:ext cx="3052628" cy="338554"/>
          </a:xfrm>
          <a:prstGeom prst="rect">
            <a:avLst/>
          </a:prstGeom>
          <a:noFill/>
        </p:spPr>
        <p:txBody>
          <a:bodyPr wrap="square" rtlCol="0">
            <a:spAutoFit/>
          </a:bodyPr>
          <a:lstStyle/>
          <a:p>
            <a:r>
              <a:rPr lang="en-US" altLang="zh-CN" sz="1600" b="1" dirty="0">
                <a:solidFill>
                  <a:schemeClr val="accent2">
                    <a:lumMod val="50000"/>
                  </a:schemeClr>
                </a:solidFill>
                <a:latin typeface="+mn-lt"/>
                <a:ea typeface="+mj-ea"/>
              </a:rPr>
              <a:t>【</a:t>
            </a:r>
            <a:r>
              <a:rPr lang="zh-CN" altLang="en-US" sz="1600" b="1" dirty="0">
                <a:solidFill>
                  <a:schemeClr val="accent2">
                    <a:lumMod val="50000"/>
                  </a:schemeClr>
                </a:solidFill>
                <a:latin typeface="+mn-lt"/>
                <a:ea typeface="+mj-ea"/>
              </a:rPr>
              <a:t>选自教材</a:t>
            </a:r>
            <a:r>
              <a:rPr lang="en-US" altLang="zh-CN" sz="1600" b="1" dirty="0">
                <a:solidFill>
                  <a:schemeClr val="accent2">
                    <a:lumMod val="50000"/>
                  </a:schemeClr>
                </a:solidFill>
                <a:latin typeface="+mn-lt"/>
                <a:ea typeface="+mj-ea"/>
              </a:rPr>
              <a:t>P3 </a:t>
            </a:r>
            <a:r>
              <a:rPr lang="zh-CN" altLang="en-US" sz="1600" b="1" dirty="0">
                <a:solidFill>
                  <a:schemeClr val="accent2">
                    <a:lumMod val="50000"/>
                  </a:schemeClr>
                </a:solidFill>
                <a:latin typeface="+mn-lt"/>
                <a:ea typeface="+mj-ea"/>
              </a:rPr>
              <a:t>练习一 第</a:t>
            </a:r>
            <a:r>
              <a:rPr lang="en-US" altLang="zh-CN" sz="1600" b="1" dirty="0">
                <a:solidFill>
                  <a:schemeClr val="accent2">
                    <a:lumMod val="50000"/>
                  </a:schemeClr>
                </a:solidFill>
                <a:latin typeface="+mn-lt"/>
                <a:ea typeface="+mj-ea"/>
              </a:rPr>
              <a:t>3</a:t>
            </a:r>
            <a:r>
              <a:rPr lang="zh-CN" altLang="en-US" sz="1600" b="1" dirty="0">
                <a:solidFill>
                  <a:schemeClr val="accent2">
                    <a:lumMod val="50000"/>
                  </a:schemeClr>
                </a:solidFill>
                <a:latin typeface="+mn-lt"/>
                <a:ea typeface="+mj-ea"/>
              </a:rPr>
              <a:t>题</a:t>
            </a:r>
            <a:r>
              <a:rPr lang="en-US" altLang="zh-CN" sz="1600" b="1" dirty="0">
                <a:solidFill>
                  <a:schemeClr val="accent2">
                    <a:lumMod val="50000"/>
                  </a:schemeClr>
                </a:solidFill>
                <a:latin typeface="+mn-lt"/>
                <a:ea typeface="+mj-ea"/>
              </a:rPr>
              <a:t>】</a:t>
            </a:r>
            <a:endParaRPr lang="zh-CN" altLang="en-US" sz="1600" b="1" dirty="0">
              <a:solidFill>
                <a:schemeClr val="accent2">
                  <a:lumMod val="50000"/>
                </a:schemeClr>
              </a:solidFill>
              <a:latin typeface="+mn-lt"/>
              <a:ea typeface="+mj-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par>
                          <p:cTn id="7" fill="hold">
                            <p:stCondLst>
                              <p:cond delay="0"/>
                            </p:stCondLst>
                            <p:childTnLst>
                              <p:par>
                                <p:cTn id="8" presetID="14" presetClass="entr" presetSubtype="1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randombar(horizontal)">
                                      <p:cBhvr>
                                        <p:cTn id="10" dur="500"/>
                                        <p:tgtEl>
                                          <p:spTgt spid="2"/>
                                        </p:tgtEl>
                                      </p:cBhvr>
                                    </p:animEffect>
                                  </p:childTnLst>
                                </p:cTn>
                              </p:par>
                            </p:childTnLst>
                          </p:cTn>
                        </p:par>
                        <p:par>
                          <p:cTn id="11" fill="hold">
                            <p:stCondLst>
                              <p:cond delay="500"/>
                            </p:stCondLst>
                            <p:childTnLst>
                              <p:par>
                                <p:cTn id="12" presetID="14" presetClass="entr" presetSubtype="10"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randombar(horizontal)">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4" presetClass="entr" presetSubtype="1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randombar(horizontal)">
                                      <p:cBhvr>
                                        <p:cTn id="21" dur="500"/>
                                        <p:tgtEl>
                                          <p:spTgt spid="10"/>
                                        </p:tgtEl>
                                      </p:cBhvr>
                                    </p:animEffect>
                                  </p:childTnLst>
                                </p:cTn>
                              </p:par>
                            </p:childTnLst>
                          </p:cTn>
                        </p:par>
                        <p:par>
                          <p:cTn id="22" fill="hold">
                            <p:stCondLst>
                              <p:cond delay="0"/>
                            </p:stCondLst>
                            <p:childTnLst>
                              <p:par>
                                <p:cTn id="23" presetID="14" presetClass="entr" presetSubtype="10"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randombar(horizontal)">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5" name="组合 64"/>
          <p:cNvGrpSpPr/>
          <p:nvPr/>
        </p:nvGrpSpPr>
        <p:grpSpPr bwMode="auto">
          <a:xfrm>
            <a:off x="7156450" y="1939925"/>
            <a:ext cx="1327150" cy="1379538"/>
            <a:chOff x="1092202" y="1959998"/>
            <a:chExt cx="1769801" cy="1837870"/>
          </a:xfrm>
        </p:grpSpPr>
        <p:sp>
          <p:nvSpPr>
            <p:cNvPr id="66" name="MH_SubTitle_1"/>
            <p:cNvSpPr/>
            <p:nvPr>
              <p:custDataLst>
                <p:tags r:id="rId1"/>
              </p:custDataLst>
            </p:nvPr>
          </p:nvSpPr>
          <p:spPr>
            <a:xfrm>
              <a:off x="1138776" y="2076320"/>
              <a:ext cx="1606794" cy="1605227"/>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dirty="0">
                <a:solidFill>
                  <a:srgbClr val="FFFFFF"/>
                </a:solidFill>
                <a:cs typeface="Mangal" panose="02040503050203030202" pitchFamily="18" charset="0"/>
              </a:endParaRPr>
            </a:p>
          </p:txBody>
        </p:sp>
        <p:sp>
          <p:nvSpPr>
            <p:cNvPr id="67" name="MH_Other_1"/>
            <p:cNvSpPr/>
            <p:nvPr>
              <p:custDataLst>
                <p:tags r:id="rId2"/>
              </p:custDataLst>
            </p:nvPr>
          </p:nvSpPr>
          <p:spPr>
            <a:xfrm>
              <a:off x="1092202" y="1959998"/>
              <a:ext cx="1769801" cy="1837870"/>
            </a:xfrm>
            <a:custGeom>
              <a:avLst/>
              <a:gdLst>
                <a:gd name="connsiteX0" fmla="*/ 757956 w 1577106"/>
                <a:gd name="connsiteY0" fmla="*/ 0 h 1638300"/>
                <a:gd name="connsiteX1" fmla="*/ 1577106 w 1577106"/>
                <a:gd name="connsiteY1" fmla="*/ 819150 h 1638300"/>
                <a:gd name="connsiteX2" fmla="*/ 757956 w 1577106"/>
                <a:gd name="connsiteY2" fmla="*/ 1638300 h 1638300"/>
                <a:gd name="connsiteX3" fmla="*/ 3179 w 1577106"/>
                <a:gd name="connsiteY3" fmla="*/ 1138000 h 1638300"/>
                <a:gd name="connsiteX4" fmla="*/ 0 w 1577106"/>
                <a:gd name="connsiteY4" fmla="*/ 1127760 h 1638300"/>
                <a:gd name="connsiteX5" fmla="*/ 62811 w 1577106"/>
                <a:gd name="connsiteY5" fmla="*/ 1127760 h 1638300"/>
                <a:gd name="connsiteX6" fmla="*/ 126428 w 1577106"/>
                <a:gd name="connsiteY6" fmla="*/ 1244966 h 1638300"/>
                <a:gd name="connsiteX7" fmla="*/ 757956 w 1577106"/>
                <a:gd name="connsiteY7" fmla="*/ 1580747 h 1638300"/>
                <a:gd name="connsiteX8" fmla="*/ 1519553 w 1577106"/>
                <a:gd name="connsiteY8" fmla="*/ 819150 h 1638300"/>
                <a:gd name="connsiteX9" fmla="*/ 757956 w 1577106"/>
                <a:gd name="connsiteY9" fmla="*/ 57553 h 1638300"/>
                <a:gd name="connsiteX10" fmla="*/ 738906 w 1577106"/>
                <a:gd name="connsiteY10" fmla="*/ 58515 h 1638300"/>
                <a:gd name="connsiteX11" fmla="*/ 738906 w 1577106"/>
                <a:gd name="connsiteY11" fmla="*/ 962 h 163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77106" h="1638300">
                  <a:moveTo>
                    <a:pt x="757956" y="0"/>
                  </a:moveTo>
                  <a:cubicBezTo>
                    <a:pt x="1210360" y="0"/>
                    <a:pt x="1577106" y="366746"/>
                    <a:pt x="1577106" y="819150"/>
                  </a:cubicBezTo>
                  <a:cubicBezTo>
                    <a:pt x="1577106" y="1271554"/>
                    <a:pt x="1210360" y="1638300"/>
                    <a:pt x="757956" y="1638300"/>
                  </a:cubicBezTo>
                  <a:cubicBezTo>
                    <a:pt x="418653" y="1638300"/>
                    <a:pt x="127533" y="1432005"/>
                    <a:pt x="3179" y="1138000"/>
                  </a:cubicBezTo>
                  <a:lnTo>
                    <a:pt x="0" y="1127760"/>
                  </a:lnTo>
                  <a:lnTo>
                    <a:pt x="62811" y="1127760"/>
                  </a:lnTo>
                  <a:lnTo>
                    <a:pt x="126428" y="1244966"/>
                  </a:lnTo>
                  <a:cubicBezTo>
                    <a:pt x="263293" y="1447552"/>
                    <a:pt x="495070" y="1580747"/>
                    <a:pt x="757956" y="1580747"/>
                  </a:cubicBezTo>
                  <a:cubicBezTo>
                    <a:pt x="1178574" y="1580747"/>
                    <a:pt x="1519553" y="1239768"/>
                    <a:pt x="1519553" y="819150"/>
                  </a:cubicBezTo>
                  <a:cubicBezTo>
                    <a:pt x="1519553" y="398532"/>
                    <a:pt x="1178574" y="57553"/>
                    <a:pt x="757956" y="57553"/>
                  </a:cubicBezTo>
                  <a:lnTo>
                    <a:pt x="738906" y="58515"/>
                  </a:lnTo>
                  <a:lnTo>
                    <a:pt x="738906" y="962"/>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chemeClr val="tx1"/>
                </a:solidFill>
              </a:endParaRPr>
            </a:p>
          </p:txBody>
        </p:sp>
      </p:grpSp>
      <p:sp>
        <p:nvSpPr>
          <p:cNvPr id="11284" name="Text Box 2"/>
          <p:cNvSpPr txBox="1">
            <a:spLocks noChangeArrowheads="1"/>
          </p:cNvSpPr>
          <p:nvPr/>
        </p:nvSpPr>
        <p:spPr bwMode="auto">
          <a:xfrm>
            <a:off x="477044" y="320698"/>
            <a:ext cx="7545387" cy="1057790"/>
          </a:xfrm>
          <a:prstGeom prst="rect">
            <a:avLst/>
          </a:prstGeom>
          <a:noFill/>
          <a:ln>
            <a:noFill/>
          </a:ln>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20000"/>
              </a:lnSpc>
              <a:defRPr/>
            </a:pPr>
            <a:r>
              <a:rPr lang="zh-CN" altLang="en-US" sz="2800" b="1" dirty="0">
                <a:latin typeface="+mj-ea"/>
                <a:ea typeface="+mj-ea"/>
              </a:rPr>
              <a:t>（</a:t>
            </a:r>
            <a:r>
              <a:rPr lang="en-US" altLang="zh-CN" sz="2800" b="1" dirty="0">
                <a:latin typeface="+mj-lt"/>
                <a:ea typeface="+mj-ea"/>
              </a:rPr>
              <a:t>2</a:t>
            </a:r>
            <a:r>
              <a:rPr lang="zh-CN" altLang="en-US" sz="2800" b="1" dirty="0">
                <a:latin typeface="+mj-ea"/>
                <a:ea typeface="+mj-ea"/>
              </a:rPr>
              <a:t>）如果从正面看到的和⑤一样，用</a:t>
            </a:r>
            <a:r>
              <a:rPr lang="en-US" altLang="zh-CN" sz="2800" b="1" dirty="0">
                <a:latin typeface="+mj-lt"/>
                <a:ea typeface="+mj-ea"/>
              </a:rPr>
              <a:t>5</a:t>
            </a:r>
            <a:r>
              <a:rPr lang="zh-CN" altLang="en-US" sz="2800" b="1" dirty="0">
                <a:latin typeface="+mj-ea"/>
                <a:ea typeface="+mj-ea"/>
              </a:rPr>
              <a:t>个小正方体摆一摆，有多少种不同的摆法？</a:t>
            </a:r>
            <a:endParaRPr lang="en-US" altLang="zh-CN" sz="2800" b="1" dirty="0">
              <a:latin typeface="+mj-ea"/>
              <a:ea typeface="+mj-ea"/>
            </a:endParaRPr>
          </a:p>
        </p:txBody>
      </p:sp>
      <p:sp>
        <p:nvSpPr>
          <p:cNvPr id="3" name="矩形 2"/>
          <p:cNvSpPr>
            <a:spLocks noChangeArrowheads="1"/>
          </p:cNvSpPr>
          <p:nvPr/>
        </p:nvSpPr>
        <p:spPr bwMode="auto">
          <a:xfrm>
            <a:off x="7297738" y="2336800"/>
            <a:ext cx="1046162" cy="584200"/>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defRPr/>
            </a:pPr>
            <a:r>
              <a:rPr lang="en-US" altLang="zh-CN" sz="3200" b="1" dirty="0">
                <a:solidFill>
                  <a:schemeClr val="accent4"/>
                </a:solidFill>
                <a:latin typeface="+mj-lt"/>
                <a:ea typeface="+mn-ea"/>
              </a:rPr>
              <a:t>7 </a:t>
            </a:r>
            <a:r>
              <a:rPr lang="zh-CN" altLang="en-US" sz="3200" b="1" dirty="0">
                <a:solidFill>
                  <a:schemeClr val="accent4"/>
                </a:solidFill>
                <a:latin typeface="+mj-lt"/>
                <a:ea typeface="+mn-ea"/>
              </a:rPr>
              <a:t>种</a:t>
            </a:r>
            <a:endParaRPr lang="zh-CN" altLang="en-US" sz="3200" b="1" dirty="0">
              <a:solidFill>
                <a:schemeClr val="accent4"/>
              </a:solidFill>
              <a:latin typeface="+mj-lt"/>
              <a:ea typeface="+mn-ea"/>
            </a:endParaRPr>
          </a:p>
        </p:txBody>
      </p:sp>
      <p:grpSp>
        <p:nvGrpSpPr>
          <p:cNvPr id="5" name="组合 17"/>
          <p:cNvGrpSpPr/>
          <p:nvPr/>
        </p:nvGrpSpPr>
        <p:grpSpPr bwMode="auto">
          <a:xfrm>
            <a:off x="1766888" y="1547813"/>
            <a:ext cx="796925" cy="1171575"/>
            <a:chOff x="4201738" y="2165388"/>
            <a:chExt cx="797115" cy="1170479"/>
          </a:xfrm>
        </p:grpSpPr>
        <p:sp>
          <p:nvSpPr>
            <p:cNvPr id="6" name="PA_立方体 45"/>
            <p:cNvSpPr/>
            <p:nvPr>
              <p:custDataLst>
                <p:tags r:id="rId3"/>
              </p:custDataLst>
            </p:nvPr>
          </p:nvSpPr>
          <p:spPr bwMode="auto">
            <a:xfrm>
              <a:off x="4462150" y="2555548"/>
              <a:ext cx="536703" cy="523385"/>
            </a:xfrm>
            <a:prstGeom prst="cube">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7" name="PA_立方体 45"/>
            <p:cNvSpPr/>
            <p:nvPr>
              <p:custDataLst>
                <p:tags r:id="rId4"/>
              </p:custDataLst>
            </p:nvPr>
          </p:nvSpPr>
          <p:spPr bwMode="auto">
            <a:xfrm>
              <a:off x="4460562" y="2165388"/>
              <a:ext cx="536703" cy="521798"/>
            </a:xfrm>
            <a:prstGeom prst="cube">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8" name="PA_立方体 45"/>
            <p:cNvSpPr/>
            <p:nvPr>
              <p:custDataLst>
                <p:tags r:id="rId5"/>
              </p:custDataLst>
            </p:nvPr>
          </p:nvSpPr>
          <p:spPr bwMode="auto">
            <a:xfrm>
              <a:off x="4330356" y="2684014"/>
              <a:ext cx="536703" cy="521799"/>
            </a:xfrm>
            <a:prstGeom prst="cube">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9" name="PA_立方体 45"/>
            <p:cNvSpPr/>
            <p:nvPr>
              <p:custDataLst>
                <p:tags r:id="rId6"/>
              </p:custDataLst>
            </p:nvPr>
          </p:nvSpPr>
          <p:spPr bwMode="auto">
            <a:xfrm>
              <a:off x="4201738" y="2814068"/>
              <a:ext cx="536703" cy="521799"/>
            </a:xfrm>
            <a:prstGeom prst="cube">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10" name="PA_立方体 45"/>
            <p:cNvSpPr/>
            <p:nvPr>
              <p:custDataLst>
                <p:tags r:id="rId7"/>
              </p:custDataLst>
            </p:nvPr>
          </p:nvSpPr>
          <p:spPr bwMode="auto">
            <a:xfrm>
              <a:off x="4330356" y="2292269"/>
              <a:ext cx="536703" cy="521798"/>
            </a:xfrm>
            <a:prstGeom prst="cube">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grpSp>
      <p:grpSp>
        <p:nvGrpSpPr>
          <p:cNvPr id="11" name="组合 17"/>
          <p:cNvGrpSpPr/>
          <p:nvPr/>
        </p:nvGrpSpPr>
        <p:grpSpPr bwMode="auto">
          <a:xfrm>
            <a:off x="3397250" y="1550988"/>
            <a:ext cx="790575" cy="1169987"/>
            <a:chOff x="4201738" y="2165388"/>
            <a:chExt cx="790630" cy="1170479"/>
          </a:xfrm>
        </p:grpSpPr>
        <p:sp>
          <p:nvSpPr>
            <p:cNvPr id="12" name="PA_立方体 45"/>
            <p:cNvSpPr/>
            <p:nvPr>
              <p:custDataLst>
                <p:tags r:id="rId8"/>
              </p:custDataLst>
            </p:nvPr>
          </p:nvSpPr>
          <p:spPr bwMode="auto">
            <a:xfrm>
              <a:off x="4455756" y="2556077"/>
              <a:ext cx="536612" cy="522507"/>
            </a:xfrm>
            <a:prstGeom prst="cube">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13" name="PA_立方体 45"/>
            <p:cNvSpPr/>
            <p:nvPr>
              <p:custDataLst>
                <p:tags r:id="rId9"/>
              </p:custDataLst>
            </p:nvPr>
          </p:nvSpPr>
          <p:spPr bwMode="auto">
            <a:xfrm>
              <a:off x="4454169" y="2165388"/>
              <a:ext cx="536612" cy="522507"/>
            </a:xfrm>
            <a:prstGeom prst="cube">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14" name="PA_立方体 45"/>
            <p:cNvSpPr/>
            <p:nvPr>
              <p:custDataLst>
                <p:tags r:id="rId10"/>
              </p:custDataLst>
            </p:nvPr>
          </p:nvSpPr>
          <p:spPr bwMode="auto">
            <a:xfrm>
              <a:off x="4330335" y="2683131"/>
              <a:ext cx="536612" cy="522507"/>
            </a:xfrm>
            <a:prstGeom prst="cube">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15" name="PA_立方体 45"/>
            <p:cNvSpPr/>
            <p:nvPr>
              <p:custDataLst>
                <p:tags r:id="rId11"/>
              </p:custDataLst>
            </p:nvPr>
          </p:nvSpPr>
          <p:spPr bwMode="auto">
            <a:xfrm>
              <a:off x="4201738" y="2813360"/>
              <a:ext cx="536612" cy="522507"/>
            </a:xfrm>
            <a:prstGeom prst="cube">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16" name="PA_立方体 45"/>
            <p:cNvSpPr/>
            <p:nvPr>
              <p:custDataLst>
                <p:tags r:id="rId12"/>
              </p:custDataLst>
            </p:nvPr>
          </p:nvSpPr>
          <p:spPr bwMode="auto">
            <a:xfrm>
              <a:off x="4206501" y="2422671"/>
              <a:ext cx="536612" cy="522507"/>
            </a:xfrm>
            <a:prstGeom prst="cube">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grpSp>
      <p:grpSp>
        <p:nvGrpSpPr>
          <p:cNvPr id="17" name="组合 17"/>
          <p:cNvGrpSpPr/>
          <p:nvPr/>
        </p:nvGrpSpPr>
        <p:grpSpPr bwMode="auto">
          <a:xfrm>
            <a:off x="4992688" y="1625600"/>
            <a:ext cx="798512" cy="1046163"/>
            <a:chOff x="4200805" y="2289600"/>
            <a:chExt cx="798047" cy="1046267"/>
          </a:xfrm>
        </p:grpSpPr>
        <p:sp>
          <p:nvSpPr>
            <p:cNvPr id="18" name="PA_立方体 45"/>
            <p:cNvSpPr/>
            <p:nvPr>
              <p:custDataLst>
                <p:tags r:id="rId13"/>
              </p:custDataLst>
            </p:nvPr>
          </p:nvSpPr>
          <p:spPr bwMode="auto">
            <a:xfrm>
              <a:off x="4462589" y="2556327"/>
              <a:ext cx="536263" cy="522340"/>
            </a:xfrm>
            <a:prstGeom prst="cube">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19" name="PA_立方体 45"/>
            <p:cNvSpPr/>
            <p:nvPr>
              <p:custDataLst>
                <p:tags r:id="rId14"/>
              </p:custDataLst>
            </p:nvPr>
          </p:nvSpPr>
          <p:spPr bwMode="auto">
            <a:xfrm>
              <a:off x="4330904" y="2683339"/>
              <a:ext cx="536263" cy="522340"/>
            </a:xfrm>
            <a:prstGeom prst="cube">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20" name="PA_立方体 45"/>
            <p:cNvSpPr/>
            <p:nvPr>
              <p:custDataLst>
                <p:tags r:id="rId15"/>
              </p:custDataLst>
            </p:nvPr>
          </p:nvSpPr>
          <p:spPr bwMode="auto">
            <a:xfrm>
              <a:off x="4202391" y="2813527"/>
              <a:ext cx="536263" cy="522340"/>
            </a:xfrm>
            <a:prstGeom prst="cube">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21" name="PA_立方体 45"/>
            <p:cNvSpPr/>
            <p:nvPr>
              <p:custDataLst>
                <p:tags r:id="rId16"/>
              </p:custDataLst>
            </p:nvPr>
          </p:nvSpPr>
          <p:spPr bwMode="auto">
            <a:xfrm>
              <a:off x="4329317" y="2289600"/>
              <a:ext cx="536263" cy="522340"/>
            </a:xfrm>
            <a:prstGeom prst="cube">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22" name="PA_立方体 45"/>
            <p:cNvSpPr/>
            <p:nvPr>
              <p:custDataLst>
                <p:tags r:id="rId17"/>
              </p:custDataLst>
            </p:nvPr>
          </p:nvSpPr>
          <p:spPr bwMode="auto">
            <a:xfrm>
              <a:off x="4200805" y="2422963"/>
              <a:ext cx="536263" cy="522340"/>
            </a:xfrm>
            <a:prstGeom prst="cube">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grpSp>
      <p:grpSp>
        <p:nvGrpSpPr>
          <p:cNvPr id="23" name="组合 17"/>
          <p:cNvGrpSpPr/>
          <p:nvPr/>
        </p:nvGrpSpPr>
        <p:grpSpPr bwMode="auto">
          <a:xfrm>
            <a:off x="1452563" y="2844800"/>
            <a:ext cx="927100" cy="1044575"/>
            <a:chOff x="4201738" y="2291509"/>
            <a:chExt cx="925679" cy="1044358"/>
          </a:xfrm>
        </p:grpSpPr>
        <p:sp>
          <p:nvSpPr>
            <p:cNvPr id="24" name="PA_立方体 45"/>
            <p:cNvSpPr/>
            <p:nvPr>
              <p:custDataLst>
                <p:tags r:id="rId18"/>
              </p:custDataLst>
            </p:nvPr>
          </p:nvSpPr>
          <p:spPr bwMode="auto">
            <a:xfrm>
              <a:off x="4591664" y="2423245"/>
              <a:ext cx="535753" cy="522179"/>
            </a:xfrm>
            <a:prstGeom prst="cube">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25" name="PA_立方体 45"/>
            <p:cNvSpPr/>
            <p:nvPr>
              <p:custDataLst>
                <p:tags r:id="rId19"/>
              </p:custDataLst>
            </p:nvPr>
          </p:nvSpPr>
          <p:spPr bwMode="auto">
            <a:xfrm>
              <a:off x="4461689" y="2556567"/>
              <a:ext cx="537337" cy="522179"/>
            </a:xfrm>
            <a:prstGeom prst="cube">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26" name="PA_立方体 45"/>
            <p:cNvSpPr/>
            <p:nvPr>
              <p:custDataLst>
                <p:tags r:id="rId20"/>
              </p:custDataLst>
            </p:nvPr>
          </p:nvSpPr>
          <p:spPr bwMode="auto">
            <a:xfrm>
              <a:off x="4330128" y="2683541"/>
              <a:ext cx="537338" cy="522179"/>
            </a:xfrm>
            <a:prstGeom prst="cube">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27" name="PA_立方体 45"/>
            <p:cNvSpPr/>
            <p:nvPr>
              <p:custDataLst>
                <p:tags r:id="rId21"/>
              </p:custDataLst>
            </p:nvPr>
          </p:nvSpPr>
          <p:spPr bwMode="auto">
            <a:xfrm>
              <a:off x="4201738" y="2813688"/>
              <a:ext cx="535753" cy="522179"/>
            </a:xfrm>
            <a:prstGeom prst="cube">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28" name="PA_立方体 45"/>
            <p:cNvSpPr/>
            <p:nvPr>
              <p:custDataLst>
                <p:tags r:id="rId22"/>
              </p:custDataLst>
            </p:nvPr>
          </p:nvSpPr>
          <p:spPr bwMode="auto">
            <a:xfrm>
              <a:off x="4330128" y="2291509"/>
              <a:ext cx="537338" cy="522179"/>
            </a:xfrm>
            <a:prstGeom prst="cube">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grpSp>
      <p:grpSp>
        <p:nvGrpSpPr>
          <p:cNvPr id="29" name="组合 17"/>
          <p:cNvGrpSpPr/>
          <p:nvPr/>
        </p:nvGrpSpPr>
        <p:grpSpPr bwMode="auto">
          <a:xfrm>
            <a:off x="2800348" y="2982911"/>
            <a:ext cx="927100" cy="906462"/>
            <a:chOff x="4201395" y="2429273"/>
            <a:chExt cx="926022" cy="906594"/>
          </a:xfrm>
        </p:grpSpPr>
        <p:sp>
          <p:nvSpPr>
            <p:cNvPr id="30" name="PA_立方体 45"/>
            <p:cNvSpPr/>
            <p:nvPr>
              <p:custDataLst>
                <p:tags r:id="rId23"/>
              </p:custDataLst>
            </p:nvPr>
          </p:nvSpPr>
          <p:spPr bwMode="auto">
            <a:xfrm>
              <a:off x="4591466" y="2429273"/>
              <a:ext cx="535951" cy="522363"/>
            </a:xfrm>
            <a:prstGeom prst="cube">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31" name="PA_立方体 45"/>
            <p:cNvSpPr/>
            <p:nvPr>
              <p:custDataLst>
                <p:tags r:id="rId24"/>
              </p:custDataLst>
            </p:nvPr>
          </p:nvSpPr>
          <p:spPr bwMode="auto">
            <a:xfrm>
              <a:off x="4463029" y="2556292"/>
              <a:ext cx="535951" cy="522363"/>
            </a:xfrm>
            <a:prstGeom prst="cube">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32" name="PA_立方体 45"/>
            <p:cNvSpPr/>
            <p:nvPr>
              <p:custDataLst>
                <p:tags r:id="rId25"/>
              </p:custDataLst>
            </p:nvPr>
          </p:nvSpPr>
          <p:spPr bwMode="auto">
            <a:xfrm>
              <a:off x="4329834" y="2683310"/>
              <a:ext cx="537536" cy="522363"/>
            </a:xfrm>
            <a:prstGeom prst="cube">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33" name="PA_立方体 45"/>
            <p:cNvSpPr/>
            <p:nvPr>
              <p:custDataLst>
                <p:tags r:id="rId26"/>
              </p:custDataLst>
            </p:nvPr>
          </p:nvSpPr>
          <p:spPr bwMode="auto">
            <a:xfrm>
              <a:off x="4201395" y="2813504"/>
              <a:ext cx="537537" cy="522363"/>
            </a:xfrm>
            <a:prstGeom prst="cube">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34" name="PA_立方体 45"/>
            <p:cNvSpPr/>
            <p:nvPr>
              <p:custDataLst>
                <p:tags r:id="rId27"/>
              </p:custDataLst>
            </p:nvPr>
          </p:nvSpPr>
          <p:spPr bwMode="auto">
            <a:xfrm>
              <a:off x="4202981" y="2434614"/>
              <a:ext cx="535951" cy="522363"/>
            </a:xfrm>
            <a:prstGeom prst="cube">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grpSp>
      <p:grpSp>
        <p:nvGrpSpPr>
          <p:cNvPr id="35" name="组合 17"/>
          <p:cNvGrpSpPr/>
          <p:nvPr/>
        </p:nvGrpSpPr>
        <p:grpSpPr bwMode="auto">
          <a:xfrm>
            <a:off x="4271963" y="2717800"/>
            <a:ext cx="919162" cy="1171575"/>
            <a:chOff x="4201738" y="2165387"/>
            <a:chExt cx="919195" cy="1170480"/>
          </a:xfrm>
        </p:grpSpPr>
        <p:sp>
          <p:nvSpPr>
            <p:cNvPr id="36" name="PA_立方体 45"/>
            <p:cNvSpPr/>
            <p:nvPr>
              <p:custDataLst>
                <p:tags r:id="rId28"/>
              </p:custDataLst>
            </p:nvPr>
          </p:nvSpPr>
          <p:spPr bwMode="auto">
            <a:xfrm>
              <a:off x="4584339" y="2417564"/>
              <a:ext cx="536594" cy="521799"/>
            </a:xfrm>
            <a:prstGeom prst="cube">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37" name="PA_立方体 45"/>
            <p:cNvSpPr/>
            <p:nvPr>
              <p:custDataLst>
                <p:tags r:id="rId29"/>
              </p:custDataLst>
            </p:nvPr>
          </p:nvSpPr>
          <p:spPr bwMode="auto">
            <a:xfrm>
              <a:off x="4455747" y="2555547"/>
              <a:ext cx="536594" cy="523385"/>
            </a:xfrm>
            <a:prstGeom prst="cube">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38" name="PA_立方体 45"/>
            <p:cNvSpPr/>
            <p:nvPr>
              <p:custDataLst>
                <p:tags r:id="rId30"/>
              </p:custDataLst>
            </p:nvPr>
          </p:nvSpPr>
          <p:spPr bwMode="auto">
            <a:xfrm>
              <a:off x="4330330" y="2684015"/>
              <a:ext cx="536594" cy="521799"/>
            </a:xfrm>
            <a:prstGeom prst="cube">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39" name="PA_立方体 45"/>
            <p:cNvSpPr/>
            <p:nvPr>
              <p:custDataLst>
                <p:tags r:id="rId31"/>
              </p:custDataLst>
            </p:nvPr>
          </p:nvSpPr>
          <p:spPr bwMode="auto">
            <a:xfrm>
              <a:off x="4201738" y="2814068"/>
              <a:ext cx="536594" cy="521799"/>
            </a:xfrm>
            <a:prstGeom prst="cube">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40" name="PA_立方体 45"/>
            <p:cNvSpPr/>
            <p:nvPr>
              <p:custDataLst>
                <p:tags r:id="rId32"/>
              </p:custDataLst>
            </p:nvPr>
          </p:nvSpPr>
          <p:spPr bwMode="auto">
            <a:xfrm>
              <a:off x="4452572" y="2165387"/>
              <a:ext cx="536594" cy="521800"/>
            </a:xfrm>
            <a:prstGeom prst="cube">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grpSp>
      <p:grpSp>
        <p:nvGrpSpPr>
          <p:cNvPr id="41" name="组合 17"/>
          <p:cNvGrpSpPr/>
          <p:nvPr/>
        </p:nvGrpSpPr>
        <p:grpSpPr bwMode="auto">
          <a:xfrm>
            <a:off x="5622925" y="2605088"/>
            <a:ext cx="927100" cy="1306512"/>
            <a:chOff x="4201738" y="2029192"/>
            <a:chExt cx="925679" cy="1306675"/>
          </a:xfrm>
        </p:grpSpPr>
        <p:sp>
          <p:nvSpPr>
            <p:cNvPr id="42" name="PA_立方体 45"/>
            <p:cNvSpPr/>
            <p:nvPr>
              <p:custDataLst>
                <p:tags r:id="rId33"/>
              </p:custDataLst>
            </p:nvPr>
          </p:nvSpPr>
          <p:spPr bwMode="auto">
            <a:xfrm>
              <a:off x="4591664" y="2429292"/>
              <a:ext cx="535753" cy="522352"/>
            </a:xfrm>
            <a:prstGeom prst="cube">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43" name="PA_立方体 45"/>
            <p:cNvSpPr/>
            <p:nvPr>
              <p:custDataLst>
                <p:tags r:id="rId34"/>
              </p:custDataLst>
            </p:nvPr>
          </p:nvSpPr>
          <p:spPr bwMode="auto">
            <a:xfrm>
              <a:off x="4455349" y="2556308"/>
              <a:ext cx="537338" cy="522352"/>
            </a:xfrm>
            <a:prstGeom prst="cube">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44" name="PA_立方体 45"/>
            <p:cNvSpPr/>
            <p:nvPr>
              <p:custDataLst>
                <p:tags r:id="rId35"/>
              </p:custDataLst>
            </p:nvPr>
          </p:nvSpPr>
          <p:spPr bwMode="auto">
            <a:xfrm>
              <a:off x="4330129" y="2689674"/>
              <a:ext cx="537337" cy="522352"/>
            </a:xfrm>
            <a:prstGeom prst="cube">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45" name="PA_立方体 45"/>
            <p:cNvSpPr/>
            <p:nvPr>
              <p:custDataLst>
                <p:tags r:id="rId36"/>
              </p:custDataLst>
            </p:nvPr>
          </p:nvSpPr>
          <p:spPr bwMode="auto">
            <a:xfrm>
              <a:off x="4201738" y="2813515"/>
              <a:ext cx="535753" cy="522352"/>
            </a:xfrm>
            <a:prstGeom prst="cube">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46" name="PA_立方体 45"/>
            <p:cNvSpPr/>
            <p:nvPr>
              <p:custDataLst>
                <p:tags r:id="rId37"/>
              </p:custDataLst>
            </p:nvPr>
          </p:nvSpPr>
          <p:spPr bwMode="auto">
            <a:xfrm>
              <a:off x="4590080" y="2029192"/>
              <a:ext cx="537337" cy="522352"/>
            </a:xfrm>
            <a:prstGeom prst="cube">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grpSp>
      <p:sp>
        <p:nvSpPr>
          <p:cNvPr id="50" name="文本框 49"/>
          <p:cNvSpPr txBox="1"/>
          <p:nvPr/>
        </p:nvSpPr>
        <p:spPr>
          <a:xfrm>
            <a:off x="6123781" y="958307"/>
            <a:ext cx="2871787" cy="338554"/>
          </a:xfrm>
          <a:prstGeom prst="rect">
            <a:avLst/>
          </a:prstGeom>
          <a:noFill/>
        </p:spPr>
        <p:txBody>
          <a:bodyPr wrap="square" rtlCol="0">
            <a:spAutoFit/>
          </a:bodyPr>
          <a:lstStyle/>
          <a:p>
            <a:r>
              <a:rPr lang="en-US" altLang="zh-CN" sz="1600" b="1" dirty="0">
                <a:solidFill>
                  <a:schemeClr val="accent2">
                    <a:lumMod val="50000"/>
                  </a:schemeClr>
                </a:solidFill>
                <a:latin typeface="+mn-lt"/>
                <a:ea typeface="+mj-ea"/>
              </a:rPr>
              <a:t>【</a:t>
            </a:r>
            <a:r>
              <a:rPr lang="zh-CN" altLang="en-US" sz="1600" b="1" dirty="0">
                <a:solidFill>
                  <a:schemeClr val="accent2">
                    <a:lumMod val="50000"/>
                  </a:schemeClr>
                </a:solidFill>
                <a:latin typeface="+mn-lt"/>
                <a:ea typeface="+mj-ea"/>
              </a:rPr>
              <a:t>选自教材</a:t>
            </a:r>
            <a:r>
              <a:rPr lang="en-US" altLang="zh-CN" sz="1600" b="1" dirty="0">
                <a:solidFill>
                  <a:schemeClr val="accent2">
                    <a:lumMod val="50000"/>
                  </a:schemeClr>
                </a:solidFill>
                <a:latin typeface="+mn-lt"/>
                <a:ea typeface="+mj-ea"/>
              </a:rPr>
              <a:t>P3 </a:t>
            </a:r>
            <a:r>
              <a:rPr lang="zh-CN" altLang="en-US" sz="1600" b="1" dirty="0">
                <a:solidFill>
                  <a:schemeClr val="accent2">
                    <a:lumMod val="50000"/>
                  </a:schemeClr>
                </a:solidFill>
                <a:latin typeface="+mn-lt"/>
                <a:ea typeface="+mj-ea"/>
              </a:rPr>
              <a:t>练习一 第</a:t>
            </a:r>
            <a:r>
              <a:rPr lang="en-US" altLang="zh-CN" sz="1600" b="1" dirty="0">
                <a:solidFill>
                  <a:schemeClr val="accent2">
                    <a:lumMod val="50000"/>
                  </a:schemeClr>
                </a:solidFill>
                <a:latin typeface="+mn-lt"/>
                <a:ea typeface="+mj-ea"/>
              </a:rPr>
              <a:t>3</a:t>
            </a:r>
            <a:r>
              <a:rPr lang="zh-CN" altLang="en-US" sz="1600" b="1" dirty="0">
                <a:solidFill>
                  <a:schemeClr val="accent2">
                    <a:lumMod val="50000"/>
                  </a:schemeClr>
                </a:solidFill>
                <a:latin typeface="+mn-lt"/>
                <a:ea typeface="+mj-ea"/>
              </a:rPr>
              <a:t>题</a:t>
            </a:r>
            <a:r>
              <a:rPr lang="en-US" altLang="zh-CN" sz="1600" b="1" dirty="0">
                <a:solidFill>
                  <a:schemeClr val="accent2">
                    <a:lumMod val="50000"/>
                  </a:schemeClr>
                </a:solidFill>
                <a:latin typeface="+mn-lt"/>
                <a:ea typeface="+mj-ea"/>
              </a:rPr>
              <a:t>】</a:t>
            </a:r>
            <a:endParaRPr lang="zh-CN" altLang="en-US" sz="1600" b="1" dirty="0">
              <a:solidFill>
                <a:schemeClr val="accent2">
                  <a:lumMod val="50000"/>
                </a:schemeClr>
              </a:solidFill>
              <a:latin typeface="+mn-lt"/>
              <a:ea typeface="+mj-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randombar(horizont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randombar(horizontal)">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randombar(horizontal)">
                                      <p:cBhvr>
                                        <p:cTn id="22" dur="5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randombar(horizontal)">
                                      <p:cBhvr>
                                        <p:cTn id="27" dur="500"/>
                                        <p:tgtEl>
                                          <p:spTgt spid="29"/>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randombar(horizontal)">
                                      <p:cBhvr>
                                        <p:cTn id="32" dur="500"/>
                                        <p:tgtEl>
                                          <p:spTgt spid="35"/>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randombar(horizontal)">
                                      <p:cBhvr>
                                        <p:cTn id="37" dur="500"/>
                                        <p:tgtEl>
                                          <p:spTgt spid="41"/>
                                        </p:tgtEl>
                                      </p:cBhvr>
                                    </p:animEffect>
                                  </p:childTnLst>
                                </p:cTn>
                              </p:par>
                            </p:childTnLst>
                          </p:cTn>
                        </p:par>
                        <p:par>
                          <p:cTn id="38" fill="hold">
                            <p:stCondLst>
                              <p:cond delay="500"/>
                            </p:stCondLst>
                            <p:childTnLst>
                              <p:par>
                                <p:cTn id="39" presetID="1" presetClass="entr" presetSubtype="0" fill="hold" grpId="0" nodeType="afterEffect">
                                  <p:stCondLst>
                                    <p:cond delay="0"/>
                                  </p:stCondLst>
                                  <p:childTnLst>
                                    <p:set>
                                      <p:cBhvr>
                                        <p:cTn id="40" dur="1" fill="hold">
                                          <p:stCondLst>
                                            <p:cond delay="0"/>
                                          </p:stCondLst>
                                        </p:cTn>
                                        <p:tgtEl>
                                          <p:spTgt spid="3"/>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474662" y="392112"/>
            <a:ext cx="8194675" cy="625475"/>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20000"/>
              </a:lnSpc>
              <a:defRPr/>
            </a:pPr>
            <a:r>
              <a:rPr lang="zh-CN" altLang="en-US" sz="3200" b="1" dirty="0">
                <a:latin typeface="+mj-ea"/>
                <a:ea typeface="+mj-ea"/>
              </a:rPr>
              <a:t>（</a:t>
            </a:r>
            <a:r>
              <a:rPr lang="en-US" altLang="zh-CN" sz="3200" b="1" dirty="0">
                <a:latin typeface="+mj-lt"/>
                <a:ea typeface="+mj-ea"/>
              </a:rPr>
              <a:t>3</a:t>
            </a:r>
            <a:r>
              <a:rPr lang="zh-CN" altLang="en-US" sz="3200" b="1" dirty="0">
                <a:latin typeface="+mj-ea"/>
                <a:ea typeface="+mj-ea"/>
              </a:rPr>
              <a:t>）和同桌之间互相提一个问题并解答。</a:t>
            </a:r>
            <a:endParaRPr lang="en-US" altLang="zh-CN" sz="3200" b="1" dirty="0">
              <a:latin typeface="+mj-ea"/>
              <a:ea typeface="+mj-ea"/>
            </a:endParaRPr>
          </a:p>
        </p:txBody>
      </p:sp>
      <p:pic>
        <p:nvPicPr>
          <p:cNvPr id="3" name="图片 53"/>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211263" y="1152745"/>
            <a:ext cx="6673105" cy="3285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2"/>
          <p:cNvSpPr txBox="1">
            <a:spLocks noChangeArrowheads="1"/>
          </p:cNvSpPr>
          <p:nvPr/>
        </p:nvSpPr>
        <p:spPr bwMode="auto">
          <a:xfrm>
            <a:off x="457033" y="585111"/>
            <a:ext cx="7807274" cy="1510222"/>
          </a:xfrm>
          <a:prstGeom prst="rect">
            <a:avLst/>
          </a:prstGeom>
          <a:noFill/>
          <a:ln>
            <a:noFill/>
          </a:ln>
        </p:spPr>
        <p:txBody>
          <a:bodyPr wrap="squar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80000"/>
              </a:lnSpc>
              <a:defRPr/>
            </a:pPr>
            <a:r>
              <a:rPr lang="en-US" altLang="zh-CN" sz="2800" b="1" dirty="0">
                <a:latin typeface="Times New Roman" panose="02020603050405020304" pitchFamily="18" charset="0"/>
              </a:rPr>
              <a:t>4.</a:t>
            </a:r>
            <a:r>
              <a:rPr lang="zh-CN" altLang="en-US" sz="2800" b="1" dirty="0">
                <a:latin typeface="Times New Roman" panose="02020603050405020304" pitchFamily="18" charset="0"/>
              </a:rPr>
              <a:t> </a:t>
            </a:r>
            <a:r>
              <a:rPr lang="zh-CN" altLang="en-US" sz="2800" b="1" dirty="0">
                <a:latin typeface="+mj-ea"/>
                <a:ea typeface="+mj-ea"/>
              </a:rPr>
              <a:t>哪个几何体符合从前面看是         ，从上面看是         的要求？在括号里打“√”。</a:t>
            </a:r>
            <a:endParaRPr lang="zh-CN" altLang="en-US" sz="2800" b="1" dirty="0">
              <a:latin typeface="+mj-ea"/>
              <a:ea typeface="+mj-ea"/>
            </a:endParaRPr>
          </a:p>
        </p:txBody>
      </p:sp>
      <p:grpSp>
        <p:nvGrpSpPr>
          <p:cNvPr id="21508" name="组合 11"/>
          <p:cNvGrpSpPr/>
          <p:nvPr/>
        </p:nvGrpSpPr>
        <p:grpSpPr bwMode="auto">
          <a:xfrm>
            <a:off x="1673851" y="1512357"/>
            <a:ext cx="1487487" cy="749297"/>
            <a:chOff x="777218" y="1734332"/>
            <a:chExt cx="1487666" cy="749841"/>
          </a:xfrm>
        </p:grpSpPr>
        <p:grpSp>
          <p:nvGrpSpPr>
            <p:cNvPr id="21542" name="组合 12"/>
            <p:cNvGrpSpPr/>
            <p:nvPr/>
          </p:nvGrpSpPr>
          <p:grpSpPr bwMode="auto">
            <a:xfrm>
              <a:off x="1147149" y="1734332"/>
              <a:ext cx="1117735" cy="383851"/>
              <a:chOff x="4565749" y="1926126"/>
              <a:chExt cx="1305444" cy="448004"/>
            </a:xfrm>
          </p:grpSpPr>
          <p:sp>
            <p:nvSpPr>
              <p:cNvPr id="14" name="矩形 13"/>
              <p:cNvSpPr/>
              <p:nvPr/>
            </p:nvSpPr>
            <p:spPr bwMode="auto">
              <a:xfrm>
                <a:off x="4995952" y="1926126"/>
                <a:ext cx="439474" cy="437583"/>
              </a:xfrm>
              <a:prstGeom prst="rect">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cs typeface="Times New Roman" panose="02020603050405020304" pitchFamily="18" charset="0"/>
                </a:endParaRPr>
              </a:p>
            </p:txBody>
          </p:sp>
          <p:sp>
            <p:nvSpPr>
              <p:cNvPr id="15" name="矩形 14"/>
              <p:cNvSpPr/>
              <p:nvPr/>
            </p:nvSpPr>
            <p:spPr bwMode="auto">
              <a:xfrm>
                <a:off x="5433573" y="1926126"/>
                <a:ext cx="437620" cy="437583"/>
              </a:xfrm>
              <a:prstGeom prst="rect">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cs typeface="Times New Roman" panose="02020603050405020304" pitchFamily="18" charset="0"/>
                </a:endParaRPr>
              </a:p>
            </p:txBody>
          </p:sp>
          <p:sp>
            <p:nvSpPr>
              <p:cNvPr id="16" name="矩形 15"/>
              <p:cNvSpPr/>
              <p:nvPr/>
            </p:nvSpPr>
            <p:spPr bwMode="auto">
              <a:xfrm>
                <a:off x="4565749" y="1926127"/>
                <a:ext cx="437620" cy="448003"/>
              </a:xfrm>
              <a:prstGeom prst="rect">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cs typeface="Times New Roman" panose="02020603050405020304" pitchFamily="18" charset="0"/>
                </a:endParaRPr>
              </a:p>
            </p:txBody>
          </p:sp>
        </p:grpSp>
        <p:sp>
          <p:nvSpPr>
            <p:cNvPr id="13" name="矩形 12"/>
            <p:cNvSpPr/>
            <p:nvPr/>
          </p:nvSpPr>
          <p:spPr bwMode="auto">
            <a:xfrm>
              <a:off x="777218" y="2109251"/>
              <a:ext cx="374695" cy="374922"/>
            </a:xfrm>
            <a:prstGeom prst="rect">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cs typeface="Times New Roman" panose="02020603050405020304" pitchFamily="18" charset="0"/>
              </a:endParaRPr>
            </a:p>
          </p:txBody>
        </p:sp>
      </p:grpSp>
      <p:grpSp>
        <p:nvGrpSpPr>
          <p:cNvPr id="21510" name="组合 25"/>
          <p:cNvGrpSpPr/>
          <p:nvPr/>
        </p:nvGrpSpPr>
        <p:grpSpPr bwMode="auto">
          <a:xfrm>
            <a:off x="907065" y="2544743"/>
            <a:ext cx="1866900" cy="1039812"/>
            <a:chOff x="3356707" y="1205311"/>
            <a:chExt cx="1865623" cy="1040148"/>
          </a:xfrm>
        </p:grpSpPr>
        <p:grpSp>
          <p:nvGrpSpPr>
            <p:cNvPr id="21536" name="组合 20"/>
            <p:cNvGrpSpPr/>
            <p:nvPr/>
          </p:nvGrpSpPr>
          <p:grpSpPr bwMode="auto">
            <a:xfrm>
              <a:off x="3356707" y="1597550"/>
              <a:ext cx="1865623" cy="647909"/>
              <a:chOff x="3569741" y="1477849"/>
              <a:chExt cx="1865623" cy="647909"/>
            </a:xfrm>
          </p:grpSpPr>
          <p:sp>
            <p:nvSpPr>
              <p:cNvPr id="21" name="PA_立方体 45"/>
              <p:cNvSpPr/>
              <p:nvPr>
                <p:custDataLst>
                  <p:tags r:id="rId1"/>
                </p:custDataLst>
              </p:nvPr>
            </p:nvSpPr>
            <p:spPr bwMode="auto">
              <a:xfrm>
                <a:off x="3569741" y="1603302"/>
                <a:ext cx="536208" cy="522456"/>
              </a:xfrm>
              <a:prstGeom prst="cube">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cs typeface="Times New Roman" panose="02020603050405020304" pitchFamily="18" charset="0"/>
                </a:endParaRPr>
              </a:p>
            </p:txBody>
          </p:sp>
          <p:sp>
            <p:nvSpPr>
              <p:cNvPr id="22" name="PA_立方体 45"/>
              <p:cNvSpPr/>
              <p:nvPr>
                <p:custDataLst>
                  <p:tags r:id="rId2"/>
                </p:custDataLst>
              </p:nvPr>
            </p:nvSpPr>
            <p:spPr bwMode="auto">
              <a:xfrm>
                <a:off x="4094845" y="1477849"/>
                <a:ext cx="536208" cy="522457"/>
              </a:xfrm>
              <a:prstGeom prst="cube">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cs typeface="Times New Roman" panose="02020603050405020304" pitchFamily="18" charset="0"/>
                </a:endParaRPr>
              </a:p>
            </p:txBody>
          </p:sp>
          <p:sp>
            <p:nvSpPr>
              <p:cNvPr id="23" name="PA_立方体 45"/>
              <p:cNvSpPr/>
              <p:nvPr>
                <p:custDataLst>
                  <p:tags r:id="rId3"/>
                </p:custDataLst>
              </p:nvPr>
            </p:nvSpPr>
            <p:spPr bwMode="auto">
              <a:xfrm>
                <a:off x="4496207" y="1477849"/>
                <a:ext cx="536208" cy="522457"/>
              </a:xfrm>
              <a:prstGeom prst="cube">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cs typeface="Times New Roman" panose="02020603050405020304" pitchFamily="18" charset="0"/>
                </a:endParaRPr>
              </a:p>
            </p:txBody>
          </p:sp>
          <p:sp>
            <p:nvSpPr>
              <p:cNvPr id="24" name="PA_立方体 45"/>
              <p:cNvSpPr/>
              <p:nvPr>
                <p:custDataLst>
                  <p:tags r:id="rId4"/>
                </p:custDataLst>
              </p:nvPr>
            </p:nvSpPr>
            <p:spPr bwMode="auto">
              <a:xfrm>
                <a:off x="4899156" y="1477849"/>
                <a:ext cx="536208" cy="522457"/>
              </a:xfrm>
              <a:prstGeom prst="cube">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cs typeface="Times New Roman" panose="02020603050405020304" pitchFamily="18" charset="0"/>
                </a:endParaRPr>
              </a:p>
            </p:txBody>
          </p:sp>
        </p:grpSp>
        <p:sp>
          <p:nvSpPr>
            <p:cNvPr id="20" name="PA_立方体 45"/>
            <p:cNvSpPr/>
            <p:nvPr>
              <p:custDataLst>
                <p:tags r:id="rId5"/>
              </p:custDataLst>
            </p:nvPr>
          </p:nvSpPr>
          <p:spPr bwMode="auto">
            <a:xfrm>
              <a:off x="3881811" y="1205311"/>
              <a:ext cx="536208" cy="522456"/>
            </a:xfrm>
            <a:prstGeom prst="cube">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cs typeface="Times New Roman" panose="02020603050405020304" pitchFamily="18" charset="0"/>
              </a:endParaRPr>
            </a:p>
          </p:txBody>
        </p:sp>
      </p:grpSp>
      <p:grpSp>
        <p:nvGrpSpPr>
          <p:cNvPr id="21511" name="组合 27"/>
          <p:cNvGrpSpPr/>
          <p:nvPr/>
        </p:nvGrpSpPr>
        <p:grpSpPr bwMode="auto">
          <a:xfrm>
            <a:off x="3751864" y="2544743"/>
            <a:ext cx="1612900" cy="909637"/>
            <a:chOff x="5136944" y="2786436"/>
            <a:chExt cx="1613712" cy="909727"/>
          </a:xfrm>
        </p:grpSpPr>
        <p:sp>
          <p:nvSpPr>
            <p:cNvPr id="26" name="PA_立方体 45"/>
            <p:cNvSpPr/>
            <p:nvPr>
              <p:custDataLst>
                <p:tags r:id="rId6"/>
              </p:custDataLst>
            </p:nvPr>
          </p:nvSpPr>
          <p:spPr bwMode="auto">
            <a:xfrm>
              <a:off x="5136944" y="3040461"/>
              <a:ext cx="536845" cy="522339"/>
            </a:xfrm>
            <a:prstGeom prst="cube">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cs typeface="Times New Roman" panose="02020603050405020304" pitchFamily="18" charset="0"/>
              </a:endParaRPr>
            </a:p>
          </p:txBody>
        </p:sp>
        <p:sp>
          <p:nvSpPr>
            <p:cNvPr id="27" name="PA_立方体 45"/>
            <p:cNvSpPr/>
            <p:nvPr>
              <p:custDataLst>
                <p:tags r:id="rId7"/>
              </p:custDataLst>
            </p:nvPr>
          </p:nvSpPr>
          <p:spPr bwMode="auto">
            <a:xfrm>
              <a:off x="5405367" y="3173824"/>
              <a:ext cx="536845" cy="522339"/>
            </a:xfrm>
            <a:prstGeom prst="cube">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cs typeface="Times New Roman" panose="02020603050405020304" pitchFamily="18" charset="0"/>
              </a:endParaRPr>
            </a:p>
          </p:txBody>
        </p:sp>
        <p:sp>
          <p:nvSpPr>
            <p:cNvPr id="28" name="PA_立方体 45"/>
            <p:cNvSpPr/>
            <p:nvPr>
              <p:custDataLst>
                <p:tags r:id="rId8"/>
              </p:custDataLst>
            </p:nvPr>
          </p:nvSpPr>
          <p:spPr bwMode="auto">
            <a:xfrm>
              <a:off x="5810383" y="3173824"/>
              <a:ext cx="535257" cy="522339"/>
            </a:xfrm>
            <a:prstGeom prst="cube">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cs typeface="Times New Roman" panose="02020603050405020304" pitchFamily="18" charset="0"/>
              </a:endParaRPr>
            </a:p>
          </p:txBody>
        </p:sp>
        <p:sp>
          <p:nvSpPr>
            <p:cNvPr id="29" name="PA_立方体 45"/>
            <p:cNvSpPr/>
            <p:nvPr>
              <p:custDataLst>
                <p:tags r:id="rId9"/>
              </p:custDataLst>
            </p:nvPr>
          </p:nvSpPr>
          <p:spPr bwMode="auto">
            <a:xfrm>
              <a:off x="6213811" y="3173824"/>
              <a:ext cx="536845" cy="522339"/>
            </a:xfrm>
            <a:prstGeom prst="cube">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cs typeface="Times New Roman" panose="02020603050405020304" pitchFamily="18" charset="0"/>
              </a:endParaRPr>
            </a:p>
          </p:txBody>
        </p:sp>
        <p:sp>
          <p:nvSpPr>
            <p:cNvPr id="30" name="PA_立方体 45"/>
            <p:cNvSpPr/>
            <p:nvPr>
              <p:custDataLst>
                <p:tags r:id="rId10"/>
              </p:custDataLst>
            </p:nvPr>
          </p:nvSpPr>
          <p:spPr bwMode="auto">
            <a:xfrm>
              <a:off x="5403778" y="2786436"/>
              <a:ext cx="535257" cy="522339"/>
            </a:xfrm>
            <a:prstGeom prst="cube">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cs typeface="Times New Roman" panose="02020603050405020304" pitchFamily="18" charset="0"/>
              </a:endParaRPr>
            </a:p>
          </p:txBody>
        </p:sp>
      </p:grpSp>
      <p:grpSp>
        <p:nvGrpSpPr>
          <p:cNvPr id="21512" name="组合 38"/>
          <p:cNvGrpSpPr/>
          <p:nvPr/>
        </p:nvGrpSpPr>
        <p:grpSpPr bwMode="auto">
          <a:xfrm>
            <a:off x="6337900" y="2476480"/>
            <a:ext cx="1735137" cy="911225"/>
            <a:chOff x="4182047" y="3565657"/>
            <a:chExt cx="1734323" cy="909873"/>
          </a:xfrm>
        </p:grpSpPr>
        <p:grpSp>
          <p:nvGrpSpPr>
            <p:cNvPr id="21525" name="组合 33"/>
            <p:cNvGrpSpPr/>
            <p:nvPr/>
          </p:nvGrpSpPr>
          <p:grpSpPr bwMode="auto">
            <a:xfrm>
              <a:off x="4182047" y="3953199"/>
              <a:ext cx="1734323" cy="522331"/>
              <a:chOff x="4182047" y="3953199"/>
              <a:chExt cx="1734323" cy="522331"/>
            </a:xfrm>
          </p:grpSpPr>
          <p:sp>
            <p:nvSpPr>
              <p:cNvPr id="34" name="PA_立方体 45"/>
              <p:cNvSpPr/>
              <p:nvPr>
                <p:custDataLst>
                  <p:tags r:id="rId11"/>
                </p:custDataLst>
              </p:nvPr>
            </p:nvSpPr>
            <p:spPr bwMode="auto">
              <a:xfrm>
                <a:off x="4182047" y="3952432"/>
                <a:ext cx="536323" cy="523098"/>
              </a:xfrm>
              <a:prstGeom prst="cube">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cs typeface="Times New Roman" panose="02020603050405020304" pitchFamily="18" charset="0"/>
                </a:endParaRPr>
              </a:p>
            </p:txBody>
          </p:sp>
          <p:sp>
            <p:nvSpPr>
              <p:cNvPr id="35" name="PA_立方体 45"/>
              <p:cNvSpPr/>
              <p:nvPr>
                <p:custDataLst>
                  <p:tags r:id="rId12"/>
                </p:custDataLst>
              </p:nvPr>
            </p:nvSpPr>
            <p:spPr bwMode="auto">
              <a:xfrm>
                <a:off x="4583496" y="3952432"/>
                <a:ext cx="536323" cy="523098"/>
              </a:xfrm>
              <a:prstGeom prst="cube">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cs typeface="Times New Roman" panose="02020603050405020304" pitchFamily="18" charset="0"/>
                </a:endParaRPr>
              </a:p>
            </p:txBody>
          </p:sp>
          <p:sp>
            <p:nvSpPr>
              <p:cNvPr id="36" name="PA_立方体 45"/>
              <p:cNvSpPr/>
              <p:nvPr>
                <p:custDataLst>
                  <p:tags r:id="rId13"/>
                </p:custDataLst>
              </p:nvPr>
            </p:nvSpPr>
            <p:spPr bwMode="auto">
              <a:xfrm>
                <a:off x="4984945" y="3952432"/>
                <a:ext cx="536323" cy="523098"/>
              </a:xfrm>
              <a:prstGeom prst="cube">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cs typeface="Times New Roman" panose="02020603050405020304" pitchFamily="18" charset="0"/>
                </a:endParaRPr>
              </a:p>
            </p:txBody>
          </p:sp>
          <p:sp>
            <p:nvSpPr>
              <p:cNvPr id="37" name="PA_立方体 45"/>
              <p:cNvSpPr/>
              <p:nvPr>
                <p:custDataLst>
                  <p:tags r:id="rId14"/>
                </p:custDataLst>
              </p:nvPr>
            </p:nvSpPr>
            <p:spPr bwMode="auto">
              <a:xfrm>
                <a:off x="5380047" y="3952432"/>
                <a:ext cx="536323" cy="523098"/>
              </a:xfrm>
              <a:prstGeom prst="cube">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cs typeface="Times New Roman" panose="02020603050405020304" pitchFamily="18" charset="0"/>
                </a:endParaRPr>
              </a:p>
            </p:txBody>
          </p:sp>
        </p:grpSp>
        <p:sp>
          <p:nvSpPr>
            <p:cNvPr id="33" name="PA_立方体 45"/>
            <p:cNvSpPr/>
            <p:nvPr>
              <p:custDataLst>
                <p:tags r:id="rId15"/>
              </p:custDataLst>
            </p:nvPr>
          </p:nvSpPr>
          <p:spPr bwMode="auto">
            <a:xfrm>
              <a:off x="4583496" y="3565657"/>
              <a:ext cx="537911" cy="521512"/>
            </a:xfrm>
            <a:prstGeom prst="cube">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cs typeface="Times New Roman" panose="02020603050405020304" pitchFamily="18" charset="0"/>
              </a:endParaRPr>
            </a:p>
          </p:txBody>
        </p:sp>
      </p:grpSp>
      <p:sp>
        <p:nvSpPr>
          <p:cNvPr id="21513" name="Text Box 2"/>
          <p:cNvSpPr txBox="1">
            <a:spLocks noChangeArrowheads="1"/>
          </p:cNvSpPr>
          <p:nvPr/>
        </p:nvSpPr>
        <p:spPr bwMode="auto">
          <a:xfrm>
            <a:off x="1145189" y="3719345"/>
            <a:ext cx="24828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20000"/>
              </a:lnSpc>
            </a:pPr>
            <a:r>
              <a:rPr lang="zh-CN" altLang="en-US" sz="3200" b="1" dirty="0">
                <a:latin typeface="Times New Roman" panose="02020603050405020304" pitchFamily="18" charset="0"/>
                <a:cs typeface="Times New Roman" panose="02020603050405020304" pitchFamily="18" charset="0"/>
              </a:rPr>
              <a:t>（     ）</a:t>
            </a:r>
            <a:endParaRPr lang="zh-CN" altLang="en-US" sz="3200" b="1" dirty="0">
              <a:latin typeface="Times New Roman" panose="02020603050405020304" pitchFamily="18" charset="0"/>
              <a:cs typeface="Times New Roman" panose="02020603050405020304" pitchFamily="18" charset="0"/>
            </a:endParaRPr>
          </a:p>
        </p:txBody>
      </p:sp>
      <p:sp>
        <p:nvSpPr>
          <p:cNvPr id="21514" name="Text Box 2"/>
          <p:cNvSpPr txBox="1">
            <a:spLocks noChangeArrowheads="1"/>
          </p:cNvSpPr>
          <p:nvPr/>
        </p:nvSpPr>
        <p:spPr bwMode="auto">
          <a:xfrm>
            <a:off x="3755113" y="3665518"/>
            <a:ext cx="24828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20000"/>
              </a:lnSpc>
            </a:pPr>
            <a:r>
              <a:rPr lang="zh-CN" altLang="en-US" sz="3200" b="1" dirty="0">
                <a:latin typeface="Times New Roman" panose="02020603050405020304" pitchFamily="18" charset="0"/>
                <a:cs typeface="Times New Roman" panose="02020603050405020304" pitchFamily="18" charset="0"/>
              </a:rPr>
              <a:t>（     ）</a:t>
            </a:r>
            <a:endParaRPr lang="zh-CN" altLang="en-US" sz="3200" b="1" dirty="0">
              <a:latin typeface="Times New Roman" panose="02020603050405020304" pitchFamily="18" charset="0"/>
              <a:cs typeface="Times New Roman" panose="02020603050405020304" pitchFamily="18" charset="0"/>
            </a:endParaRPr>
          </a:p>
        </p:txBody>
      </p:sp>
      <p:sp>
        <p:nvSpPr>
          <p:cNvPr id="21515" name="Text Box 2"/>
          <p:cNvSpPr txBox="1">
            <a:spLocks noChangeArrowheads="1"/>
          </p:cNvSpPr>
          <p:nvPr/>
        </p:nvSpPr>
        <p:spPr bwMode="auto">
          <a:xfrm>
            <a:off x="6433697" y="3719345"/>
            <a:ext cx="216024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20000"/>
              </a:lnSpc>
            </a:pPr>
            <a:r>
              <a:rPr lang="zh-CN" altLang="en-US" sz="3200" b="1" dirty="0">
                <a:latin typeface="Times New Roman" panose="02020603050405020304" pitchFamily="18" charset="0"/>
                <a:cs typeface="Times New Roman" panose="02020603050405020304" pitchFamily="18" charset="0"/>
              </a:rPr>
              <a:t>（     ）</a:t>
            </a:r>
            <a:endParaRPr lang="zh-CN" altLang="en-US" sz="3200" b="1" dirty="0">
              <a:latin typeface="Times New Roman" panose="02020603050405020304" pitchFamily="18" charset="0"/>
              <a:cs typeface="Times New Roman" panose="02020603050405020304" pitchFamily="18" charset="0"/>
            </a:endParaRPr>
          </a:p>
        </p:txBody>
      </p:sp>
      <p:sp>
        <p:nvSpPr>
          <p:cNvPr id="41" name="矩形 40"/>
          <p:cNvSpPr>
            <a:spLocks noChangeArrowheads="1"/>
          </p:cNvSpPr>
          <p:nvPr/>
        </p:nvSpPr>
        <p:spPr bwMode="auto">
          <a:xfrm>
            <a:off x="1642077" y="3739983"/>
            <a:ext cx="6731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3200" b="1">
                <a:solidFill>
                  <a:srgbClr val="FF0000"/>
                </a:solidFill>
                <a:latin typeface="Times New Roman" panose="02020603050405020304" pitchFamily="18" charset="0"/>
                <a:ea typeface="隶书" panose="02010509060101010101" pitchFamily="49" charset="-122"/>
                <a:cs typeface="Times New Roman" panose="02020603050405020304" pitchFamily="18" charset="0"/>
              </a:rPr>
              <a:t>√</a:t>
            </a:r>
            <a:endParaRPr lang="zh-CN" altLang="en-US" sz="3200">
              <a:solidFill>
                <a:srgbClr val="FF0000"/>
              </a:solidFill>
              <a:latin typeface="Times New Roman" panose="02020603050405020304" pitchFamily="18" charset="0"/>
              <a:ea typeface="隶书" panose="02010509060101010101" pitchFamily="49" charset="-122"/>
              <a:cs typeface="Times New Roman" panose="02020603050405020304" pitchFamily="18" charset="0"/>
            </a:endParaRPr>
          </a:p>
        </p:txBody>
      </p:sp>
      <p:grpSp>
        <p:nvGrpSpPr>
          <p:cNvPr id="21518" name="组合 3"/>
          <p:cNvGrpSpPr/>
          <p:nvPr/>
        </p:nvGrpSpPr>
        <p:grpSpPr bwMode="auto">
          <a:xfrm>
            <a:off x="5253539" y="685397"/>
            <a:ext cx="1498598" cy="752474"/>
            <a:chOff x="777218" y="1726393"/>
            <a:chExt cx="1500817" cy="751203"/>
          </a:xfrm>
        </p:grpSpPr>
        <p:grpSp>
          <p:nvGrpSpPr>
            <p:cNvPr id="21519" name="组合 4"/>
            <p:cNvGrpSpPr/>
            <p:nvPr/>
          </p:nvGrpSpPr>
          <p:grpSpPr bwMode="auto">
            <a:xfrm>
              <a:off x="1151626" y="1726393"/>
              <a:ext cx="1126409" cy="751203"/>
              <a:chOff x="4570982" y="1916862"/>
              <a:chExt cx="1315576" cy="876752"/>
            </a:xfrm>
          </p:grpSpPr>
          <p:sp>
            <p:nvSpPr>
              <p:cNvPr id="46" name="矩形 45"/>
              <p:cNvSpPr/>
              <p:nvPr/>
            </p:nvSpPr>
            <p:spPr bwMode="auto">
              <a:xfrm>
                <a:off x="4571911" y="2355238"/>
                <a:ext cx="436358" cy="438376"/>
              </a:xfrm>
              <a:prstGeom prst="rect">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cs typeface="Times New Roman" panose="02020603050405020304" pitchFamily="18" charset="0"/>
                </a:endParaRPr>
              </a:p>
            </p:txBody>
          </p:sp>
          <p:sp>
            <p:nvSpPr>
              <p:cNvPr id="47" name="矩形 46"/>
              <p:cNvSpPr/>
              <p:nvPr/>
            </p:nvSpPr>
            <p:spPr bwMode="auto">
              <a:xfrm>
                <a:off x="5008269" y="2355238"/>
                <a:ext cx="440073" cy="438376"/>
              </a:xfrm>
              <a:prstGeom prst="rect">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cs typeface="Times New Roman" panose="02020603050405020304" pitchFamily="18" charset="0"/>
                </a:endParaRPr>
              </a:p>
            </p:txBody>
          </p:sp>
          <p:sp>
            <p:nvSpPr>
              <p:cNvPr id="48" name="矩形 47"/>
              <p:cNvSpPr/>
              <p:nvPr/>
            </p:nvSpPr>
            <p:spPr bwMode="auto">
              <a:xfrm>
                <a:off x="5448342" y="2355238"/>
                <a:ext cx="438216" cy="438376"/>
              </a:xfrm>
              <a:prstGeom prst="rect">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cs typeface="Times New Roman" panose="02020603050405020304" pitchFamily="18" charset="0"/>
                </a:endParaRPr>
              </a:p>
            </p:txBody>
          </p:sp>
          <p:sp>
            <p:nvSpPr>
              <p:cNvPr id="49" name="矩形 48"/>
              <p:cNvSpPr/>
              <p:nvPr/>
            </p:nvSpPr>
            <p:spPr bwMode="auto">
              <a:xfrm>
                <a:off x="4570982" y="1916862"/>
                <a:ext cx="438216" cy="438376"/>
              </a:xfrm>
              <a:prstGeom prst="rect">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cs typeface="Times New Roman" panose="02020603050405020304" pitchFamily="18" charset="0"/>
                </a:endParaRPr>
              </a:p>
            </p:txBody>
          </p:sp>
        </p:grpSp>
        <p:sp>
          <p:nvSpPr>
            <p:cNvPr id="45" name="矩形 44"/>
            <p:cNvSpPr/>
            <p:nvPr/>
          </p:nvSpPr>
          <p:spPr bwMode="auto">
            <a:xfrm>
              <a:off x="777218" y="2103578"/>
              <a:ext cx="375205" cy="374017"/>
            </a:xfrm>
            <a:prstGeom prst="rect">
              <a:avLst/>
            </a:prstGeom>
            <a:solidFill>
              <a:srgbClr val="FFFFFF"/>
            </a:solidFill>
            <a:ln>
              <a:solidFill>
                <a:srgbClr val="814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cs typeface="Times New Roman" panose="02020603050405020304" pitchFamily="18" charset="0"/>
              </a:endParaRPr>
            </a:p>
          </p:txBody>
        </p:sp>
      </p:grpSp>
      <p:sp>
        <p:nvSpPr>
          <p:cNvPr id="40" name="文本框 39"/>
          <p:cNvSpPr txBox="1"/>
          <p:nvPr/>
        </p:nvSpPr>
        <p:spPr>
          <a:xfrm>
            <a:off x="5812221" y="4482079"/>
            <a:ext cx="2994149" cy="338554"/>
          </a:xfrm>
          <a:prstGeom prst="rect">
            <a:avLst/>
          </a:prstGeom>
          <a:noFill/>
        </p:spPr>
        <p:txBody>
          <a:bodyPr wrap="square" rtlCol="0">
            <a:spAutoFit/>
          </a:bodyPr>
          <a:lstStyle/>
          <a:p>
            <a:r>
              <a:rPr lang="en-US" altLang="zh-CN" sz="1600" b="1" dirty="0">
                <a:solidFill>
                  <a:schemeClr val="accent2">
                    <a:lumMod val="50000"/>
                  </a:schemeClr>
                </a:solidFill>
                <a:latin typeface="+mn-lt"/>
                <a:ea typeface="+mj-ea"/>
              </a:rPr>
              <a:t>【</a:t>
            </a:r>
            <a:r>
              <a:rPr lang="zh-CN" altLang="en-US" sz="1600" b="1" dirty="0">
                <a:solidFill>
                  <a:schemeClr val="accent2">
                    <a:lumMod val="50000"/>
                  </a:schemeClr>
                </a:solidFill>
                <a:latin typeface="+mn-lt"/>
                <a:ea typeface="+mj-ea"/>
              </a:rPr>
              <a:t>选自教材</a:t>
            </a:r>
            <a:r>
              <a:rPr lang="en-US" altLang="zh-CN" sz="1600" b="1" dirty="0">
                <a:solidFill>
                  <a:schemeClr val="accent2">
                    <a:lumMod val="50000"/>
                  </a:schemeClr>
                </a:solidFill>
                <a:latin typeface="+mn-lt"/>
                <a:ea typeface="+mj-ea"/>
              </a:rPr>
              <a:t>P4 </a:t>
            </a:r>
            <a:r>
              <a:rPr lang="zh-CN" altLang="en-US" sz="1600" b="1" dirty="0">
                <a:solidFill>
                  <a:schemeClr val="accent2">
                    <a:lumMod val="50000"/>
                  </a:schemeClr>
                </a:solidFill>
                <a:latin typeface="+mn-lt"/>
                <a:ea typeface="+mj-ea"/>
              </a:rPr>
              <a:t>练习一 第</a:t>
            </a:r>
            <a:r>
              <a:rPr lang="en-US" altLang="zh-CN" sz="1600" b="1" dirty="0">
                <a:solidFill>
                  <a:schemeClr val="accent2">
                    <a:lumMod val="50000"/>
                  </a:schemeClr>
                </a:solidFill>
                <a:latin typeface="+mn-lt"/>
                <a:ea typeface="+mj-ea"/>
              </a:rPr>
              <a:t>4</a:t>
            </a:r>
            <a:r>
              <a:rPr lang="zh-CN" altLang="en-US" sz="1600" b="1" dirty="0">
                <a:solidFill>
                  <a:schemeClr val="accent2">
                    <a:lumMod val="50000"/>
                  </a:schemeClr>
                </a:solidFill>
                <a:latin typeface="+mn-lt"/>
                <a:ea typeface="+mj-ea"/>
              </a:rPr>
              <a:t>题</a:t>
            </a:r>
            <a:r>
              <a:rPr lang="en-US" altLang="zh-CN" sz="1600" b="1" dirty="0">
                <a:solidFill>
                  <a:schemeClr val="accent2">
                    <a:lumMod val="50000"/>
                  </a:schemeClr>
                </a:solidFill>
                <a:latin typeface="+mn-lt"/>
                <a:ea typeface="+mj-ea"/>
              </a:rPr>
              <a:t>】</a:t>
            </a:r>
            <a:endParaRPr lang="zh-CN" altLang="en-US" sz="1600" b="1" dirty="0">
              <a:solidFill>
                <a:schemeClr val="accent2">
                  <a:lumMod val="50000"/>
                </a:schemeClr>
              </a:solidFill>
              <a:latin typeface="+mn-lt"/>
              <a:ea typeface="+mj-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Text Box 2"/>
          <p:cNvSpPr txBox="1">
            <a:spLocks noChangeArrowheads="1"/>
          </p:cNvSpPr>
          <p:nvPr/>
        </p:nvSpPr>
        <p:spPr bwMode="auto">
          <a:xfrm>
            <a:off x="524780" y="3710525"/>
            <a:ext cx="7842160" cy="1076961"/>
          </a:xfrm>
          <a:prstGeom prst="rect">
            <a:avLst/>
          </a:prstGeom>
          <a:noFill/>
          <a:ln>
            <a:noFill/>
          </a:ln>
        </p:spPr>
        <p:txBody>
          <a:bodyPr wrap="square">
            <a:spAutoFit/>
          </a:bodyPr>
          <a:lstStyle>
            <a:lvl1pPr indent="790575">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indent="0" eaLnBrk="1" hangingPunct="1">
              <a:lnSpc>
                <a:spcPct val="120000"/>
              </a:lnSpc>
              <a:defRPr/>
            </a:pPr>
            <a:r>
              <a:rPr lang="zh-CN" altLang="en-US" sz="2800" b="1" dirty="0">
                <a:latin typeface="+mj-lt"/>
                <a:cs typeface="Times New Roman" panose="02020603050405020304" pitchFamily="18" charset="0"/>
              </a:rPr>
              <a:t>（1）这个几何体</a:t>
            </a:r>
            <a:r>
              <a:rPr lang="zh-CN" altLang="en-US" sz="2800" b="1" dirty="0">
                <a:latin typeface="+mj-lt"/>
                <a:ea typeface="+mj-ea"/>
              </a:rPr>
              <a:t>如果是由 </a:t>
            </a:r>
            <a:r>
              <a:rPr lang="en-US" altLang="zh-CN" sz="2800" b="1" dirty="0">
                <a:latin typeface="+mj-lt"/>
                <a:ea typeface="+mj-ea"/>
              </a:rPr>
              <a:t>4 </a:t>
            </a:r>
            <a:r>
              <a:rPr lang="zh-CN" altLang="en-US" sz="2800" b="1" dirty="0">
                <a:latin typeface="+mj-lt"/>
                <a:ea typeface="+mj-ea"/>
              </a:rPr>
              <a:t>个小正方体组成的，可以怎样摆？</a:t>
            </a:r>
            <a:endParaRPr lang="en-US" altLang="zh-CN" sz="2800" b="1" dirty="0">
              <a:latin typeface="+mj-lt"/>
              <a:ea typeface="+mj-ea"/>
            </a:endParaRPr>
          </a:p>
        </p:txBody>
      </p:sp>
      <p:sp>
        <p:nvSpPr>
          <p:cNvPr id="22532" name="Text Box 2"/>
          <p:cNvSpPr txBox="1">
            <a:spLocks noChangeArrowheads="1"/>
          </p:cNvSpPr>
          <p:nvPr/>
        </p:nvSpPr>
        <p:spPr bwMode="auto">
          <a:xfrm>
            <a:off x="524780" y="474896"/>
            <a:ext cx="398145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20000"/>
              </a:lnSpc>
            </a:pPr>
            <a:r>
              <a:rPr lang="en-US" altLang="zh-CN" sz="3200" b="1" dirty="0">
                <a:latin typeface="Times New Roman" panose="02020603050405020304" pitchFamily="18" charset="0"/>
              </a:rPr>
              <a:t>5.</a:t>
            </a:r>
            <a:endParaRPr lang="zh-CN" altLang="en-US" sz="3200" b="1" dirty="0">
              <a:latin typeface="Times New Roman" panose="02020603050405020304" pitchFamily="18" charset="0"/>
            </a:endParaRPr>
          </a:p>
        </p:txBody>
      </p:sp>
      <p:sp>
        <p:nvSpPr>
          <p:cNvPr id="23559" name="AutoShape 27"/>
          <p:cNvSpPr>
            <a:spLocks noChangeArrowheads="1"/>
          </p:cNvSpPr>
          <p:nvPr/>
        </p:nvSpPr>
        <p:spPr bwMode="auto">
          <a:xfrm>
            <a:off x="2125898" y="2358004"/>
            <a:ext cx="2826802" cy="1013753"/>
          </a:xfrm>
          <a:prstGeom prst="wedgeRoundRectCallout">
            <a:avLst>
              <a:gd name="adj1" fmla="val 64542"/>
              <a:gd name="adj2" fmla="val -6684"/>
              <a:gd name="adj3" fmla="val 16667"/>
            </a:avLst>
          </a:prstGeom>
          <a:solidFill>
            <a:srgbClr val="FFFFFF"/>
          </a:solidFill>
          <a:ln w="19050">
            <a:solidFill>
              <a:schemeClr val="accent4"/>
            </a:solidFill>
            <a:miter lim="800000"/>
          </a:ln>
        </p:spPr>
        <p:txBody>
          <a:bodyPr wrap="square" anchor="ct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10000"/>
              </a:lnSpc>
              <a:defRPr/>
            </a:pPr>
            <a:r>
              <a:rPr lang="zh-CN" altLang="en-US" sz="2500" b="1" dirty="0">
                <a:latin typeface="Times New Roman" panose="02020603050405020304" pitchFamily="18" charset="0"/>
                <a:cs typeface="Times New Roman" panose="02020603050405020304" pitchFamily="18" charset="0"/>
              </a:rPr>
              <a:t>可能是由 </a:t>
            </a:r>
            <a:r>
              <a:rPr lang="en-US" altLang="zh-CN" sz="2500" b="1" dirty="0">
                <a:latin typeface="Times New Roman" panose="02020603050405020304" pitchFamily="18" charset="0"/>
                <a:cs typeface="Times New Roman" panose="02020603050405020304" pitchFamily="18" charset="0"/>
              </a:rPr>
              <a:t>3 </a:t>
            </a:r>
            <a:r>
              <a:rPr lang="zh-CN" altLang="en-US" sz="2500" b="1" dirty="0">
                <a:latin typeface="Times New Roman" panose="02020603050405020304" pitchFamily="18" charset="0"/>
                <a:cs typeface="Times New Roman" panose="02020603050405020304" pitchFamily="18" charset="0"/>
              </a:rPr>
              <a:t>个小正方体摆成的。</a:t>
            </a:r>
            <a:endParaRPr lang="zh-CN" altLang="en-US" sz="2500" b="1" dirty="0">
              <a:latin typeface="Times New Roman" panose="02020603050405020304" pitchFamily="18" charset="0"/>
              <a:cs typeface="Times New Roman" panose="02020603050405020304" pitchFamily="18" charset="0"/>
            </a:endParaRPr>
          </a:p>
        </p:txBody>
      </p:sp>
      <p:grpSp>
        <p:nvGrpSpPr>
          <p:cNvPr id="22536" name="组合 9"/>
          <p:cNvGrpSpPr/>
          <p:nvPr/>
        </p:nvGrpSpPr>
        <p:grpSpPr bwMode="auto">
          <a:xfrm>
            <a:off x="6292963" y="709955"/>
            <a:ext cx="2470150" cy="1790700"/>
            <a:chOff x="6474529" y="194435"/>
            <a:chExt cx="2469446" cy="1789712"/>
          </a:xfrm>
        </p:grpSpPr>
        <p:sp>
          <p:nvSpPr>
            <p:cNvPr id="23562" name="AutoShape 27"/>
            <p:cNvSpPr>
              <a:spLocks noChangeArrowheads="1"/>
            </p:cNvSpPr>
            <p:nvPr/>
          </p:nvSpPr>
          <p:spPr bwMode="auto">
            <a:xfrm>
              <a:off x="6474529" y="194435"/>
              <a:ext cx="2469446" cy="1789712"/>
            </a:xfrm>
            <a:prstGeom prst="cloudCallout">
              <a:avLst>
                <a:gd name="adj1" fmla="val -41632"/>
                <a:gd name="adj2" fmla="val 52402"/>
              </a:avLst>
            </a:prstGeom>
            <a:solidFill>
              <a:srgbClr val="FFFFFF"/>
            </a:solidFill>
            <a:ln w="19050">
              <a:solidFill>
                <a:schemeClr val="accent4"/>
              </a:solidFill>
              <a:miter lim="800000"/>
            </a:ln>
          </p:spPr>
          <p:txBody>
            <a:bodyPr anchor="ct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110000"/>
                </a:lnSpc>
                <a:defRPr/>
              </a:pPr>
              <a:endParaRPr lang="en-US" altLang="zh-CN" sz="3200" b="1" dirty="0">
                <a:latin typeface="Arial" panose="020B0604020202020204" pitchFamily="34" charset="0"/>
              </a:endParaRPr>
            </a:p>
            <a:p>
              <a:pPr eaLnBrk="1" hangingPunct="1">
                <a:lnSpc>
                  <a:spcPct val="110000"/>
                </a:lnSpc>
                <a:defRPr/>
              </a:pPr>
              <a:endParaRPr lang="zh-CN" altLang="en-US" sz="3200" b="1" dirty="0">
                <a:latin typeface="Arial" panose="020B0604020202020204" pitchFamily="34" charset="0"/>
              </a:endParaRPr>
            </a:p>
          </p:txBody>
        </p:sp>
        <p:grpSp>
          <p:nvGrpSpPr>
            <p:cNvPr id="22542" name="Group 34"/>
            <p:cNvGrpSpPr/>
            <p:nvPr/>
          </p:nvGrpSpPr>
          <p:grpSpPr bwMode="auto">
            <a:xfrm>
              <a:off x="7109154" y="493236"/>
              <a:ext cx="1059432" cy="1058862"/>
              <a:chOff x="7389" y="6045"/>
              <a:chExt cx="1667" cy="1669"/>
            </a:xfrm>
          </p:grpSpPr>
          <p:sp>
            <p:nvSpPr>
              <p:cNvPr id="22543" name="AutoShape 37"/>
              <p:cNvSpPr>
                <a:spLocks noChangeArrowheads="1"/>
              </p:cNvSpPr>
              <p:nvPr/>
            </p:nvSpPr>
            <p:spPr bwMode="auto">
              <a:xfrm>
                <a:off x="7389" y="6761"/>
                <a:ext cx="951" cy="953"/>
              </a:xfrm>
              <a:prstGeom prst="cube">
                <a:avLst>
                  <a:gd name="adj" fmla="val 25000"/>
                </a:avLst>
              </a:prstGeom>
              <a:solidFill>
                <a:srgbClr val="F4EED8"/>
              </a:solidFill>
              <a:ln w="15875">
                <a:solidFill>
                  <a:srgbClr val="E72D8B"/>
                </a:solidFill>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endParaRPr lang="zh-CN" altLang="en-US">
                  <a:latin typeface="Arial" panose="020B0604020202020204" pitchFamily="34" charset="0"/>
                </a:endParaRPr>
              </a:p>
            </p:txBody>
          </p:sp>
          <p:sp>
            <p:nvSpPr>
              <p:cNvPr id="22544" name="AutoShape 38"/>
              <p:cNvSpPr>
                <a:spLocks noChangeArrowheads="1"/>
              </p:cNvSpPr>
              <p:nvPr/>
            </p:nvSpPr>
            <p:spPr bwMode="auto">
              <a:xfrm>
                <a:off x="8104" y="6761"/>
                <a:ext cx="952" cy="953"/>
              </a:xfrm>
              <a:prstGeom prst="cube">
                <a:avLst>
                  <a:gd name="adj" fmla="val 25000"/>
                </a:avLst>
              </a:prstGeom>
              <a:solidFill>
                <a:srgbClr val="F4EED8"/>
              </a:solidFill>
              <a:ln w="15875">
                <a:solidFill>
                  <a:srgbClr val="E72D8B"/>
                </a:solidFill>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endParaRPr lang="zh-CN" altLang="en-US">
                  <a:latin typeface="Arial" panose="020B0604020202020204" pitchFamily="34" charset="0"/>
                </a:endParaRPr>
              </a:p>
            </p:txBody>
          </p:sp>
          <p:sp>
            <p:nvSpPr>
              <p:cNvPr id="22545" name="AutoShape 39"/>
              <p:cNvSpPr>
                <a:spLocks noChangeArrowheads="1"/>
              </p:cNvSpPr>
              <p:nvPr/>
            </p:nvSpPr>
            <p:spPr bwMode="auto">
              <a:xfrm>
                <a:off x="8104" y="6045"/>
                <a:ext cx="952" cy="953"/>
              </a:xfrm>
              <a:prstGeom prst="cube">
                <a:avLst>
                  <a:gd name="adj" fmla="val 25000"/>
                </a:avLst>
              </a:prstGeom>
              <a:solidFill>
                <a:srgbClr val="F4EED8"/>
              </a:solidFill>
              <a:ln w="15875">
                <a:solidFill>
                  <a:srgbClr val="E72D8B"/>
                </a:solidFill>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endParaRPr lang="zh-CN" altLang="en-US">
                  <a:latin typeface="Arial" panose="020B0604020202020204" pitchFamily="34" charset="0"/>
                </a:endParaRPr>
              </a:p>
            </p:txBody>
          </p:sp>
        </p:grpSp>
      </p:grpSp>
      <p:pic>
        <p:nvPicPr>
          <p:cNvPr id="22537" name="图片 17"/>
          <p:cNvPicPr>
            <a:picLocks noChangeAspect="1"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5220072" y="2126025"/>
            <a:ext cx="1342185" cy="1598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图片 3"/>
          <p:cNvPicPr>
            <a:picLocks noChangeAspect="1"/>
          </p:cNvPicPr>
          <p:nvPr/>
        </p:nvPicPr>
        <p:blipFill>
          <a:blip r:embed="rId2"/>
          <a:stretch>
            <a:fillRect/>
          </a:stretch>
        </p:blipFill>
        <p:spPr>
          <a:xfrm>
            <a:off x="1136539" y="2722024"/>
            <a:ext cx="721987" cy="714118"/>
          </a:xfrm>
          <a:prstGeom prst="rect">
            <a:avLst/>
          </a:prstGeom>
        </p:spPr>
      </p:pic>
      <p:sp>
        <p:nvSpPr>
          <p:cNvPr id="20" name="Text Box 2"/>
          <p:cNvSpPr txBox="1">
            <a:spLocks noChangeArrowheads="1"/>
          </p:cNvSpPr>
          <p:nvPr/>
        </p:nvSpPr>
        <p:spPr bwMode="auto">
          <a:xfrm>
            <a:off x="971601" y="510758"/>
            <a:ext cx="5345352" cy="2111091"/>
          </a:xfrm>
          <a:prstGeom prst="rect">
            <a:avLst/>
          </a:prstGeom>
          <a:noFill/>
          <a:ln>
            <a:noFill/>
          </a:ln>
        </p:spPr>
        <p:txBody>
          <a:bodyPr wrap="square">
            <a:spAutoFit/>
          </a:bodyPr>
          <a:lstStyle>
            <a:lvl1pPr indent="790575">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indent="0" eaLnBrk="1" hangingPunct="1">
              <a:lnSpc>
                <a:spcPct val="120000"/>
              </a:lnSpc>
              <a:defRPr/>
            </a:pPr>
            <a:r>
              <a:rPr lang="zh-CN" altLang="en-US" sz="2800" b="1" dirty="0">
                <a:latin typeface="+mj-lt"/>
                <a:ea typeface="+mj-ea"/>
              </a:rPr>
              <a:t>从前面观察一个由同样的小正方体组成的几何体，看到的图形如下图，这个几何体可能是怎样摆的？</a:t>
            </a:r>
            <a:endParaRPr lang="en-US" altLang="zh-CN" sz="2800" b="1" dirty="0">
              <a:latin typeface="+mj-lt"/>
              <a:ea typeface="+mj-ea"/>
            </a:endParaRPr>
          </a:p>
        </p:txBody>
      </p:sp>
      <p:sp>
        <p:nvSpPr>
          <p:cNvPr id="14" name="文本框 13"/>
          <p:cNvSpPr txBox="1"/>
          <p:nvPr/>
        </p:nvSpPr>
        <p:spPr>
          <a:xfrm>
            <a:off x="5885793" y="4482079"/>
            <a:ext cx="2920577" cy="338554"/>
          </a:xfrm>
          <a:prstGeom prst="rect">
            <a:avLst/>
          </a:prstGeom>
          <a:noFill/>
        </p:spPr>
        <p:txBody>
          <a:bodyPr wrap="square" rtlCol="0">
            <a:spAutoFit/>
          </a:bodyPr>
          <a:lstStyle/>
          <a:p>
            <a:r>
              <a:rPr lang="en-US" altLang="zh-CN" sz="1600" b="1" dirty="0">
                <a:solidFill>
                  <a:schemeClr val="accent2">
                    <a:lumMod val="50000"/>
                  </a:schemeClr>
                </a:solidFill>
                <a:latin typeface="+mn-lt"/>
                <a:ea typeface="+mj-ea"/>
              </a:rPr>
              <a:t>【</a:t>
            </a:r>
            <a:r>
              <a:rPr lang="zh-CN" altLang="en-US" sz="1600" b="1" dirty="0">
                <a:solidFill>
                  <a:schemeClr val="accent2">
                    <a:lumMod val="50000"/>
                  </a:schemeClr>
                </a:solidFill>
                <a:latin typeface="+mn-lt"/>
                <a:ea typeface="+mj-ea"/>
              </a:rPr>
              <a:t>选自教材</a:t>
            </a:r>
            <a:r>
              <a:rPr lang="en-US" altLang="zh-CN" sz="1600" b="1" dirty="0">
                <a:solidFill>
                  <a:schemeClr val="accent2">
                    <a:lumMod val="50000"/>
                  </a:schemeClr>
                </a:solidFill>
                <a:latin typeface="+mn-lt"/>
                <a:ea typeface="+mj-ea"/>
              </a:rPr>
              <a:t>P4 </a:t>
            </a:r>
            <a:r>
              <a:rPr lang="zh-CN" altLang="en-US" sz="1600" b="1" dirty="0">
                <a:solidFill>
                  <a:schemeClr val="accent2">
                    <a:lumMod val="50000"/>
                  </a:schemeClr>
                </a:solidFill>
                <a:latin typeface="+mn-lt"/>
                <a:ea typeface="+mj-ea"/>
              </a:rPr>
              <a:t>练习一 第</a:t>
            </a:r>
            <a:r>
              <a:rPr lang="en-US" altLang="zh-CN" sz="1600" b="1" dirty="0">
                <a:solidFill>
                  <a:schemeClr val="accent2">
                    <a:lumMod val="50000"/>
                  </a:schemeClr>
                </a:solidFill>
                <a:latin typeface="+mn-lt"/>
                <a:ea typeface="+mj-ea"/>
              </a:rPr>
              <a:t>5</a:t>
            </a:r>
            <a:r>
              <a:rPr lang="zh-CN" altLang="en-US" sz="1600" b="1" dirty="0">
                <a:solidFill>
                  <a:schemeClr val="accent2">
                    <a:lumMod val="50000"/>
                  </a:schemeClr>
                </a:solidFill>
                <a:latin typeface="+mn-lt"/>
                <a:ea typeface="+mj-ea"/>
              </a:rPr>
              <a:t>题</a:t>
            </a:r>
            <a:r>
              <a:rPr lang="en-US" altLang="zh-CN" sz="1600" b="1" dirty="0">
                <a:solidFill>
                  <a:schemeClr val="accent2">
                    <a:lumMod val="50000"/>
                  </a:schemeClr>
                </a:solidFill>
                <a:latin typeface="+mn-lt"/>
                <a:ea typeface="+mj-ea"/>
              </a:rPr>
              <a:t>】</a:t>
            </a:r>
            <a:endParaRPr lang="zh-CN" altLang="en-US" sz="1600" b="1" dirty="0">
              <a:solidFill>
                <a:schemeClr val="accent2">
                  <a:lumMod val="50000"/>
                </a:schemeClr>
              </a:solidFill>
              <a:latin typeface="+mn-lt"/>
              <a:ea typeface="+mj-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1" descr="8"/>
          <p:cNvPicPr>
            <a:picLocks noChangeAspect="1" noChangeArrowheads="1"/>
          </p:cNvPicPr>
          <p:nvPr/>
        </p:nvPicPr>
        <p:blipFill>
          <a:blip r:embed="rId1">
            <a:extLst>
              <a:ext uri="{28A0092B-C50C-407E-A947-70E740481C1C}">
                <a14:useLocalDpi xmlns:a14="http://schemas.microsoft.com/office/drawing/2010/main" val="0"/>
              </a:ext>
            </a:extLst>
          </a:blip>
          <a:srcRect l="6964" t="13885" r="34407" b="6345"/>
          <a:stretch>
            <a:fillRect/>
          </a:stretch>
        </p:blipFill>
        <p:spPr bwMode="auto">
          <a:xfrm>
            <a:off x="979488" y="2066925"/>
            <a:ext cx="895350" cy="925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34"/>
          <p:cNvGrpSpPr/>
          <p:nvPr/>
        </p:nvGrpSpPr>
        <p:grpSpPr bwMode="auto">
          <a:xfrm>
            <a:off x="2559050" y="1993900"/>
            <a:ext cx="1208088" cy="1058863"/>
            <a:chOff x="7492" y="5984"/>
            <a:chExt cx="1899" cy="1669"/>
          </a:xfrm>
        </p:grpSpPr>
        <p:sp>
          <p:nvSpPr>
            <p:cNvPr id="23562" name="AutoShape 35"/>
            <p:cNvSpPr>
              <a:spLocks noChangeArrowheads="1"/>
            </p:cNvSpPr>
            <p:nvPr/>
          </p:nvSpPr>
          <p:spPr bwMode="auto">
            <a:xfrm>
              <a:off x="8439" y="6445"/>
              <a:ext cx="952" cy="953"/>
            </a:xfrm>
            <a:prstGeom prst="cube">
              <a:avLst>
                <a:gd name="adj" fmla="val 25000"/>
              </a:avLst>
            </a:prstGeom>
            <a:solidFill>
              <a:srgbClr val="F4EED8"/>
            </a:solidFill>
            <a:ln w="15875">
              <a:solidFill>
                <a:srgbClr val="B46FB9"/>
              </a:solidFill>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endParaRPr lang="zh-CN" altLang="en-US">
                <a:latin typeface="Arial" panose="020B0604020202020204" pitchFamily="34" charset="0"/>
              </a:endParaRPr>
            </a:p>
          </p:txBody>
        </p:sp>
        <p:sp>
          <p:nvSpPr>
            <p:cNvPr id="23563" name="AutoShape 37"/>
            <p:cNvSpPr>
              <a:spLocks noChangeArrowheads="1"/>
            </p:cNvSpPr>
            <p:nvPr/>
          </p:nvSpPr>
          <p:spPr bwMode="auto">
            <a:xfrm>
              <a:off x="7492" y="6700"/>
              <a:ext cx="951" cy="953"/>
            </a:xfrm>
            <a:prstGeom prst="cube">
              <a:avLst>
                <a:gd name="adj" fmla="val 25000"/>
              </a:avLst>
            </a:prstGeom>
            <a:solidFill>
              <a:srgbClr val="F4EED8"/>
            </a:solidFill>
            <a:ln w="15875">
              <a:solidFill>
                <a:srgbClr val="B46FB9"/>
              </a:solidFill>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endParaRPr lang="zh-CN" altLang="en-US">
                <a:latin typeface="Arial" panose="020B0604020202020204" pitchFamily="34" charset="0"/>
              </a:endParaRPr>
            </a:p>
          </p:txBody>
        </p:sp>
        <p:sp>
          <p:nvSpPr>
            <p:cNvPr id="23564" name="AutoShape 38"/>
            <p:cNvSpPr>
              <a:spLocks noChangeArrowheads="1"/>
            </p:cNvSpPr>
            <p:nvPr/>
          </p:nvSpPr>
          <p:spPr bwMode="auto">
            <a:xfrm>
              <a:off x="8207" y="6700"/>
              <a:ext cx="952" cy="953"/>
            </a:xfrm>
            <a:prstGeom prst="cube">
              <a:avLst>
                <a:gd name="adj" fmla="val 25000"/>
              </a:avLst>
            </a:prstGeom>
            <a:solidFill>
              <a:srgbClr val="F4EED8"/>
            </a:solidFill>
            <a:ln w="15875">
              <a:solidFill>
                <a:srgbClr val="B46FB9"/>
              </a:solidFill>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endParaRPr lang="zh-CN" altLang="en-US">
                <a:latin typeface="Arial" panose="020B0604020202020204" pitchFamily="34" charset="0"/>
              </a:endParaRPr>
            </a:p>
          </p:txBody>
        </p:sp>
        <p:sp>
          <p:nvSpPr>
            <p:cNvPr id="23565" name="AutoShape 39"/>
            <p:cNvSpPr>
              <a:spLocks noChangeArrowheads="1"/>
            </p:cNvSpPr>
            <p:nvPr/>
          </p:nvSpPr>
          <p:spPr bwMode="auto">
            <a:xfrm>
              <a:off x="8207" y="5984"/>
              <a:ext cx="952" cy="953"/>
            </a:xfrm>
            <a:prstGeom prst="cube">
              <a:avLst>
                <a:gd name="adj" fmla="val 25000"/>
              </a:avLst>
            </a:prstGeom>
            <a:solidFill>
              <a:srgbClr val="F4EED8"/>
            </a:solidFill>
            <a:ln w="15875">
              <a:solidFill>
                <a:srgbClr val="B46FB9"/>
              </a:solidFill>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endParaRPr lang="zh-CN" altLang="en-US">
                <a:latin typeface="Arial" panose="020B0604020202020204" pitchFamily="34" charset="0"/>
              </a:endParaRPr>
            </a:p>
          </p:txBody>
        </p:sp>
      </p:grpSp>
      <p:grpSp>
        <p:nvGrpSpPr>
          <p:cNvPr id="8" name="Group 34"/>
          <p:cNvGrpSpPr/>
          <p:nvPr/>
        </p:nvGrpSpPr>
        <p:grpSpPr bwMode="auto">
          <a:xfrm>
            <a:off x="4368800" y="1841500"/>
            <a:ext cx="1209675" cy="1211263"/>
            <a:chOff x="7492" y="5745"/>
            <a:chExt cx="1903" cy="1908"/>
          </a:xfrm>
        </p:grpSpPr>
        <p:sp>
          <p:nvSpPr>
            <p:cNvPr id="23558" name="AutoShape 35"/>
            <p:cNvSpPr>
              <a:spLocks noChangeArrowheads="1"/>
            </p:cNvSpPr>
            <p:nvPr/>
          </p:nvSpPr>
          <p:spPr bwMode="auto">
            <a:xfrm>
              <a:off x="8439" y="6445"/>
              <a:ext cx="952" cy="953"/>
            </a:xfrm>
            <a:prstGeom prst="cube">
              <a:avLst>
                <a:gd name="adj" fmla="val 25000"/>
              </a:avLst>
            </a:prstGeom>
            <a:solidFill>
              <a:srgbClr val="F4EED8"/>
            </a:solidFill>
            <a:ln w="15875">
              <a:solidFill>
                <a:srgbClr val="B46FB9"/>
              </a:solidFill>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endParaRPr lang="zh-CN" altLang="en-US">
                <a:latin typeface="Arial" panose="020B0604020202020204" pitchFamily="34" charset="0"/>
              </a:endParaRPr>
            </a:p>
          </p:txBody>
        </p:sp>
        <p:sp>
          <p:nvSpPr>
            <p:cNvPr id="23559" name="AutoShape 37"/>
            <p:cNvSpPr>
              <a:spLocks noChangeArrowheads="1"/>
            </p:cNvSpPr>
            <p:nvPr/>
          </p:nvSpPr>
          <p:spPr bwMode="auto">
            <a:xfrm>
              <a:off x="7492" y="6700"/>
              <a:ext cx="951" cy="953"/>
            </a:xfrm>
            <a:prstGeom prst="cube">
              <a:avLst>
                <a:gd name="adj" fmla="val 25000"/>
              </a:avLst>
            </a:prstGeom>
            <a:solidFill>
              <a:srgbClr val="F4EED8"/>
            </a:solidFill>
            <a:ln w="15875">
              <a:solidFill>
                <a:srgbClr val="B46FB9"/>
              </a:solidFill>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endParaRPr lang="zh-CN" altLang="en-US">
                <a:latin typeface="Arial" panose="020B0604020202020204" pitchFamily="34" charset="0"/>
              </a:endParaRPr>
            </a:p>
          </p:txBody>
        </p:sp>
        <p:sp>
          <p:nvSpPr>
            <p:cNvPr id="23560" name="AutoShape 38"/>
            <p:cNvSpPr>
              <a:spLocks noChangeArrowheads="1"/>
            </p:cNvSpPr>
            <p:nvPr/>
          </p:nvSpPr>
          <p:spPr bwMode="auto">
            <a:xfrm>
              <a:off x="8207" y="6700"/>
              <a:ext cx="952" cy="953"/>
            </a:xfrm>
            <a:prstGeom prst="cube">
              <a:avLst>
                <a:gd name="adj" fmla="val 25000"/>
              </a:avLst>
            </a:prstGeom>
            <a:solidFill>
              <a:srgbClr val="F4EED8"/>
            </a:solidFill>
            <a:ln w="15875">
              <a:solidFill>
                <a:srgbClr val="B46FB9"/>
              </a:solidFill>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endParaRPr lang="zh-CN" altLang="en-US">
                <a:latin typeface="Arial" panose="020B0604020202020204" pitchFamily="34" charset="0"/>
              </a:endParaRPr>
            </a:p>
          </p:txBody>
        </p:sp>
        <p:sp>
          <p:nvSpPr>
            <p:cNvPr id="23561" name="AutoShape 39"/>
            <p:cNvSpPr>
              <a:spLocks noChangeArrowheads="1"/>
            </p:cNvSpPr>
            <p:nvPr/>
          </p:nvSpPr>
          <p:spPr bwMode="auto">
            <a:xfrm>
              <a:off x="8443" y="5745"/>
              <a:ext cx="952" cy="953"/>
            </a:xfrm>
            <a:prstGeom prst="cube">
              <a:avLst>
                <a:gd name="adj" fmla="val 25000"/>
              </a:avLst>
            </a:prstGeom>
            <a:solidFill>
              <a:srgbClr val="F4EED8"/>
            </a:solidFill>
            <a:ln w="15875">
              <a:solidFill>
                <a:srgbClr val="B46FB9"/>
              </a:solidFill>
              <a:miter lim="800000"/>
            </a:ln>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endParaRPr lang="zh-CN" altLang="en-US">
                <a:latin typeface="Arial" panose="020B0604020202020204" pitchFamily="34" charset="0"/>
              </a:endParaRPr>
            </a:p>
          </p:txBody>
        </p:sp>
      </p:grpSp>
      <p:sp>
        <p:nvSpPr>
          <p:cNvPr id="13" name="矩形 12"/>
          <p:cNvSpPr>
            <a:spLocks noChangeArrowheads="1"/>
          </p:cNvSpPr>
          <p:nvPr/>
        </p:nvSpPr>
        <p:spPr bwMode="auto">
          <a:xfrm>
            <a:off x="6000750" y="2457450"/>
            <a:ext cx="27971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3200" b="1">
                <a:latin typeface="黑体" panose="02010609060101010101" pitchFamily="49" charset="-122"/>
              </a:rPr>
              <a:t>……</a:t>
            </a:r>
            <a:endParaRPr lang="zh-CN" altLang="en-US" sz="3200" b="1">
              <a:latin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2"/>
          <p:cNvSpPr txBox="1">
            <a:spLocks noChangeArrowheads="1"/>
          </p:cNvSpPr>
          <p:nvPr/>
        </p:nvSpPr>
        <p:spPr bwMode="auto">
          <a:xfrm>
            <a:off x="533400" y="1044575"/>
            <a:ext cx="8061325" cy="121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790575">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indent="0" eaLnBrk="1" hangingPunct="1">
              <a:lnSpc>
                <a:spcPct val="120000"/>
              </a:lnSpc>
            </a:pPr>
            <a:r>
              <a:rPr lang="zh-CN" altLang="en-US" sz="3200" b="1"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3200" b="1" dirty="0">
                <a:latin typeface="Times New Roman" panose="02020603050405020304" pitchFamily="18" charset="0"/>
                <a:ea typeface="黑体" panose="02010609060101010101" pitchFamily="49" charset="-122"/>
                <a:cs typeface="Times New Roman" panose="02020603050405020304" pitchFamily="18" charset="0"/>
              </a:rPr>
              <a:t>2</a:t>
            </a:r>
            <a:r>
              <a:rPr lang="zh-CN" altLang="en-US" sz="3200" b="1" dirty="0">
                <a:latin typeface="Times New Roman" panose="02020603050405020304" pitchFamily="18" charset="0"/>
                <a:ea typeface="黑体" panose="02010609060101010101" pitchFamily="49" charset="-122"/>
                <a:cs typeface="Times New Roman" panose="02020603050405020304" pitchFamily="18" charset="0"/>
              </a:rPr>
              <a:t>）这个几何体如果是由 </a:t>
            </a:r>
            <a:r>
              <a:rPr lang="en-US" altLang="zh-CN" sz="3200" b="1" dirty="0">
                <a:latin typeface="Times New Roman" panose="02020603050405020304" pitchFamily="18" charset="0"/>
                <a:ea typeface="黑体" panose="02010609060101010101" pitchFamily="49" charset="-122"/>
                <a:cs typeface="Times New Roman" panose="02020603050405020304" pitchFamily="18" charset="0"/>
              </a:rPr>
              <a:t>5 </a:t>
            </a:r>
            <a:r>
              <a:rPr lang="zh-CN" altLang="en-US" sz="3200" b="1" dirty="0">
                <a:latin typeface="Times New Roman" panose="02020603050405020304" pitchFamily="18" charset="0"/>
                <a:ea typeface="黑体" panose="02010609060101010101" pitchFamily="49" charset="-122"/>
                <a:cs typeface="Times New Roman" panose="02020603050405020304" pitchFamily="18" charset="0"/>
              </a:rPr>
              <a:t>个、</a:t>
            </a:r>
            <a:r>
              <a:rPr lang="en-US" altLang="zh-CN" sz="3200" b="1" dirty="0">
                <a:latin typeface="Times New Roman" panose="02020603050405020304" pitchFamily="18" charset="0"/>
                <a:ea typeface="黑体" panose="02010609060101010101" pitchFamily="49" charset="-122"/>
                <a:cs typeface="Times New Roman" panose="02020603050405020304" pitchFamily="18" charset="0"/>
              </a:rPr>
              <a:t>6 </a:t>
            </a:r>
            <a:r>
              <a:rPr lang="zh-CN" altLang="en-US" sz="3200" b="1" dirty="0">
                <a:latin typeface="Times New Roman" panose="02020603050405020304" pitchFamily="18" charset="0"/>
                <a:ea typeface="黑体" panose="02010609060101010101" pitchFamily="49" charset="-122"/>
                <a:cs typeface="Times New Roman" panose="02020603050405020304" pitchFamily="18" charset="0"/>
              </a:rPr>
              <a:t>个、</a:t>
            </a:r>
            <a:r>
              <a:rPr lang="en-US" altLang="zh-CN" sz="3200" b="1" dirty="0">
                <a:latin typeface="Times New Roman" panose="02020603050405020304" pitchFamily="18" charset="0"/>
                <a:ea typeface="黑体" panose="02010609060101010101" pitchFamily="49" charset="-122"/>
                <a:cs typeface="Times New Roman" panose="02020603050405020304" pitchFamily="18" charset="0"/>
              </a:rPr>
              <a:t>7 </a:t>
            </a:r>
            <a:r>
              <a:rPr lang="zh-CN" altLang="en-US" sz="3200" b="1" dirty="0">
                <a:latin typeface="Times New Roman" panose="02020603050405020304" pitchFamily="18" charset="0"/>
                <a:ea typeface="黑体" panose="02010609060101010101" pitchFamily="49" charset="-122"/>
                <a:cs typeface="Times New Roman" panose="02020603050405020304" pitchFamily="18" charset="0"/>
              </a:rPr>
              <a:t>个或更多的小正方形组成的，可以怎样摆？</a:t>
            </a:r>
            <a:endParaRPr lang="zh-CN" altLang="en-US" sz="3200"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3" name="Text Box 2"/>
          <p:cNvSpPr txBox="1">
            <a:spLocks noChangeArrowheads="1"/>
          </p:cNvSpPr>
          <p:nvPr/>
        </p:nvSpPr>
        <p:spPr bwMode="auto">
          <a:xfrm>
            <a:off x="533400" y="2395538"/>
            <a:ext cx="8061325" cy="1808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790575">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just" eaLnBrk="1" hangingPunct="1">
              <a:lnSpc>
                <a:spcPct val="120000"/>
              </a:lnSpc>
            </a:pPr>
            <a:r>
              <a:rPr lang="zh-CN" altLang="en-US" sz="3200" b="1">
                <a:solidFill>
                  <a:srgbClr val="0000FF"/>
                </a:solidFill>
                <a:latin typeface="Times New Roman" panose="02020603050405020304" pitchFamily="18" charset="0"/>
                <a:ea typeface="黑体" panose="02010609060101010101" pitchFamily="49" charset="-122"/>
                <a:cs typeface="Times New Roman" panose="02020603050405020304" pitchFamily="18" charset="0"/>
              </a:rPr>
              <a:t> 如果是</a:t>
            </a:r>
            <a:r>
              <a:rPr lang="zh-CN" altLang="en-US" sz="320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5 </a:t>
            </a:r>
            <a:r>
              <a:rPr lang="zh-CN" altLang="en-US" sz="3200" b="1">
                <a:solidFill>
                  <a:srgbClr val="0000FF"/>
                </a:solidFill>
                <a:latin typeface="Times New Roman" panose="02020603050405020304" pitchFamily="18" charset="0"/>
                <a:ea typeface="黑体" panose="02010609060101010101" pitchFamily="49" charset="-122"/>
                <a:cs typeface="Times New Roman" panose="02020603050405020304" pitchFamily="18" charset="0"/>
              </a:rPr>
              <a:t>个、</a:t>
            </a:r>
            <a:r>
              <a:rPr lang="en-US" altLang="zh-CN" sz="320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6</a:t>
            </a:r>
            <a:r>
              <a:rPr lang="en-US" altLang="zh-CN" sz="3200" b="1">
                <a:solidFill>
                  <a:srgbClr val="0000FF"/>
                </a:solidFill>
                <a:latin typeface="Times New Roman" panose="02020603050405020304" pitchFamily="18" charset="0"/>
                <a:ea typeface="黑体" panose="02010609060101010101" pitchFamily="49" charset="-122"/>
                <a:cs typeface="Times New Roman" panose="02020603050405020304" pitchFamily="18" charset="0"/>
              </a:rPr>
              <a:t> </a:t>
            </a:r>
            <a:r>
              <a:rPr lang="zh-CN" altLang="en-US" sz="3200" b="1">
                <a:solidFill>
                  <a:srgbClr val="0000FF"/>
                </a:solidFill>
                <a:latin typeface="Times New Roman" panose="02020603050405020304" pitchFamily="18" charset="0"/>
                <a:ea typeface="黑体" panose="02010609060101010101" pitchFamily="49" charset="-122"/>
                <a:cs typeface="Times New Roman" panose="02020603050405020304" pitchFamily="18" charset="0"/>
              </a:rPr>
              <a:t>个、</a:t>
            </a:r>
            <a:r>
              <a:rPr lang="en-US" altLang="zh-CN" sz="320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7</a:t>
            </a:r>
            <a:r>
              <a:rPr lang="en-US" altLang="zh-CN" sz="3200" b="1">
                <a:solidFill>
                  <a:srgbClr val="0000FF"/>
                </a:solidFill>
                <a:latin typeface="Times New Roman" panose="02020603050405020304" pitchFamily="18" charset="0"/>
                <a:ea typeface="黑体" panose="02010609060101010101" pitchFamily="49" charset="-122"/>
                <a:cs typeface="Times New Roman" panose="02020603050405020304" pitchFamily="18" charset="0"/>
              </a:rPr>
              <a:t> </a:t>
            </a:r>
            <a:r>
              <a:rPr lang="zh-CN" altLang="en-US" sz="3200" b="1">
                <a:solidFill>
                  <a:srgbClr val="0000FF"/>
                </a:solidFill>
                <a:latin typeface="Times New Roman" panose="02020603050405020304" pitchFamily="18" charset="0"/>
                <a:ea typeface="黑体" panose="02010609060101010101" pitchFamily="49" charset="-122"/>
                <a:cs typeface="Times New Roman" panose="02020603050405020304" pitchFamily="18" charset="0"/>
              </a:rPr>
              <a:t>个或更多，只要保证上下最多摆两层，左右最多摆两排就可以了。</a:t>
            </a:r>
            <a:endParaRPr lang="zh-CN" altLang="en-US" sz="3200" b="1">
              <a:solidFill>
                <a:srgbClr val="0000FF"/>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4" name="文本框 3"/>
          <p:cNvSpPr txBox="1"/>
          <p:nvPr/>
        </p:nvSpPr>
        <p:spPr>
          <a:xfrm>
            <a:off x="5843752" y="770523"/>
            <a:ext cx="2909609" cy="338554"/>
          </a:xfrm>
          <a:prstGeom prst="rect">
            <a:avLst/>
          </a:prstGeom>
          <a:noFill/>
        </p:spPr>
        <p:txBody>
          <a:bodyPr wrap="square" rtlCol="0">
            <a:spAutoFit/>
          </a:bodyPr>
          <a:lstStyle/>
          <a:p>
            <a:r>
              <a:rPr lang="en-US" altLang="zh-CN" sz="1600" b="1" dirty="0">
                <a:solidFill>
                  <a:schemeClr val="accent2">
                    <a:lumMod val="50000"/>
                  </a:schemeClr>
                </a:solidFill>
                <a:latin typeface="+mn-lt"/>
                <a:ea typeface="+mj-ea"/>
              </a:rPr>
              <a:t>【</a:t>
            </a:r>
            <a:r>
              <a:rPr lang="zh-CN" altLang="en-US" sz="1600" b="1" dirty="0">
                <a:solidFill>
                  <a:schemeClr val="accent2">
                    <a:lumMod val="50000"/>
                  </a:schemeClr>
                </a:solidFill>
                <a:latin typeface="+mn-lt"/>
                <a:ea typeface="+mj-ea"/>
              </a:rPr>
              <a:t>选自教材</a:t>
            </a:r>
            <a:r>
              <a:rPr lang="en-US" altLang="zh-CN" sz="1600" b="1" dirty="0">
                <a:solidFill>
                  <a:schemeClr val="accent2">
                    <a:lumMod val="50000"/>
                  </a:schemeClr>
                </a:solidFill>
                <a:latin typeface="+mn-lt"/>
                <a:ea typeface="+mj-ea"/>
              </a:rPr>
              <a:t>P4 </a:t>
            </a:r>
            <a:r>
              <a:rPr lang="zh-CN" altLang="en-US" sz="1600" b="1" dirty="0">
                <a:solidFill>
                  <a:schemeClr val="accent2">
                    <a:lumMod val="50000"/>
                  </a:schemeClr>
                </a:solidFill>
                <a:latin typeface="+mn-lt"/>
                <a:ea typeface="+mj-ea"/>
              </a:rPr>
              <a:t>练习一 第</a:t>
            </a:r>
            <a:r>
              <a:rPr lang="en-US" altLang="zh-CN" sz="1600" b="1" dirty="0">
                <a:solidFill>
                  <a:schemeClr val="accent2">
                    <a:lumMod val="50000"/>
                  </a:schemeClr>
                </a:solidFill>
                <a:latin typeface="+mn-lt"/>
                <a:ea typeface="+mj-ea"/>
              </a:rPr>
              <a:t>5</a:t>
            </a:r>
            <a:r>
              <a:rPr lang="zh-CN" altLang="en-US" sz="1600" b="1" dirty="0">
                <a:solidFill>
                  <a:schemeClr val="accent2">
                    <a:lumMod val="50000"/>
                  </a:schemeClr>
                </a:solidFill>
                <a:latin typeface="+mn-lt"/>
                <a:ea typeface="+mj-ea"/>
              </a:rPr>
              <a:t>题</a:t>
            </a:r>
            <a:r>
              <a:rPr lang="en-US" altLang="zh-CN" sz="1600" b="1" dirty="0">
                <a:solidFill>
                  <a:schemeClr val="accent2">
                    <a:lumMod val="50000"/>
                  </a:schemeClr>
                </a:solidFill>
                <a:latin typeface="+mn-lt"/>
                <a:ea typeface="+mj-ea"/>
              </a:rPr>
              <a:t>】</a:t>
            </a:r>
            <a:endParaRPr lang="zh-CN" altLang="en-US" sz="1600" b="1" dirty="0">
              <a:solidFill>
                <a:schemeClr val="accent2">
                  <a:lumMod val="50000"/>
                </a:schemeClr>
              </a:solidFill>
              <a:latin typeface="+mn-lt"/>
              <a:ea typeface="+mj-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4"/>
          <p:cNvSpPr txBox="1">
            <a:spLocks noChangeArrowheads="1"/>
          </p:cNvSpPr>
          <p:nvPr/>
        </p:nvSpPr>
        <p:spPr bwMode="auto">
          <a:xfrm>
            <a:off x="414732" y="449262"/>
            <a:ext cx="6145731" cy="2608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20000"/>
              </a:lnSpc>
            </a:pPr>
            <a:r>
              <a:rPr lang="en-US" altLang="zh-CN" sz="2800" b="1" dirty="0">
                <a:latin typeface="+mn-lt"/>
                <a:ea typeface="黑体" panose="02010609060101010101" pitchFamily="49" charset="-122"/>
              </a:rPr>
              <a:t>6.</a:t>
            </a:r>
            <a:r>
              <a:rPr lang="zh-CN" altLang="en-US" sz="2800" b="1" dirty="0">
                <a:latin typeface="+mn-lt"/>
                <a:ea typeface="黑体" panose="02010609060101010101" pitchFamily="49" charset="-122"/>
              </a:rPr>
              <a:t>用同样的小正方体搭一个几何体，从上面看到的图形如右图（每个正方形上面的数字表示这个位置上所有的小正方体的个数）。这个几何体，从前面看是</a:t>
            </a:r>
            <a:r>
              <a:rPr lang="zh-CN" altLang="en-US" sz="2800" b="1" u="sng" dirty="0">
                <a:latin typeface="+mn-lt"/>
                <a:ea typeface="黑体" panose="02010609060101010101" pitchFamily="49" charset="-122"/>
              </a:rPr>
              <a:t>       </a:t>
            </a:r>
            <a:r>
              <a:rPr lang="zh-CN" altLang="en-US" sz="2800" b="1" dirty="0">
                <a:latin typeface="+mn-lt"/>
                <a:ea typeface="黑体" panose="02010609060101010101" pitchFamily="49" charset="-122"/>
              </a:rPr>
              <a:t>，从左面看是</a:t>
            </a:r>
            <a:r>
              <a:rPr lang="zh-CN" altLang="en-US" sz="2800" b="1" u="sng" dirty="0">
                <a:latin typeface="+mn-lt"/>
                <a:ea typeface="黑体" panose="02010609060101010101" pitchFamily="49" charset="-122"/>
              </a:rPr>
              <a:t>       </a:t>
            </a:r>
            <a:r>
              <a:rPr lang="zh-CN" altLang="en-US" sz="2800" b="1" dirty="0">
                <a:latin typeface="+mn-lt"/>
                <a:ea typeface="黑体" panose="02010609060101010101" pitchFamily="49" charset="-122"/>
              </a:rPr>
              <a:t>。</a:t>
            </a:r>
            <a:endParaRPr lang="zh-CN" altLang="en-US" sz="2800" b="1" dirty="0">
              <a:latin typeface="+mn-lt"/>
              <a:ea typeface="黑体" panose="02010609060101010101" pitchFamily="49" charset="-122"/>
            </a:endParaRPr>
          </a:p>
        </p:txBody>
      </p:sp>
      <p:pic>
        <p:nvPicPr>
          <p:cNvPr id="2" name="图片 1"/>
          <p:cNvPicPr>
            <a:picLocks noChangeAspect="1"/>
          </p:cNvPicPr>
          <p:nvPr/>
        </p:nvPicPr>
        <p:blipFill>
          <a:blip r:embed="rId1"/>
          <a:stretch>
            <a:fillRect/>
          </a:stretch>
        </p:blipFill>
        <p:spPr>
          <a:xfrm>
            <a:off x="6756754" y="754515"/>
            <a:ext cx="1243452" cy="847043"/>
          </a:xfrm>
          <a:prstGeom prst="rect">
            <a:avLst/>
          </a:prstGeom>
        </p:spPr>
      </p:pic>
      <p:grpSp>
        <p:nvGrpSpPr>
          <p:cNvPr id="25" name="组合 18"/>
          <p:cNvGrpSpPr/>
          <p:nvPr/>
        </p:nvGrpSpPr>
        <p:grpSpPr bwMode="auto">
          <a:xfrm>
            <a:off x="323056" y="3274529"/>
            <a:ext cx="8497887" cy="1676400"/>
            <a:chOff x="307975" y="3356909"/>
            <a:chExt cx="8497887" cy="1677631"/>
          </a:xfrm>
        </p:grpSpPr>
        <p:pic>
          <p:nvPicPr>
            <p:cNvPr id="26" name="Picture 10" descr="02"/>
            <p:cNvPicPr>
              <a:picLocks noChangeAspect="1" noChangeArrowheads="1"/>
            </p:cNvPicPr>
            <p:nvPr/>
          </p:nvPicPr>
          <p:blipFill>
            <a:blip r:embed="rId2">
              <a:extLst>
                <a:ext uri="{28A0092B-C50C-407E-A947-70E740481C1C}">
                  <a14:useLocalDpi xmlns:a14="http://schemas.microsoft.com/office/drawing/2010/main" val="0"/>
                </a:ext>
              </a:extLst>
            </a:blip>
            <a:srcRect b="32726"/>
            <a:stretch>
              <a:fillRect/>
            </a:stretch>
          </p:blipFill>
          <p:spPr bwMode="auto">
            <a:xfrm>
              <a:off x="307975" y="3356909"/>
              <a:ext cx="8497887" cy="1186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Text Box 46"/>
            <p:cNvSpPr txBox="1">
              <a:spLocks noChangeArrowheads="1"/>
            </p:cNvSpPr>
            <p:nvPr/>
          </p:nvSpPr>
          <p:spPr bwMode="auto">
            <a:xfrm>
              <a:off x="722313" y="4449765"/>
              <a:ext cx="59503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3200" b="1">
                  <a:latin typeface="Arial" panose="020B0604020202020204" pitchFamily="34" charset="0"/>
                  <a:sym typeface="Arial" panose="020B0604020202020204" pitchFamily="34" charset="0"/>
                </a:rPr>
                <a:t>①</a:t>
              </a:r>
              <a:endParaRPr lang="zh-CN" altLang="en-US" sz="3200" b="1">
                <a:latin typeface="Arial" panose="020B0604020202020204" pitchFamily="34" charset="0"/>
                <a:sym typeface="Arial" panose="020B0604020202020204" pitchFamily="34" charset="0"/>
              </a:endParaRPr>
            </a:p>
          </p:txBody>
        </p:sp>
        <p:sp>
          <p:nvSpPr>
            <p:cNvPr id="28" name="Text Box 46"/>
            <p:cNvSpPr txBox="1">
              <a:spLocks noChangeArrowheads="1"/>
            </p:cNvSpPr>
            <p:nvPr/>
          </p:nvSpPr>
          <p:spPr bwMode="auto">
            <a:xfrm>
              <a:off x="3175000" y="4449765"/>
              <a:ext cx="59503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3200" b="1" dirty="0">
                  <a:latin typeface="Arial" panose="020B0604020202020204" pitchFamily="34" charset="0"/>
                  <a:sym typeface="Arial" panose="020B0604020202020204" pitchFamily="34" charset="0"/>
                </a:rPr>
                <a:t>②</a:t>
              </a:r>
              <a:endParaRPr lang="zh-CN" altLang="en-US" sz="3200" b="1" dirty="0">
                <a:latin typeface="Arial" panose="020B0604020202020204" pitchFamily="34" charset="0"/>
                <a:sym typeface="Arial" panose="020B0604020202020204" pitchFamily="34" charset="0"/>
              </a:endParaRPr>
            </a:p>
          </p:txBody>
        </p:sp>
        <p:sp>
          <p:nvSpPr>
            <p:cNvPr id="29" name="Text Box 46"/>
            <p:cNvSpPr txBox="1">
              <a:spLocks noChangeArrowheads="1"/>
            </p:cNvSpPr>
            <p:nvPr/>
          </p:nvSpPr>
          <p:spPr bwMode="auto">
            <a:xfrm>
              <a:off x="5489574" y="4449765"/>
              <a:ext cx="59503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3200" b="1">
                  <a:latin typeface="Arial" panose="020B0604020202020204" pitchFamily="34" charset="0"/>
                  <a:sym typeface="Arial" panose="020B0604020202020204" pitchFamily="34" charset="0"/>
                </a:rPr>
                <a:t>③</a:t>
              </a:r>
              <a:endParaRPr lang="zh-CN" altLang="en-US" sz="3200" b="1">
                <a:latin typeface="Arial" panose="020B0604020202020204" pitchFamily="34" charset="0"/>
                <a:sym typeface="Arial" panose="020B0604020202020204" pitchFamily="34" charset="0"/>
              </a:endParaRPr>
            </a:p>
          </p:txBody>
        </p:sp>
        <p:sp>
          <p:nvSpPr>
            <p:cNvPr id="30" name="Text Box 46"/>
            <p:cNvSpPr txBox="1">
              <a:spLocks noChangeArrowheads="1"/>
            </p:cNvSpPr>
            <p:nvPr/>
          </p:nvSpPr>
          <p:spPr bwMode="auto">
            <a:xfrm>
              <a:off x="7985125" y="4449763"/>
              <a:ext cx="59503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3200" b="1">
                  <a:latin typeface="Arial" panose="020B0604020202020204" pitchFamily="34" charset="0"/>
                  <a:sym typeface="Arial" panose="020B0604020202020204" pitchFamily="34" charset="0"/>
                </a:rPr>
                <a:t>④</a:t>
              </a:r>
              <a:endParaRPr lang="zh-CN" altLang="en-US" sz="3200" b="1">
                <a:latin typeface="Arial" panose="020B0604020202020204" pitchFamily="34" charset="0"/>
                <a:sym typeface="Arial" panose="020B0604020202020204" pitchFamily="34" charset="0"/>
              </a:endParaRPr>
            </a:p>
          </p:txBody>
        </p:sp>
      </p:grpSp>
      <p:sp>
        <p:nvSpPr>
          <p:cNvPr id="10" name="立方体 9"/>
          <p:cNvSpPr/>
          <p:nvPr/>
        </p:nvSpPr>
        <p:spPr>
          <a:xfrm>
            <a:off x="6560463" y="2739874"/>
            <a:ext cx="576616" cy="575462"/>
          </a:xfrm>
          <a:prstGeom prst="cub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1" name="立方体 10"/>
          <p:cNvSpPr/>
          <p:nvPr/>
        </p:nvSpPr>
        <p:spPr>
          <a:xfrm>
            <a:off x="7114346" y="2595517"/>
            <a:ext cx="574310" cy="575464"/>
          </a:xfrm>
          <a:prstGeom prst="cub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2" name="立方体 11"/>
          <p:cNvSpPr/>
          <p:nvPr/>
        </p:nvSpPr>
        <p:spPr>
          <a:xfrm>
            <a:off x="6958925" y="2739874"/>
            <a:ext cx="576616" cy="575462"/>
          </a:xfrm>
          <a:prstGeom prst="cub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3" name="立方体 12"/>
          <p:cNvSpPr/>
          <p:nvPr/>
        </p:nvSpPr>
        <p:spPr>
          <a:xfrm>
            <a:off x="7532366" y="2595517"/>
            <a:ext cx="576616" cy="575463"/>
          </a:xfrm>
          <a:prstGeom prst="cub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4" name="立方体 13"/>
          <p:cNvSpPr/>
          <p:nvPr/>
        </p:nvSpPr>
        <p:spPr>
          <a:xfrm>
            <a:off x="7091931" y="2173432"/>
            <a:ext cx="574310" cy="575463"/>
          </a:xfrm>
          <a:prstGeom prst="cub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6" name="立方体 15"/>
          <p:cNvSpPr/>
          <p:nvPr/>
        </p:nvSpPr>
        <p:spPr>
          <a:xfrm>
            <a:off x="7103836" y="1729436"/>
            <a:ext cx="574310" cy="575464"/>
          </a:xfrm>
          <a:prstGeom prst="cub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7" name="立方体 16"/>
          <p:cNvSpPr/>
          <p:nvPr/>
        </p:nvSpPr>
        <p:spPr>
          <a:xfrm>
            <a:off x="6958056" y="2301310"/>
            <a:ext cx="574310" cy="575463"/>
          </a:xfrm>
          <a:prstGeom prst="cub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8" name="Text Box 46"/>
          <p:cNvSpPr txBox="1">
            <a:spLocks noChangeArrowheads="1"/>
          </p:cNvSpPr>
          <p:nvPr/>
        </p:nvSpPr>
        <p:spPr bwMode="auto">
          <a:xfrm>
            <a:off x="2006921" y="2438727"/>
            <a:ext cx="7350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3200" b="1" dirty="0">
                <a:solidFill>
                  <a:srgbClr val="FF0000"/>
                </a:solidFill>
                <a:latin typeface="Times New Roman" panose="02020603050405020304" pitchFamily="18" charset="0"/>
                <a:cs typeface="Times New Roman" panose="02020603050405020304" pitchFamily="18" charset="0"/>
                <a:sym typeface="Arial" panose="020B0604020202020204" pitchFamily="34" charset="0"/>
              </a:rPr>
              <a:t>①</a:t>
            </a:r>
            <a:endParaRPr lang="zh-CN" altLang="en-US" sz="3200" b="1" dirty="0">
              <a:solidFill>
                <a:srgbClr val="FF0000"/>
              </a:solidFill>
              <a:latin typeface="Times New Roman" panose="02020603050405020304" pitchFamily="18" charset="0"/>
              <a:cs typeface="Times New Roman" panose="02020603050405020304" pitchFamily="18" charset="0"/>
              <a:sym typeface="Arial" panose="020B0604020202020204" pitchFamily="34" charset="0"/>
            </a:endParaRPr>
          </a:p>
        </p:txBody>
      </p:sp>
      <p:sp>
        <p:nvSpPr>
          <p:cNvPr id="19" name="Text Box 46"/>
          <p:cNvSpPr txBox="1">
            <a:spLocks noChangeArrowheads="1"/>
          </p:cNvSpPr>
          <p:nvPr/>
        </p:nvSpPr>
        <p:spPr bwMode="auto">
          <a:xfrm>
            <a:off x="4761705" y="2421414"/>
            <a:ext cx="74295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3200" b="1" dirty="0">
                <a:solidFill>
                  <a:srgbClr val="FF0000"/>
                </a:solidFill>
                <a:latin typeface="Times New Roman" panose="02020603050405020304" pitchFamily="18" charset="0"/>
                <a:cs typeface="Times New Roman" panose="02020603050405020304" pitchFamily="18" charset="0"/>
                <a:sym typeface="Arial" panose="020B0604020202020204" pitchFamily="34" charset="0"/>
              </a:rPr>
              <a:t>③</a:t>
            </a:r>
            <a:endParaRPr lang="zh-CN" altLang="en-US" sz="3200" b="1" dirty="0">
              <a:solidFill>
                <a:srgbClr val="FF0000"/>
              </a:solidFill>
              <a:latin typeface="Times New Roman" panose="02020603050405020304" pitchFamily="18" charset="0"/>
              <a:cs typeface="Times New Roman" panose="02020603050405020304" pitchFamily="18" charset="0"/>
              <a:sym typeface="Arial" panose="020B0604020202020204" pitchFamily="34" charset="0"/>
            </a:endParaRPr>
          </a:p>
        </p:txBody>
      </p:sp>
      <p:sp>
        <p:nvSpPr>
          <p:cNvPr id="20" name="文本框 19"/>
          <p:cNvSpPr txBox="1"/>
          <p:nvPr/>
        </p:nvSpPr>
        <p:spPr>
          <a:xfrm>
            <a:off x="3190081" y="2976782"/>
            <a:ext cx="2941165" cy="338554"/>
          </a:xfrm>
          <a:prstGeom prst="rect">
            <a:avLst/>
          </a:prstGeom>
          <a:noFill/>
        </p:spPr>
        <p:txBody>
          <a:bodyPr wrap="square" rtlCol="0">
            <a:spAutoFit/>
          </a:bodyPr>
          <a:lstStyle/>
          <a:p>
            <a:r>
              <a:rPr lang="en-US" altLang="zh-CN" sz="1600" b="1" dirty="0">
                <a:solidFill>
                  <a:schemeClr val="accent2">
                    <a:lumMod val="50000"/>
                  </a:schemeClr>
                </a:solidFill>
                <a:latin typeface="+mn-lt"/>
                <a:ea typeface="+mj-ea"/>
              </a:rPr>
              <a:t>【</a:t>
            </a:r>
            <a:r>
              <a:rPr lang="zh-CN" altLang="en-US" sz="1600" b="1" dirty="0">
                <a:solidFill>
                  <a:schemeClr val="accent2">
                    <a:lumMod val="50000"/>
                  </a:schemeClr>
                </a:solidFill>
                <a:latin typeface="+mn-lt"/>
                <a:ea typeface="+mj-ea"/>
              </a:rPr>
              <a:t>选自教材</a:t>
            </a:r>
            <a:r>
              <a:rPr lang="en-US" altLang="zh-CN" sz="1600" b="1" dirty="0">
                <a:solidFill>
                  <a:schemeClr val="accent2">
                    <a:lumMod val="50000"/>
                  </a:schemeClr>
                </a:solidFill>
                <a:latin typeface="+mn-lt"/>
                <a:ea typeface="+mj-ea"/>
              </a:rPr>
              <a:t>P4 </a:t>
            </a:r>
            <a:r>
              <a:rPr lang="zh-CN" altLang="en-US" sz="1600" b="1" dirty="0">
                <a:solidFill>
                  <a:schemeClr val="accent2">
                    <a:lumMod val="50000"/>
                  </a:schemeClr>
                </a:solidFill>
                <a:latin typeface="+mn-lt"/>
                <a:ea typeface="+mj-ea"/>
              </a:rPr>
              <a:t>练习一 第</a:t>
            </a:r>
            <a:r>
              <a:rPr lang="en-US" altLang="zh-CN" sz="1600" b="1" dirty="0">
                <a:solidFill>
                  <a:schemeClr val="accent2">
                    <a:lumMod val="50000"/>
                  </a:schemeClr>
                </a:solidFill>
                <a:latin typeface="+mn-lt"/>
                <a:ea typeface="+mj-ea"/>
              </a:rPr>
              <a:t>6</a:t>
            </a:r>
            <a:r>
              <a:rPr lang="zh-CN" altLang="en-US" sz="1600" b="1" dirty="0">
                <a:solidFill>
                  <a:schemeClr val="accent2">
                    <a:lumMod val="50000"/>
                  </a:schemeClr>
                </a:solidFill>
                <a:latin typeface="+mn-lt"/>
                <a:ea typeface="+mj-ea"/>
              </a:rPr>
              <a:t>题</a:t>
            </a:r>
            <a:r>
              <a:rPr lang="en-US" altLang="zh-CN" sz="1600" b="1" dirty="0">
                <a:solidFill>
                  <a:schemeClr val="accent2">
                    <a:lumMod val="50000"/>
                  </a:schemeClr>
                </a:solidFill>
                <a:latin typeface="+mn-lt"/>
                <a:ea typeface="+mj-ea"/>
              </a:rPr>
              <a:t>】</a:t>
            </a:r>
            <a:endParaRPr lang="zh-CN" altLang="en-US" sz="1600" b="1" dirty="0">
              <a:solidFill>
                <a:schemeClr val="accent2">
                  <a:lumMod val="50000"/>
                </a:schemeClr>
              </a:solidFill>
              <a:latin typeface="+mn-lt"/>
              <a:ea typeface="+mj-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anim calcmode="lin" valueType="num">
                                      <p:cBhvr>
                                        <p:cTn id="23" dur="1000" fill="hold"/>
                                        <p:tgtEl>
                                          <p:spTgt spid="14"/>
                                        </p:tgtEl>
                                        <p:attrNameLst>
                                          <p:attrName>ppt_x</p:attrName>
                                        </p:attrNameLst>
                                      </p:cBhvr>
                                      <p:tavLst>
                                        <p:tav tm="0">
                                          <p:val>
                                            <p:strVal val="#ppt_x"/>
                                          </p:val>
                                        </p:tav>
                                        <p:tav tm="100000">
                                          <p:val>
                                            <p:strVal val="#ppt_x"/>
                                          </p:val>
                                        </p:tav>
                                      </p:tavLst>
                                    </p:anim>
                                    <p:anim calcmode="lin" valueType="num">
                                      <p:cBhvr>
                                        <p:cTn id="2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7" presetClass="entr" presetSubtype="0" fill="hold" grpId="0" nodeType="click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1000"/>
                                        <p:tgtEl>
                                          <p:spTgt spid="17"/>
                                        </p:tgtEl>
                                      </p:cBhvr>
                                    </p:animEffect>
                                    <p:anim calcmode="lin" valueType="num">
                                      <p:cBhvr>
                                        <p:cTn id="30" dur="1000" fill="hold"/>
                                        <p:tgtEl>
                                          <p:spTgt spid="17"/>
                                        </p:tgtEl>
                                        <p:attrNameLst>
                                          <p:attrName>ppt_x</p:attrName>
                                        </p:attrNameLst>
                                      </p:cBhvr>
                                      <p:tavLst>
                                        <p:tav tm="0">
                                          <p:val>
                                            <p:strVal val="#ppt_x"/>
                                          </p:val>
                                        </p:tav>
                                        <p:tav tm="100000">
                                          <p:val>
                                            <p:strVal val="#ppt_x"/>
                                          </p:val>
                                        </p:tav>
                                      </p:tavLst>
                                    </p:anim>
                                    <p:anim calcmode="lin" valueType="num">
                                      <p:cBhvr>
                                        <p:cTn id="3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18"/>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6" grpId="0" animBg="1"/>
      <p:bldP spid="17" grpId="0" animBg="1"/>
      <p:bldP spid="18" grpId="0"/>
      <p:bldP spid="19" grpId="0"/>
    </p:bldLst>
  </p:timing>
</p:sld>
</file>

<file path=ppt/tags/tag1.xml><?xml version="1.0" encoding="utf-8"?>
<p:tagLst xmlns:p="http://schemas.openxmlformats.org/presentationml/2006/main">
  <p:tag name="PA" val="v4.0.0"/>
</p:tagLst>
</file>

<file path=ppt/tags/tag2.xml><?xml version="1.0" encoding="utf-8"?>
<p:tagLst xmlns:p="http://schemas.openxmlformats.org/presentationml/2006/main">
  <p:tag name="PA" val="v4.0.0"/>
</p:tagLst>
</file>

<file path=ppt/tags/tag3.xml><?xml version="1.0" encoding="utf-8"?>
<p:tagLst xmlns:p="http://schemas.openxmlformats.org/presentationml/2006/main">
  <p:tag name="PA" val="v4.0.0"/>
</p:tagLst>
</file>

<file path=ppt/tags/tag4.xml><?xml version="1.0" encoding="utf-8"?>
<p:tagLst xmlns:p="http://schemas.openxmlformats.org/presentationml/2006/main">
  <p:tag name="PA" val="v4.0.0"/>
</p:tagLst>
</file>

<file path=ppt/tags/tag5.xml><?xml version="1.0" encoding="utf-8"?>
<p:tagLst xmlns:p="http://schemas.openxmlformats.org/presentationml/2006/main">
  <p:tag name="PA" val="v4.0.0"/>
</p:tagLst>
</file>

<file path=ppt/tags/tag6.xml><?xml version="1.0" encoding="utf-8"?>
<p:tagLst xmlns:p="http://schemas.openxmlformats.org/presentationml/2006/main">
  <p:tag name="PA" val="v4.0.0"/>
</p:tagLst>
</file>

<file path=ppt/tags/tag7.xml><?xml version="1.0" encoding="utf-8"?>
<p:tagLst xmlns:p="http://schemas.openxmlformats.org/presentationml/2006/main">
  <p:tag name="PA" val="v4.0.0"/>
</p:tagLst>
</file>

<file path=ppt/tags/tag8.xml><?xml version="1.0" encoding="utf-8"?>
<p:tagLst xmlns:p="http://schemas.openxmlformats.org/presentationml/2006/main">
  <p:tag name="PA" val="v4.0.0"/>
</p:tagLst>
</file>

<file path=ppt/tags/tag9.xml><?xml version="1.0" encoding="utf-8"?>
<p:tagLst xmlns:p="http://schemas.openxmlformats.org/presentationml/2006/main">
  <p:tag name="PA" val="v4.0.0"/>
</p:tagLst>
</file>

<file path=ppt/tags/tag10.xml><?xml version="1.0" encoding="utf-8"?>
<p:tagLst xmlns:p="http://schemas.openxmlformats.org/presentationml/2006/main">
  <p:tag name="PA" val="v4.0.0"/>
</p:tagLst>
</file>

<file path=ppt/tags/tag11.xml><?xml version="1.0" encoding="utf-8"?>
<p:tagLst xmlns:p="http://schemas.openxmlformats.org/presentationml/2006/main">
  <p:tag name="PA" val="v4.0.0"/>
</p:tagLst>
</file>

<file path=ppt/tags/tag12.xml><?xml version="1.0" encoding="utf-8"?>
<p:tagLst xmlns:p="http://schemas.openxmlformats.org/presentationml/2006/main">
  <p:tag name="PA" val="v4.0.0"/>
</p:tagLst>
</file>

<file path=ppt/tags/tag13.xml><?xml version="1.0" encoding="utf-8"?>
<p:tagLst xmlns:p="http://schemas.openxmlformats.org/presentationml/2006/main">
  <p:tag name="PA" val="v4.0.0"/>
</p:tagLst>
</file>

<file path=ppt/tags/tag14.xml><?xml version="1.0" encoding="utf-8"?>
<p:tagLst xmlns:p="http://schemas.openxmlformats.org/presentationml/2006/main">
  <p:tag name="PA" val="v4.0.0"/>
</p:tagLst>
</file>

<file path=ppt/tags/tag15.xml><?xml version="1.0" encoding="utf-8"?>
<p:tagLst xmlns:p="http://schemas.openxmlformats.org/presentationml/2006/main">
  <p:tag name="PA" val="v4.0.0"/>
</p:tagLst>
</file>

<file path=ppt/tags/tag16.xml><?xml version="1.0" encoding="utf-8"?>
<p:tagLst xmlns:p="http://schemas.openxmlformats.org/presentationml/2006/main">
  <p:tag name="PA" val="v4.0.0"/>
</p:tagLst>
</file>

<file path=ppt/tags/tag17.xml><?xml version="1.0" encoding="utf-8"?>
<p:tagLst xmlns:p="http://schemas.openxmlformats.org/presentationml/2006/main">
  <p:tag name="PA" val="v4.0.0"/>
</p:tagLst>
</file>

<file path=ppt/tags/tag18.xml><?xml version="1.0" encoding="utf-8"?>
<p:tagLst xmlns:p="http://schemas.openxmlformats.org/presentationml/2006/main">
  <p:tag name="PA" val="v4.0.0"/>
</p:tagLst>
</file>

<file path=ppt/tags/tag19.xml><?xml version="1.0" encoding="utf-8"?>
<p:tagLst xmlns:p="http://schemas.openxmlformats.org/presentationml/2006/main">
  <p:tag name="PA" val="v4.0.0"/>
</p:tagLst>
</file>

<file path=ppt/tags/tag20.xml><?xml version="1.0" encoding="utf-8"?>
<p:tagLst xmlns:p="http://schemas.openxmlformats.org/presentationml/2006/main">
  <p:tag name="PA" val="v4.0.0"/>
</p:tagLst>
</file>

<file path=ppt/tags/tag21.xml><?xml version="1.0" encoding="utf-8"?>
<p:tagLst xmlns:p="http://schemas.openxmlformats.org/presentationml/2006/main">
  <p:tag name="PA" val="v4.0.0"/>
</p:tagLst>
</file>

<file path=ppt/tags/tag22.xml><?xml version="1.0" encoding="utf-8"?>
<p:tagLst xmlns:p="http://schemas.openxmlformats.org/presentationml/2006/main">
  <p:tag name="PA" val="v4.0.0"/>
</p:tagLst>
</file>

<file path=ppt/tags/tag23.xml><?xml version="1.0" encoding="utf-8"?>
<p:tagLst xmlns:p="http://schemas.openxmlformats.org/presentationml/2006/main">
  <p:tag name="MH" val="20170706155031"/>
  <p:tag name="MH_LIBRARY" val="GRAPHIC"/>
  <p:tag name="MH_TYPE" val="SubTitle"/>
  <p:tag name="MH_ORDER" val="1"/>
</p:tagLst>
</file>

<file path=ppt/tags/tag24.xml><?xml version="1.0" encoding="utf-8"?>
<p:tagLst xmlns:p="http://schemas.openxmlformats.org/presentationml/2006/main">
  <p:tag name="MH" val="20170706155031"/>
  <p:tag name="MH_LIBRARY" val="GRAPHIC"/>
  <p:tag name="MH_TYPE" val="Other"/>
  <p:tag name="MH_ORDER" val="1"/>
</p:tagLst>
</file>

<file path=ppt/tags/tag25.xml><?xml version="1.0" encoding="utf-8"?>
<p:tagLst xmlns:p="http://schemas.openxmlformats.org/presentationml/2006/main">
  <p:tag name="PA" val="v4.0.0"/>
</p:tagLst>
</file>

<file path=ppt/tags/tag26.xml><?xml version="1.0" encoding="utf-8"?>
<p:tagLst xmlns:p="http://schemas.openxmlformats.org/presentationml/2006/main">
  <p:tag name="PA" val="v4.0.0"/>
</p:tagLst>
</file>

<file path=ppt/tags/tag27.xml><?xml version="1.0" encoding="utf-8"?>
<p:tagLst xmlns:p="http://schemas.openxmlformats.org/presentationml/2006/main">
  <p:tag name="PA" val="v4.0.0"/>
</p:tagLst>
</file>

<file path=ppt/tags/tag28.xml><?xml version="1.0" encoding="utf-8"?>
<p:tagLst xmlns:p="http://schemas.openxmlformats.org/presentationml/2006/main">
  <p:tag name="PA" val="v4.0.0"/>
</p:tagLst>
</file>

<file path=ppt/tags/tag29.xml><?xml version="1.0" encoding="utf-8"?>
<p:tagLst xmlns:p="http://schemas.openxmlformats.org/presentationml/2006/main">
  <p:tag name="PA" val="v4.0.0"/>
</p:tagLst>
</file>

<file path=ppt/tags/tag30.xml><?xml version="1.0" encoding="utf-8"?>
<p:tagLst xmlns:p="http://schemas.openxmlformats.org/presentationml/2006/main">
  <p:tag name="PA" val="v4.0.0"/>
</p:tagLst>
</file>

<file path=ppt/tags/tag31.xml><?xml version="1.0" encoding="utf-8"?>
<p:tagLst xmlns:p="http://schemas.openxmlformats.org/presentationml/2006/main">
  <p:tag name="PA" val="v4.0.0"/>
</p:tagLst>
</file>

<file path=ppt/tags/tag32.xml><?xml version="1.0" encoding="utf-8"?>
<p:tagLst xmlns:p="http://schemas.openxmlformats.org/presentationml/2006/main">
  <p:tag name="PA" val="v4.0.0"/>
</p:tagLst>
</file>

<file path=ppt/tags/tag33.xml><?xml version="1.0" encoding="utf-8"?>
<p:tagLst xmlns:p="http://schemas.openxmlformats.org/presentationml/2006/main">
  <p:tag name="PA" val="v4.0.0"/>
</p:tagLst>
</file>

<file path=ppt/tags/tag34.xml><?xml version="1.0" encoding="utf-8"?>
<p:tagLst xmlns:p="http://schemas.openxmlformats.org/presentationml/2006/main">
  <p:tag name="PA" val="v4.0.0"/>
</p:tagLst>
</file>

<file path=ppt/tags/tag35.xml><?xml version="1.0" encoding="utf-8"?>
<p:tagLst xmlns:p="http://schemas.openxmlformats.org/presentationml/2006/main">
  <p:tag name="PA" val="v4.0.0"/>
</p:tagLst>
</file>

<file path=ppt/tags/tag36.xml><?xml version="1.0" encoding="utf-8"?>
<p:tagLst xmlns:p="http://schemas.openxmlformats.org/presentationml/2006/main">
  <p:tag name="PA" val="v4.0.0"/>
</p:tagLst>
</file>

<file path=ppt/tags/tag37.xml><?xml version="1.0" encoding="utf-8"?>
<p:tagLst xmlns:p="http://schemas.openxmlformats.org/presentationml/2006/main">
  <p:tag name="PA" val="v4.0.0"/>
</p:tagLst>
</file>

<file path=ppt/tags/tag38.xml><?xml version="1.0" encoding="utf-8"?>
<p:tagLst xmlns:p="http://schemas.openxmlformats.org/presentationml/2006/main">
  <p:tag name="PA" val="v4.0.0"/>
</p:tagLst>
</file>

<file path=ppt/tags/tag39.xml><?xml version="1.0" encoding="utf-8"?>
<p:tagLst xmlns:p="http://schemas.openxmlformats.org/presentationml/2006/main">
  <p:tag name="PA" val="v4.0.0"/>
</p:tagLst>
</file>

<file path=ppt/tags/tag40.xml><?xml version="1.0" encoding="utf-8"?>
<p:tagLst xmlns:p="http://schemas.openxmlformats.org/presentationml/2006/main">
  <p:tag name="PA" val="v4.0.0"/>
</p:tagLst>
</file>

<file path=ppt/tags/tag41.xml><?xml version="1.0" encoding="utf-8"?>
<p:tagLst xmlns:p="http://schemas.openxmlformats.org/presentationml/2006/main">
  <p:tag name="PA" val="v4.0.0"/>
</p:tagLst>
</file>

<file path=ppt/tags/tag42.xml><?xml version="1.0" encoding="utf-8"?>
<p:tagLst xmlns:p="http://schemas.openxmlformats.org/presentationml/2006/main">
  <p:tag name="PA" val="v4.0.0"/>
</p:tagLst>
</file>

<file path=ppt/tags/tag43.xml><?xml version="1.0" encoding="utf-8"?>
<p:tagLst xmlns:p="http://schemas.openxmlformats.org/presentationml/2006/main">
  <p:tag name="PA" val="v4.0.0"/>
</p:tagLst>
</file>

<file path=ppt/tags/tag44.xml><?xml version="1.0" encoding="utf-8"?>
<p:tagLst xmlns:p="http://schemas.openxmlformats.org/presentationml/2006/main">
  <p:tag name="PA" val="v4.0.0"/>
</p:tagLst>
</file>

<file path=ppt/tags/tag45.xml><?xml version="1.0" encoding="utf-8"?>
<p:tagLst xmlns:p="http://schemas.openxmlformats.org/presentationml/2006/main">
  <p:tag name="PA" val="v4.0.0"/>
</p:tagLst>
</file>

<file path=ppt/tags/tag46.xml><?xml version="1.0" encoding="utf-8"?>
<p:tagLst xmlns:p="http://schemas.openxmlformats.org/presentationml/2006/main">
  <p:tag name="PA" val="v4.0.0"/>
</p:tagLst>
</file>

<file path=ppt/tags/tag47.xml><?xml version="1.0" encoding="utf-8"?>
<p:tagLst xmlns:p="http://schemas.openxmlformats.org/presentationml/2006/main">
  <p:tag name="PA" val="v4.0.0"/>
</p:tagLst>
</file>

<file path=ppt/tags/tag48.xml><?xml version="1.0" encoding="utf-8"?>
<p:tagLst xmlns:p="http://schemas.openxmlformats.org/presentationml/2006/main">
  <p:tag name="PA" val="v4.0.0"/>
</p:tagLst>
</file>

<file path=ppt/tags/tag49.xml><?xml version="1.0" encoding="utf-8"?>
<p:tagLst xmlns:p="http://schemas.openxmlformats.org/presentationml/2006/main">
  <p:tag name="PA" val="v4.0.0"/>
</p:tagLst>
</file>

<file path=ppt/tags/tag50.xml><?xml version="1.0" encoding="utf-8"?>
<p:tagLst xmlns:p="http://schemas.openxmlformats.org/presentationml/2006/main">
  <p:tag name="PA" val="v4.0.0"/>
</p:tagLst>
</file>

<file path=ppt/tags/tag51.xml><?xml version="1.0" encoding="utf-8"?>
<p:tagLst xmlns:p="http://schemas.openxmlformats.org/presentationml/2006/main">
  <p:tag name="PA" val="v4.0.0"/>
</p:tagLst>
</file>

<file path=ppt/tags/tag52.xml><?xml version="1.0" encoding="utf-8"?>
<p:tagLst xmlns:p="http://schemas.openxmlformats.org/presentationml/2006/main">
  <p:tag name="PA" val="v4.0.0"/>
</p:tagLst>
</file>

<file path=ppt/tags/tag53.xml><?xml version="1.0" encoding="utf-8"?>
<p:tagLst xmlns:p="http://schemas.openxmlformats.org/presentationml/2006/main">
  <p:tag name="PA" val="v4.0.0"/>
</p:tagLst>
</file>

<file path=ppt/tags/tag54.xml><?xml version="1.0" encoding="utf-8"?>
<p:tagLst xmlns:p="http://schemas.openxmlformats.org/presentationml/2006/main">
  <p:tag name="PA" val="v4.0.0"/>
</p:tagLst>
</file>

<file path=ppt/tags/tag55.xml><?xml version="1.0" encoding="utf-8"?>
<p:tagLst xmlns:p="http://schemas.openxmlformats.org/presentationml/2006/main">
  <p:tag name="PA" val="v4.0.0"/>
</p:tagLst>
</file>

<file path=ppt/tags/tag56.xml><?xml version="1.0" encoding="utf-8"?>
<p:tagLst xmlns:p="http://schemas.openxmlformats.org/presentationml/2006/main">
  <p:tag name="PA" val="v4.0.0"/>
</p:tagLst>
</file>

<file path=ppt/tags/tag57.xml><?xml version="1.0" encoding="utf-8"?>
<p:tagLst xmlns:p="http://schemas.openxmlformats.org/presentationml/2006/main">
  <p:tag name="PA" val="v4.0.0"/>
</p:tagLst>
</file>

<file path=ppt/tags/tag58.xml><?xml version="1.0" encoding="utf-8"?>
<p:tagLst xmlns:p="http://schemas.openxmlformats.org/presentationml/2006/main">
  <p:tag name="PA" val="v4.0.0"/>
</p:tagLst>
</file>

<file path=ppt/tags/tag59.xml><?xml version="1.0" encoding="utf-8"?>
<p:tagLst xmlns:p="http://schemas.openxmlformats.org/presentationml/2006/main">
  <p:tag name="PA" val="v4.0.0"/>
</p:tagLst>
</file>

<file path=ppt/tags/tag60.xml><?xml version="1.0" encoding="utf-8"?>
<p:tagLst xmlns:p="http://schemas.openxmlformats.org/presentationml/2006/main">
  <p:tag name="PA" val="v4.0.0"/>
</p:tagLst>
</file>

<file path=ppt/tags/tag61.xml><?xml version="1.0" encoding="utf-8"?>
<p:tagLst xmlns:p="http://schemas.openxmlformats.org/presentationml/2006/main">
  <p:tag name="PA" val="v4.0.0"/>
</p:tagLst>
</file>

<file path=ppt/tags/tag62.xml><?xml version="1.0" encoding="utf-8"?>
<p:tagLst xmlns:p="http://schemas.openxmlformats.org/presentationml/2006/main">
  <p:tag name="PA" val="v4.0.0"/>
</p:tagLst>
</file>

<file path=ppt/tags/tag63.xml><?xml version="1.0" encoding="utf-8"?>
<p:tagLst xmlns:p="http://schemas.openxmlformats.org/presentationml/2006/main">
  <p:tag name="PA" val="v4.0.0"/>
</p:tagLst>
</file>

<file path=ppt/tags/tag64.xml><?xml version="1.0" encoding="utf-8"?>
<p:tagLst xmlns:p="http://schemas.openxmlformats.org/presentationml/2006/main">
  <p:tag name="PA" val="v4.0.0"/>
</p:tagLst>
</file>

<file path=ppt/tags/tag65.xml><?xml version="1.0" encoding="utf-8"?>
<p:tagLst xmlns:p="http://schemas.openxmlformats.org/presentationml/2006/main">
  <p:tag name="PA" val="v4.0.0"/>
</p:tagLst>
</file>

<file path=ppt/tags/tag66.xml><?xml version="1.0" encoding="utf-8"?>
<p:tagLst xmlns:p="http://schemas.openxmlformats.org/presentationml/2006/main">
  <p:tag name="PA" val="v4.0.0"/>
</p:tagLst>
</file>

<file path=ppt/tags/tag67.xml><?xml version="1.0" encoding="utf-8"?>
<p:tagLst xmlns:p="http://schemas.openxmlformats.org/presentationml/2006/main">
  <p:tag name="PA" val="v4.0.0"/>
</p:tagLst>
</file>

<file path=ppt/tags/tag68.xml><?xml version="1.0" encoding="utf-8"?>
<p:tagLst xmlns:p="http://schemas.openxmlformats.org/presentationml/2006/main">
  <p:tag name="PA" val="v4.0.0"/>
</p:tagLst>
</file>

<file path=ppt/tags/tag69.xml><?xml version="1.0" encoding="utf-8"?>
<p:tagLst xmlns:p="http://schemas.openxmlformats.org/presentationml/2006/main">
  <p:tag name="PA" val="v4.0.0"/>
</p:tagLst>
</file>

<file path=ppt/tags/tag70.xml><?xml version="1.0" encoding="utf-8"?>
<p:tagLst xmlns:p="http://schemas.openxmlformats.org/presentationml/2006/main">
  <p:tag name="PA" val="v4.0.0"/>
</p:tagLst>
</file>

<file path=ppt/tags/tag71.xml><?xml version="1.0" encoding="utf-8"?>
<p:tagLst xmlns:p="http://schemas.openxmlformats.org/presentationml/2006/main">
  <p:tag name="PA" val="v4.0.0"/>
</p:tagLst>
</file>

<file path=ppt/tags/tag72.xml><?xml version="1.0" encoding="utf-8"?>
<p:tagLst xmlns:p="http://schemas.openxmlformats.org/presentationml/2006/main">
  <p:tag name="PA" val="v4.0.0"/>
</p:tagLst>
</file>

<file path=ppt/tags/tag73.xml><?xml version="1.0" encoding="utf-8"?>
<p:tagLst xmlns:p="http://schemas.openxmlformats.org/presentationml/2006/main">
  <p:tag name="PA" val="v4.0.0"/>
</p:tagLst>
</file>

<file path=ppt/tags/tag74.xml><?xml version="1.0" encoding="utf-8"?>
<p:tagLst xmlns:p="http://schemas.openxmlformats.org/presentationml/2006/main">
  <p:tag name="PA" val="v4.0.0"/>
</p:tagLst>
</file>

<file path=ppt/theme/theme1.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自定义 2">
      <a:majorFont>
        <a:latin typeface="Times New Roman"/>
        <a:ea typeface="黑体"/>
        <a:cs typeface=""/>
      </a:majorFont>
      <a:minorFont>
        <a:latin typeface="Times New Roman"/>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949</Words>
  <Application>WPS 演示</Application>
  <PresentationFormat>全屏显示(16:9)</PresentationFormat>
  <Paragraphs>139</Paragraphs>
  <Slides>16</Slides>
  <Notes>0</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16</vt:i4>
      </vt:variant>
    </vt:vector>
  </HeadingPairs>
  <TitlesOfParts>
    <vt:vector size="30" baseType="lpstr">
      <vt:lpstr>Arial</vt:lpstr>
      <vt:lpstr>宋体</vt:lpstr>
      <vt:lpstr>Wingdings</vt:lpstr>
      <vt:lpstr>Times New Roman</vt:lpstr>
      <vt:lpstr>黑体</vt:lpstr>
      <vt:lpstr>等线 Light</vt:lpstr>
      <vt:lpstr>等线</vt:lpstr>
      <vt:lpstr>Mangal</vt:lpstr>
      <vt:lpstr>隶书</vt:lpstr>
      <vt:lpstr>微软雅黑</vt:lpstr>
      <vt:lpstr>Arial Unicode MS</vt:lpstr>
      <vt:lpstr>Calibri</vt:lpstr>
      <vt:lpstr>Segoe Print</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状元成才路</dc:title>
  <dc:creator>状元成才路</dc:creator>
  <cp:lastModifiedBy>nk</cp:lastModifiedBy>
  <cp:revision>59</cp:revision>
  <dcterms:created xsi:type="dcterms:W3CDTF">2017-10-14T09:05:00Z</dcterms:created>
  <dcterms:modified xsi:type="dcterms:W3CDTF">2023-11-02T01:23:33Z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74E882A56BB54E288C08B48025A43617</vt:lpwstr>
  </property>
  <property fmtid="{D5CDD505-2E9C-101B-9397-08002B2CF9AE}" pid="3" name="KSOProductBuildVer">
    <vt:lpwstr>2052-11.8.2.11734</vt:lpwstr>
  </property>
</Properties>
</file>