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368" r:id="rId5"/>
    <p:sldId id="369" r:id="rId6"/>
    <p:sldId id="343" r:id="rId7"/>
    <p:sldId id="360" r:id="rId8"/>
    <p:sldId id="370" r:id="rId9"/>
    <p:sldId id="371" r:id="rId10"/>
    <p:sldId id="372" r:id="rId11"/>
    <p:sldId id="373" r:id="rId12"/>
    <p:sldId id="375" r:id="rId13"/>
    <p:sldId id="376" r:id="rId14"/>
    <p:sldId id="377" r:id="rId15"/>
    <p:sldId id="374" r:id="rId16"/>
    <p:sldId id="379" r:id="rId17"/>
    <p:sldId id="353" r:id="rId18"/>
    <p:sldId id="380" r:id="rId19"/>
    <p:sldId id="364" r:id="rId20"/>
    <p:sldId id="381" r:id="rId21"/>
    <p:sldId id="382" r:id="rId22"/>
    <p:sldId id="383" r:id="rId23"/>
    <p:sldId id="384" r:id="rId24"/>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6775"/>
    <a:srgbClr val="0066FF"/>
    <a:srgbClr val="FFFFFF"/>
    <a:srgbClr val="FF9900"/>
    <a:srgbClr val="F87000"/>
    <a:srgbClr val="000000"/>
    <a:srgbClr val="F29000"/>
    <a:srgbClr val="FF6600"/>
    <a:srgbClr val="3BCCFF"/>
    <a:srgbClr val="25C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6209" autoAdjust="0"/>
  </p:normalViewPr>
  <p:slideViewPr>
    <p:cSldViewPr>
      <p:cViewPr varScale="1">
        <p:scale>
          <a:sx n="135" d="100"/>
          <a:sy n="135" d="100"/>
        </p:scale>
        <p:origin x="864" y="96"/>
      </p:cViewPr>
      <p:guideLst>
        <p:guide orient="horz" pos="1620"/>
        <p:guide orient="horz" pos="713"/>
        <p:guide pos="2880"/>
        <p:guide orient="horz" pos="2295"/>
        <p:guide orient="horz" pos="3240"/>
        <p:guide pos="612"/>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0D043A8D-321B-4748-9906-74986CA5161E}"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vl1pPr>
          </a:lstStyle>
          <a:p>
            <a:pPr>
              <a:defRPr/>
            </a:pPr>
            <a:fld id="{18E6188A-D8FD-4811-9BEB-B946F7F0FD2A}"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fld id="{F44F398A-FDC9-4C92-9E1C-DC2DC6D6BB2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2.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76057" y="2220609"/>
            <a:ext cx="4067944" cy="292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7164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4">
            <a:extLst>
              <a:ext uri="{28A0092B-C50C-407E-A947-70E740481C1C}">
                <a14:useLocalDpi xmlns:a14="http://schemas.microsoft.com/office/drawing/2010/main" val="0"/>
              </a:ext>
            </a:extLst>
          </a:blip>
          <a:srcRect t="26675" r="19923"/>
          <a:stretch>
            <a:fillRect/>
          </a:stretch>
        </p:blipFill>
        <p:spPr bwMode="auto">
          <a:xfrm>
            <a:off x="7551738" y="3922713"/>
            <a:ext cx="1592262"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7" descr="C:\Users\nk\Desktop\状元成才路.png状元成才路"/>
          <p:cNvPicPr>
            <a:picLocks noChangeAspect="1"/>
          </p:cNvPicPr>
          <p:nvPr userDrawn="1"/>
        </p:nvPicPr>
        <p:blipFill>
          <a:blip r:embed="rId6"/>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7164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25" y="0"/>
            <a:ext cx="90995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B545FF3A-2D03-4DB8-A60A-F00D8D5EF291}"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6" Type="http://schemas.openxmlformats.org/officeDocument/2006/relationships/slideLayout" Target="../slideLayouts/slideLayout3.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pn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1" Type="http://schemas.openxmlformats.org/officeDocument/2006/relationships/slideLayout" Target="../slideLayouts/slideLayout3.xml"/><Relationship Id="rId10" Type="http://schemas.openxmlformats.org/officeDocument/2006/relationships/image" Target="../media/image35.png"/><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663065" y="1905000"/>
            <a:ext cx="3367405" cy="64516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3600" b="1" dirty="0">
                <a:latin typeface="+mj-lt"/>
                <a:ea typeface="+mj-ea"/>
                <a:cs typeface="Times New Roman" panose="02020603050405020304" pitchFamily="18" charset="0"/>
              </a:rPr>
              <a:t>练习课</a:t>
            </a:r>
            <a:endParaRPr lang="zh-CN" altLang="en-US" sz="3600" b="1" dirty="0">
              <a:latin typeface="+mj-lt"/>
              <a:ea typeface="+mj-ea"/>
              <a:cs typeface="Times New Roman" panose="02020603050405020304" pitchFamily="18" charset="0"/>
            </a:endParaRPr>
          </a:p>
        </p:txBody>
      </p:sp>
      <p:sp>
        <p:nvSpPr>
          <p:cNvPr id="6" name="矩形 3"/>
          <p:cNvSpPr>
            <a:spLocks noChangeArrowheads="1"/>
          </p:cNvSpPr>
          <p:nvPr/>
        </p:nvSpPr>
        <p:spPr bwMode="auto">
          <a:xfrm>
            <a:off x="2374941" y="974129"/>
            <a:ext cx="2698175" cy="523220"/>
          </a:xfrm>
          <a:prstGeom prst="rect">
            <a:avLst/>
          </a:prstGeom>
          <a:no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defRPr>
            </a:lvl9pPr>
          </a:lstStyle>
          <a:p>
            <a:pPr>
              <a:defRPr/>
            </a:pPr>
            <a:r>
              <a:rPr lang="zh-CN" altLang="en-US" sz="2800" dirty="0">
                <a:latin typeface="+mj-ea"/>
                <a:ea typeface="+mj-ea"/>
                <a:cs typeface="Times New Roman" panose="02020603050405020304" pitchFamily="18" charset="0"/>
              </a:rPr>
              <a:t>观察物体（三）</a:t>
            </a:r>
            <a:endParaRPr lang="zh-CN" altLang="en-US" sz="2800" dirty="0">
              <a:latin typeface="+mj-ea"/>
              <a:ea typeface="+mj-ea"/>
              <a:cs typeface="Times New Roman" panose="02020603050405020304" pitchFamily="18" charset="0"/>
            </a:endParaRPr>
          </a:p>
        </p:txBody>
      </p:sp>
      <p:pic>
        <p:nvPicPr>
          <p:cNvPr id="9220" name="图片 6"/>
          <p:cNvPicPr>
            <a:picLocks noChangeAspect="1" noChangeArrowheads="1"/>
          </p:cNvPicPr>
          <p:nvPr/>
        </p:nvPicPr>
        <p:blipFill>
          <a:blip r:embed="rId1">
            <a:extLst>
              <a:ext uri="{28A0092B-C50C-407E-A947-70E740481C1C}">
                <a14:useLocalDpi xmlns:a14="http://schemas.microsoft.com/office/drawing/2010/main" val="0"/>
              </a:ext>
            </a:extLst>
          </a:blip>
          <a:srcRect l="22186" t="31674" r="22813" b="31149"/>
          <a:stretch>
            <a:fillRect/>
          </a:stretch>
        </p:blipFill>
        <p:spPr bwMode="auto">
          <a:xfrm>
            <a:off x="482600" y="288925"/>
            <a:ext cx="18319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副标题 6"/>
          <p:cNvSpPr txBox="1">
            <a:spLocks noChangeArrowheads="1"/>
          </p:cNvSpPr>
          <p:nvPr/>
        </p:nvSpPr>
        <p:spPr bwMode="auto">
          <a:xfrm>
            <a:off x="3624263" y="247650"/>
            <a:ext cx="2160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等线" panose="02010600030101010101" pitchFamily="2" charset="-122"/>
                <a:ea typeface="等线" panose="02010600030101010101" pitchFamily="2" charset="-122"/>
              </a:defRPr>
            </a:lvl1pPr>
            <a:lvl2pPr marL="514350" indent="-171450" defTabSz="685800">
              <a:defRPr>
                <a:solidFill>
                  <a:schemeClr val="tx1"/>
                </a:solidFill>
                <a:latin typeface="等线" panose="02010600030101010101" pitchFamily="2" charset="-122"/>
                <a:ea typeface="等线" panose="02010600030101010101" pitchFamily="2" charset="-122"/>
              </a:defRPr>
            </a:lvl2pPr>
            <a:lvl3pPr marL="857250" indent="-171450" defTabSz="685800">
              <a:defRPr>
                <a:solidFill>
                  <a:schemeClr val="tx1"/>
                </a:solidFill>
                <a:latin typeface="等线" panose="02010600030101010101" pitchFamily="2" charset="-122"/>
                <a:ea typeface="等线" panose="02010600030101010101" pitchFamily="2" charset="-122"/>
              </a:defRPr>
            </a:lvl3pPr>
            <a:lvl4pPr marL="1200150" indent="-171450" defTabSz="685800">
              <a:defRPr>
                <a:solidFill>
                  <a:schemeClr val="tx1"/>
                </a:solidFill>
                <a:latin typeface="等线" panose="02010600030101010101" pitchFamily="2" charset="-122"/>
                <a:ea typeface="等线" panose="02010600030101010101" pitchFamily="2" charset="-122"/>
              </a:defRPr>
            </a:lvl4pPr>
            <a:lvl5pPr marL="1543050" indent="-171450" defTabSz="685800">
              <a:defRPr>
                <a:solidFill>
                  <a:schemeClr val="tx1"/>
                </a:solidFill>
                <a:latin typeface="等线" panose="02010600030101010101" pitchFamily="2" charset="-122"/>
                <a:ea typeface="等线" panose="02010600030101010101" pitchFamily="2" charset="-122"/>
              </a:defRPr>
            </a:lvl5pPr>
            <a:lvl6pPr marL="20002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4574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29146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3718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000" b="1">
                <a:latin typeface="Times New Roman" panose="02020603050405020304" pitchFamily="18" charset="0"/>
                <a:ea typeface="楷体" panose="02010609060101010101" pitchFamily="49" charset="-122"/>
                <a:cs typeface="Times New Roman" panose="02020603050405020304" pitchFamily="18" charset="0"/>
              </a:rPr>
              <a:t>R</a:t>
            </a:r>
            <a:r>
              <a:rPr lang="zh-CN" altLang="en-US" sz="2000" b="1">
                <a:latin typeface="Times New Roman" panose="02020603050405020304" pitchFamily="18" charset="0"/>
                <a:ea typeface="楷体" panose="02010609060101010101" pitchFamily="49" charset="-122"/>
                <a:cs typeface="Times New Roman" panose="02020603050405020304" pitchFamily="18" charset="0"/>
              </a:rPr>
              <a:t>·五年级下册</a:t>
            </a:r>
            <a:endParaRPr lang="zh-CN" altLang="en-US" sz="2000" b="1">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656" y="422729"/>
            <a:ext cx="880373" cy="8966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73371" y="4436289"/>
            <a:ext cx="1675800"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76690" y="4436289"/>
            <a:ext cx="1667891"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2" y="60325"/>
            <a:ext cx="5899447"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292285" y="204788"/>
            <a:ext cx="55402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一、谈话导入，形成知识体系</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4" name="内容占位符 2"/>
          <p:cNvSpPr txBox="1"/>
          <p:nvPr/>
        </p:nvSpPr>
        <p:spPr>
          <a:xfrm>
            <a:off x="387626" y="1059582"/>
            <a:ext cx="8360838" cy="1072525"/>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eaLnBrk="1" hangingPunct="1">
              <a:lnSpc>
                <a:spcPct val="130000"/>
              </a:lnSpc>
              <a:buFont typeface="Wingdings" panose="05000000000000000000" pitchFamily="2" charset="2"/>
              <a:buChar char="Ø"/>
              <a:defRPr/>
            </a:pPr>
            <a:r>
              <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rPr>
              <a:t>这已经是我们学习观察物体的第三个阶段了，回顾一下，关于观察物体，我们已经掌握了哪些知识？</a:t>
            </a:r>
            <a:endPar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endParaRPr>
          </a:p>
        </p:txBody>
      </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t="3413" b="3566"/>
          <a:stretch>
            <a:fillRect/>
          </a:stretch>
        </p:blipFill>
        <p:spPr>
          <a:xfrm>
            <a:off x="1168781" y="2204264"/>
            <a:ext cx="1699632" cy="2232026"/>
          </a:xfrm>
          <a:prstGeom prst="rect">
            <a:avLst/>
          </a:prstGeom>
        </p:spPr>
      </p:pic>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3415" b="3564"/>
          <a:stretch>
            <a:fillRect/>
          </a:stretch>
        </p:blipFill>
        <p:spPr>
          <a:xfrm>
            <a:off x="3718229" y="2204264"/>
            <a:ext cx="1699632" cy="2232026"/>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t="3415" b="3564"/>
          <a:stretch>
            <a:fillRect/>
          </a:stretch>
        </p:blipFill>
        <p:spPr>
          <a:xfrm>
            <a:off x="6249538" y="2204264"/>
            <a:ext cx="1699632" cy="2232026"/>
          </a:xfrm>
          <a:prstGeom prst="rect">
            <a:avLst/>
          </a:prstGeom>
        </p:spPr>
      </p:pic>
      <p:sp>
        <p:nvSpPr>
          <p:cNvPr id="13" name="文本框 12"/>
          <p:cNvSpPr txBox="1"/>
          <p:nvPr/>
        </p:nvSpPr>
        <p:spPr>
          <a:xfrm>
            <a:off x="1281016"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二年级上册</a:t>
            </a:r>
            <a:endParaRPr lang="zh-CN" altLang="en-US" sz="1400" dirty="0">
              <a:latin typeface="+mj-ea"/>
              <a:ea typeface="+mj-ea"/>
            </a:endParaRPr>
          </a:p>
        </p:txBody>
      </p:sp>
      <p:sp>
        <p:nvSpPr>
          <p:cNvPr id="15" name="文本框 14"/>
          <p:cNvSpPr txBox="1"/>
          <p:nvPr/>
        </p:nvSpPr>
        <p:spPr>
          <a:xfrm>
            <a:off x="6404685"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五年级下册</a:t>
            </a:r>
            <a:endParaRPr lang="zh-CN" altLang="en-US" sz="1400" dirty="0">
              <a:latin typeface="+mj-ea"/>
              <a:ea typeface="+mj-ea"/>
            </a:endParaRPr>
          </a:p>
        </p:txBody>
      </p:sp>
      <p:cxnSp>
        <p:nvCxnSpPr>
          <p:cNvPr id="23" name="直接箭头连接符 22"/>
          <p:cNvCxnSpPr/>
          <p:nvPr/>
        </p:nvCxnSpPr>
        <p:spPr>
          <a:xfrm>
            <a:off x="3203848" y="3499713"/>
            <a:ext cx="288032" cy="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5724128" y="3499713"/>
            <a:ext cx="288032" cy="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rotWithShape="1">
          <a:blip r:embed="rId5">
            <a:extLst>
              <a:ext uri="{28A0092B-C50C-407E-A947-70E740481C1C}">
                <a14:useLocalDpi xmlns:a14="http://schemas.microsoft.com/office/drawing/2010/main" val="0"/>
              </a:ext>
            </a:extLst>
          </a:blip>
          <a:srcRect t="5357" b="44813"/>
          <a:stretch>
            <a:fillRect/>
          </a:stretch>
        </p:blipFill>
        <p:spPr>
          <a:xfrm>
            <a:off x="3807031" y="3392058"/>
            <a:ext cx="1517444" cy="1038210"/>
          </a:xfrm>
          <a:prstGeom prst="rect">
            <a:avLst/>
          </a:prstGeom>
        </p:spPr>
      </p:pic>
      <p:sp>
        <p:nvSpPr>
          <p:cNvPr id="17" name="矩形 16"/>
          <p:cNvSpPr/>
          <p:nvPr/>
        </p:nvSpPr>
        <p:spPr>
          <a:xfrm>
            <a:off x="3726138" y="4436289"/>
            <a:ext cx="1691724"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847965"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四年级下册</a:t>
            </a:r>
            <a:endParaRPr lang="zh-CN" altLang="en-US" sz="1400" dirty="0">
              <a:latin typeface="+mj-ea"/>
              <a:ea typeface="+mj-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73371" y="4436289"/>
            <a:ext cx="1675800"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726138" y="4436289"/>
            <a:ext cx="1691724"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76690" y="4436289"/>
            <a:ext cx="1667891" cy="26511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t="3413" b="3566"/>
          <a:stretch>
            <a:fillRect/>
          </a:stretch>
        </p:blipFill>
        <p:spPr>
          <a:xfrm>
            <a:off x="1168781" y="2204264"/>
            <a:ext cx="1699632" cy="2232026"/>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3415" b="3564"/>
          <a:stretch>
            <a:fillRect/>
          </a:stretch>
        </p:blipFill>
        <p:spPr>
          <a:xfrm>
            <a:off x="3718229" y="2204264"/>
            <a:ext cx="1699632" cy="2232026"/>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3415" b="3564"/>
          <a:stretch>
            <a:fillRect/>
          </a:stretch>
        </p:blipFill>
        <p:spPr>
          <a:xfrm>
            <a:off x="6249538" y="2204264"/>
            <a:ext cx="1699632" cy="2232026"/>
          </a:xfrm>
          <a:prstGeom prst="rect">
            <a:avLst/>
          </a:prstGeom>
        </p:spPr>
      </p:pic>
      <p:sp>
        <p:nvSpPr>
          <p:cNvPr id="13" name="文本框 12"/>
          <p:cNvSpPr txBox="1"/>
          <p:nvPr/>
        </p:nvSpPr>
        <p:spPr>
          <a:xfrm>
            <a:off x="1281016"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二年级上册</a:t>
            </a:r>
            <a:endParaRPr lang="zh-CN" altLang="en-US" sz="1400" dirty="0">
              <a:latin typeface="+mj-ea"/>
              <a:ea typeface="+mj-ea"/>
            </a:endParaRPr>
          </a:p>
        </p:txBody>
      </p:sp>
      <p:sp>
        <p:nvSpPr>
          <p:cNvPr id="14" name="文本框 13"/>
          <p:cNvSpPr txBox="1"/>
          <p:nvPr/>
        </p:nvSpPr>
        <p:spPr>
          <a:xfrm>
            <a:off x="3847965"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四年级下册</a:t>
            </a:r>
            <a:endParaRPr lang="zh-CN" altLang="en-US" sz="1400" dirty="0">
              <a:latin typeface="+mj-ea"/>
              <a:ea typeface="+mj-ea"/>
            </a:endParaRPr>
          </a:p>
        </p:txBody>
      </p:sp>
      <p:sp>
        <p:nvSpPr>
          <p:cNvPr id="15" name="文本框 14"/>
          <p:cNvSpPr txBox="1"/>
          <p:nvPr/>
        </p:nvSpPr>
        <p:spPr>
          <a:xfrm>
            <a:off x="6404685" y="4363809"/>
            <a:ext cx="1440160" cy="332720"/>
          </a:xfrm>
          <a:prstGeom prst="rect">
            <a:avLst/>
          </a:prstGeom>
          <a:noFill/>
        </p:spPr>
        <p:txBody>
          <a:bodyPr wrap="square" rtlCol="0">
            <a:spAutoFit/>
          </a:bodyPr>
          <a:lstStyle/>
          <a:p>
            <a:pPr algn="ctr" eaLnBrk="1" hangingPunct="1">
              <a:lnSpc>
                <a:spcPct val="130000"/>
              </a:lnSpc>
            </a:pPr>
            <a:r>
              <a:rPr lang="zh-CN" altLang="en-US" sz="1400" dirty="0">
                <a:latin typeface="+mj-ea"/>
                <a:ea typeface="+mj-ea"/>
              </a:rPr>
              <a:t>五年级下册</a:t>
            </a:r>
            <a:endParaRPr lang="zh-CN" altLang="en-US" sz="1400" dirty="0">
              <a:latin typeface="+mj-ea"/>
              <a:ea typeface="+mj-ea"/>
            </a:endParaRPr>
          </a:p>
        </p:txBody>
      </p:sp>
      <p:cxnSp>
        <p:nvCxnSpPr>
          <p:cNvPr id="23" name="直接箭头连接符 22"/>
          <p:cNvCxnSpPr/>
          <p:nvPr/>
        </p:nvCxnSpPr>
        <p:spPr>
          <a:xfrm>
            <a:off x="3203848" y="3499713"/>
            <a:ext cx="288032" cy="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5724128" y="3499713"/>
            <a:ext cx="288032" cy="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2" name="任意多边形: 形状 21"/>
          <p:cNvSpPr/>
          <p:nvPr/>
        </p:nvSpPr>
        <p:spPr>
          <a:xfrm>
            <a:off x="887798" y="771549"/>
            <a:ext cx="1610056" cy="1427842"/>
          </a:xfrm>
          <a:custGeom>
            <a:avLst/>
            <a:gdLst>
              <a:gd name="connsiteX0" fmla="*/ 194604 w 2160240"/>
              <a:gd name="connsiteY0" fmla="*/ 0 h 1427842"/>
              <a:gd name="connsiteX1" fmla="*/ 1965636 w 2160240"/>
              <a:gd name="connsiteY1" fmla="*/ 0 h 1427842"/>
              <a:gd name="connsiteX2" fmla="*/ 2160240 w 2160240"/>
              <a:gd name="connsiteY2" fmla="*/ 194604 h 1427842"/>
              <a:gd name="connsiteX3" fmla="*/ 2160240 w 2160240"/>
              <a:gd name="connsiteY3" fmla="*/ 972997 h 1427842"/>
              <a:gd name="connsiteX4" fmla="*/ 1965636 w 2160240"/>
              <a:gd name="connsiteY4" fmla="*/ 1167601 h 1427842"/>
              <a:gd name="connsiteX5" fmla="*/ 1161493 w 2160240"/>
              <a:gd name="connsiteY5" fmla="*/ 1167601 h 1427842"/>
              <a:gd name="connsiteX6" fmla="*/ 1146492 w 2160240"/>
              <a:gd name="connsiteY6" fmla="*/ 1191182 h 1427842"/>
              <a:gd name="connsiteX7" fmla="*/ 1020575 w 2160240"/>
              <a:gd name="connsiteY7" fmla="*/ 1427842 h 1427842"/>
              <a:gd name="connsiteX8" fmla="*/ 894268 w 2160240"/>
              <a:gd name="connsiteY8" fmla="*/ 1191182 h 1427842"/>
              <a:gd name="connsiteX9" fmla="*/ 879590 w 2160240"/>
              <a:gd name="connsiteY9" fmla="*/ 1167601 h 1427842"/>
              <a:gd name="connsiteX10" fmla="*/ 194604 w 2160240"/>
              <a:gd name="connsiteY10" fmla="*/ 1167601 h 1427842"/>
              <a:gd name="connsiteX11" fmla="*/ 0 w 2160240"/>
              <a:gd name="connsiteY11" fmla="*/ 972997 h 1427842"/>
              <a:gd name="connsiteX12" fmla="*/ 0 w 2160240"/>
              <a:gd name="connsiteY12" fmla="*/ 194604 h 1427842"/>
              <a:gd name="connsiteX13" fmla="*/ 194604 w 2160240"/>
              <a:gd name="connsiteY13" fmla="*/ 0 h 1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240" h="1427842">
                <a:moveTo>
                  <a:pt x="194604" y="0"/>
                </a:moveTo>
                <a:lnTo>
                  <a:pt x="1965636" y="0"/>
                </a:lnTo>
                <a:cubicBezTo>
                  <a:pt x="2073113" y="0"/>
                  <a:pt x="2160240" y="87127"/>
                  <a:pt x="2160240" y="194604"/>
                </a:cubicBezTo>
                <a:lnTo>
                  <a:pt x="2160240" y="972997"/>
                </a:lnTo>
                <a:cubicBezTo>
                  <a:pt x="2160240" y="1080474"/>
                  <a:pt x="2073113" y="1167601"/>
                  <a:pt x="1965636" y="1167601"/>
                </a:cubicBezTo>
                <a:lnTo>
                  <a:pt x="1161493" y="1167601"/>
                </a:lnTo>
                <a:lnTo>
                  <a:pt x="1146492" y="1191182"/>
                </a:lnTo>
                <a:cubicBezTo>
                  <a:pt x="1104064" y="1248191"/>
                  <a:pt x="1060496" y="1250506"/>
                  <a:pt x="1020575" y="1427842"/>
                </a:cubicBezTo>
                <a:cubicBezTo>
                  <a:pt x="972321" y="1250506"/>
                  <a:pt x="935003" y="1248191"/>
                  <a:pt x="894268" y="1191182"/>
                </a:cubicBezTo>
                <a:lnTo>
                  <a:pt x="879590" y="1167601"/>
                </a:lnTo>
                <a:lnTo>
                  <a:pt x="194604" y="1167601"/>
                </a:lnTo>
                <a:cubicBezTo>
                  <a:pt x="87127" y="1167601"/>
                  <a:pt x="0" y="1080474"/>
                  <a:pt x="0" y="972997"/>
                </a:cubicBezTo>
                <a:lnTo>
                  <a:pt x="0" y="194604"/>
                </a:lnTo>
                <a:cubicBezTo>
                  <a:pt x="0" y="87127"/>
                  <a:pt x="87127" y="0"/>
                  <a:pt x="194604" y="0"/>
                </a:cubicBezTo>
                <a:close/>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5" name="任意多边形: 形状 24"/>
          <p:cNvSpPr/>
          <p:nvPr/>
        </p:nvSpPr>
        <p:spPr>
          <a:xfrm flipV="1">
            <a:off x="3006559" y="771549"/>
            <a:ext cx="2920007" cy="1427842"/>
          </a:xfrm>
          <a:custGeom>
            <a:avLst/>
            <a:gdLst>
              <a:gd name="connsiteX0" fmla="*/ 194604 w 2160240"/>
              <a:gd name="connsiteY0" fmla="*/ 1427842 h 1427842"/>
              <a:gd name="connsiteX1" fmla="*/ 1965636 w 2160240"/>
              <a:gd name="connsiteY1" fmla="*/ 1427842 h 1427842"/>
              <a:gd name="connsiteX2" fmla="*/ 2160240 w 2160240"/>
              <a:gd name="connsiteY2" fmla="*/ 1233238 h 1427842"/>
              <a:gd name="connsiteX3" fmla="*/ 2160240 w 2160240"/>
              <a:gd name="connsiteY3" fmla="*/ 454845 h 1427842"/>
              <a:gd name="connsiteX4" fmla="*/ 1965636 w 2160240"/>
              <a:gd name="connsiteY4" fmla="*/ 260241 h 1427842"/>
              <a:gd name="connsiteX5" fmla="*/ 1224993 w 2160240"/>
              <a:gd name="connsiteY5" fmla="*/ 260241 h 1427842"/>
              <a:gd name="connsiteX6" fmla="*/ 1209992 w 2160240"/>
              <a:gd name="connsiteY6" fmla="*/ 236660 h 1427842"/>
              <a:gd name="connsiteX7" fmla="*/ 1084075 w 2160240"/>
              <a:gd name="connsiteY7" fmla="*/ 0 h 1427842"/>
              <a:gd name="connsiteX8" fmla="*/ 957768 w 2160240"/>
              <a:gd name="connsiteY8" fmla="*/ 236660 h 1427842"/>
              <a:gd name="connsiteX9" fmla="*/ 943091 w 2160240"/>
              <a:gd name="connsiteY9" fmla="*/ 260241 h 1427842"/>
              <a:gd name="connsiteX10" fmla="*/ 194604 w 2160240"/>
              <a:gd name="connsiteY10" fmla="*/ 260241 h 1427842"/>
              <a:gd name="connsiteX11" fmla="*/ 0 w 2160240"/>
              <a:gd name="connsiteY11" fmla="*/ 454845 h 1427842"/>
              <a:gd name="connsiteX12" fmla="*/ 0 w 2160240"/>
              <a:gd name="connsiteY12" fmla="*/ 1233238 h 1427842"/>
              <a:gd name="connsiteX13" fmla="*/ 194604 w 2160240"/>
              <a:gd name="connsiteY13" fmla="*/ 1427842 h 1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240" h="1427842">
                <a:moveTo>
                  <a:pt x="194604" y="1427842"/>
                </a:moveTo>
                <a:lnTo>
                  <a:pt x="1965636" y="1427842"/>
                </a:lnTo>
                <a:cubicBezTo>
                  <a:pt x="2073113" y="1427842"/>
                  <a:pt x="2160240" y="1340715"/>
                  <a:pt x="2160240" y="1233238"/>
                </a:cubicBezTo>
                <a:lnTo>
                  <a:pt x="2160240" y="454845"/>
                </a:lnTo>
                <a:cubicBezTo>
                  <a:pt x="2160240" y="347368"/>
                  <a:pt x="2073113" y="260241"/>
                  <a:pt x="1965636" y="260241"/>
                </a:cubicBezTo>
                <a:lnTo>
                  <a:pt x="1224993" y="260241"/>
                </a:lnTo>
                <a:lnTo>
                  <a:pt x="1209992" y="236660"/>
                </a:lnTo>
                <a:cubicBezTo>
                  <a:pt x="1167564" y="179651"/>
                  <a:pt x="1123996" y="177336"/>
                  <a:pt x="1084075" y="0"/>
                </a:cubicBezTo>
                <a:cubicBezTo>
                  <a:pt x="1035821" y="177336"/>
                  <a:pt x="998503" y="179651"/>
                  <a:pt x="957768" y="236660"/>
                </a:cubicBezTo>
                <a:lnTo>
                  <a:pt x="943091" y="260241"/>
                </a:lnTo>
                <a:lnTo>
                  <a:pt x="194604" y="260241"/>
                </a:lnTo>
                <a:cubicBezTo>
                  <a:pt x="87127" y="260241"/>
                  <a:pt x="0" y="347368"/>
                  <a:pt x="0" y="454845"/>
                </a:cubicBezTo>
                <a:lnTo>
                  <a:pt x="0" y="1233238"/>
                </a:lnTo>
                <a:cubicBezTo>
                  <a:pt x="0" y="1340715"/>
                  <a:pt x="87127" y="1427842"/>
                  <a:pt x="194604" y="1427842"/>
                </a:cubicBezTo>
                <a:close/>
              </a:path>
            </a:pathLst>
          </a:custGeom>
          <a:no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6" name="任意多边形: 形状 25"/>
          <p:cNvSpPr/>
          <p:nvPr/>
        </p:nvSpPr>
        <p:spPr>
          <a:xfrm flipV="1">
            <a:off x="6120332" y="771549"/>
            <a:ext cx="2160240" cy="1427842"/>
          </a:xfrm>
          <a:custGeom>
            <a:avLst/>
            <a:gdLst>
              <a:gd name="connsiteX0" fmla="*/ 194604 w 2160240"/>
              <a:gd name="connsiteY0" fmla="*/ 1427842 h 1427842"/>
              <a:gd name="connsiteX1" fmla="*/ 1965636 w 2160240"/>
              <a:gd name="connsiteY1" fmla="*/ 1427842 h 1427842"/>
              <a:gd name="connsiteX2" fmla="*/ 2160240 w 2160240"/>
              <a:gd name="connsiteY2" fmla="*/ 1233238 h 1427842"/>
              <a:gd name="connsiteX3" fmla="*/ 2160240 w 2160240"/>
              <a:gd name="connsiteY3" fmla="*/ 454845 h 1427842"/>
              <a:gd name="connsiteX4" fmla="*/ 1965636 w 2160240"/>
              <a:gd name="connsiteY4" fmla="*/ 260241 h 1427842"/>
              <a:gd name="connsiteX5" fmla="*/ 1221038 w 2160240"/>
              <a:gd name="connsiteY5" fmla="*/ 260241 h 1427842"/>
              <a:gd name="connsiteX6" fmla="*/ 1206037 w 2160240"/>
              <a:gd name="connsiteY6" fmla="*/ 236660 h 1427842"/>
              <a:gd name="connsiteX7" fmla="*/ 1080120 w 2160240"/>
              <a:gd name="connsiteY7" fmla="*/ 0 h 1427842"/>
              <a:gd name="connsiteX8" fmla="*/ 953813 w 2160240"/>
              <a:gd name="connsiteY8" fmla="*/ 236660 h 1427842"/>
              <a:gd name="connsiteX9" fmla="*/ 939136 w 2160240"/>
              <a:gd name="connsiteY9" fmla="*/ 260241 h 1427842"/>
              <a:gd name="connsiteX10" fmla="*/ 194604 w 2160240"/>
              <a:gd name="connsiteY10" fmla="*/ 260241 h 1427842"/>
              <a:gd name="connsiteX11" fmla="*/ 0 w 2160240"/>
              <a:gd name="connsiteY11" fmla="*/ 454845 h 1427842"/>
              <a:gd name="connsiteX12" fmla="*/ 0 w 2160240"/>
              <a:gd name="connsiteY12" fmla="*/ 1233238 h 1427842"/>
              <a:gd name="connsiteX13" fmla="*/ 194604 w 2160240"/>
              <a:gd name="connsiteY13" fmla="*/ 1427842 h 1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240" h="1427842">
                <a:moveTo>
                  <a:pt x="194604" y="1427842"/>
                </a:moveTo>
                <a:lnTo>
                  <a:pt x="1965636" y="1427842"/>
                </a:lnTo>
                <a:cubicBezTo>
                  <a:pt x="2073113" y="1427842"/>
                  <a:pt x="2160240" y="1340715"/>
                  <a:pt x="2160240" y="1233238"/>
                </a:cubicBezTo>
                <a:lnTo>
                  <a:pt x="2160240" y="454845"/>
                </a:lnTo>
                <a:cubicBezTo>
                  <a:pt x="2160240" y="347368"/>
                  <a:pt x="2073113" y="260241"/>
                  <a:pt x="1965636" y="260241"/>
                </a:cubicBezTo>
                <a:lnTo>
                  <a:pt x="1221038" y="260241"/>
                </a:lnTo>
                <a:lnTo>
                  <a:pt x="1206037" y="236660"/>
                </a:lnTo>
                <a:cubicBezTo>
                  <a:pt x="1163609" y="179651"/>
                  <a:pt x="1120041" y="177336"/>
                  <a:pt x="1080120" y="0"/>
                </a:cubicBezTo>
                <a:cubicBezTo>
                  <a:pt x="1031866" y="177336"/>
                  <a:pt x="994548" y="179651"/>
                  <a:pt x="953813" y="236660"/>
                </a:cubicBezTo>
                <a:lnTo>
                  <a:pt x="939136" y="260241"/>
                </a:lnTo>
                <a:lnTo>
                  <a:pt x="194604" y="260241"/>
                </a:lnTo>
                <a:cubicBezTo>
                  <a:pt x="87127" y="260241"/>
                  <a:pt x="0" y="347368"/>
                  <a:pt x="0" y="454845"/>
                </a:cubicBezTo>
                <a:lnTo>
                  <a:pt x="0" y="1233238"/>
                </a:lnTo>
                <a:cubicBezTo>
                  <a:pt x="0" y="1340715"/>
                  <a:pt x="87127" y="1427842"/>
                  <a:pt x="194604" y="1427842"/>
                </a:cubicBezTo>
                <a:close/>
              </a:path>
            </a:pathLst>
          </a:custGeom>
          <a:no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文本框 29"/>
          <p:cNvSpPr txBox="1"/>
          <p:nvPr/>
        </p:nvSpPr>
        <p:spPr>
          <a:xfrm>
            <a:off x="3006558" y="801687"/>
            <a:ext cx="2920007" cy="1018549"/>
          </a:xfrm>
          <a:prstGeom prst="rect">
            <a:avLst/>
          </a:prstGeom>
          <a:noFill/>
        </p:spPr>
        <p:txBody>
          <a:bodyPr wrap="square" rtlCol="0">
            <a:spAutoFit/>
          </a:bodyPr>
          <a:lstStyle/>
          <a:p>
            <a:pPr marL="285750" indent="-285750" eaLnBrk="1" hangingPunct="1">
              <a:lnSpc>
                <a:spcPct val="130000"/>
              </a:lnSpc>
              <a:buFont typeface="Arial" panose="020B0604020202020204" pitchFamily="34" charset="0"/>
              <a:buChar char="•"/>
            </a:pPr>
            <a:r>
              <a:rPr lang="zh-CN" altLang="en-US" sz="1200" kern="0" dirty="0">
                <a:latin typeface="+mj-ea"/>
                <a:ea typeface="+mj-ea"/>
                <a:cs typeface="Times New Roman" panose="02020603050405020304"/>
              </a:rPr>
              <a:t>从三个不同的方向观察同一个几何组合体，会辨别从不同方向看到的图形；</a:t>
            </a:r>
            <a:endParaRPr lang="en-US" altLang="zh-CN" sz="1200" kern="0" dirty="0">
              <a:latin typeface="+mj-ea"/>
              <a:ea typeface="+mj-ea"/>
              <a:cs typeface="Times New Roman" panose="02020603050405020304"/>
            </a:endParaRPr>
          </a:p>
          <a:p>
            <a:pPr marL="285750" indent="-285750" eaLnBrk="1" hangingPunct="1">
              <a:lnSpc>
                <a:spcPct val="130000"/>
              </a:lnSpc>
              <a:buFont typeface="Arial" panose="020B0604020202020204" pitchFamily="34" charset="0"/>
              <a:buChar char="•"/>
            </a:pPr>
            <a:r>
              <a:rPr lang="zh-CN" altLang="en-US" sz="1200" kern="0" dirty="0">
                <a:latin typeface="+mj-ea"/>
                <a:ea typeface="+mj-ea"/>
                <a:cs typeface="Times New Roman" panose="02020603050405020304"/>
              </a:rPr>
              <a:t>从同一方向观察不同的几何体，看到的形状可能相同，也可能不同。</a:t>
            </a:r>
            <a:endParaRPr lang="zh-CN" altLang="en-US" sz="1200" kern="0" dirty="0">
              <a:latin typeface="+mj-ea"/>
              <a:ea typeface="+mj-ea"/>
              <a:cs typeface="Times New Roman" panose="02020603050405020304"/>
            </a:endParaRPr>
          </a:p>
        </p:txBody>
      </p:sp>
      <p:sp>
        <p:nvSpPr>
          <p:cNvPr id="35" name="文本框 34"/>
          <p:cNvSpPr txBox="1"/>
          <p:nvPr/>
        </p:nvSpPr>
        <p:spPr>
          <a:xfrm>
            <a:off x="862589" y="766676"/>
            <a:ext cx="1693187" cy="892873"/>
          </a:xfrm>
          <a:prstGeom prst="rect">
            <a:avLst/>
          </a:prstGeom>
          <a:noFill/>
        </p:spPr>
        <p:txBody>
          <a:bodyPr wrap="square" rtlCol="0">
            <a:spAutoFit/>
          </a:bodyPr>
          <a:lstStyle/>
          <a:p>
            <a:pPr marL="285750" indent="-285750" eaLnBrk="1" hangingPunct="1">
              <a:lnSpc>
                <a:spcPct val="130000"/>
              </a:lnSpc>
              <a:buFont typeface="Arial" panose="020B0604020202020204" pitchFamily="34" charset="0"/>
              <a:buChar char="•"/>
            </a:pPr>
            <a:r>
              <a:rPr lang="zh-CN" altLang="en-US" sz="1400" kern="0" dirty="0">
                <a:latin typeface="+mj-ea"/>
                <a:ea typeface="+mj-ea"/>
                <a:cs typeface="Times New Roman" panose="02020603050405020304"/>
              </a:rPr>
              <a:t>从不同角度观察实物和单个的立体图形。</a:t>
            </a:r>
            <a:endParaRPr lang="zh-CN" altLang="en-US" sz="1400" kern="0" dirty="0">
              <a:latin typeface="+mj-ea"/>
              <a:ea typeface="+mj-ea"/>
              <a:cs typeface="Times New Roman" panose="02020603050405020304"/>
            </a:endParaRPr>
          </a:p>
        </p:txBody>
      </p:sp>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t="5357" b="44813"/>
          <a:stretch>
            <a:fillRect/>
          </a:stretch>
        </p:blipFill>
        <p:spPr>
          <a:xfrm>
            <a:off x="3807031" y="3392058"/>
            <a:ext cx="1517444" cy="1038210"/>
          </a:xfrm>
          <a:prstGeom prst="rect">
            <a:avLst/>
          </a:prstGeom>
        </p:spPr>
      </p:pic>
      <p:sp>
        <p:nvSpPr>
          <p:cNvPr id="38" name="文本框 37"/>
          <p:cNvSpPr txBox="1"/>
          <p:nvPr/>
        </p:nvSpPr>
        <p:spPr>
          <a:xfrm>
            <a:off x="6087045" y="801687"/>
            <a:ext cx="2160240" cy="1018549"/>
          </a:xfrm>
          <a:prstGeom prst="rect">
            <a:avLst/>
          </a:prstGeom>
          <a:noFill/>
        </p:spPr>
        <p:txBody>
          <a:bodyPr wrap="square" rtlCol="0">
            <a:spAutoFit/>
          </a:bodyPr>
          <a:lstStyle/>
          <a:p>
            <a:pPr marL="285750" indent="-285750" eaLnBrk="1" hangingPunct="1">
              <a:lnSpc>
                <a:spcPct val="130000"/>
              </a:lnSpc>
              <a:buFont typeface="Arial" panose="020B0604020202020204" pitchFamily="34" charset="0"/>
              <a:buChar char="•"/>
            </a:pPr>
            <a:r>
              <a:rPr lang="zh-CN" altLang="en-US" sz="1200" kern="0" dirty="0">
                <a:latin typeface="+mj-ea"/>
                <a:ea typeface="+mj-ea"/>
                <a:cs typeface="Times New Roman" panose="02020603050405020304"/>
              </a:rPr>
              <a:t>根据从一个方向看到形状图拼搭几何组合体；</a:t>
            </a:r>
            <a:endParaRPr lang="en-US" altLang="zh-CN" sz="1200" kern="0" dirty="0">
              <a:latin typeface="+mj-ea"/>
              <a:ea typeface="+mj-ea"/>
              <a:cs typeface="Times New Roman" panose="02020603050405020304"/>
            </a:endParaRPr>
          </a:p>
          <a:p>
            <a:pPr marL="285750" indent="-285750" eaLnBrk="1" hangingPunct="1">
              <a:lnSpc>
                <a:spcPct val="130000"/>
              </a:lnSpc>
              <a:buFont typeface="Arial" panose="020B0604020202020204" pitchFamily="34" charset="0"/>
              <a:buChar char="•"/>
            </a:pPr>
            <a:r>
              <a:rPr lang="zh-CN" altLang="en-US" sz="1200" kern="0" dirty="0">
                <a:latin typeface="+mj-ea"/>
                <a:ea typeface="+mj-ea"/>
                <a:cs typeface="Times New Roman" panose="02020603050405020304"/>
              </a:rPr>
              <a:t>根据从三个方向看到形状图拼搭几何组合体。</a:t>
            </a:r>
            <a:endParaRPr lang="zh-CN" altLang="en-US" sz="1200" kern="0" dirty="0">
              <a:latin typeface="+mj-ea"/>
              <a:ea typeface="+mj-ea"/>
              <a:cs typeface="Times New Roman" panose="02020603050405020304"/>
            </a:endParaRPr>
          </a:p>
        </p:txBody>
      </p:sp>
      <p:cxnSp>
        <p:nvCxnSpPr>
          <p:cNvPr id="39" name="直接箭头连接符 38"/>
          <p:cNvCxnSpPr/>
          <p:nvPr/>
        </p:nvCxnSpPr>
        <p:spPr>
          <a:xfrm flipH="1">
            <a:off x="5926922" y="1292843"/>
            <a:ext cx="180000"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p:nvPr/>
        </p:nvCxnSpPr>
        <p:spPr>
          <a:xfrm>
            <a:off x="5926922" y="1406922"/>
            <a:ext cx="180000"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2"/>
          <p:cNvSpPr txBox="1">
            <a:spLocks noChangeArrowheads="1"/>
          </p:cNvSpPr>
          <p:nvPr/>
        </p:nvSpPr>
        <p:spPr bwMode="auto">
          <a:xfrm>
            <a:off x="591444" y="1530566"/>
            <a:ext cx="8798619"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800" b="1" dirty="0">
                <a:latin typeface="+mn-ea"/>
                <a:ea typeface="+mn-ea"/>
                <a:cs typeface="Times New Roman" panose="02020603050405020304" pitchFamily="18" charset="0"/>
              </a:rPr>
              <a:t>右边的三个图形分别是从什么方向看到的？填一填。</a:t>
            </a:r>
            <a:endParaRPr lang="zh-CN" altLang="en-US" sz="2800" b="1" dirty="0">
              <a:latin typeface="+mn-ea"/>
              <a:ea typeface="+mn-ea"/>
              <a:cs typeface="Times New Roman" panose="02020603050405020304" pitchFamily="18" charset="0"/>
            </a:endParaRPr>
          </a:p>
        </p:txBody>
      </p:sp>
      <p:cxnSp>
        <p:nvCxnSpPr>
          <p:cNvPr id="10" name="直接连接符 9"/>
          <p:cNvCxnSpPr/>
          <p:nvPr/>
        </p:nvCxnSpPr>
        <p:spPr>
          <a:xfrm>
            <a:off x="2439988" y="2291320"/>
            <a:ext cx="0" cy="107377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224" name="Text Box 2"/>
          <p:cNvSpPr txBox="1">
            <a:spLocks noChangeArrowheads="1"/>
          </p:cNvSpPr>
          <p:nvPr/>
        </p:nvSpPr>
        <p:spPr bwMode="auto">
          <a:xfrm>
            <a:off x="2628900" y="3437421"/>
            <a:ext cx="2482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400" b="1" dirty="0">
                <a:latin typeface="楷体" panose="02010609060101010101" pitchFamily="49" charset="-122"/>
                <a:ea typeface="楷体" panose="02010609060101010101" pitchFamily="49" charset="-122"/>
              </a:rPr>
              <a:t>从（  ）面看</a:t>
            </a:r>
            <a:endParaRPr lang="zh-CN" altLang="en-US" sz="2400" b="1" dirty="0">
              <a:latin typeface="楷体" panose="02010609060101010101" pitchFamily="49" charset="-122"/>
              <a:ea typeface="楷体" panose="02010609060101010101" pitchFamily="49" charset="-122"/>
            </a:endParaRPr>
          </a:p>
        </p:txBody>
      </p:sp>
      <p:sp>
        <p:nvSpPr>
          <p:cNvPr id="9225" name="Text Box 2"/>
          <p:cNvSpPr txBox="1">
            <a:spLocks noChangeArrowheads="1"/>
          </p:cNvSpPr>
          <p:nvPr/>
        </p:nvSpPr>
        <p:spPr bwMode="auto">
          <a:xfrm>
            <a:off x="4767263" y="3437421"/>
            <a:ext cx="2482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400" b="1" dirty="0">
                <a:latin typeface="楷体" panose="02010609060101010101" pitchFamily="49" charset="-122"/>
                <a:ea typeface="楷体" panose="02010609060101010101" pitchFamily="49" charset="-122"/>
              </a:rPr>
              <a:t>从（  ）面看</a:t>
            </a:r>
            <a:endParaRPr lang="zh-CN" altLang="en-US" sz="2400" b="1" dirty="0">
              <a:latin typeface="楷体" panose="02010609060101010101" pitchFamily="49" charset="-122"/>
              <a:ea typeface="楷体" panose="02010609060101010101" pitchFamily="49" charset="-122"/>
            </a:endParaRPr>
          </a:p>
        </p:txBody>
      </p:sp>
      <p:sp>
        <p:nvSpPr>
          <p:cNvPr id="9226" name="Text Box 2"/>
          <p:cNvSpPr txBox="1">
            <a:spLocks noChangeArrowheads="1"/>
          </p:cNvSpPr>
          <p:nvPr/>
        </p:nvSpPr>
        <p:spPr bwMode="auto">
          <a:xfrm>
            <a:off x="6907213" y="3437421"/>
            <a:ext cx="2482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400" b="1">
                <a:latin typeface="楷体" panose="02010609060101010101" pitchFamily="49" charset="-122"/>
                <a:ea typeface="楷体" panose="02010609060101010101" pitchFamily="49" charset="-122"/>
              </a:rPr>
              <a:t>从（  ）面看</a:t>
            </a:r>
            <a:endParaRPr lang="zh-CN" altLang="en-US" sz="2400" b="1">
              <a:latin typeface="楷体" panose="02010609060101010101" pitchFamily="49" charset="-122"/>
              <a:ea typeface="楷体" panose="02010609060101010101" pitchFamily="49" charset="-122"/>
            </a:endParaRPr>
          </a:p>
        </p:txBody>
      </p:sp>
      <p:sp>
        <p:nvSpPr>
          <p:cNvPr id="30" name="矩形 29"/>
          <p:cNvSpPr>
            <a:spLocks noChangeArrowheads="1"/>
          </p:cNvSpPr>
          <p:nvPr/>
        </p:nvSpPr>
        <p:spPr bwMode="auto">
          <a:xfrm>
            <a:off x="3243263" y="3435846"/>
            <a:ext cx="563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400" b="1">
                <a:solidFill>
                  <a:srgbClr val="FF0000"/>
                </a:solidFill>
                <a:latin typeface="楷体" panose="02010609060101010101" pitchFamily="49" charset="-122"/>
                <a:ea typeface="楷体" panose="02010609060101010101" pitchFamily="49" charset="-122"/>
              </a:rPr>
              <a:t>上</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31" name="矩形 30"/>
          <p:cNvSpPr>
            <a:spLocks noChangeArrowheads="1"/>
          </p:cNvSpPr>
          <p:nvPr/>
        </p:nvSpPr>
        <p:spPr bwMode="auto">
          <a:xfrm>
            <a:off x="5383213" y="3435846"/>
            <a:ext cx="561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前</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32" name="矩形 31"/>
          <p:cNvSpPr>
            <a:spLocks noChangeArrowheads="1"/>
          </p:cNvSpPr>
          <p:nvPr/>
        </p:nvSpPr>
        <p:spPr bwMode="auto">
          <a:xfrm>
            <a:off x="7513638" y="3435846"/>
            <a:ext cx="563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左</a:t>
            </a:r>
            <a:endParaRPr lang="zh-CN" altLang="en-US" sz="2400" b="1" dirty="0">
              <a:solidFill>
                <a:srgbClr val="FF0000"/>
              </a:solidFill>
              <a:latin typeface="楷体" panose="02010609060101010101" pitchFamily="49" charset="-122"/>
              <a:ea typeface="楷体" panose="02010609060101010101" pitchFamily="49" charset="-122"/>
            </a:endParaRPr>
          </a:p>
        </p:txBody>
      </p:sp>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3" y="60325"/>
            <a:ext cx="5359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355688" y="204788"/>
            <a:ext cx="47163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二、以题为例，加深理解</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23" name="文本框 22"/>
          <p:cNvSpPr txBox="1"/>
          <p:nvPr/>
        </p:nvSpPr>
        <p:spPr>
          <a:xfrm>
            <a:off x="405853" y="1015682"/>
            <a:ext cx="8606769" cy="400110"/>
          </a:xfrm>
          <a:prstGeom prst="rect">
            <a:avLst/>
          </a:prstGeom>
          <a:noFill/>
        </p:spPr>
        <p:txBody>
          <a:bodyPr wrap="square">
            <a:spAutoFit/>
          </a:bodyPr>
          <a:lstStyle/>
          <a:p>
            <a:r>
              <a:rPr lang="en-US" altLang="zh-CN" sz="2000" b="1" dirty="0">
                <a:solidFill>
                  <a:schemeClr val="accent2"/>
                </a:solidFill>
                <a:latin typeface="黑体" panose="02010609060101010101" pitchFamily="49" charset="-122"/>
                <a:ea typeface="黑体" panose="02010609060101010101" pitchFamily="49" charset="-122"/>
              </a:rPr>
              <a:t>1.</a:t>
            </a:r>
            <a:r>
              <a:rPr lang="zh-CN" altLang="en-US" sz="2000" b="1" dirty="0">
                <a:solidFill>
                  <a:schemeClr val="accent2"/>
                </a:solidFill>
                <a:latin typeface="黑体" panose="02010609060101010101" pitchFamily="49" charset="-122"/>
                <a:ea typeface="黑体" panose="02010609060101010101" pitchFamily="49" charset="-122"/>
              </a:rPr>
              <a:t>辨认从三个不同方向观察到的图形</a:t>
            </a:r>
            <a:endParaRPr lang="zh-CN" altLang="en-US" sz="2000" dirty="0"/>
          </a:p>
        </p:txBody>
      </p:sp>
      <p:pic>
        <p:nvPicPr>
          <p:cNvPr id="33" name="图片 32"/>
          <p:cNvPicPr>
            <a:picLocks noChangeAspect="1"/>
          </p:cNvPicPr>
          <p:nvPr/>
        </p:nvPicPr>
        <p:blipFill>
          <a:blip r:embed="rId2"/>
          <a:stretch>
            <a:fillRect/>
          </a:stretch>
        </p:blipFill>
        <p:spPr>
          <a:xfrm>
            <a:off x="639118" y="2347131"/>
            <a:ext cx="1635914" cy="1017964"/>
          </a:xfrm>
          <a:prstGeom prst="rect">
            <a:avLst/>
          </a:prstGeom>
        </p:spPr>
      </p:pic>
      <p:pic>
        <p:nvPicPr>
          <p:cNvPr id="35" name="图片 34"/>
          <p:cNvPicPr>
            <a:picLocks noChangeAspect="1"/>
          </p:cNvPicPr>
          <p:nvPr/>
        </p:nvPicPr>
        <p:blipFill>
          <a:blip r:embed="rId3"/>
          <a:stretch>
            <a:fillRect/>
          </a:stretch>
        </p:blipFill>
        <p:spPr>
          <a:xfrm>
            <a:off x="2762000" y="2347131"/>
            <a:ext cx="1648326" cy="906357"/>
          </a:xfrm>
          <a:prstGeom prst="rect">
            <a:avLst/>
          </a:prstGeom>
        </p:spPr>
      </p:pic>
      <p:pic>
        <p:nvPicPr>
          <p:cNvPr id="37" name="图片 36"/>
          <p:cNvPicPr>
            <a:picLocks noChangeAspect="1"/>
          </p:cNvPicPr>
          <p:nvPr/>
        </p:nvPicPr>
        <p:blipFill>
          <a:blip r:embed="rId4"/>
          <a:stretch>
            <a:fillRect/>
          </a:stretch>
        </p:blipFill>
        <p:spPr>
          <a:xfrm>
            <a:off x="4990753" y="2378232"/>
            <a:ext cx="1626114" cy="844157"/>
          </a:xfrm>
          <a:prstGeom prst="rect">
            <a:avLst/>
          </a:prstGeom>
        </p:spPr>
      </p:pic>
      <p:pic>
        <p:nvPicPr>
          <p:cNvPr id="39" name="图片 38"/>
          <p:cNvPicPr>
            <a:picLocks noChangeAspect="1"/>
          </p:cNvPicPr>
          <p:nvPr/>
        </p:nvPicPr>
        <p:blipFill>
          <a:blip r:embed="rId5"/>
          <a:stretch>
            <a:fillRect/>
          </a:stretch>
        </p:blipFill>
        <p:spPr>
          <a:xfrm>
            <a:off x="6915718" y="2357593"/>
            <a:ext cx="1759401" cy="8663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5536" y="555526"/>
            <a:ext cx="8606769" cy="400110"/>
          </a:xfrm>
          <a:prstGeom prst="rect">
            <a:avLst/>
          </a:prstGeom>
          <a:noFill/>
        </p:spPr>
        <p:txBody>
          <a:bodyPr wrap="square">
            <a:spAutoFit/>
          </a:bodyPr>
          <a:lstStyle/>
          <a:p>
            <a:r>
              <a:rPr lang="en-US" altLang="zh-CN" sz="2000" b="1" dirty="0">
                <a:solidFill>
                  <a:schemeClr val="accent2"/>
                </a:solidFill>
                <a:latin typeface="黑体" panose="02010609060101010101" pitchFamily="49" charset="-122"/>
                <a:ea typeface="黑体" panose="02010609060101010101" pitchFamily="49" charset="-122"/>
              </a:rPr>
              <a:t>2.</a:t>
            </a:r>
            <a:r>
              <a:rPr lang="zh-CN" altLang="en-US" sz="2000" b="1" dirty="0">
                <a:solidFill>
                  <a:schemeClr val="accent2"/>
                </a:solidFill>
                <a:latin typeface="黑体" panose="02010609060101010101" pitchFamily="49" charset="-122"/>
                <a:ea typeface="黑体" panose="02010609060101010101" pitchFamily="49" charset="-122"/>
              </a:rPr>
              <a:t> 根据从两个方向看到的图形进行立体图形的辨认。</a:t>
            </a:r>
            <a:endParaRPr lang="zh-CN" altLang="en-US" sz="2000" b="1" dirty="0">
              <a:solidFill>
                <a:schemeClr val="accent2"/>
              </a:solidFill>
              <a:latin typeface="黑体" panose="02010609060101010101" pitchFamily="49" charset="-122"/>
              <a:ea typeface="黑体" panose="02010609060101010101" pitchFamily="49" charset="-122"/>
            </a:endParaRPr>
          </a:p>
        </p:txBody>
      </p:sp>
      <p:sp>
        <p:nvSpPr>
          <p:cNvPr id="3" name="Text Box 2"/>
          <p:cNvSpPr txBox="1">
            <a:spLocks noChangeArrowheads="1"/>
          </p:cNvSpPr>
          <p:nvPr/>
        </p:nvSpPr>
        <p:spPr bwMode="auto">
          <a:xfrm>
            <a:off x="755576" y="1034349"/>
            <a:ext cx="8064896" cy="12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50000"/>
              </a:lnSpc>
            </a:pPr>
            <a:r>
              <a:rPr lang="zh-CN" altLang="en-US" sz="2800" b="1" dirty="0">
                <a:latin typeface="+mn-ea"/>
                <a:ea typeface="+mn-ea"/>
                <a:cs typeface="Times New Roman" panose="02020603050405020304" pitchFamily="18" charset="0"/>
              </a:rPr>
              <a:t>哪个几何体符合从前面看是        ，从上面看是        的        要求？在括号里画“√”。</a:t>
            </a:r>
            <a:endParaRPr lang="zh-CN" altLang="en-US" sz="2800" b="1" dirty="0">
              <a:latin typeface="+mn-ea"/>
              <a:ea typeface="+mn-ea"/>
              <a:cs typeface="Times New Roman" panose="02020603050405020304" pitchFamily="18" charset="0"/>
            </a:endParaRPr>
          </a:p>
        </p:txBody>
      </p:sp>
      <p:sp>
        <p:nvSpPr>
          <p:cNvPr id="10" name="内容占位符 2"/>
          <p:cNvSpPr txBox="1"/>
          <p:nvPr/>
        </p:nvSpPr>
        <p:spPr>
          <a:xfrm>
            <a:off x="459634" y="2816488"/>
            <a:ext cx="8360838" cy="1519615"/>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eaLnBrk="1" hangingPunct="1">
              <a:lnSpc>
                <a:spcPct val="130000"/>
              </a:lnSpc>
              <a:buFont typeface="Wingdings" panose="05000000000000000000" pitchFamily="2" charset="2"/>
              <a:buChar char="Ø"/>
              <a:defRPr/>
            </a:pPr>
            <a:r>
              <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rPr>
              <a:t>想象一下，这个几何体可能是怎样的？小组合作，用小正方体摆一摆，有多少种摆法？稍后展示交流你们组的摆放思路。</a:t>
            </a:r>
            <a:endPar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endParaRPr>
          </a:p>
        </p:txBody>
      </p:sp>
      <p:grpSp>
        <p:nvGrpSpPr>
          <p:cNvPr id="25" name="组合 6"/>
          <p:cNvGrpSpPr/>
          <p:nvPr/>
        </p:nvGrpSpPr>
        <p:grpSpPr bwMode="auto">
          <a:xfrm>
            <a:off x="5220072" y="971509"/>
            <a:ext cx="1193313" cy="618033"/>
            <a:chOff x="3684640" y="2809273"/>
            <a:chExt cx="1789333" cy="894663"/>
          </a:xfrm>
          <a:solidFill>
            <a:srgbClr val="FF9900"/>
          </a:solidFill>
        </p:grpSpPr>
        <p:sp>
          <p:nvSpPr>
            <p:cNvPr id="26" name="矩形 2"/>
            <p:cNvSpPr>
              <a:spLocks noChangeArrowheads="1"/>
            </p:cNvSpPr>
            <p:nvPr/>
          </p:nvSpPr>
          <p:spPr bwMode="auto">
            <a:xfrm>
              <a:off x="3684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矩形 3"/>
            <p:cNvSpPr>
              <a:spLocks noChangeArrowheads="1"/>
            </p:cNvSpPr>
            <p:nvPr/>
          </p:nvSpPr>
          <p:spPr bwMode="auto">
            <a:xfrm>
              <a:off x="4131973"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矩形 4"/>
            <p:cNvSpPr>
              <a:spLocks noChangeArrowheads="1"/>
            </p:cNvSpPr>
            <p:nvPr/>
          </p:nvSpPr>
          <p:spPr bwMode="auto">
            <a:xfrm>
              <a:off x="4579306"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矩形 5"/>
            <p:cNvSpPr>
              <a:spLocks noChangeArrowheads="1"/>
            </p:cNvSpPr>
            <p:nvPr/>
          </p:nvSpPr>
          <p:spPr bwMode="auto">
            <a:xfrm>
              <a:off x="4131973" y="2809273"/>
              <a:ext cx="447333" cy="447334"/>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矩形 4"/>
            <p:cNvSpPr>
              <a:spLocks noChangeArrowheads="1"/>
            </p:cNvSpPr>
            <p:nvPr/>
          </p:nvSpPr>
          <p:spPr bwMode="auto">
            <a:xfrm>
              <a:off x="5026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1" name="组合 6"/>
          <p:cNvGrpSpPr/>
          <p:nvPr/>
        </p:nvGrpSpPr>
        <p:grpSpPr bwMode="auto">
          <a:xfrm>
            <a:off x="1370255" y="1726086"/>
            <a:ext cx="1193313" cy="623691"/>
            <a:chOff x="3684640" y="3256603"/>
            <a:chExt cx="1789333" cy="902853"/>
          </a:xfrm>
          <a:solidFill>
            <a:srgbClr val="FF9900"/>
          </a:solidFill>
        </p:grpSpPr>
        <p:sp>
          <p:nvSpPr>
            <p:cNvPr id="32" name="矩形 2"/>
            <p:cNvSpPr>
              <a:spLocks noChangeArrowheads="1"/>
            </p:cNvSpPr>
            <p:nvPr/>
          </p:nvSpPr>
          <p:spPr bwMode="auto">
            <a:xfrm>
              <a:off x="3684640" y="3712122"/>
              <a:ext cx="447333" cy="447334"/>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矩形 3"/>
            <p:cNvSpPr>
              <a:spLocks noChangeArrowheads="1"/>
            </p:cNvSpPr>
            <p:nvPr/>
          </p:nvSpPr>
          <p:spPr bwMode="auto">
            <a:xfrm>
              <a:off x="4131973"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矩形 4"/>
            <p:cNvSpPr>
              <a:spLocks noChangeArrowheads="1"/>
            </p:cNvSpPr>
            <p:nvPr/>
          </p:nvSpPr>
          <p:spPr bwMode="auto">
            <a:xfrm>
              <a:off x="4579306"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矩形 4"/>
            <p:cNvSpPr>
              <a:spLocks noChangeArrowheads="1"/>
            </p:cNvSpPr>
            <p:nvPr/>
          </p:nvSpPr>
          <p:spPr bwMode="auto">
            <a:xfrm>
              <a:off x="5026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7" name="文本框 36"/>
          <p:cNvSpPr txBox="1"/>
          <p:nvPr/>
        </p:nvSpPr>
        <p:spPr>
          <a:xfrm>
            <a:off x="6014454" y="2373575"/>
            <a:ext cx="3148918" cy="338554"/>
          </a:xfrm>
          <a:prstGeom prst="rect">
            <a:avLst/>
          </a:prstGeom>
          <a:noFill/>
        </p:spPr>
        <p:txBody>
          <a:bodyPr wrap="square" rtlCol="0">
            <a:spAutoFit/>
          </a:bodyPr>
          <a:lstStyle/>
          <a:p>
            <a:r>
              <a:rPr lang="en-US" altLang="zh-CN" sz="1600" dirty="0">
                <a:solidFill>
                  <a:srgbClr val="097156"/>
                </a:solidFill>
                <a:latin typeface="+mn-lt"/>
                <a:ea typeface="+mj-ea"/>
              </a:rPr>
              <a:t>【</a:t>
            </a:r>
            <a:r>
              <a:rPr lang="zh-CN" altLang="en-US" sz="1600" dirty="0">
                <a:solidFill>
                  <a:srgbClr val="097156"/>
                </a:solidFill>
                <a:latin typeface="+mn-lt"/>
                <a:ea typeface="+mj-ea"/>
              </a:rPr>
              <a:t>选自教材</a:t>
            </a:r>
            <a:r>
              <a:rPr lang="en-US" altLang="zh-CN" sz="1600" dirty="0">
                <a:solidFill>
                  <a:srgbClr val="097156"/>
                </a:solidFill>
                <a:latin typeface="+mn-lt"/>
                <a:ea typeface="+mj-ea"/>
              </a:rPr>
              <a:t>P4 </a:t>
            </a:r>
            <a:r>
              <a:rPr lang="zh-CN" altLang="en-US" sz="1600" dirty="0">
                <a:solidFill>
                  <a:srgbClr val="097156"/>
                </a:solidFill>
                <a:latin typeface="黑体" panose="02010609060101010101" pitchFamily="49" charset="-122"/>
                <a:ea typeface="黑体" panose="02010609060101010101" pitchFamily="49" charset="-122"/>
              </a:rPr>
              <a:t>练习一</a:t>
            </a:r>
            <a:r>
              <a:rPr lang="zh-CN" altLang="en-US" sz="1600" dirty="0">
                <a:solidFill>
                  <a:srgbClr val="097156"/>
                </a:solidFill>
              </a:rPr>
              <a:t> </a:t>
            </a:r>
            <a:r>
              <a:rPr lang="zh-CN" altLang="en-US" sz="1600" dirty="0">
                <a:solidFill>
                  <a:srgbClr val="097156"/>
                </a:solidFill>
                <a:latin typeface="+mn-lt"/>
                <a:ea typeface="+mj-ea"/>
              </a:rPr>
              <a:t>第</a:t>
            </a:r>
            <a:r>
              <a:rPr lang="en-US" altLang="zh-CN" sz="1600" dirty="0">
                <a:solidFill>
                  <a:srgbClr val="097156"/>
                </a:solidFill>
                <a:latin typeface="+mn-lt"/>
                <a:ea typeface="+mj-ea"/>
              </a:rPr>
              <a:t>4</a:t>
            </a:r>
            <a:r>
              <a:rPr lang="zh-CN" altLang="en-US" sz="1600" dirty="0">
                <a:solidFill>
                  <a:srgbClr val="097156"/>
                </a:solidFill>
                <a:latin typeface="+mn-lt"/>
                <a:ea typeface="+mj-ea"/>
              </a:rPr>
              <a:t>题</a:t>
            </a:r>
            <a:r>
              <a:rPr lang="en-US" altLang="zh-CN" sz="1600" dirty="0">
                <a:solidFill>
                  <a:srgbClr val="097156"/>
                </a:solidFill>
                <a:latin typeface="+mn-lt"/>
                <a:ea typeface="+mj-ea"/>
              </a:rPr>
              <a:t>】</a:t>
            </a:r>
            <a:endParaRPr lang="zh-CN" altLang="en-US" sz="1600" dirty="0">
              <a:solidFill>
                <a:srgbClr val="097156"/>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25"/>
          <p:cNvSpPr>
            <a:spLocks noChangeArrowheads="1"/>
          </p:cNvSpPr>
          <p:nvPr/>
        </p:nvSpPr>
        <p:spPr bwMode="auto">
          <a:xfrm>
            <a:off x="4002768" y="3097234"/>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grpSp>
        <p:nvGrpSpPr>
          <p:cNvPr id="23" name="组合 22"/>
          <p:cNvGrpSpPr/>
          <p:nvPr/>
        </p:nvGrpSpPr>
        <p:grpSpPr>
          <a:xfrm>
            <a:off x="919232" y="2875269"/>
            <a:ext cx="1584176" cy="903142"/>
            <a:chOff x="919232" y="2672285"/>
            <a:chExt cx="1584176" cy="903142"/>
          </a:xfrm>
        </p:grpSpPr>
        <p:sp>
          <p:nvSpPr>
            <p:cNvPr id="18" name="AutoShape 125"/>
            <p:cNvSpPr>
              <a:spLocks noChangeArrowheads="1"/>
            </p:cNvSpPr>
            <p:nvPr/>
          </p:nvSpPr>
          <p:spPr bwMode="auto">
            <a:xfrm>
              <a:off x="1370255" y="3007645"/>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sp>
          <p:nvSpPr>
            <p:cNvPr id="19" name="AutoShape 125"/>
            <p:cNvSpPr>
              <a:spLocks noChangeArrowheads="1"/>
            </p:cNvSpPr>
            <p:nvPr/>
          </p:nvSpPr>
          <p:spPr bwMode="auto">
            <a:xfrm>
              <a:off x="1707441" y="3007645"/>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20" name="AutoShape 125"/>
            <p:cNvSpPr>
              <a:spLocks noChangeArrowheads="1"/>
            </p:cNvSpPr>
            <p:nvPr/>
          </p:nvSpPr>
          <p:spPr bwMode="auto">
            <a:xfrm>
              <a:off x="2051837" y="3007645"/>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21" name="AutoShape 125"/>
            <p:cNvSpPr>
              <a:spLocks noChangeArrowheads="1"/>
            </p:cNvSpPr>
            <p:nvPr/>
          </p:nvSpPr>
          <p:spPr bwMode="auto">
            <a:xfrm>
              <a:off x="919232" y="3123856"/>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22" name="AutoShape 125"/>
            <p:cNvSpPr>
              <a:spLocks noChangeArrowheads="1"/>
            </p:cNvSpPr>
            <p:nvPr/>
          </p:nvSpPr>
          <p:spPr bwMode="auto">
            <a:xfrm>
              <a:off x="1370255" y="2672285"/>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grpSp>
      <p:sp>
        <p:nvSpPr>
          <p:cNvPr id="25" name="AutoShape 125"/>
          <p:cNvSpPr>
            <a:spLocks noChangeArrowheads="1"/>
          </p:cNvSpPr>
          <p:nvPr/>
        </p:nvSpPr>
        <p:spPr bwMode="auto">
          <a:xfrm>
            <a:off x="4230935"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sp>
        <p:nvSpPr>
          <p:cNvPr id="26" name="AutoShape 125"/>
          <p:cNvSpPr>
            <a:spLocks noChangeArrowheads="1"/>
          </p:cNvSpPr>
          <p:nvPr/>
        </p:nvSpPr>
        <p:spPr bwMode="auto">
          <a:xfrm>
            <a:off x="4568121"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27" name="AutoShape 125"/>
          <p:cNvSpPr>
            <a:spLocks noChangeArrowheads="1"/>
          </p:cNvSpPr>
          <p:nvPr/>
        </p:nvSpPr>
        <p:spPr bwMode="auto">
          <a:xfrm>
            <a:off x="4912517"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29" name="AutoShape 125"/>
          <p:cNvSpPr>
            <a:spLocks noChangeArrowheads="1"/>
          </p:cNvSpPr>
          <p:nvPr/>
        </p:nvSpPr>
        <p:spPr bwMode="auto">
          <a:xfrm>
            <a:off x="4230935" y="287526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sp>
        <p:nvSpPr>
          <p:cNvPr id="31" name="AutoShape 125"/>
          <p:cNvSpPr>
            <a:spLocks noChangeArrowheads="1"/>
          </p:cNvSpPr>
          <p:nvPr/>
        </p:nvSpPr>
        <p:spPr bwMode="auto">
          <a:xfrm>
            <a:off x="7115820"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sp>
        <p:nvSpPr>
          <p:cNvPr id="32" name="AutoShape 125"/>
          <p:cNvSpPr>
            <a:spLocks noChangeArrowheads="1"/>
          </p:cNvSpPr>
          <p:nvPr/>
        </p:nvSpPr>
        <p:spPr bwMode="auto">
          <a:xfrm>
            <a:off x="7453006"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33" name="AutoShape 125"/>
          <p:cNvSpPr>
            <a:spLocks noChangeArrowheads="1"/>
          </p:cNvSpPr>
          <p:nvPr/>
        </p:nvSpPr>
        <p:spPr bwMode="auto">
          <a:xfrm>
            <a:off x="7797402" y="321062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34" name="AutoShape 125"/>
          <p:cNvSpPr>
            <a:spLocks noChangeArrowheads="1"/>
          </p:cNvSpPr>
          <p:nvPr/>
        </p:nvSpPr>
        <p:spPr bwMode="auto">
          <a:xfrm>
            <a:off x="6772747" y="3215715"/>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dirty="0">
              <a:solidFill>
                <a:srgbClr val="000000"/>
              </a:solidFill>
              <a:latin typeface="Arial" panose="020B0604020202020204"/>
              <a:ea typeface="+mn-ea"/>
            </a:endParaRPr>
          </a:p>
        </p:txBody>
      </p:sp>
      <p:sp>
        <p:nvSpPr>
          <p:cNvPr id="35" name="AutoShape 125"/>
          <p:cNvSpPr>
            <a:spLocks noChangeArrowheads="1"/>
          </p:cNvSpPr>
          <p:nvPr/>
        </p:nvSpPr>
        <p:spPr bwMode="auto">
          <a:xfrm>
            <a:off x="7115820" y="2875269"/>
            <a:ext cx="451571" cy="451571"/>
          </a:xfrm>
          <a:prstGeom prst="cube">
            <a:avLst>
              <a:gd name="adj" fmla="val 25000"/>
            </a:avLst>
          </a:prstGeom>
          <a:solidFill>
            <a:srgbClr val="FF9900">
              <a:alpha val="65098"/>
            </a:srgbClr>
          </a:solidFill>
          <a:ln w="19050">
            <a:solidFill>
              <a:srgbClr val="F56C2F"/>
            </a:solidFill>
            <a:miter lim="800000"/>
          </a:ln>
          <a:effectLst/>
        </p:spPr>
        <p:txBody>
          <a:bodyPr wrap="none" lIns="90000" tIns="46800" rIns="90000" bIns="46800" anchor="ctr"/>
          <a:lstStyle/>
          <a:p>
            <a:pPr defTabSz="914400" eaLnBrk="1" fontAlgn="auto" hangingPunct="1">
              <a:spcBef>
                <a:spcPts val="0"/>
              </a:spcBef>
              <a:spcAft>
                <a:spcPts val="0"/>
              </a:spcAft>
              <a:defRPr/>
            </a:pPr>
            <a:endParaRPr lang="zh-CN" altLang="en-US" kern="0">
              <a:solidFill>
                <a:srgbClr val="000000"/>
              </a:solidFill>
              <a:latin typeface="Arial" panose="020B0604020202020204"/>
              <a:ea typeface="+mn-ea"/>
            </a:endParaRPr>
          </a:p>
        </p:txBody>
      </p:sp>
      <p:sp>
        <p:nvSpPr>
          <p:cNvPr id="36" name="文本框 35"/>
          <p:cNvSpPr txBox="1"/>
          <p:nvPr/>
        </p:nvSpPr>
        <p:spPr>
          <a:xfrm>
            <a:off x="6014454" y="2294269"/>
            <a:ext cx="3148918" cy="338554"/>
          </a:xfrm>
          <a:prstGeom prst="rect">
            <a:avLst/>
          </a:prstGeom>
          <a:noFill/>
        </p:spPr>
        <p:txBody>
          <a:bodyPr wrap="square" rtlCol="0">
            <a:spAutoFit/>
          </a:bodyPr>
          <a:lstStyle/>
          <a:p>
            <a:r>
              <a:rPr lang="en-US" altLang="zh-CN" sz="1600" dirty="0">
                <a:solidFill>
                  <a:srgbClr val="097156"/>
                </a:solidFill>
                <a:latin typeface="+mn-lt"/>
                <a:ea typeface="+mj-ea"/>
              </a:rPr>
              <a:t>【</a:t>
            </a:r>
            <a:r>
              <a:rPr lang="zh-CN" altLang="en-US" sz="1600" dirty="0">
                <a:solidFill>
                  <a:srgbClr val="097156"/>
                </a:solidFill>
                <a:latin typeface="+mn-lt"/>
                <a:ea typeface="+mj-ea"/>
              </a:rPr>
              <a:t>选自教材</a:t>
            </a:r>
            <a:r>
              <a:rPr lang="en-US" altLang="zh-CN" sz="1600" dirty="0">
                <a:solidFill>
                  <a:srgbClr val="097156"/>
                </a:solidFill>
                <a:latin typeface="+mn-lt"/>
                <a:ea typeface="+mj-ea"/>
              </a:rPr>
              <a:t>P4 </a:t>
            </a:r>
            <a:r>
              <a:rPr lang="zh-CN" altLang="en-US" sz="1600" dirty="0">
                <a:solidFill>
                  <a:srgbClr val="097156"/>
                </a:solidFill>
                <a:latin typeface="黑体" panose="02010609060101010101" pitchFamily="49" charset="-122"/>
                <a:ea typeface="黑体" panose="02010609060101010101" pitchFamily="49" charset="-122"/>
              </a:rPr>
              <a:t>练习一</a:t>
            </a:r>
            <a:r>
              <a:rPr lang="zh-CN" altLang="en-US" sz="1600" dirty="0">
                <a:solidFill>
                  <a:srgbClr val="097156"/>
                </a:solidFill>
              </a:rPr>
              <a:t> </a:t>
            </a:r>
            <a:r>
              <a:rPr lang="zh-CN" altLang="en-US" sz="1600" dirty="0">
                <a:solidFill>
                  <a:srgbClr val="097156"/>
                </a:solidFill>
                <a:latin typeface="+mn-lt"/>
                <a:ea typeface="+mj-ea"/>
              </a:rPr>
              <a:t>第</a:t>
            </a:r>
            <a:r>
              <a:rPr lang="en-US" altLang="zh-CN" sz="1600" dirty="0">
                <a:solidFill>
                  <a:srgbClr val="097156"/>
                </a:solidFill>
                <a:latin typeface="+mn-lt"/>
                <a:ea typeface="+mj-ea"/>
              </a:rPr>
              <a:t>4</a:t>
            </a:r>
            <a:r>
              <a:rPr lang="zh-CN" altLang="en-US" sz="1600" dirty="0">
                <a:solidFill>
                  <a:srgbClr val="097156"/>
                </a:solidFill>
                <a:latin typeface="+mn-lt"/>
                <a:ea typeface="+mj-ea"/>
              </a:rPr>
              <a:t>题</a:t>
            </a:r>
            <a:r>
              <a:rPr lang="en-US" altLang="zh-CN" sz="1600" dirty="0">
                <a:solidFill>
                  <a:srgbClr val="097156"/>
                </a:solidFill>
                <a:latin typeface="+mn-lt"/>
                <a:ea typeface="+mj-ea"/>
              </a:rPr>
              <a:t>】</a:t>
            </a:r>
            <a:endParaRPr lang="zh-CN" altLang="en-US" sz="1600" dirty="0">
              <a:solidFill>
                <a:srgbClr val="097156"/>
              </a:solidFill>
              <a:latin typeface="+mn-lt"/>
              <a:ea typeface="+mj-ea"/>
            </a:endParaRPr>
          </a:p>
        </p:txBody>
      </p:sp>
      <p:sp>
        <p:nvSpPr>
          <p:cNvPr id="37" name="文本框 36"/>
          <p:cNvSpPr txBox="1"/>
          <p:nvPr/>
        </p:nvSpPr>
        <p:spPr>
          <a:xfrm>
            <a:off x="1041829" y="3937740"/>
            <a:ext cx="1551836" cy="914400"/>
          </a:xfrm>
          <a:prstGeom prst="rect">
            <a:avLst/>
          </a:prstGeom>
        </p:spPr>
        <p:txBody>
          <a:bodyPr wrap="square" rtlCol="0">
            <a:noAutofit/>
          </a:bodyPr>
          <a:lstStyle/>
          <a:p>
            <a:pPr marL="0" indent="0" algn="l"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38" name="文本框 37"/>
          <p:cNvSpPr txBox="1"/>
          <p:nvPr/>
        </p:nvSpPr>
        <p:spPr>
          <a:xfrm>
            <a:off x="3812841" y="3937740"/>
            <a:ext cx="1551836" cy="914400"/>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39" name="文本框 38"/>
          <p:cNvSpPr txBox="1"/>
          <p:nvPr/>
        </p:nvSpPr>
        <p:spPr>
          <a:xfrm>
            <a:off x="6791473" y="3937740"/>
            <a:ext cx="1551836" cy="914400"/>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40" name="文本框 39"/>
          <p:cNvSpPr txBox="1">
            <a:spLocks noChangeArrowheads="1"/>
          </p:cNvSpPr>
          <p:nvPr/>
        </p:nvSpPr>
        <p:spPr bwMode="auto">
          <a:xfrm>
            <a:off x="1376123" y="3931638"/>
            <a:ext cx="6461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600" b="1" dirty="0">
                <a:solidFill>
                  <a:srgbClr val="FF0000"/>
                </a:solidFill>
              </a:rPr>
              <a:t>√</a:t>
            </a:r>
            <a:endParaRPr lang="zh-CN" altLang="en-US" sz="3600" b="1" dirty="0">
              <a:solidFill>
                <a:srgbClr val="FF0000"/>
              </a:solidFill>
            </a:endParaRPr>
          </a:p>
        </p:txBody>
      </p:sp>
      <p:sp>
        <p:nvSpPr>
          <p:cNvPr id="41" name="Text Box 2"/>
          <p:cNvSpPr txBox="1">
            <a:spLocks noChangeArrowheads="1"/>
          </p:cNvSpPr>
          <p:nvPr/>
        </p:nvSpPr>
        <p:spPr bwMode="auto">
          <a:xfrm>
            <a:off x="755576" y="1034349"/>
            <a:ext cx="8064896" cy="12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50000"/>
              </a:lnSpc>
            </a:pPr>
            <a:r>
              <a:rPr lang="zh-CN" altLang="en-US" sz="2800" b="1" dirty="0">
                <a:latin typeface="+mn-ea"/>
                <a:ea typeface="+mn-ea"/>
                <a:cs typeface="Times New Roman" panose="02020603050405020304" pitchFamily="18" charset="0"/>
              </a:rPr>
              <a:t>哪个几何体符合从前面看是        ，从上面看是        的        要求？在括号里画“√”。</a:t>
            </a:r>
            <a:endParaRPr lang="zh-CN" altLang="en-US" sz="2800" b="1" dirty="0">
              <a:latin typeface="+mn-ea"/>
              <a:ea typeface="+mn-ea"/>
              <a:cs typeface="Times New Roman" panose="02020603050405020304" pitchFamily="18" charset="0"/>
            </a:endParaRPr>
          </a:p>
        </p:txBody>
      </p:sp>
      <p:grpSp>
        <p:nvGrpSpPr>
          <p:cNvPr id="42" name="组合 6"/>
          <p:cNvGrpSpPr/>
          <p:nvPr/>
        </p:nvGrpSpPr>
        <p:grpSpPr bwMode="auto">
          <a:xfrm>
            <a:off x="5220072" y="971509"/>
            <a:ext cx="1193313" cy="618033"/>
            <a:chOff x="3684640" y="2809273"/>
            <a:chExt cx="1789333" cy="894663"/>
          </a:xfrm>
          <a:solidFill>
            <a:srgbClr val="FF9900"/>
          </a:solidFill>
        </p:grpSpPr>
        <p:sp>
          <p:nvSpPr>
            <p:cNvPr id="43" name="矩形 2"/>
            <p:cNvSpPr>
              <a:spLocks noChangeArrowheads="1"/>
            </p:cNvSpPr>
            <p:nvPr/>
          </p:nvSpPr>
          <p:spPr bwMode="auto">
            <a:xfrm>
              <a:off x="3684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矩形 3"/>
            <p:cNvSpPr>
              <a:spLocks noChangeArrowheads="1"/>
            </p:cNvSpPr>
            <p:nvPr/>
          </p:nvSpPr>
          <p:spPr bwMode="auto">
            <a:xfrm>
              <a:off x="4131973"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矩形 4"/>
            <p:cNvSpPr>
              <a:spLocks noChangeArrowheads="1"/>
            </p:cNvSpPr>
            <p:nvPr/>
          </p:nvSpPr>
          <p:spPr bwMode="auto">
            <a:xfrm>
              <a:off x="4579306"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矩形 5"/>
            <p:cNvSpPr>
              <a:spLocks noChangeArrowheads="1"/>
            </p:cNvSpPr>
            <p:nvPr/>
          </p:nvSpPr>
          <p:spPr bwMode="auto">
            <a:xfrm>
              <a:off x="4131973" y="2809273"/>
              <a:ext cx="447333" cy="447334"/>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矩形 4"/>
            <p:cNvSpPr>
              <a:spLocks noChangeArrowheads="1"/>
            </p:cNvSpPr>
            <p:nvPr/>
          </p:nvSpPr>
          <p:spPr bwMode="auto">
            <a:xfrm>
              <a:off x="5026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8" name="组合 6"/>
          <p:cNvGrpSpPr/>
          <p:nvPr/>
        </p:nvGrpSpPr>
        <p:grpSpPr bwMode="auto">
          <a:xfrm>
            <a:off x="1370255" y="1726086"/>
            <a:ext cx="1193313" cy="623691"/>
            <a:chOff x="3684640" y="3256603"/>
            <a:chExt cx="1789333" cy="902853"/>
          </a:xfrm>
          <a:solidFill>
            <a:srgbClr val="FF9900"/>
          </a:solidFill>
        </p:grpSpPr>
        <p:sp>
          <p:nvSpPr>
            <p:cNvPr id="49" name="矩形 2"/>
            <p:cNvSpPr>
              <a:spLocks noChangeArrowheads="1"/>
            </p:cNvSpPr>
            <p:nvPr/>
          </p:nvSpPr>
          <p:spPr bwMode="auto">
            <a:xfrm>
              <a:off x="3684640" y="3712122"/>
              <a:ext cx="447333" cy="447334"/>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0" name="矩形 3"/>
            <p:cNvSpPr>
              <a:spLocks noChangeArrowheads="1"/>
            </p:cNvSpPr>
            <p:nvPr/>
          </p:nvSpPr>
          <p:spPr bwMode="auto">
            <a:xfrm>
              <a:off x="4131973"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矩形 4"/>
            <p:cNvSpPr>
              <a:spLocks noChangeArrowheads="1"/>
            </p:cNvSpPr>
            <p:nvPr/>
          </p:nvSpPr>
          <p:spPr bwMode="auto">
            <a:xfrm>
              <a:off x="4579306"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矩形 4"/>
            <p:cNvSpPr>
              <a:spLocks noChangeArrowheads="1"/>
            </p:cNvSpPr>
            <p:nvPr/>
          </p:nvSpPr>
          <p:spPr bwMode="auto">
            <a:xfrm>
              <a:off x="5026640" y="3256603"/>
              <a:ext cx="447333" cy="447333"/>
            </a:xfrm>
            <a:prstGeom prst="rect">
              <a:avLst/>
            </a:prstGeom>
            <a:grpFill/>
            <a:ln w="15875">
              <a:solidFill>
                <a:srgbClr val="F56C2F"/>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5536" y="699036"/>
            <a:ext cx="9289032" cy="400110"/>
          </a:xfrm>
          <a:prstGeom prst="rect">
            <a:avLst/>
          </a:prstGeom>
          <a:noFill/>
        </p:spPr>
        <p:txBody>
          <a:bodyPr wrap="square">
            <a:spAutoFit/>
          </a:bodyPr>
          <a:lstStyle/>
          <a:p>
            <a:r>
              <a:rPr lang="en-US" altLang="zh-CN" sz="2000" b="1" dirty="0">
                <a:solidFill>
                  <a:schemeClr val="accent2"/>
                </a:solidFill>
                <a:latin typeface="黑体" panose="02010609060101010101" pitchFamily="49" charset="-122"/>
                <a:ea typeface="黑体" panose="02010609060101010101" pitchFamily="49" charset="-122"/>
              </a:rPr>
              <a:t>3.</a:t>
            </a:r>
            <a:r>
              <a:rPr lang="zh-CN" altLang="en-US" sz="2000" b="1" dirty="0">
                <a:solidFill>
                  <a:schemeClr val="accent2"/>
                </a:solidFill>
                <a:latin typeface="黑体" panose="02010609060101010101" pitchFamily="49" charset="-122"/>
                <a:ea typeface="黑体" panose="02010609060101010101" pitchFamily="49" charset="-122"/>
              </a:rPr>
              <a:t> 根据从上面观察到的图形和每个位置上的小正方体的个数辨认立体图形。</a:t>
            </a:r>
            <a:endParaRPr lang="zh-CN" altLang="en-US" sz="2000" b="1" dirty="0">
              <a:solidFill>
                <a:schemeClr val="accent2"/>
              </a:solidFill>
              <a:latin typeface="黑体" panose="02010609060101010101" pitchFamily="49" charset="-122"/>
              <a:ea typeface="黑体" panose="02010609060101010101" pitchFamily="49" charset="-122"/>
            </a:endParaRPr>
          </a:p>
        </p:txBody>
      </p:sp>
      <p:sp>
        <p:nvSpPr>
          <p:cNvPr id="9" name="文本框 4"/>
          <p:cNvSpPr txBox="1">
            <a:spLocks noChangeArrowheads="1"/>
          </p:cNvSpPr>
          <p:nvPr/>
        </p:nvSpPr>
        <p:spPr bwMode="auto">
          <a:xfrm>
            <a:off x="827584" y="1048163"/>
            <a:ext cx="5760640" cy="163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pPr>
            <a:r>
              <a:rPr lang="zh-CN" altLang="en-US" sz="2000" b="1" dirty="0">
                <a:latin typeface="+mn-ea"/>
                <a:ea typeface="+mn-ea"/>
                <a:cs typeface="Times New Roman" panose="02020603050405020304" pitchFamily="18" charset="0"/>
              </a:rPr>
              <a:t>用同样的小正方体搭一个几何体，从上面看到的图形如右图（每个正方形上面的数字表示这个位置上所有的小正方体的个数）。这个几何体，从前面看是</a:t>
            </a:r>
            <a:r>
              <a:rPr lang="zh-CN" altLang="en-US" sz="2000" b="1" u="sng" dirty="0">
                <a:latin typeface="+mn-ea"/>
                <a:ea typeface="+mn-ea"/>
                <a:cs typeface="Times New Roman" panose="02020603050405020304" pitchFamily="18" charset="0"/>
              </a:rPr>
              <a:t>      </a:t>
            </a:r>
            <a:r>
              <a:rPr lang="zh-CN" altLang="en-US" sz="2000" b="1" dirty="0">
                <a:latin typeface="+mn-ea"/>
                <a:ea typeface="+mn-ea"/>
                <a:cs typeface="Times New Roman" panose="02020603050405020304" pitchFamily="18" charset="0"/>
              </a:rPr>
              <a:t>，从左面看是</a:t>
            </a:r>
            <a:r>
              <a:rPr lang="zh-CN" altLang="en-US" sz="2000" b="1" u="sng" dirty="0">
                <a:latin typeface="+mn-ea"/>
                <a:ea typeface="+mn-ea"/>
                <a:cs typeface="Times New Roman" panose="02020603050405020304" pitchFamily="18" charset="0"/>
              </a:rPr>
              <a:t>      </a:t>
            </a:r>
            <a:r>
              <a:rPr lang="zh-CN" altLang="en-US" sz="2000" b="1" dirty="0">
                <a:latin typeface="+mn-ea"/>
                <a:ea typeface="+mn-ea"/>
                <a:cs typeface="Times New Roman" panose="02020603050405020304" pitchFamily="18" charset="0"/>
              </a:rPr>
              <a:t>。</a:t>
            </a:r>
            <a:endParaRPr lang="zh-CN" altLang="en-US" sz="2000" b="1" dirty="0">
              <a:latin typeface="+mn-ea"/>
              <a:ea typeface="+mn-ea"/>
              <a:cs typeface="Times New Roman" panose="02020603050405020304" pitchFamily="18" charset="0"/>
            </a:endParaRPr>
          </a:p>
        </p:txBody>
      </p:sp>
      <p:sp>
        <p:nvSpPr>
          <p:cNvPr id="12" name="文本框 11"/>
          <p:cNvSpPr txBox="1"/>
          <p:nvPr/>
        </p:nvSpPr>
        <p:spPr>
          <a:xfrm>
            <a:off x="6084168" y="2345634"/>
            <a:ext cx="3282311" cy="338554"/>
          </a:xfrm>
          <a:prstGeom prst="rect">
            <a:avLst/>
          </a:prstGeom>
          <a:noFill/>
        </p:spPr>
        <p:txBody>
          <a:bodyPr wrap="square" rtlCol="0">
            <a:spAutoFit/>
          </a:bodyPr>
          <a:lstStyle/>
          <a:p>
            <a:r>
              <a:rPr lang="en-US" altLang="zh-CN" sz="1600" dirty="0">
                <a:solidFill>
                  <a:srgbClr val="097156"/>
                </a:solidFill>
                <a:latin typeface="+mn-lt"/>
                <a:ea typeface="+mj-ea"/>
              </a:rPr>
              <a:t>【</a:t>
            </a:r>
            <a:r>
              <a:rPr lang="zh-CN" altLang="en-US" sz="1600" dirty="0">
                <a:solidFill>
                  <a:srgbClr val="097156"/>
                </a:solidFill>
                <a:latin typeface="+mn-lt"/>
                <a:ea typeface="+mj-ea"/>
              </a:rPr>
              <a:t>选自教材</a:t>
            </a:r>
            <a:r>
              <a:rPr lang="en-US" altLang="zh-CN" sz="1600" dirty="0">
                <a:solidFill>
                  <a:srgbClr val="097156"/>
                </a:solidFill>
                <a:latin typeface="+mn-lt"/>
                <a:ea typeface="+mj-ea"/>
              </a:rPr>
              <a:t>P4 </a:t>
            </a:r>
            <a:r>
              <a:rPr lang="zh-CN" altLang="en-US" sz="1600" dirty="0">
                <a:solidFill>
                  <a:srgbClr val="097156"/>
                </a:solidFill>
                <a:latin typeface="+mn-lt"/>
                <a:ea typeface="+mj-ea"/>
              </a:rPr>
              <a:t>练习一 第</a:t>
            </a:r>
            <a:r>
              <a:rPr lang="en-US" altLang="zh-CN" sz="1600" dirty="0">
                <a:solidFill>
                  <a:srgbClr val="097156"/>
                </a:solidFill>
                <a:latin typeface="+mn-lt"/>
                <a:ea typeface="+mj-ea"/>
              </a:rPr>
              <a:t>6</a:t>
            </a:r>
            <a:r>
              <a:rPr lang="zh-CN" altLang="en-US" sz="1600" dirty="0">
                <a:solidFill>
                  <a:srgbClr val="097156"/>
                </a:solidFill>
                <a:latin typeface="+mn-lt"/>
                <a:ea typeface="+mj-ea"/>
              </a:rPr>
              <a:t>题</a:t>
            </a:r>
            <a:r>
              <a:rPr lang="en-US" altLang="zh-CN" sz="1600" dirty="0">
                <a:solidFill>
                  <a:srgbClr val="097156"/>
                </a:solidFill>
                <a:latin typeface="+mn-lt"/>
                <a:ea typeface="+mj-ea"/>
              </a:rPr>
              <a:t>】</a:t>
            </a:r>
            <a:endParaRPr lang="zh-CN" altLang="en-US" sz="1600" dirty="0">
              <a:solidFill>
                <a:srgbClr val="097156"/>
              </a:solidFill>
              <a:latin typeface="+mn-lt"/>
              <a:ea typeface="+mj-ea"/>
            </a:endParaRPr>
          </a:p>
        </p:txBody>
      </p:sp>
      <p:sp>
        <p:nvSpPr>
          <p:cNvPr id="13" name="矩形 12"/>
          <p:cNvSpPr/>
          <p:nvPr/>
        </p:nvSpPr>
        <p:spPr>
          <a:xfrm>
            <a:off x="7395699" y="1213461"/>
            <a:ext cx="360040" cy="360040"/>
          </a:xfrm>
          <a:prstGeom prst="rect">
            <a:avLst/>
          </a:prstGeom>
          <a:solidFill>
            <a:srgbClr val="E56775"/>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3</a:t>
            </a:r>
            <a:endParaRPr lang="zh-CN" altLang="en-US" dirty="0">
              <a:solidFill>
                <a:schemeClr val="tx1"/>
              </a:solidFill>
            </a:endParaRPr>
          </a:p>
        </p:txBody>
      </p:sp>
      <p:sp>
        <p:nvSpPr>
          <p:cNvPr id="14" name="矩形 13"/>
          <p:cNvSpPr/>
          <p:nvPr/>
        </p:nvSpPr>
        <p:spPr>
          <a:xfrm>
            <a:off x="7755739" y="1213461"/>
            <a:ext cx="360040" cy="360040"/>
          </a:xfrm>
          <a:prstGeom prst="rect">
            <a:avLst/>
          </a:prstGeom>
          <a:solidFill>
            <a:srgbClr val="7DCA92"/>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15" name="矩形 14"/>
          <p:cNvSpPr/>
          <p:nvPr/>
        </p:nvSpPr>
        <p:spPr>
          <a:xfrm>
            <a:off x="7036378" y="1573501"/>
            <a:ext cx="360040" cy="360040"/>
          </a:xfrm>
          <a:prstGeom prst="rect">
            <a:avLst/>
          </a:prstGeom>
          <a:solidFill>
            <a:srgbClr val="7DCA92"/>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16" name="矩形 15"/>
          <p:cNvSpPr/>
          <p:nvPr/>
        </p:nvSpPr>
        <p:spPr>
          <a:xfrm>
            <a:off x="7396418" y="1573501"/>
            <a:ext cx="360040" cy="360040"/>
          </a:xfrm>
          <a:prstGeom prst="rect">
            <a:avLst/>
          </a:prstGeom>
          <a:solidFill>
            <a:srgbClr val="00B0F0"/>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nvGrpSpPr>
          <p:cNvPr id="22" name="组合 21"/>
          <p:cNvGrpSpPr/>
          <p:nvPr/>
        </p:nvGrpSpPr>
        <p:grpSpPr>
          <a:xfrm>
            <a:off x="1043608" y="2890120"/>
            <a:ext cx="864096" cy="864096"/>
            <a:chOff x="1403648" y="3651870"/>
            <a:chExt cx="864096" cy="864096"/>
          </a:xfrm>
        </p:grpSpPr>
        <p:sp>
          <p:nvSpPr>
            <p:cNvPr id="17" name="矩形 16"/>
            <p:cNvSpPr/>
            <p:nvPr/>
          </p:nvSpPr>
          <p:spPr>
            <a:xfrm>
              <a:off x="1691680"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403648"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302996" y="3178152"/>
            <a:ext cx="864197" cy="576064"/>
            <a:chOff x="1403648" y="3939902"/>
            <a:chExt cx="864197" cy="576064"/>
          </a:xfrm>
        </p:grpSpPr>
        <p:sp>
          <p:nvSpPr>
            <p:cNvPr id="24" name="矩形 23"/>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403648"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5562485" y="2890120"/>
            <a:ext cx="576165" cy="864096"/>
            <a:chOff x="1691680" y="3651870"/>
            <a:chExt cx="576165" cy="864096"/>
          </a:xfrm>
        </p:grpSpPr>
        <p:sp>
          <p:nvSpPr>
            <p:cNvPr id="30" name="矩形 29"/>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691680"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7533943" y="2890120"/>
            <a:ext cx="576165" cy="864096"/>
            <a:chOff x="1691680" y="3651870"/>
            <a:chExt cx="576165" cy="864096"/>
          </a:xfrm>
        </p:grpSpPr>
        <p:sp>
          <p:nvSpPr>
            <p:cNvPr id="37" name="矩形 36"/>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979712"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1267483" y="3682208"/>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①</a:t>
            </a:r>
            <a:endParaRPr lang="zh-CN" altLang="en-US" b="1" dirty="0">
              <a:latin typeface="+mn-lt"/>
              <a:ea typeface="+mn-ea"/>
            </a:endParaRPr>
          </a:p>
        </p:txBody>
      </p:sp>
      <p:sp>
        <p:nvSpPr>
          <p:cNvPr id="43" name="文本框 42"/>
          <p:cNvSpPr txBox="1"/>
          <p:nvPr/>
        </p:nvSpPr>
        <p:spPr>
          <a:xfrm>
            <a:off x="3541428" y="3682208"/>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②</a:t>
            </a:r>
            <a:endParaRPr lang="zh-CN" altLang="en-US" b="1" dirty="0">
              <a:latin typeface="+mn-lt"/>
              <a:ea typeface="+mn-ea"/>
            </a:endParaRPr>
          </a:p>
        </p:txBody>
      </p:sp>
      <p:sp>
        <p:nvSpPr>
          <p:cNvPr id="44" name="文本框 43"/>
          <p:cNvSpPr txBox="1"/>
          <p:nvPr/>
        </p:nvSpPr>
        <p:spPr>
          <a:xfrm>
            <a:off x="5645209" y="3682208"/>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③</a:t>
            </a:r>
            <a:endParaRPr lang="zh-CN" altLang="en-US" b="1" dirty="0">
              <a:latin typeface="+mn-lt"/>
              <a:ea typeface="+mn-ea"/>
            </a:endParaRPr>
          </a:p>
        </p:txBody>
      </p:sp>
      <p:sp>
        <p:nvSpPr>
          <p:cNvPr id="45" name="文本框 44"/>
          <p:cNvSpPr txBox="1"/>
          <p:nvPr/>
        </p:nvSpPr>
        <p:spPr>
          <a:xfrm>
            <a:off x="7602576" y="3682208"/>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④</a:t>
            </a:r>
            <a:endParaRPr lang="zh-CN" altLang="en-US" b="1" dirty="0">
              <a:latin typeface="+mn-lt"/>
              <a:ea typeface="+mn-ea"/>
            </a:endParaRPr>
          </a:p>
        </p:txBody>
      </p:sp>
      <p:sp>
        <p:nvSpPr>
          <p:cNvPr id="3" name="内容占位符 2"/>
          <p:cNvSpPr txBox="1"/>
          <p:nvPr/>
        </p:nvSpPr>
        <p:spPr>
          <a:xfrm>
            <a:off x="442235" y="4104469"/>
            <a:ext cx="8906845" cy="547883"/>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eaLnBrk="1" hangingPunct="1">
              <a:lnSpc>
                <a:spcPct val="130000"/>
              </a:lnSpc>
              <a:buFont typeface="Wingdings" panose="05000000000000000000" pitchFamily="2" charset="2"/>
              <a:buChar char="Ø"/>
              <a:defRPr/>
            </a:pPr>
            <a:r>
              <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rPr>
              <a:t>你读到了哪些数学信息？右图中的数字表示的是什么意思？</a:t>
            </a:r>
            <a:endParaRPr lang="zh-CN" altLang="en-US" sz="2400" b="1" kern="0" dirty="0">
              <a:solidFill>
                <a:srgbClr val="008080"/>
              </a:solidFill>
              <a:latin typeface="楷体" panose="02010609060101010101" pitchFamily="49" charset="-122"/>
              <a:ea typeface="楷体" panose="02010609060101010101" pitchFamily="49" charset="-122"/>
              <a:cs typeface="Times New Roman" panose="020206030504050203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084168" y="2345634"/>
            <a:ext cx="3282311" cy="338554"/>
          </a:xfrm>
          <a:prstGeom prst="rect">
            <a:avLst/>
          </a:prstGeom>
          <a:noFill/>
        </p:spPr>
        <p:txBody>
          <a:bodyPr wrap="square" rtlCol="0">
            <a:spAutoFit/>
          </a:bodyPr>
          <a:lstStyle/>
          <a:p>
            <a:r>
              <a:rPr lang="en-US" altLang="zh-CN" sz="1600" dirty="0">
                <a:solidFill>
                  <a:srgbClr val="097156"/>
                </a:solidFill>
                <a:latin typeface="+mn-lt"/>
                <a:ea typeface="+mj-ea"/>
              </a:rPr>
              <a:t>【</a:t>
            </a:r>
            <a:r>
              <a:rPr lang="zh-CN" altLang="en-US" sz="1600" dirty="0">
                <a:solidFill>
                  <a:srgbClr val="097156"/>
                </a:solidFill>
                <a:latin typeface="+mn-lt"/>
                <a:ea typeface="+mj-ea"/>
              </a:rPr>
              <a:t>选自教材</a:t>
            </a:r>
            <a:r>
              <a:rPr lang="en-US" altLang="zh-CN" sz="1600" dirty="0">
                <a:solidFill>
                  <a:srgbClr val="097156"/>
                </a:solidFill>
                <a:latin typeface="+mn-lt"/>
                <a:ea typeface="+mj-ea"/>
              </a:rPr>
              <a:t>P4 </a:t>
            </a:r>
            <a:r>
              <a:rPr lang="zh-CN" altLang="en-US" sz="1600" dirty="0">
                <a:solidFill>
                  <a:srgbClr val="097156"/>
                </a:solidFill>
                <a:latin typeface="+mn-lt"/>
                <a:ea typeface="+mj-ea"/>
              </a:rPr>
              <a:t>练习一 第</a:t>
            </a:r>
            <a:r>
              <a:rPr lang="en-US" altLang="zh-CN" sz="1600" dirty="0">
                <a:solidFill>
                  <a:srgbClr val="097156"/>
                </a:solidFill>
                <a:latin typeface="+mn-lt"/>
                <a:ea typeface="+mj-ea"/>
              </a:rPr>
              <a:t>6</a:t>
            </a:r>
            <a:r>
              <a:rPr lang="zh-CN" altLang="en-US" sz="1600" dirty="0">
                <a:solidFill>
                  <a:srgbClr val="097156"/>
                </a:solidFill>
                <a:latin typeface="+mn-lt"/>
                <a:ea typeface="+mj-ea"/>
              </a:rPr>
              <a:t>题</a:t>
            </a:r>
            <a:r>
              <a:rPr lang="en-US" altLang="zh-CN" sz="1600" dirty="0">
                <a:solidFill>
                  <a:srgbClr val="097156"/>
                </a:solidFill>
                <a:latin typeface="+mn-lt"/>
                <a:ea typeface="+mj-ea"/>
              </a:rPr>
              <a:t>】</a:t>
            </a:r>
            <a:endParaRPr lang="zh-CN" altLang="en-US" sz="1600" dirty="0">
              <a:solidFill>
                <a:srgbClr val="097156"/>
              </a:solidFill>
              <a:latin typeface="+mn-lt"/>
              <a:ea typeface="+mj-ea"/>
            </a:endParaRPr>
          </a:p>
        </p:txBody>
      </p:sp>
      <p:sp>
        <p:nvSpPr>
          <p:cNvPr id="7" name="立方体 6"/>
          <p:cNvSpPr/>
          <p:nvPr/>
        </p:nvSpPr>
        <p:spPr>
          <a:xfrm>
            <a:off x="2268556" y="1709294"/>
            <a:ext cx="565725" cy="564593"/>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立方体 7"/>
          <p:cNvSpPr/>
          <p:nvPr/>
        </p:nvSpPr>
        <p:spPr>
          <a:xfrm>
            <a:off x="2825230" y="1567626"/>
            <a:ext cx="563462" cy="564594"/>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立方体 8"/>
          <p:cNvSpPr/>
          <p:nvPr/>
        </p:nvSpPr>
        <p:spPr>
          <a:xfrm>
            <a:off x="2682667" y="1709058"/>
            <a:ext cx="565725" cy="564593"/>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立方体 9"/>
          <p:cNvSpPr/>
          <p:nvPr/>
        </p:nvSpPr>
        <p:spPr>
          <a:xfrm>
            <a:off x="3248392" y="1563100"/>
            <a:ext cx="565725" cy="564594"/>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立方体 10"/>
          <p:cNvSpPr/>
          <p:nvPr/>
        </p:nvSpPr>
        <p:spPr>
          <a:xfrm>
            <a:off x="2818441" y="1137109"/>
            <a:ext cx="563462" cy="564593"/>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立方体 11"/>
          <p:cNvSpPr/>
          <p:nvPr/>
        </p:nvSpPr>
        <p:spPr>
          <a:xfrm>
            <a:off x="2818441" y="717341"/>
            <a:ext cx="563462" cy="564594"/>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立方体 12"/>
          <p:cNvSpPr/>
          <p:nvPr/>
        </p:nvSpPr>
        <p:spPr>
          <a:xfrm>
            <a:off x="2682667" y="1275146"/>
            <a:ext cx="563462" cy="564593"/>
          </a:xfrm>
          <a:prstGeom prst="cube">
            <a:avLst/>
          </a:prstGeom>
          <a:solidFill>
            <a:srgbClr val="FF9900">
              <a:alpha val="65098"/>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2" name="直接箭头连接符 21"/>
          <p:cNvCxnSpPr/>
          <p:nvPr/>
        </p:nvCxnSpPr>
        <p:spPr>
          <a:xfrm flipH="1">
            <a:off x="4572000" y="1709058"/>
            <a:ext cx="1584176"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827584" y="2677745"/>
            <a:ext cx="7704856" cy="2115882"/>
            <a:chOff x="827584" y="2677745"/>
            <a:chExt cx="7704856" cy="2115882"/>
          </a:xfrm>
        </p:grpSpPr>
        <p:sp>
          <p:nvSpPr>
            <p:cNvPr id="30" name="文本框 4"/>
            <p:cNvSpPr txBox="1">
              <a:spLocks noChangeArrowheads="1"/>
            </p:cNvSpPr>
            <p:nvPr/>
          </p:nvSpPr>
          <p:spPr bwMode="auto">
            <a:xfrm>
              <a:off x="827584" y="2677745"/>
              <a:ext cx="7704856" cy="435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pPr>
              <a:r>
                <a:rPr lang="zh-CN" altLang="en-US" sz="2000" b="1" dirty="0">
                  <a:latin typeface="+mn-ea"/>
                  <a:ea typeface="+mn-ea"/>
                  <a:cs typeface="Times New Roman" panose="02020603050405020304" pitchFamily="18" charset="0"/>
                </a:rPr>
                <a:t>这个几何体，从前面看是</a:t>
              </a:r>
              <a:r>
                <a:rPr lang="zh-CN" altLang="en-US" sz="2000" b="1" u="sng" dirty="0">
                  <a:latin typeface="+mn-ea"/>
                  <a:ea typeface="+mn-ea"/>
                  <a:cs typeface="Times New Roman" panose="02020603050405020304" pitchFamily="18" charset="0"/>
                </a:rPr>
                <a:t>      </a:t>
              </a:r>
              <a:r>
                <a:rPr lang="zh-CN" altLang="en-US" sz="2000" b="1" dirty="0">
                  <a:latin typeface="+mn-ea"/>
                  <a:ea typeface="+mn-ea"/>
                  <a:cs typeface="Times New Roman" panose="02020603050405020304" pitchFamily="18" charset="0"/>
                </a:rPr>
                <a:t>，从左面看是</a:t>
              </a:r>
              <a:r>
                <a:rPr lang="zh-CN" altLang="en-US" sz="2000" b="1" u="sng" dirty="0">
                  <a:latin typeface="+mn-ea"/>
                  <a:ea typeface="+mn-ea"/>
                  <a:cs typeface="Times New Roman" panose="02020603050405020304" pitchFamily="18" charset="0"/>
                </a:rPr>
                <a:t>      </a:t>
              </a:r>
              <a:r>
                <a:rPr lang="zh-CN" altLang="en-US" sz="2000" b="1" dirty="0">
                  <a:latin typeface="+mn-ea"/>
                  <a:ea typeface="+mn-ea"/>
                  <a:cs typeface="Times New Roman" panose="02020603050405020304" pitchFamily="18" charset="0"/>
                </a:rPr>
                <a:t>。</a:t>
              </a:r>
              <a:endParaRPr lang="zh-CN" altLang="en-US" sz="2000" b="1" dirty="0">
                <a:latin typeface="+mn-ea"/>
                <a:ea typeface="+mn-ea"/>
                <a:cs typeface="Times New Roman" panose="02020603050405020304" pitchFamily="18" charset="0"/>
              </a:endParaRPr>
            </a:p>
          </p:txBody>
        </p:sp>
        <p:grpSp>
          <p:nvGrpSpPr>
            <p:cNvPr id="31" name="组合 30"/>
            <p:cNvGrpSpPr/>
            <p:nvPr/>
          </p:nvGrpSpPr>
          <p:grpSpPr>
            <a:xfrm>
              <a:off x="1043608" y="3453657"/>
              <a:ext cx="864096" cy="864096"/>
              <a:chOff x="1403648" y="3651870"/>
              <a:chExt cx="864096" cy="864096"/>
            </a:xfrm>
          </p:grpSpPr>
          <p:sp>
            <p:nvSpPr>
              <p:cNvPr id="32" name="矩形 31"/>
              <p:cNvSpPr/>
              <p:nvPr/>
            </p:nvSpPr>
            <p:spPr>
              <a:xfrm>
                <a:off x="1691680"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403648"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3302996" y="3741689"/>
              <a:ext cx="864197" cy="576064"/>
              <a:chOff x="1403648" y="3939902"/>
              <a:chExt cx="864197" cy="576064"/>
            </a:xfrm>
          </p:grpSpPr>
          <p:sp>
            <p:nvSpPr>
              <p:cNvPr id="38" name="矩形 37"/>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403648"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5562485" y="3453657"/>
              <a:ext cx="576165" cy="864096"/>
              <a:chOff x="1691680" y="3651870"/>
              <a:chExt cx="576165" cy="864096"/>
            </a:xfrm>
          </p:grpSpPr>
          <p:sp>
            <p:nvSpPr>
              <p:cNvPr id="44" name="矩形 43"/>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691680"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7533943" y="3453657"/>
              <a:ext cx="576165" cy="864096"/>
              <a:chOff x="1691680" y="3651870"/>
              <a:chExt cx="576165" cy="864096"/>
            </a:xfrm>
          </p:grpSpPr>
          <p:sp>
            <p:nvSpPr>
              <p:cNvPr id="50" name="矩形 49"/>
              <p:cNvSpPr/>
              <p:nvPr/>
            </p:nvSpPr>
            <p:spPr>
              <a:xfrm>
                <a:off x="1979813" y="3940001"/>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691680" y="3939902"/>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1691680"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979712" y="4227934"/>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979712" y="3651870"/>
                <a:ext cx="288032" cy="288032"/>
              </a:xfrm>
              <a:prstGeom prst="rect">
                <a:avLst/>
              </a:prstGeom>
              <a:no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文本框 54"/>
            <p:cNvSpPr txBox="1"/>
            <p:nvPr/>
          </p:nvSpPr>
          <p:spPr>
            <a:xfrm>
              <a:off x="1267483" y="4245745"/>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①</a:t>
              </a:r>
              <a:endParaRPr lang="zh-CN" altLang="en-US" b="1" dirty="0">
                <a:latin typeface="+mn-lt"/>
                <a:ea typeface="+mn-ea"/>
              </a:endParaRPr>
            </a:p>
          </p:txBody>
        </p:sp>
        <p:sp>
          <p:nvSpPr>
            <p:cNvPr id="56" name="文本框 55"/>
            <p:cNvSpPr txBox="1"/>
            <p:nvPr/>
          </p:nvSpPr>
          <p:spPr>
            <a:xfrm>
              <a:off x="3541428" y="4245745"/>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②</a:t>
              </a:r>
              <a:endParaRPr lang="zh-CN" altLang="en-US" b="1" dirty="0">
                <a:latin typeface="+mn-lt"/>
                <a:ea typeface="+mn-ea"/>
              </a:endParaRPr>
            </a:p>
          </p:txBody>
        </p:sp>
        <p:sp>
          <p:nvSpPr>
            <p:cNvPr id="57" name="文本框 56"/>
            <p:cNvSpPr txBox="1"/>
            <p:nvPr/>
          </p:nvSpPr>
          <p:spPr>
            <a:xfrm>
              <a:off x="5645209" y="4245745"/>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③</a:t>
              </a:r>
              <a:endParaRPr lang="zh-CN" altLang="en-US" b="1" dirty="0">
                <a:latin typeface="+mn-lt"/>
                <a:ea typeface="+mn-ea"/>
              </a:endParaRPr>
            </a:p>
          </p:txBody>
        </p:sp>
        <p:sp>
          <p:nvSpPr>
            <p:cNvPr id="58" name="文本框 57"/>
            <p:cNvSpPr txBox="1"/>
            <p:nvPr/>
          </p:nvSpPr>
          <p:spPr>
            <a:xfrm>
              <a:off x="7602576" y="4245745"/>
              <a:ext cx="547882" cy="547882"/>
            </a:xfrm>
            <a:prstGeom prst="rect">
              <a:avLst/>
            </a:prstGeom>
          </p:spPr>
          <p:txBody>
            <a:bodyPr wrap="square" rtlCol="0">
              <a:noAutofit/>
            </a:bodyPr>
            <a:lstStyle/>
            <a:p>
              <a:pPr marL="0" indent="0" algn="l" defTabSz="914400" eaLnBrk="1" hangingPunct="1">
                <a:lnSpc>
                  <a:spcPct val="130000"/>
                </a:lnSpc>
              </a:pPr>
              <a:r>
                <a:rPr lang="zh-CN" altLang="en-US" b="1" dirty="0">
                  <a:latin typeface="+mn-lt"/>
                  <a:ea typeface="+mn-ea"/>
                </a:rPr>
                <a:t>④</a:t>
              </a:r>
              <a:endParaRPr lang="zh-CN" altLang="en-US" b="1" dirty="0">
                <a:latin typeface="+mn-lt"/>
                <a:ea typeface="+mn-ea"/>
              </a:endParaRPr>
            </a:p>
          </p:txBody>
        </p:sp>
      </p:grpSp>
      <p:sp>
        <p:nvSpPr>
          <p:cNvPr id="60" name="Text Box 46"/>
          <p:cNvSpPr txBox="1">
            <a:spLocks noChangeArrowheads="1"/>
          </p:cNvSpPr>
          <p:nvPr/>
        </p:nvSpPr>
        <p:spPr bwMode="auto">
          <a:xfrm>
            <a:off x="3836987" y="2617264"/>
            <a:ext cx="735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ea"/>
                <a:ea typeface="+mn-ea"/>
                <a:cs typeface="Times New Roman" panose="02020603050405020304" pitchFamily="18" charset="0"/>
                <a:sym typeface="Arial" panose="020B0604020202020204" pitchFamily="34" charset="0"/>
              </a:rPr>
              <a:t>①</a:t>
            </a:r>
            <a:endParaRPr lang="zh-CN" altLang="en-US" sz="2400" b="1" dirty="0">
              <a:solidFill>
                <a:srgbClr val="FF0000"/>
              </a:solidFill>
              <a:latin typeface="+mn-ea"/>
              <a:ea typeface="+mn-ea"/>
              <a:cs typeface="Times New Roman" panose="02020603050405020304" pitchFamily="18" charset="0"/>
              <a:sym typeface="Arial" panose="020B0604020202020204" pitchFamily="34" charset="0"/>
            </a:endParaRPr>
          </a:p>
        </p:txBody>
      </p:sp>
      <p:sp>
        <p:nvSpPr>
          <p:cNvPr id="61" name="Text Box 46"/>
          <p:cNvSpPr txBox="1">
            <a:spLocks noChangeArrowheads="1"/>
          </p:cNvSpPr>
          <p:nvPr/>
        </p:nvSpPr>
        <p:spPr bwMode="auto">
          <a:xfrm>
            <a:off x="6180745" y="2621229"/>
            <a:ext cx="742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ea"/>
                <a:ea typeface="+mn-ea"/>
                <a:cs typeface="Times New Roman" panose="02020603050405020304" pitchFamily="18" charset="0"/>
                <a:sym typeface="Arial" panose="020B0604020202020204" pitchFamily="34" charset="0"/>
              </a:rPr>
              <a:t>③</a:t>
            </a:r>
            <a:endParaRPr lang="zh-CN" altLang="en-US" sz="2400" b="1" dirty="0">
              <a:solidFill>
                <a:srgbClr val="FF0000"/>
              </a:solidFill>
              <a:latin typeface="+mn-ea"/>
              <a:ea typeface="+mn-ea"/>
              <a:cs typeface="Times New Roman" panose="02020603050405020304" pitchFamily="18" charset="0"/>
              <a:sym typeface="Arial" panose="020B0604020202020204" pitchFamily="34" charset="0"/>
            </a:endParaRPr>
          </a:p>
        </p:txBody>
      </p:sp>
      <p:sp>
        <p:nvSpPr>
          <p:cNvPr id="62" name="文本框 61"/>
          <p:cNvSpPr txBox="1"/>
          <p:nvPr/>
        </p:nvSpPr>
        <p:spPr>
          <a:xfrm>
            <a:off x="6728956" y="1863174"/>
            <a:ext cx="1773961" cy="470023"/>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从上面看</a:t>
            </a:r>
            <a:endParaRPr lang="zh-CN" altLang="en-US" sz="2400" b="1" kern="0" dirty="0">
              <a:latin typeface="+mn-lt"/>
              <a:ea typeface="楷体" panose="02010609060101010101" pitchFamily="49" charset="-122"/>
              <a:cs typeface="Times New Roman" panose="02020603050405020304"/>
            </a:endParaRPr>
          </a:p>
        </p:txBody>
      </p:sp>
      <p:sp>
        <p:nvSpPr>
          <p:cNvPr id="63" name="矩形 62"/>
          <p:cNvSpPr/>
          <p:nvPr/>
        </p:nvSpPr>
        <p:spPr>
          <a:xfrm>
            <a:off x="7395699" y="1213461"/>
            <a:ext cx="360040" cy="360040"/>
          </a:xfrm>
          <a:prstGeom prst="rect">
            <a:avLst/>
          </a:prstGeom>
          <a:solidFill>
            <a:srgbClr val="E56775"/>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3</a:t>
            </a:r>
            <a:endParaRPr lang="zh-CN" altLang="en-US" dirty="0">
              <a:solidFill>
                <a:schemeClr val="tx1"/>
              </a:solidFill>
            </a:endParaRPr>
          </a:p>
        </p:txBody>
      </p:sp>
      <p:sp>
        <p:nvSpPr>
          <p:cNvPr id="64" name="矩形 63"/>
          <p:cNvSpPr/>
          <p:nvPr/>
        </p:nvSpPr>
        <p:spPr>
          <a:xfrm>
            <a:off x="7755739" y="1213461"/>
            <a:ext cx="360040" cy="360040"/>
          </a:xfrm>
          <a:prstGeom prst="rect">
            <a:avLst/>
          </a:prstGeom>
          <a:solidFill>
            <a:srgbClr val="7DCA92"/>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65" name="矩形 64"/>
          <p:cNvSpPr/>
          <p:nvPr/>
        </p:nvSpPr>
        <p:spPr>
          <a:xfrm>
            <a:off x="7036378" y="1573501"/>
            <a:ext cx="360040" cy="360040"/>
          </a:xfrm>
          <a:prstGeom prst="rect">
            <a:avLst/>
          </a:prstGeom>
          <a:solidFill>
            <a:srgbClr val="7DCA92"/>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66" name="矩形 65"/>
          <p:cNvSpPr/>
          <p:nvPr/>
        </p:nvSpPr>
        <p:spPr>
          <a:xfrm>
            <a:off x="7396418" y="1573501"/>
            <a:ext cx="360040" cy="360040"/>
          </a:xfrm>
          <a:prstGeom prst="rect">
            <a:avLst/>
          </a:prstGeom>
          <a:solidFill>
            <a:srgbClr val="00B0F0"/>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anim calcmode="lin" valueType="num">
                                      <p:cBhvr>
                                        <p:cTn id="36" dur="500" fill="hold"/>
                                        <p:tgtEl>
                                          <p:spTgt spid="12"/>
                                        </p:tgtEl>
                                        <p:attrNameLst>
                                          <p:attrName>ppt_x</p:attrName>
                                        </p:attrNameLst>
                                      </p:cBhvr>
                                      <p:tavLst>
                                        <p:tav tm="0">
                                          <p:val>
                                            <p:strVal val="#ppt_x"/>
                                          </p:val>
                                        </p:tav>
                                        <p:tav tm="100000">
                                          <p:val>
                                            <p:strVal val="#ppt_x"/>
                                          </p:val>
                                        </p:tav>
                                      </p:tavLst>
                                    </p:anim>
                                    <p:anim calcmode="lin" valueType="num">
                                      <p:cBhvr>
                                        <p:cTn id="3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60"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3" y="60325"/>
            <a:ext cx="5359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355688" y="204788"/>
            <a:ext cx="47163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三、自主练习，巩固提升</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6" name="文本框 5"/>
          <p:cNvSpPr txBox="1"/>
          <p:nvPr/>
        </p:nvSpPr>
        <p:spPr>
          <a:xfrm>
            <a:off x="547347" y="2139702"/>
            <a:ext cx="8049306" cy="720775"/>
          </a:xfrm>
          <a:prstGeom prst="rect">
            <a:avLst/>
          </a:prstGeom>
        </p:spPr>
        <p:txBody>
          <a:bodyPr wrap="square" rtlCol="0">
            <a:noAutofit/>
          </a:bodyPr>
          <a:lstStyle/>
          <a:p>
            <a:pPr marL="0" indent="0" algn="ctr" defTabSz="914400" eaLnBrk="1" hangingPunct="1">
              <a:lnSpc>
                <a:spcPct val="130000"/>
              </a:lnSpc>
            </a:pPr>
            <a:r>
              <a:rPr lang="zh-CN" altLang="en-US" sz="2800" b="1" kern="0" dirty="0">
                <a:latin typeface="+mn-lt"/>
                <a:ea typeface="楷体" panose="02010609060101010101" pitchFamily="49" charset="-122"/>
                <a:cs typeface="Times New Roman" panose="02020603050405020304"/>
              </a:rPr>
              <a:t>独立解答教科书</a:t>
            </a:r>
            <a:r>
              <a:rPr lang="en-US" altLang="zh-CN" sz="2800" b="1" kern="0" dirty="0">
                <a:latin typeface="+mn-lt"/>
                <a:ea typeface="楷体" panose="02010609060101010101" pitchFamily="49" charset="-122"/>
                <a:cs typeface="Times New Roman" panose="02020603050405020304"/>
              </a:rPr>
              <a:t>P3~4</a:t>
            </a:r>
            <a:r>
              <a:rPr lang="zh-CN" altLang="en-US" sz="2800" b="1" kern="0" dirty="0">
                <a:latin typeface="+mn-lt"/>
                <a:ea typeface="楷体" panose="02010609060101010101" pitchFamily="49" charset="-122"/>
                <a:cs typeface="Times New Roman" panose="02020603050405020304"/>
              </a:rPr>
              <a:t>“练习一”第</a:t>
            </a:r>
            <a:r>
              <a:rPr lang="en-US" altLang="zh-CN" sz="2800" b="1" kern="0" dirty="0">
                <a:latin typeface="+mn-lt"/>
                <a:ea typeface="楷体" panose="02010609060101010101" pitchFamily="49" charset="-122"/>
                <a:cs typeface="Times New Roman" panose="02020603050405020304"/>
              </a:rPr>
              <a:t>3</a:t>
            </a:r>
            <a:r>
              <a:rPr lang="zh-CN" altLang="en-US" sz="2800" b="1" kern="0" dirty="0">
                <a:latin typeface="+mn-lt"/>
                <a:ea typeface="楷体" panose="02010609060101010101" pitchFamily="49" charset="-122"/>
                <a:cs typeface="Times New Roman" panose="02020603050405020304"/>
              </a:rPr>
              <a:t>、</a:t>
            </a:r>
            <a:r>
              <a:rPr lang="en-US" altLang="zh-CN" sz="2800" b="1" kern="0" dirty="0">
                <a:latin typeface="+mn-lt"/>
                <a:ea typeface="楷体" panose="02010609060101010101" pitchFamily="49" charset="-122"/>
                <a:cs typeface="Times New Roman" panose="02020603050405020304"/>
              </a:rPr>
              <a:t>5</a:t>
            </a:r>
            <a:r>
              <a:rPr lang="zh-CN" altLang="en-US" sz="2800" b="1" kern="0" dirty="0">
                <a:latin typeface="+mn-lt"/>
                <a:ea typeface="楷体" panose="02010609060101010101" pitchFamily="49" charset="-122"/>
                <a:cs typeface="Times New Roman" panose="02020603050405020304"/>
              </a:rPr>
              <a:t>题。</a:t>
            </a:r>
            <a:endParaRPr lang="zh-CN" altLang="en-US" sz="2800" b="1" kern="0" dirty="0">
              <a:latin typeface="+mn-lt"/>
              <a:ea typeface="楷体" panose="02010609060101010101" pitchFamily="49" charset="-122"/>
              <a:cs typeface="Times New Roman" panose="020206030504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323528" y="591256"/>
            <a:ext cx="8101086" cy="4931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defRPr/>
            </a:pPr>
            <a:r>
              <a:rPr lang="en-US" altLang="zh-CN" sz="2400" b="1" dirty="0">
                <a:latin typeface="Times New Roman" panose="02020603050405020304" pitchFamily="18" charset="0"/>
              </a:rPr>
              <a:t>1.</a:t>
            </a:r>
            <a:r>
              <a:rPr lang="zh-CN" altLang="en-US" sz="2400" b="1" dirty="0">
                <a:latin typeface="Times New Roman" panose="02020603050405020304" pitchFamily="18" charset="0"/>
              </a:rPr>
              <a:t>  </a:t>
            </a:r>
            <a:r>
              <a:rPr lang="zh-CN" altLang="en-US" sz="2400" b="1" dirty="0">
                <a:latin typeface="+mj-ea"/>
                <a:ea typeface="+mj-ea"/>
              </a:rPr>
              <a:t>下面是用同样的小正方体摆出的一些几何体。</a:t>
            </a:r>
            <a:endParaRPr lang="zh-CN" altLang="en-US" sz="2400" b="1" dirty="0">
              <a:latin typeface="+mj-ea"/>
              <a:ea typeface="+mj-ea"/>
            </a:endParaRPr>
          </a:p>
        </p:txBody>
      </p:sp>
      <p:sp>
        <p:nvSpPr>
          <p:cNvPr id="4" name="文本框 3"/>
          <p:cNvSpPr txBox="1"/>
          <p:nvPr/>
        </p:nvSpPr>
        <p:spPr>
          <a:xfrm>
            <a:off x="6736866" y="758632"/>
            <a:ext cx="3168352" cy="276999"/>
          </a:xfrm>
          <a:prstGeom prst="rect">
            <a:avLst/>
          </a:prstGeom>
          <a:noFill/>
        </p:spPr>
        <p:txBody>
          <a:bodyPr wrap="square" rtlCol="0">
            <a:spAutoFit/>
          </a:bodyPr>
          <a:lstStyle/>
          <a:p>
            <a:r>
              <a:rPr lang="en-US" altLang="zh-CN" sz="1200" dirty="0">
                <a:solidFill>
                  <a:srgbClr val="097156"/>
                </a:solidFill>
                <a:latin typeface="+mn-lt"/>
                <a:ea typeface="+mj-ea"/>
              </a:rPr>
              <a:t>【</a:t>
            </a:r>
            <a:r>
              <a:rPr lang="zh-CN" altLang="en-US" sz="1200" dirty="0">
                <a:solidFill>
                  <a:srgbClr val="097156"/>
                </a:solidFill>
                <a:latin typeface="+mn-lt"/>
                <a:ea typeface="+mj-ea"/>
              </a:rPr>
              <a:t>选自教材</a:t>
            </a:r>
            <a:r>
              <a:rPr lang="en-US" altLang="zh-CN" sz="1200" dirty="0">
                <a:solidFill>
                  <a:srgbClr val="097156"/>
                </a:solidFill>
                <a:latin typeface="+mn-lt"/>
                <a:ea typeface="+mj-ea"/>
              </a:rPr>
              <a:t>P3 </a:t>
            </a:r>
            <a:r>
              <a:rPr lang="zh-CN" altLang="en-US" sz="1200" dirty="0">
                <a:solidFill>
                  <a:srgbClr val="097156"/>
                </a:solidFill>
                <a:latin typeface="+mn-lt"/>
                <a:ea typeface="+mj-ea"/>
              </a:rPr>
              <a:t>练习一 第</a:t>
            </a:r>
            <a:r>
              <a:rPr lang="en-US" altLang="zh-CN" sz="1200" dirty="0">
                <a:solidFill>
                  <a:srgbClr val="097156"/>
                </a:solidFill>
                <a:latin typeface="+mn-lt"/>
                <a:ea typeface="+mj-ea"/>
              </a:rPr>
              <a:t>3</a:t>
            </a:r>
            <a:r>
              <a:rPr lang="zh-CN" altLang="en-US" sz="1200" dirty="0">
                <a:solidFill>
                  <a:srgbClr val="097156"/>
                </a:solidFill>
                <a:latin typeface="+mn-lt"/>
                <a:ea typeface="+mj-ea"/>
              </a:rPr>
              <a:t>题</a:t>
            </a:r>
            <a:r>
              <a:rPr lang="en-US" altLang="zh-CN" sz="1200" dirty="0">
                <a:solidFill>
                  <a:srgbClr val="097156"/>
                </a:solidFill>
                <a:latin typeface="+mn-lt"/>
                <a:ea typeface="+mj-ea"/>
              </a:rPr>
              <a:t>】</a:t>
            </a:r>
            <a:endParaRPr lang="zh-CN" altLang="en-US" sz="1200" dirty="0">
              <a:solidFill>
                <a:srgbClr val="097156"/>
              </a:solidFill>
              <a:latin typeface="+mn-lt"/>
              <a:ea typeface="+mj-ea"/>
            </a:endParaRPr>
          </a:p>
        </p:txBody>
      </p:sp>
      <p:sp>
        <p:nvSpPr>
          <p:cNvPr id="8" name="立方体 7"/>
          <p:cNvSpPr/>
          <p:nvPr/>
        </p:nvSpPr>
        <p:spPr>
          <a:xfrm>
            <a:off x="1056191" y="1447776"/>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2" name="组合 21"/>
          <p:cNvGrpSpPr/>
          <p:nvPr/>
        </p:nvGrpSpPr>
        <p:grpSpPr>
          <a:xfrm>
            <a:off x="2388509" y="1447776"/>
            <a:ext cx="680228" cy="392984"/>
            <a:chOff x="2195736" y="1619819"/>
            <a:chExt cx="680228" cy="392984"/>
          </a:xfrm>
        </p:grpSpPr>
        <p:sp>
          <p:nvSpPr>
            <p:cNvPr id="9" name="立方体 8"/>
            <p:cNvSpPr/>
            <p:nvPr/>
          </p:nvSpPr>
          <p:spPr>
            <a:xfrm>
              <a:off x="219573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立方体 9"/>
            <p:cNvSpPr/>
            <p:nvPr/>
          </p:nvSpPr>
          <p:spPr>
            <a:xfrm>
              <a:off x="248376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1" name="组合 20"/>
          <p:cNvGrpSpPr/>
          <p:nvPr/>
        </p:nvGrpSpPr>
        <p:grpSpPr>
          <a:xfrm>
            <a:off x="4008859" y="1362854"/>
            <a:ext cx="586784" cy="589476"/>
            <a:chOff x="3449353" y="1619819"/>
            <a:chExt cx="586784" cy="589476"/>
          </a:xfrm>
        </p:grpSpPr>
        <p:sp>
          <p:nvSpPr>
            <p:cNvPr id="11" name="立方体 10"/>
            <p:cNvSpPr/>
            <p:nvPr/>
          </p:nvSpPr>
          <p:spPr>
            <a:xfrm>
              <a:off x="3643941"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立方体 11"/>
            <p:cNvSpPr/>
            <p:nvPr/>
          </p:nvSpPr>
          <p:spPr>
            <a:xfrm>
              <a:off x="3546647"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立方体 12"/>
            <p:cNvSpPr/>
            <p:nvPr/>
          </p:nvSpPr>
          <p:spPr>
            <a:xfrm>
              <a:off x="3449353" y="181631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0" name="组合 19"/>
          <p:cNvGrpSpPr/>
          <p:nvPr/>
        </p:nvGrpSpPr>
        <p:grpSpPr>
          <a:xfrm>
            <a:off x="5535765" y="1447776"/>
            <a:ext cx="976432" cy="392984"/>
            <a:chOff x="4802988" y="1619819"/>
            <a:chExt cx="976432" cy="392984"/>
          </a:xfrm>
        </p:grpSpPr>
        <p:sp>
          <p:nvSpPr>
            <p:cNvPr id="14" name="立方体 13"/>
            <p:cNvSpPr/>
            <p:nvPr/>
          </p:nvSpPr>
          <p:spPr>
            <a:xfrm>
              <a:off x="480298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15" name="立方体 14"/>
            <p:cNvSpPr/>
            <p:nvPr/>
          </p:nvSpPr>
          <p:spPr>
            <a:xfrm>
              <a:off x="509510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16" name="立方体 15"/>
            <p:cNvSpPr/>
            <p:nvPr/>
          </p:nvSpPr>
          <p:spPr>
            <a:xfrm>
              <a:off x="5387224"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grpSp>
      <p:grpSp>
        <p:nvGrpSpPr>
          <p:cNvPr id="23" name="组合 22"/>
          <p:cNvGrpSpPr/>
          <p:nvPr/>
        </p:nvGrpSpPr>
        <p:grpSpPr>
          <a:xfrm>
            <a:off x="7452320" y="1154758"/>
            <a:ext cx="492972" cy="787967"/>
            <a:chOff x="6587777" y="1326801"/>
            <a:chExt cx="492972" cy="787967"/>
          </a:xfrm>
        </p:grpSpPr>
        <p:sp>
          <p:nvSpPr>
            <p:cNvPr id="17" name="立方体 16"/>
            <p:cNvSpPr/>
            <p:nvPr/>
          </p:nvSpPr>
          <p:spPr>
            <a:xfrm>
              <a:off x="6688553"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立方体 17"/>
            <p:cNvSpPr/>
            <p:nvPr/>
          </p:nvSpPr>
          <p:spPr>
            <a:xfrm>
              <a:off x="6688553" y="132680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立方体 18"/>
            <p:cNvSpPr/>
            <p:nvPr/>
          </p:nvSpPr>
          <p:spPr>
            <a:xfrm>
              <a:off x="6587777" y="1721784"/>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4" name="立方体 23"/>
          <p:cNvSpPr/>
          <p:nvPr/>
        </p:nvSpPr>
        <p:spPr>
          <a:xfrm>
            <a:off x="1056191" y="2643758"/>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5" name="组合 24"/>
          <p:cNvGrpSpPr/>
          <p:nvPr/>
        </p:nvGrpSpPr>
        <p:grpSpPr>
          <a:xfrm>
            <a:off x="2284262" y="2643758"/>
            <a:ext cx="784475" cy="492950"/>
            <a:chOff x="2091489" y="1619819"/>
            <a:chExt cx="784475" cy="492950"/>
          </a:xfrm>
        </p:grpSpPr>
        <p:sp>
          <p:nvSpPr>
            <p:cNvPr id="26" name="立方体 25"/>
            <p:cNvSpPr/>
            <p:nvPr/>
          </p:nvSpPr>
          <p:spPr>
            <a:xfrm>
              <a:off x="219573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立方体 26"/>
            <p:cNvSpPr/>
            <p:nvPr/>
          </p:nvSpPr>
          <p:spPr>
            <a:xfrm>
              <a:off x="248376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立方体 41"/>
            <p:cNvSpPr/>
            <p:nvPr/>
          </p:nvSpPr>
          <p:spPr>
            <a:xfrm>
              <a:off x="2091489" y="1719785"/>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8" name="组合 27"/>
          <p:cNvGrpSpPr/>
          <p:nvPr/>
        </p:nvGrpSpPr>
        <p:grpSpPr>
          <a:xfrm>
            <a:off x="4106153" y="2558836"/>
            <a:ext cx="779146" cy="492307"/>
            <a:chOff x="3546647" y="1619819"/>
            <a:chExt cx="779146" cy="492307"/>
          </a:xfrm>
        </p:grpSpPr>
        <p:sp>
          <p:nvSpPr>
            <p:cNvPr id="29" name="立方体 28"/>
            <p:cNvSpPr/>
            <p:nvPr/>
          </p:nvSpPr>
          <p:spPr>
            <a:xfrm>
              <a:off x="3643941"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立方体 29"/>
            <p:cNvSpPr/>
            <p:nvPr/>
          </p:nvSpPr>
          <p:spPr>
            <a:xfrm>
              <a:off x="3546647"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立方体 42"/>
            <p:cNvSpPr/>
            <p:nvPr/>
          </p:nvSpPr>
          <p:spPr>
            <a:xfrm>
              <a:off x="3933597"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立方体 43"/>
            <p:cNvSpPr/>
            <p:nvPr/>
          </p:nvSpPr>
          <p:spPr>
            <a:xfrm>
              <a:off x="3836303"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32" name="组合 31"/>
          <p:cNvGrpSpPr/>
          <p:nvPr/>
        </p:nvGrpSpPr>
        <p:grpSpPr>
          <a:xfrm>
            <a:off x="5434201" y="2546326"/>
            <a:ext cx="785878" cy="589476"/>
            <a:chOff x="4701424" y="1522387"/>
            <a:chExt cx="785878" cy="589476"/>
          </a:xfrm>
        </p:grpSpPr>
        <p:sp>
          <p:nvSpPr>
            <p:cNvPr id="45" name="立方体 44"/>
            <p:cNvSpPr/>
            <p:nvPr/>
          </p:nvSpPr>
          <p:spPr>
            <a:xfrm>
              <a:off x="4901217" y="1522387"/>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3" name="立方体 32"/>
            <p:cNvSpPr/>
            <p:nvPr/>
          </p:nvSpPr>
          <p:spPr>
            <a:xfrm>
              <a:off x="480298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4" name="立方体 33"/>
            <p:cNvSpPr/>
            <p:nvPr/>
          </p:nvSpPr>
          <p:spPr>
            <a:xfrm>
              <a:off x="509510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5" name="立方体 34"/>
            <p:cNvSpPr/>
            <p:nvPr/>
          </p:nvSpPr>
          <p:spPr>
            <a:xfrm>
              <a:off x="4701424" y="171887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grpSp>
      <p:grpSp>
        <p:nvGrpSpPr>
          <p:cNvPr id="36" name="组合 35"/>
          <p:cNvGrpSpPr/>
          <p:nvPr/>
        </p:nvGrpSpPr>
        <p:grpSpPr>
          <a:xfrm>
            <a:off x="7452320" y="2350740"/>
            <a:ext cx="784608" cy="787967"/>
            <a:chOff x="6587777" y="1326801"/>
            <a:chExt cx="784608" cy="787967"/>
          </a:xfrm>
        </p:grpSpPr>
        <p:sp>
          <p:nvSpPr>
            <p:cNvPr id="37" name="立方体 36"/>
            <p:cNvSpPr/>
            <p:nvPr/>
          </p:nvSpPr>
          <p:spPr>
            <a:xfrm>
              <a:off x="6688553"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立方体 37"/>
            <p:cNvSpPr/>
            <p:nvPr/>
          </p:nvSpPr>
          <p:spPr>
            <a:xfrm>
              <a:off x="6688553" y="132680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立方体 38"/>
            <p:cNvSpPr/>
            <p:nvPr/>
          </p:nvSpPr>
          <p:spPr>
            <a:xfrm>
              <a:off x="6587777" y="1721784"/>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立方体 45"/>
            <p:cNvSpPr/>
            <p:nvPr/>
          </p:nvSpPr>
          <p:spPr>
            <a:xfrm>
              <a:off x="6980189"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0" name="立方体 39"/>
          <p:cNvSpPr/>
          <p:nvPr/>
        </p:nvSpPr>
        <p:spPr>
          <a:xfrm>
            <a:off x="1345445" y="2643758"/>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立方体 40"/>
          <p:cNvSpPr/>
          <p:nvPr/>
        </p:nvSpPr>
        <p:spPr>
          <a:xfrm>
            <a:off x="1056191" y="2350740"/>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文本框 46"/>
          <p:cNvSpPr txBox="1"/>
          <p:nvPr/>
        </p:nvSpPr>
        <p:spPr>
          <a:xfrm>
            <a:off x="1042988" y="1887402"/>
            <a:ext cx="694653" cy="493148"/>
          </a:xfrm>
          <a:prstGeom prst="rect">
            <a:avLst/>
          </a:prstGeom>
        </p:spPr>
        <p:txBody>
          <a:bodyPr wrap="square" rtlCol="0">
            <a:noAutofit/>
          </a:bodyPr>
          <a:lstStyle/>
          <a:p>
            <a:pPr marL="0" indent="0" algn="l" defTabSz="914400" eaLnBrk="1" hangingPunct="1">
              <a:lnSpc>
                <a:spcPct val="130000"/>
              </a:lnSpc>
            </a:pPr>
            <a:endParaRPr lang="zh-CN" altLang="en-US" sz="2400" b="1" kern="0" dirty="0">
              <a:latin typeface="+mn-lt"/>
              <a:ea typeface="楷体" panose="02010609060101010101" pitchFamily="49" charset="-122"/>
              <a:cs typeface="Times New Roman" panose="02020603050405020304"/>
            </a:endParaRPr>
          </a:p>
        </p:txBody>
      </p:sp>
      <p:sp>
        <p:nvSpPr>
          <p:cNvPr id="48" name="文本框 47"/>
          <p:cNvSpPr txBox="1"/>
          <p:nvPr/>
        </p:nvSpPr>
        <p:spPr>
          <a:xfrm>
            <a:off x="1019350" y="186612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①</a:t>
            </a:r>
            <a:endParaRPr lang="zh-CN" altLang="en-US" sz="2000" b="1" kern="0" dirty="0">
              <a:latin typeface="+mn-ea"/>
              <a:ea typeface="+mn-ea"/>
              <a:cs typeface="Times New Roman" panose="02020603050405020304"/>
            </a:endParaRPr>
          </a:p>
        </p:txBody>
      </p:sp>
      <p:sp>
        <p:nvSpPr>
          <p:cNvPr id="49" name="文本框 48"/>
          <p:cNvSpPr txBox="1"/>
          <p:nvPr/>
        </p:nvSpPr>
        <p:spPr>
          <a:xfrm>
            <a:off x="2513410" y="186612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②</a:t>
            </a:r>
            <a:endParaRPr lang="zh-CN" altLang="en-US" sz="2000" b="1" kern="0" dirty="0">
              <a:latin typeface="+mn-ea"/>
              <a:ea typeface="+mn-ea"/>
              <a:cs typeface="Times New Roman" panose="02020603050405020304"/>
            </a:endParaRPr>
          </a:p>
        </p:txBody>
      </p:sp>
      <p:sp>
        <p:nvSpPr>
          <p:cNvPr id="50" name="文本框 49"/>
          <p:cNvSpPr txBox="1"/>
          <p:nvPr/>
        </p:nvSpPr>
        <p:spPr>
          <a:xfrm>
            <a:off x="4164793" y="186612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③</a:t>
            </a:r>
            <a:endParaRPr lang="zh-CN" altLang="en-US" sz="2000" b="1" kern="0" dirty="0">
              <a:latin typeface="+mn-ea"/>
              <a:ea typeface="+mn-ea"/>
              <a:cs typeface="Times New Roman" panose="02020603050405020304"/>
            </a:endParaRPr>
          </a:p>
        </p:txBody>
      </p:sp>
      <p:sp>
        <p:nvSpPr>
          <p:cNvPr id="51" name="文本框 50"/>
          <p:cNvSpPr txBox="1"/>
          <p:nvPr/>
        </p:nvSpPr>
        <p:spPr>
          <a:xfrm>
            <a:off x="5800937" y="186612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④</a:t>
            </a:r>
            <a:endParaRPr lang="zh-CN" altLang="en-US" sz="2000" b="1" kern="0" dirty="0">
              <a:latin typeface="+mn-ea"/>
              <a:ea typeface="+mn-ea"/>
              <a:cs typeface="Times New Roman" panose="02020603050405020304"/>
            </a:endParaRPr>
          </a:p>
        </p:txBody>
      </p:sp>
      <p:sp>
        <p:nvSpPr>
          <p:cNvPr id="52" name="文本框 51"/>
          <p:cNvSpPr txBox="1"/>
          <p:nvPr/>
        </p:nvSpPr>
        <p:spPr>
          <a:xfrm>
            <a:off x="7568809" y="186612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⑤</a:t>
            </a:r>
            <a:endParaRPr lang="zh-CN" altLang="en-US" sz="2000" b="1" kern="0" dirty="0">
              <a:latin typeface="+mn-ea"/>
              <a:ea typeface="+mn-ea"/>
              <a:cs typeface="Times New Roman" panose="02020603050405020304"/>
            </a:endParaRPr>
          </a:p>
        </p:txBody>
      </p:sp>
      <p:sp>
        <p:nvSpPr>
          <p:cNvPr id="53" name="文本框 52"/>
          <p:cNvSpPr txBox="1"/>
          <p:nvPr/>
        </p:nvSpPr>
        <p:spPr>
          <a:xfrm>
            <a:off x="1019350" y="312528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⑥</a:t>
            </a:r>
            <a:endParaRPr lang="zh-CN" altLang="en-US" sz="2000" b="1" kern="0" dirty="0">
              <a:latin typeface="+mn-ea"/>
              <a:ea typeface="+mn-ea"/>
              <a:cs typeface="Times New Roman" panose="02020603050405020304"/>
            </a:endParaRPr>
          </a:p>
        </p:txBody>
      </p:sp>
      <p:sp>
        <p:nvSpPr>
          <p:cNvPr id="54" name="文本框 53"/>
          <p:cNvSpPr txBox="1"/>
          <p:nvPr/>
        </p:nvSpPr>
        <p:spPr>
          <a:xfrm>
            <a:off x="2513410" y="312528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⑦</a:t>
            </a:r>
            <a:endParaRPr lang="zh-CN" altLang="en-US" sz="2000" b="1" kern="0" dirty="0">
              <a:latin typeface="+mn-ea"/>
              <a:ea typeface="+mn-ea"/>
              <a:cs typeface="Times New Roman" panose="02020603050405020304"/>
            </a:endParaRPr>
          </a:p>
        </p:txBody>
      </p:sp>
      <p:sp>
        <p:nvSpPr>
          <p:cNvPr id="55" name="文本框 54"/>
          <p:cNvSpPr txBox="1"/>
          <p:nvPr/>
        </p:nvSpPr>
        <p:spPr>
          <a:xfrm>
            <a:off x="4164793" y="312528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⑧</a:t>
            </a:r>
            <a:endParaRPr lang="zh-CN" altLang="en-US" sz="2000" b="1" kern="0" dirty="0">
              <a:latin typeface="+mn-ea"/>
              <a:ea typeface="+mn-ea"/>
              <a:cs typeface="Times New Roman" panose="02020603050405020304"/>
            </a:endParaRPr>
          </a:p>
        </p:txBody>
      </p:sp>
      <p:sp>
        <p:nvSpPr>
          <p:cNvPr id="56" name="文本框 55"/>
          <p:cNvSpPr txBox="1"/>
          <p:nvPr/>
        </p:nvSpPr>
        <p:spPr>
          <a:xfrm>
            <a:off x="5800937" y="312528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⑨</a:t>
            </a:r>
            <a:endParaRPr lang="zh-CN" altLang="en-US" sz="2000" b="1" kern="0" dirty="0">
              <a:latin typeface="+mn-ea"/>
              <a:ea typeface="+mn-ea"/>
              <a:cs typeface="Times New Roman" panose="02020603050405020304"/>
            </a:endParaRPr>
          </a:p>
        </p:txBody>
      </p:sp>
      <p:sp>
        <p:nvSpPr>
          <p:cNvPr id="57" name="文本框 56"/>
          <p:cNvSpPr txBox="1"/>
          <p:nvPr/>
        </p:nvSpPr>
        <p:spPr>
          <a:xfrm>
            <a:off x="7568809" y="312528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⑩</a:t>
            </a:r>
            <a:endParaRPr lang="zh-CN" altLang="en-US" sz="2000" b="1" kern="0" dirty="0">
              <a:latin typeface="+mn-ea"/>
              <a:ea typeface="+mn-ea"/>
              <a:cs typeface="Times New Roman" panose="02020603050405020304"/>
            </a:endParaRPr>
          </a:p>
        </p:txBody>
      </p:sp>
      <p:sp>
        <p:nvSpPr>
          <p:cNvPr id="59" name="Text Box 2"/>
          <p:cNvSpPr txBox="1">
            <a:spLocks noChangeArrowheads="1"/>
          </p:cNvSpPr>
          <p:nvPr/>
        </p:nvSpPr>
        <p:spPr bwMode="auto">
          <a:xfrm>
            <a:off x="595462" y="3705517"/>
            <a:ext cx="8080993" cy="6316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70000"/>
              </a:lnSpc>
              <a:defRPr/>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latin typeface="+mj-ea"/>
                <a:ea typeface="+mj-ea"/>
              </a:rPr>
              <a:t>哪些从前面看是   ？哪些从左面看是</a:t>
            </a:r>
            <a:r>
              <a:rPr lang="en-US" altLang="zh-CN" sz="2400" b="1" dirty="0">
                <a:latin typeface="+mj-ea"/>
                <a:ea typeface="+mj-ea"/>
              </a:rPr>
              <a:t>     </a:t>
            </a:r>
            <a:r>
              <a:rPr lang="zh-CN" altLang="en-US" sz="2400" b="1" dirty="0">
                <a:latin typeface="+mj-ea"/>
                <a:ea typeface="+mj-ea"/>
              </a:rPr>
              <a:t>？</a:t>
            </a:r>
            <a:endParaRPr lang="zh-CN" altLang="en-US" sz="2400" b="1" dirty="0">
              <a:latin typeface="+mj-ea"/>
              <a:ea typeface="+mj-ea"/>
            </a:endParaRPr>
          </a:p>
        </p:txBody>
      </p:sp>
      <p:sp>
        <p:nvSpPr>
          <p:cNvPr id="61" name="矩形 60"/>
          <p:cNvSpPr/>
          <p:nvPr/>
        </p:nvSpPr>
        <p:spPr>
          <a:xfrm>
            <a:off x="3709423"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6585480" y="3654928"/>
            <a:ext cx="597670" cy="593885"/>
            <a:chOff x="6585480" y="3654928"/>
            <a:chExt cx="597670" cy="593885"/>
          </a:xfrm>
        </p:grpSpPr>
        <p:sp>
          <p:nvSpPr>
            <p:cNvPr id="62" name="矩形 61"/>
            <p:cNvSpPr/>
            <p:nvPr/>
          </p:nvSpPr>
          <p:spPr>
            <a:xfrm>
              <a:off x="6585480"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884315"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585480" y="365492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3473646" y="4291550"/>
            <a:ext cx="721586" cy="512779"/>
          </a:xfrm>
          <a:prstGeom prst="rect">
            <a:avLst/>
          </a:prstGeom>
        </p:spPr>
        <p:txBody>
          <a:bodyPr wrap="square" rtlCol="0">
            <a:noAutofit/>
          </a:bodyPr>
          <a:lstStyle/>
          <a:p>
            <a:pPr algn="ctr" defTabSz="914400" eaLnBrk="1" hangingPunct="1">
              <a:lnSpc>
                <a:spcPct val="130000"/>
              </a:lnSpc>
            </a:pPr>
            <a:r>
              <a:rPr lang="zh-CN" altLang="en-US" sz="2000" b="1" kern="0" dirty="0">
                <a:solidFill>
                  <a:srgbClr val="FF0000"/>
                </a:solidFill>
                <a:latin typeface="+mn-ea"/>
                <a:ea typeface="+mn-ea"/>
                <a:cs typeface="Times New Roman" panose="02020603050405020304"/>
              </a:rPr>
              <a:t>①③</a:t>
            </a:r>
            <a:endParaRPr lang="zh-CN" altLang="en-US" sz="2000" b="1" kern="0" dirty="0">
              <a:solidFill>
                <a:srgbClr val="FF0000"/>
              </a:solidFill>
              <a:latin typeface="+mn-ea"/>
              <a:ea typeface="+mn-ea"/>
              <a:cs typeface="Times New Roman" panose="02020603050405020304"/>
            </a:endParaRPr>
          </a:p>
          <a:p>
            <a:pPr marL="0" indent="0" algn="ctr" defTabSz="914400" eaLnBrk="1" hangingPunct="1">
              <a:lnSpc>
                <a:spcPct val="130000"/>
              </a:lnSpc>
            </a:pPr>
            <a:endParaRPr lang="zh-CN" altLang="en-US" sz="2000" b="1" kern="0" dirty="0">
              <a:solidFill>
                <a:srgbClr val="FF0000"/>
              </a:solidFill>
              <a:latin typeface="+mn-ea"/>
              <a:ea typeface="+mn-ea"/>
              <a:cs typeface="Times New Roman" panose="02020603050405020304"/>
            </a:endParaRPr>
          </a:p>
        </p:txBody>
      </p:sp>
      <p:sp>
        <p:nvSpPr>
          <p:cNvPr id="67" name="文本框 66"/>
          <p:cNvSpPr txBox="1"/>
          <p:nvPr/>
        </p:nvSpPr>
        <p:spPr>
          <a:xfrm>
            <a:off x="6316099" y="4291550"/>
            <a:ext cx="1056612" cy="512779"/>
          </a:xfrm>
          <a:prstGeom prst="rect">
            <a:avLst/>
          </a:prstGeom>
        </p:spPr>
        <p:txBody>
          <a:bodyPr wrap="square" rtlCol="0">
            <a:noAutofit/>
          </a:bodyPr>
          <a:lstStyle/>
          <a:p>
            <a:pPr algn="ctr" defTabSz="914400" eaLnBrk="1" hangingPunct="1">
              <a:lnSpc>
                <a:spcPct val="130000"/>
              </a:lnSpc>
            </a:pPr>
            <a:r>
              <a:rPr lang="zh-CN" altLang="en-US" sz="2000" b="1" kern="0" dirty="0">
                <a:solidFill>
                  <a:srgbClr val="FF0000"/>
                </a:solidFill>
                <a:latin typeface="+mn-ea"/>
                <a:cs typeface="Times New Roman" panose="02020603050405020304"/>
              </a:rPr>
              <a:t>⑤⑩</a:t>
            </a:r>
            <a:endParaRPr lang="zh-CN" altLang="en-US" sz="2000" b="1" kern="0" dirty="0">
              <a:solidFill>
                <a:srgbClr val="FF0000"/>
              </a:solidFill>
              <a:latin typeface="+mn-ea"/>
              <a:cs typeface="Times New Roman" panose="02020603050405020304"/>
            </a:endParaRPr>
          </a:p>
          <a:p>
            <a:pPr algn="ctr" defTabSz="914400" eaLnBrk="1" hangingPunct="1">
              <a:lnSpc>
                <a:spcPct val="130000"/>
              </a:lnSpc>
            </a:pPr>
            <a:endParaRPr lang="zh-CN" altLang="en-US" sz="2000" b="1" kern="0" dirty="0">
              <a:solidFill>
                <a:srgbClr val="FF0000"/>
              </a:solidFill>
              <a:latin typeface="+mn-ea"/>
              <a:ea typeface="+mn-ea"/>
              <a:cs typeface="Times New Roman" panose="02020603050405020304"/>
            </a:endParaRPr>
          </a:p>
          <a:p>
            <a:pPr marL="0" indent="0" algn="ctr" defTabSz="914400" eaLnBrk="1" hangingPunct="1">
              <a:lnSpc>
                <a:spcPct val="130000"/>
              </a:lnSpc>
            </a:pPr>
            <a:endParaRPr lang="zh-CN" altLang="en-US" sz="2000" b="1" kern="0" dirty="0">
              <a:solidFill>
                <a:srgbClr val="FF0000"/>
              </a:solidFill>
              <a:latin typeface="+mn-ea"/>
              <a:ea typeface="+mn-ea"/>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539552" y="857969"/>
            <a:ext cx="8064896" cy="137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400" b="1" dirty="0">
                <a:latin typeface="+mn-lt"/>
                <a:ea typeface="+mj-ea"/>
              </a:rPr>
              <a:t>（</a:t>
            </a:r>
            <a:r>
              <a:rPr lang="en-US" altLang="zh-CN" sz="2400" b="1" dirty="0">
                <a:latin typeface="+mn-lt"/>
                <a:ea typeface="+mj-ea"/>
              </a:rPr>
              <a:t>2</a:t>
            </a:r>
            <a:r>
              <a:rPr lang="zh-CN" altLang="en-US" sz="2400" b="1" dirty="0">
                <a:latin typeface="+mn-lt"/>
                <a:ea typeface="+mj-ea"/>
              </a:rPr>
              <a:t>）从前面观察一个几何体，看到的图形和从前面观察⑤</a:t>
            </a:r>
            <a:endParaRPr lang="en-US" altLang="zh-CN" sz="2400" b="1" dirty="0">
              <a:latin typeface="+mn-lt"/>
              <a:ea typeface="+mj-ea"/>
            </a:endParaRPr>
          </a:p>
          <a:p>
            <a:pPr eaLnBrk="1" hangingPunct="1">
              <a:lnSpc>
                <a:spcPct val="120000"/>
              </a:lnSpc>
            </a:pPr>
            <a:r>
              <a:rPr lang="en-US" altLang="zh-CN" sz="2400" b="1" dirty="0">
                <a:latin typeface="+mn-lt"/>
                <a:ea typeface="+mj-ea"/>
              </a:rPr>
              <a:t>          </a:t>
            </a:r>
            <a:r>
              <a:rPr lang="zh-CN" altLang="en-US" sz="2400" b="1" dirty="0">
                <a:latin typeface="+mn-lt"/>
                <a:ea typeface="+mj-ea"/>
              </a:rPr>
              <a:t>所看到的一样。这个几何体是用</a:t>
            </a:r>
            <a:r>
              <a:rPr lang="en-US" altLang="zh-CN" sz="2400" b="1" dirty="0">
                <a:solidFill>
                  <a:srgbClr val="FF0000"/>
                </a:solidFill>
                <a:latin typeface="+mn-lt"/>
                <a:ea typeface="+mj-ea"/>
              </a:rPr>
              <a:t>5</a:t>
            </a:r>
            <a:r>
              <a:rPr lang="zh-CN" altLang="en-US" sz="2400" b="1" dirty="0">
                <a:solidFill>
                  <a:srgbClr val="FF0000"/>
                </a:solidFill>
                <a:latin typeface="+mn-lt"/>
                <a:ea typeface="+mj-ea"/>
              </a:rPr>
              <a:t>个</a:t>
            </a:r>
            <a:r>
              <a:rPr lang="zh-CN" altLang="en-US" sz="2400" b="1" dirty="0">
                <a:latin typeface="+mn-lt"/>
                <a:ea typeface="+mj-ea"/>
              </a:rPr>
              <a:t>小正方体摆成的，</a:t>
            </a:r>
            <a:endParaRPr lang="en-US" altLang="zh-CN" sz="2400" b="1" dirty="0">
              <a:latin typeface="+mn-lt"/>
              <a:ea typeface="+mj-ea"/>
            </a:endParaRPr>
          </a:p>
          <a:p>
            <a:pPr eaLnBrk="1" hangingPunct="1">
              <a:lnSpc>
                <a:spcPct val="120000"/>
              </a:lnSpc>
            </a:pPr>
            <a:r>
              <a:rPr lang="en-US" altLang="zh-CN" sz="2400" b="1" dirty="0">
                <a:latin typeface="+mn-lt"/>
                <a:ea typeface="+mj-ea"/>
              </a:rPr>
              <a:t>          </a:t>
            </a:r>
            <a:r>
              <a:rPr lang="zh-CN" altLang="en-US" sz="2400" b="1" dirty="0">
                <a:latin typeface="+mn-lt"/>
                <a:ea typeface="+mj-ea"/>
              </a:rPr>
              <a:t>它有多少种不同的摆法？</a:t>
            </a:r>
            <a:endParaRPr lang="en-US" altLang="zh-CN" sz="2400" b="1" dirty="0">
              <a:latin typeface="+mn-lt"/>
              <a:ea typeface="+mj-ea"/>
            </a:endParaRPr>
          </a:p>
        </p:txBody>
      </p:sp>
      <p:grpSp>
        <p:nvGrpSpPr>
          <p:cNvPr id="9" name="组合 8"/>
          <p:cNvGrpSpPr/>
          <p:nvPr/>
        </p:nvGrpSpPr>
        <p:grpSpPr>
          <a:xfrm>
            <a:off x="7452320" y="2593484"/>
            <a:ext cx="492972" cy="787967"/>
            <a:chOff x="6587777" y="1326801"/>
            <a:chExt cx="492972" cy="787967"/>
          </a:xfrm>
        </p:grpSpPr>
        <p:sp>
          <p:nvSpPr>
            <p:cNvPr id="10" name="立方体 9"/>
            <p:cNvSpPr/>
            <p:nvPr/>
          </p:nvSpPr>
          <p:spPr>
            <a:xfrm>
              <a:off x="6688553"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立方体 10"/>
            <p:cNvSpPr/>
            <p:nvPr/>
          </p:nvSpPr>
          <p:spPr>
            <a:xfrm>
              <a:off x="6688553" y="132680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立方体 11"/>
            <p:cNvSpPr/>
            <p:nvPr/>
          </p:nvSpPr>
          <p:spPr>
            <a:xfrm>
              <a:off x="6587777" y="1721784"/>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3" name="文本框 12"/>
          <p:cNvSpPr txBox="1"/>
          <p:nvPr/>
        </p:nvSpPr>
        <p:spPr>
          <a:xfrm>
            <a:off x="7568809" y="3304852"/>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⑤</a:t>
            </a:r>
            <a:endParaRPr lang="zh-CN" altLang="en-US" sz="2000" b="1" kern="0" dirty="0">
              <a:latin typeface="+mn-ea"/>
              <a:ea typeface="+mn-ea"/>
              <a:cs typeface="Times New Roman" panose="02020603050405020304"/>
            </a:endParaRPr>
          </a:p>
        </p:txBody>
      </p:sp>
      <p:cxnSp>
        <p:nvCxnSpPr>
          <p:cNvPr id="15" name="直接箭头连接符 14"/>
          <p:cNvCxnSpPr/>
          <p:nvPr/>
        </p:nvCxnSpPr>
        <p:spPr>
          <a:xfrm flipH="1">
            <a:off x="6804248" y="2976174"/>
            <a:ext cx="360040" cy="0"/>
          </a:xfrm>
          <a:prstGeom prst="straightConnector1">
            <a:avLst/>
          </a:prstGeom>
          <a:ln w="28575">
            <a:solidFill>
              <a:srgbClr val="E56775"/>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5734980" y="3401220"/>
            <a:ext cx="1321296" cy="385192"/>
          </a:xfrm>
          <a:prstGeom prst="rect">
            <a:avLst/>
          </a:prstGeom>
        </p:spPr>
        <p:txBody>
          <a:bodyPr wrap="square" rtlCol="0">
            <a:noAutofit/>
          </a:bodyPr>
          <a:lstStyle/>
          <a:p>
            <a:pPr marL="0" indent="0" algn="ctr" defTabSz="914400" eaLnBrk="1" hangingPunct="1">
              <a:lnSpc>
                <a:spcPct val="130000"/>
              </a:lnSpc>
            </a:pPr>
            <a:r>
              <a:rPr lang="zh-CN" altLang="en-US" sz="1600" b="1" kern="0" dirty="0">
                <a:latin typeface="+mn-lt"/>
                <a:ea typeface="楷体" panose="02010609060101010101" pitchFamily="49" charset="-122"/>
                <a:cs typeface="Times New Roman" panose="02020603050405020304"/>
              </a:rPr>
              <a:t>从前面看</a:t>
            </a:r>
            <a:endParaRPr lang="zh-CN" altLang="en-US" sz="1600" b="1" kern="0" dirty="0">
              <a:latin typeface="+mn-lt"/>
              <a:ea typeface="楷体" panose="02010609060101010101" pitchFamily="49" charset="-122"/>
              <a:cs typeface="Times New Roman" panose="02020603050405020304"/>
            </a:endParaRPr>
          </a:p>
        </p:txBody>
      </p:sp>
      <p:grpSp>
        <p:nvGrpSpPr>
          <p:cNvPr id="17" name="组合 16"/>
          <p:cNvGrpSpPr/>
          <p:nvPr/>
        </p:nvGrpSpPr>
        <p:grpSpPr>
          <a:xfrm>
            <a:off x="6260621" y="2681219"/>
            <a:ext cx="298835" cy="593885"/>
            <a:chOff x="6585480" y="3654928"/>
            <a:chExt cx="298835" cy="593885"/>
          </a:xfrm>
        </p:grpSpPr>
        <p:sp>
          <p:nvSpPr>
            <p:cNvPr id="18" name="矩形 17"/>
            <p:cNvSpPr/>
            <p:nvPr/>
          </p:nvSpPr>
          <p:spPr>
            <a:xfrm>
              <a:off x="6585480"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585480" y="365492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箭头连接符 21"/>
          <p:cNvCxnSpPr/>
          <p:nvPr/>
        </p:nvCxnSpPr>
        <p:spPr>
          <a:xfrm flipH="1">
            <a:off x="5498348" y="2976174"/>
            <a:ext cx="360040" cy="0"/>
          </a:xfrm>
          <a:prstGeom prst="straightConnector1">
            <a:avLst/>
          </a:prstGeom>
          <a:ln w="28575">
            <a:solidFill>
              <a:srgbClr val="E56775"/>
            </a:solidFill>
            <a:tailEnd type="triangle"/>
          </a:ln>
        </p:spPr>
        <p:style>
          <a:lnRef idx="1">
            <a:schemeClr val="accent1"/>
          </a:lnRef>
          <a:fillRef idx="0">
            <a:schemeClr val="accent1"/>
          </a:fillRef>
          <a:effectRef idx="0">
            <a:schemeClr val="accent1"/>
          </a:effectRef>
          <a:fontRef idx="minor">
            <a:schemeClr val="tx1"/>
          </a:fontRef>
        </p:style>
      </p:cxnSp>
      <p:grpSp>
        <p:nvGrpSpPr>
          <p:cNvPr id="35" name="组合 17"/>
          <p:cNvGrpSpPr/>
          <p:nvPr/>
        </p:nvGrpSpPr>
        <p:grpSpPr bwMode="auto">
          <a:xfrm>
            <a:off x="1478515" y="2552960"/>
            <a:ext cx="672944" cy="666862"/>
            <a:chOff x="4198224" y="2426098"/>
            <a:chExt cx="932493" cy="909769"/>
          </a:xfrm>
          <a:solidFill>
            <a:srgbClr val="FFFFFF">
              <a:alpha val="74902"/>
            </a:srgbClr>
          </a:solidFill>
        </p:grpSpPr>
        <p:sp>
          <p:nvSpPr>
            <p:cNvPr id="36" name="PA_立方体 45"/>
            <p:cNvSpPr/>
            <p:nvPr>
              <p:custDataLst>
                <p:tags r:id="rId1"/>
              </p:custDataLst>
            </p:nvPr>
          </p:nvSpPr>
          <p:spPr bwMode="auto">
            <a:xfrm>
              <a:off x="4594766" y="2429273"/>
              <a:ext cx="535951" cy="52236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7" name="PA_立方体 45"/>
            <p:cNvSpPr/>
            <p:nvPr>
              <p:custDataLst>
                <p:tags r:id="rId2"/>
              </p:custDataLst>
            </p:nvPr>
          </p:nvSpPr>
          <p:spPr bwMode="auto">
            <a:xfrm>
              <a:off x="4466327" y="2556291"/>
              <a:ext cx="535951" cy="52236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8" name="PA_立方体 45"/>
            <p:cNvSpPr/>
            <p:nvPr>
              <p:custDataLst>
                <p:tags r:id="rId3"/>
              </p:custDataLst>
            </p:nvPr>
          </p:nvSpPr>
          <p:spPr bwMode="auto">
            <a:xfrm>
              <a:off x="4333132" y="2683310"/>
              <a:ext cx="537537" cy="52236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9" name="PA_立方体 45"/>
            <p:cNvSpPr/>
            <p:nvPr>
              <p:custDataLst>
                <p:tags r:id="rId4"/>
              </p:custDataLst>
            </p:nvPr>
          </p:nvSpPr>
          <p:spPr bwMode="auto">
            <a:xfrm>
              <a:off x="4201395" y="2813504"/>
              <a:ext cx="537536" cy="522363"/>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0" name="PA_立方体 45"/>
            <p:cNvSpPr/>
            <p:nvPr>
              <p:custDataLst>
                <p:tags r:id="rId5"/>
              </p:custDataLst>
            </p:nvPr>
          </p:nvSpPr>
          <p:spPr bwMode="auto">
            <a:xfrm>
              <a:off x="4198224" y="2426098"/>
              <a:ext cx="535951" cy="522363"/>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41" name="组合 17"/>
          <p:cNvGrpSpPr/>
          <p:nvPr/>
        </p:nvGrpSpPr>
        <p:grpSpPr bwMode="auto">
          <a:xfrm>
            <a:off x="2598615" y="2455544"/>
            <a:ext cx="575585" cy="766949"/>
            <a:chOff x="4200805" y="2289600"/>
            <a:chExt cx="798047" cy="1046267"/>
          </a:xfrm>
          <a:solidFill>
            <a:srgbClr val="FFFFFF">
              <a:alpha val="74902"/>
            </a:srgbClr>
          </a:solidFill>
        </p:grpSpPr>
        <p:sp>
          <p:nvSpPr>
            <p:cNvPr id="42" name="PA_立方体 45"/>
            <p:cNvSpPr/>
            <p:nvPr>
              <p:custDataLst>
                <p:tags r:id="rId6"/>
              </p:custDataLst>
            </p:nvPr>
          </p:nvSpPr>
          <p:spPr bwMode="auto">
            <a:xfrm>
              <a:off x="4462590" y="2556327"/>
              <a:ext cx="536262" cy="52233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3" name="PA_立方体 45"/>
            <p:cNvSpPr/>
            <p:nvPr>
              <p:custDataLst>
                <p:tags r:id="rId7"/>
              </p:custDataLst>
            </p:nvPr>
          </p:nvSpPr>
          <p:spPr bwMode="auto">
            <a:xfrm>
              <a:off x="4330904" y="2683340"/>
              <a:ext cx="536262" cy="52233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4" name="PA_立方体 45"/>
            <p:cNvSpPr/>
            <p:nvPr>
              <p:custDataLst>
                <p:tags r:id="rId8"/>
              </p:custDataLst>
            </p:nvPr>
          </p:nvSpPr>
          <p:spPr bwMode="auto">
            <a:xfrm>
              <a:off x="4202392" y="2813528"/>
              <a:ext cx="536262" cy="522339"/>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5" name="PA_立方体 45"/>
            <p:cNvSpPr/>
            <p:nvPr>
              <p:custDataLst>
                <p:tags r:id="rId9"/>
              </p:custDataLst>
            </p:nvPr>
          </p:nvSpPr>
          <p:spPr bwMode="auto">
            <a:xfrm>
              <a:off x="4329318" y="2289600"/>
              <a:ext cx="536262" cy="52233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6" name="PA_立方体 45"/>
            <p:cNvSpPr/>
            <p:nvPr>
              <p:custDataLst>
                <p:tags r:id="rId10"/>
              </p:custDataLst>
            </p:nvPr>
          </p:nvSpPr>
          <p:spPr bwMode="auto">
            <a:xfrm>
              <a:off x="4200805" y="2422963"/>
              <a:ext cx="536262" cy="522339"/>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47" name="组合 17"/>
          <p:cNvGrpSpPr/>
          <p:nvPr/>
        </p:nvGrpSpPr>
        <p:grpSpPr bwMode="auto">
          <a:xfrm>
            <a:off x="3711276" y="2355726"/>
            <a:ext cx="569864" cy="857726"/>
            <a:chOff x="4201738" y="2165388"/>
            <a:chExt cx="790630" cy="1170479"/>
          </a:xfrm>
          <a:solidFill>
            <a:srgbClr val="FFFFFF">
              <a:alpha val="74902"/>
            </a:srgbClr>
          </a:solidFill>
        </p:grpSpPr>
        <p:sp>
          <p:nvSpPr>
            <p:cNvPr id="48" name="PA_立方体 45"/>
            <p:cNvSpPr/>
            <p:nvPr>
              <p:custDataLst>
                <p:tags r:id="rId11"/>
              </p:custDataLst>
            </p:nvPr>
          </p:nvSpPr>
          <p:spPr bwMode="auto">
            <a:xfrm>
              <a:off x="4455756" y="2556077"/>
              <a:ext cx="536612" cy="522507"/>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9" name="PA_立方体 45"/>
            <p:cNvSpPr/>
            <p:nvPr>
              <p:custDataLst>
                <p:tags r:id="rId12"/>
              </p:custDataLst>
            </p:nvPr>
          </p:nvSpPr>
          <p:spPr bwMode="auto">
            <a:xfrm>
              <a:off x="4454168" y="2165388"/>
              <a:ext cx="536612" cy="522507"/>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0" name="PA_立方体 45"/>
            <p:cNvSpPr/>
            <p:nvPr>
              <p:custDataLst>
                <p:tags r:id="rId13"/>
              </p:custDataLst>
            </p:nvPr>
          </p:nvSpPr>
          <p:spPr bwMode="auto">
            <a:xfrm>
              <a:off x="4330334" y="2683130"/>
              <a:ext cx="536612" cy="522507"/>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1" name="PA_立方体 45"/>
            <p:cNvSpPr/>
            <p:nvPr>
              <p:custDataLst>
                <p:tags r:id="rId14"/>
              </p:custDataLst>
            </p:nvPr>
          </p:nvSpPr>
          <p:spPr bwMode="auto">
            <a:xfrm>
              <a:off x="4201738" y="2813360"/>
              <a:ext cx="536612" cy="522507"/>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2" name="PA_立方体 45"/>
            <p:cNvSpPr/>
            <p:nvPr>
              <p:custDataLst>
                <p:tags r:id="rId15"/>
              </p:custDataLst>
            </p:nvPr>
          </p:nvSpPr>
          <p:spPr bwMode="auto">
            <a:xfrm>
              <a:off x="4206500" y="2422671"/>
              <a:ext cx="536612" cy="522507"/>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53" name="组合 17"/>
          <p:cNvGrpSpPr/>
          <p:nvPr/>
        </p:nvGrpSpPr>
        <p:grpSpPr bwMode="auto">
          <a:xfrm>
            <a:off x="1390514" y="3795889"/>
            <a:ext cx="644845" cy="738937"/>
            <a:chOff x="4201738" y="2291509"/>
            <a:chExt cx="925679" cy="1044358"/>
          </a:xfrm>
          <a:solidFill>
            <a:srgbClr val="FFFFFF">
              <a:alpha val="74902"/>
            </a:srgbClr>
          </a:solidFill>
        </p:grpSpPr>
        <p:sp>
          <p:nvSpPr>
            <p:cNvPr id="54" name="PA_立方体 45"/>
            <p:cNvSpPr/>
            <p:nvPr>
              <p:custDataLst>
                <p:tags r:id="rId16"/>
              </p:custDataLst>
            </p:nvPr>
          </p:nvSpPr>
          <p:spPr bwMode="auto">
            <a:xfrm>
              <a:off x="4591664" y="2423244"/>
              <a:ext cx="535753" cy="52217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5" name="PA_立方体 45"/>
            <p:cNvSpPr/>
            <p:nvPr>
              <p:custDataLst>
                <p:tags r:id="rId17"/>
              </p:custDataLst>
            </p:nvPr>
          </p:nvSpPr>
          <p:spPr bwMode="auto">
            <a:xfrm>
              <a:off x="4461689" y="2556566"/>
              <a:ext cx="537338" cy="52217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6" name="PA_立方体 45"/>
            <p:cNvSpPr/>
            <p:nvPr>
              <p:custDataLst>
                <p:tags r:id="rId18"/>
              </p:custDataLst>
            </p:nvPr>
          </p:nvSpPr>
          <p:spPr bwMode="auto">
            <a:xfrm>
              <a:off x="4330129" y="2683540"/>
              <a:ext cx="537337" cy="522179"/>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7" name="PA_立方体 45"/>
            <p:cNvSpPr/>
            <p:nvPr>
              <p:custDataLst>
                <p:tags r:id="rId19"/>
              </p:custDataLst>
            </p:nvPr>
          </p:nvSpPr>
          <p:spPr bwMode="auto">
            <a:xfrm>
              <a:off x="4201738" y="2813688"/>
              <a:ext cx="535753" cy="52217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58" name="PA_立方体 45"/>
            <p:cNvSpPr/>
            <p:nvPr>
              <p:custDataLst>
                <p:tags r:id="rId20"/>
              </p:custDataLst>
            </p:nvPr>
          </p:nvSpPr>
          <p:spPr bwMode="auto">
            <a:xfrm>
              <a:off x="4330129" y="2291509"/>
              <a:ext cx="537337" cy="522179"/>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59" name="组合 17"/>
          <p:cNvGrpSpPr/>
          <p:nvPr/>
        </p:nvGrpSpPr>
        <p:grpSpPr bwMode="auto">
          <a:xfrm>
            <a:off x="2511488" y="3688433"/>
            <a:ext cx="574442" cy="858890"/>
            <a:chOff x="4201738" y="2165388"/>
            <a:chExt cx="797115" cy="1170479"/>
          </a:xfrm>
          <a:solidFill>
            <a:srgbClr val="FFFFFF">
              <a:alpha val="74902"/>
            </a:srgbClr>
          </a:solidFill>
        </p:grpSpPr>
        <p:sp>
          <p:nvSpPr>
            <p:cNvPr id="60" name="PA_立方体 45"/>
            <p:cNvSpPr/>
            <p:nvPr>
              <p:custDataLst>
                <p:tags r:id="rId21"/>
              </p:custDataLst>
            </p:nvPr>
          </p:nvSpPr>
          <p:spPr bwMode="auto">
            <a:xfrm>
              <a:off x="4462150" y="2555548"/>
              <a:ext cx="536703" cy="523385"/>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1" name="PA_立方体 45"/>
            <p:cNvSpPr/>
            <p:nvPr>
              <p:custDataLst>
                <p:tags r:id="rId22"/>
              </p:custDataLst>
            </p:nvPr>
          </p:nvSpPr>
          <p:spPr bwMode="auto">
            <a:xfrm>
              <a:off x="4460563" y="2165388"/>
              <a:ext cx="536703" cy="521799"/>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2" name="PA_立方体 45"/>
            <p:cNvSpPr/>
            <p:nvPr>
              <p:custDataLst>
                <p:tags r:id="rId23"/>
              </p:custDataLst>
            </p:nvPr>
          </p:nvSpPr>
          <p:spPr bwMode="auto">
            <a:xfrm>
              <a:off x="4330357" y="2684015"/>
              <a:ext cx="536703" cy="521798"/>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3" name="PA_立方体 45"/>
            <p:cNvSpPr/>
            <p:nvPr>
              <p:custDataLst>
                <p:tags r:id="rId24"/>
              </p:custDataLst>
            </p:nvPr>
          </p:nvSpPr>
          <p:spPr bwMode="auto">
            <a:xfrm>
              <a:off x="4201738" y="2814069"/>
              <a:ext cx="536703" cy="521798"/>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4" name="PA_立方体 45"/>
            <p:cNvSpPr/>
            <p:nvPr>
              <p:custDataLst>
                <p:tags r:id="rId25"/>
              </p:custDataLst>
            </p:nvPr>
          </p:nvSpPr>
          <p:spPr bwMode="auto">
            <a:xfrm>
              <a:off x="4330357" y="2292269"/>
              <a:ext cx="536703" cy="521799"/>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65" name="组合 17"/>
          <p:cNvGrpSpPr/>
          <p:nvPr/>
        </p:nvGrpSpPr>
        <p:grpSpPr bwMode="auto">
          <a:xfrm>
            <a:off x="3534111" y="3689467"/>
            <a:ext cx="662552" cy="858890"/>
            <a:chOff x="4201738" y="2165387"/>
            <a:chExt cx="919195" cy="1170480"/>
          </a:xfrm>
          <a:solidFill>
            <a:srgbClr val="FFFFFF">
              <a:alpha val="74902"/>
            </a:srgbClr>
          </a:solidFill>
        </p:grpSpPr>
        <p:sp>
          <p:nvSpPr>
            <p:cNvPr id="66" name="PA_立方体 45"/>
            <p:cNvSpPr/>
            <p:nvPr>
              <p:custDataLst>
                <p:tags r:id="rId26"/>
              </p:custDataLst>
            </p:nvPr>
          </p:nvSpPr>
          <p:spPr bwMode="auto">
            <a:xfrm>
              <a:off x="4584339" y="2417563"/>
              <a:ext cx="536594" cy="521800"/>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7" name="PA_立方体 45"/>
            <p:cNvSpPr/>
            <p:nvPr>
              <p:custDataLst>
                <p:tags r:id="rId27"/>
              </p:custDataLst>
            </p:nvPr>
          </p:nvSpPr>
          <p:spPr bwMode="auto">
            <a:xfrm>
              <a:off x="4455747" y="2555547"/>
              <a:ext cx="536594" cy="523385"/>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8" name="PA_立方体 45"/>
            <p:cNvSpPr/>
            <p:nvPr>
              <p:custDataLst>
                <p:tags r:id="rId28"/>
              </p:custDataLst>
            </p:nvPr>
          </p:nvSpPr>
          <p:spPr bwMode="auto">
            <a:xfrm>
              <a:off x="4330330" y="2684014"/>
              <a:ext cx="536594" cy="521800"/>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69" name="PA_立方体 45"/>
            <p:cNvSpPr/>
            <p:nvPr>
              <p:custDataLst>
                <p:tags r:id="rId29"/>
              </p:custDataLst>
            </p:nvPr>
          </p:nvSpPr>
          <p:spPr bwMode="auto">
            <a:xfrm>
              <a:off x="4201738" y="2814067"/>
              <a:ext cx="536594" cy="521800"/>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70" name="PA_立方体 45"/>
            <p:cNvSpPr/>
            <p:nvPr>
              <p:custDataLst>
                <p:tags r:id="rId30"/>
              </p:custDataLst>
            </p:nvPr>
          </p:nvSpPr>
          <p:spPr bwMode="auto">
            <a:xfrm>
              <a:off x="4455875" y="2165387"/>
              <a:ext cx="536594" cy="521798"/>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71" name="组合 17"/>
          <p:cNvGrpSpPr/>
          <p:nvPr/>
        </p:nvGrpSpPr>
        <p:grpSpPr bwMode="auto">
          <a:xfrm>
            <a:off x="4575270" y="3683117"/>
            <a:ext cx="668275" cy="957815"/>
            <a:chOff x="4201738" y="2029192"/>
            <a:chExt cx="925679" cy="1306675"/>
          </a:xfrm>
          <a:solidFill>
            <a:srgbClr val="FFFFFF">
              <a:alpha val="74902"/>
            </a:srgbClr>
          </a:solidFill>
        </p:grpSpPr>
        <p:sp>
          <p:nvSpPr>
            <p:cNvPr id="72" name="PA_立方体 45"/>
            <p:cNvSpPr/>
            <p:nvPr>
              <p:custDataLst>
                <p:tags r:id="rId31"/>
              </p:custDataLst>
            </p:nvPr>
          </p:nvSpPr>
          <p:spPr bwMode="auto">
            <a:xfrm>
              <a:off x="4591664" y="2429292"/>
              <a:ext cx="535753" cy="522353"/>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73" name="PA_立方体 45"/>
            <p:cNvSpPr/>
            <p:nvPr>
              <p:custDataLst>
                <p:tags r:id="rId32"/>
              </p:custDataLst>
            </p:nvPr>
          </p:nvSpPr>
          <p:spPr bwMode="auto">
            <a:xfrm>
              <a:off x="4455349" y="2556307"/>
              <a:ext cx="537337" cy="52235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74" name="PA_立方体 45"/>
            <p:cNvSpPr/>
            <p:nvPr>
              <p:custDataLst>
                <p:tags r:id="rId33"/>
              </p:custDataLst>
            </p:nvPr>
          </p:nvSpPr>
          <p:spPr bwMode="auto">
            <a:xfrm>
              <a:off x="4330129" y="2685343"/>
              <a:ext cx="537338" cy="52235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75" name="PA_立方体 45"/>
            <p:cNvSpPr/>
            <p:nvPr>
              <p:custDataLst>
                <p:tags r:id="rId34"/>
              </p:custDataLst>
            </p:nvPr>
          </p:nvSpPr>
          <p:spPr bwMode="auto">
            <a:xfrm>
              <a:off x="4201738" y="2813514"/>
              <a:ext cx="535753" cy="522353"/>
            </a:xfrm>
            <a:prstGeom prst="cube">
              <a:avLst/>
            </a:prstGeom>
            <a:grp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76" name="PA_立方体 45"/>
            <p:cNvSpPr/>
            <p:nvPr>
              <p:custDataLst>
                <p:tags r:id="rId35"/>
              </p:custDataLst>
            </p:nvPr>
          </p:nvSpPr>
          <p:spPr bwMode="auto">
            <a:xfrm>
              <a:off x="4590079" y="2029192"/>
              <a:ext cx="537338" cy="522353"/>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78" name="文本框 77"/>
          <p:cNvSpPr txBox="1"/>
          <p:nvPr/>
        </p:nvSpPr>
        <p:spPr>
          <a:xfrm>
            <a:off x="1333232" y="3219450"/>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❶</a:t>
            </a:r>
            <a:endParaRPr lang="zh-CN" altLang="en-US" sz="1400" b="1" kern="0" dirty="0">
              <a:solidFill>
                <a:srgbClr val="F87000"/>
              </a:solidFill>
              <a:latin typeface="+mn-ea"/>
              <a:ea typeface="+mn-ea"/>
              <a:cs typeface="Times New Roman" panose="02020603050405020304"/>
            </a:endParaRPr>
          </a:p>
        </p:txBody>
      </p:sp>
      <p:sp>
        <p:nvSpPr>
          <p:cNvPr id="79" name="文本框 78"/>
          <p:cNvSpPr txBox="1"/>
          <p:nvPr/>
        </p:nvSpPr>
        <p:spPr>
          <a:xfrm>
            <a:off x="2424379" y="3219450"/>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❷</a:t>
            </a:r>
            <a:endParaRPr lang="zh-CN" altLang="en-US" sz="1400" b="1" kern="0" dirty="0">
              <a:solidFill>
                <a:srgbClr val="F87000"/>
              </a:solidFill>
              <a:latin typeface="+mn-ea"/>
              <a:ea typeface="+mn-ea"/>
              <a:cs typeface="Times New Roman" panose="02020603050405020304"/>
            </a:endParaRPr>
          </a:p>
        </p:txBody>
      </p:sp>
      <p:sp>
        <p:nvSpPr>
          <p:cNvPr id="80" name="文本框 79"/>
          <p:cNvSpPr txBox="1"/>
          <p:nvPr/>
        </p:nvSpPr>
        <p:spPr>
          <a:xfrm>
            <a:off x="3535546" y="3219450"/>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❸</a:t>
            </a:r>
            <a:endParaRPr lang="zh-CN" altLang="en-US" sz="1400" b="1" kern="0" dirty="0">
              <a:solidFill>
                <a:srgbClr val="F87000"/>
              </a:solidFill>
              <a:latin typeface="+mn-ea"/>
              <a:ea typeface="+mn-ea"/>
              <a:cs typeface="Times New Roman" panose="02020603050405020304"/>
            </a:endParaRPr>
          </a:p>
        </p:txBody>
      </p:sp>
      <p:sp>
        <p:nvSpPr>
          <p:cNvPr id="81" name="文本框 80"/>
          <p:cNvSpPr txBox="1"/>
          <p:nvPr/>
        </p:nvSpPr>
        <p:spPr>
          <a:xfrm>
            <a:off x="1333232" y="4549974"/>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❹</a:t>
            </a:r>
            <a:endParaRPr lang="zh-CN" altLang="en-US" sz="1400" b="1" kern="0" dirty="0">
              <a:solidFill>
                <a:srgbClr val="F87000"/>
              </a:solidFill>
              <a:latin typeface="+mn-ea"/>
              <a:ea typeface="+mn-ea"/>
              <a:cs typeface="Times New Roman" panose="02020603050405020304"/>
            </a:endParaRPr>
          </a:p>
        </p:txBody>
      </p:sp>
      <p:sp>
        <p:nvSpPr>
          <p:cNvPr id="82" name="文本框 81"/>
          <p:cNvSpPr txBox="1"/>
          <p:nvPr/>
        </p:nvSpPr>
        <p:spPr>
          <a:xfrm>
            <a:off x="2424379" y="4549974"/>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❺</a:t>
            </a:r>
            <a:endParaRPr lang="zh-CN" altLang="en-US" sz="1400" b="1" kern="0" dirty="0">
              <a:solidFill>
                <a:srgbClr val="F87000"/>
              </a:solidFill>
              <a:latin typeface="+mn-ea"/>
              <a:ea typeface="+mn-ea"/>
              <a:cs typeface="Times New Roman" panose="02020603050405020304"/>
            </a:endParaRPr>
          </a:p>
        </p:txBody>
      </p:sp>
      <p:sp>
        <p:nvSpPr>
          <p:cNvPr id="83" name="文本框 82"/>
          <p:cNvSpPr txBox="1"/>
          <p:nvPr/>
        </p:nvSpPr>
        <p:spPr>
          <a:xfrm>
            <a:off x="3535546" y="4549974"/>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❻</a:t>
            </a:r>
            <a:endParaRPr lang="zh-CN" altLang="en-US" sz="1400" b="1" kern="0" dirty="0">
              <a:solidFill>
                <a:srgbClr val="F87000"/>
              </a:solidFill>
              <a:latin typeface="+mn-ea"/>
              <a:ea typeface="+mn-ea"/>
              <a:cs typeface="Times New Roman" panose="02020603050405020304"/>
            </a:endParaRPr>
          </a:p>
        </p:txBody>
      </p:sp>
      <p:sp>
        <p:nvSpPr>
          <p:cNvPr id="84" name="文本框 83"/>
          <p:cNvSpPr txBox="1"/>
          <p:nvPr/>
        </p:nvSpPr>
        <p:spPr>
          <a:xfrm>
            <a:off x="4646713" y="4549974"/>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❼</a:t>
            </a:r>
            <a:endParaRPr lang="zh-CN" altLang="en-US" sz="1400" b="1" kern="0" dirty="0">
              <a:solidFill>
                <a:srgbClr val="F87000"/>
              </a:solidFill>
              <a:latin typeface="+mn-ea"/>
              <a:ea typeface="+mn-ea"/>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8" grpId="0"/>
      <p:bldP spid="79" grpId="0"/>
      <p:bldP spid="80" grpId="0"/>
      <p:bldP spid="81" grpId="0"/>
      <p:bldP spid="82" grpId="0"/>
      <p:bldP spid="83" grpId="0"/>
      <p:bldP spid="8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立方体 2"/>
          <p:cNvSpPr/>
          <p:nvPr/>
        </p:nvSpPr>
        <p:spPr>
          <a:xfrm>
            <a:off x="1056191" y="1612516"/>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p:nvPr/>
        </p:nvGrpSpPr>
        <p:grpSpPr>
          <a:xfrm>
            <a:off x="2388509" y="1612516"/>
            <a:ext cx="680228" cy="392984"/>
            <a:chOff x="2195736" y="1619819"/>
            <a:chExt cx="680228" cy="392984"/>
          </a:xfrm>
        </p:grpSpPr>
        <p:sp>
          <p:nvSpPr>
            <p:cNvPr id="5" name="立方体 4"/>
            <p:cNvSpPr/>
            <p:nvPr/>
          </p:nvSpPr>
          <p:spPr>
            <a:xfrm>
              <a:off x="219573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立方体 5"/>
            <p:cNvSpPr/>
            <p:nvPr/>
          </p:nvSpPr>
          <p:spPr>
            <a:xfrm>
              <a:off x="248376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7" name="组合 6"/>
          <p:cNvGrpSpPr/>
          <p:nvPr/>
        </p:nvGrpSpPr>
        <p:grpSpPr>
          <a:xfrm>
            <a:off x="4008859" y="1527594"/>
            <a:ext cx="586784" cy="589476"/>
            <a:chOff x="3449353" y="1619819"/>
            <a:chExt cx="586784" cy="589476"/>
          </a:xfrm>
        </p:grpSpPr>
        <p:sp>
          <p:nvSpPr>
            <p:cNvPr id="8" name="立方体 7"/>
            <p:cNvSpPr/>
            <p:nvPr/>
          </p:nvSpPr>
          <p:spPr>
            <a:xfrm>
              <a:off x="3643941"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立方体 8"/>
            <p:cNvSpPr/>
            <p:nvPr/>
          </p:nvSpPr>
          <p:spPr>
            <a:xfrm>
              <a:off x="3546647"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立方体 9"/>
            <p:cNvSpPr/>
            <p:nvPr/>
          </p:nvSpPr>
          <p:spPr>
            <a:xfrm>
              <a:off x="3449353" y="181631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1" name="组合 10"/>
          <p:cNvGrpSpPr/>
          <p:nvPr/>
        </p:nvGrpSpPr>
        <p:grpSpPr>
          <a:xfrm>
            <a:off x="5535765" y="1612516"/>
            <a:ext cx="976432" cy="392984"/>
            <a:chOff x="4802988" y="1619819"/>
            <a:chExt cx="976432" cy="392984"/>
          </a:xfrm>
        </p:grpSpPr>
        <p:sp>
          <p:nvSpPr>
            <p:cNvPr id="12" name="立方体 11"/>
            <p:cNvSpPr/>
            <p:nvPr/>
          </p:nvSpPr>
          <p:spPr>
            <a:xfrm>
              <a:off x="480298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13" name="立方体 12"/>
            <p:cNvSpPr/>
            <p:nvPr/>
          </p:nvSpPr>
          <p:spPr>
            <a:xfrm>
              <a:off x="509510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14" name="立方体 13"/>
            <p:cNvSpPr/>
            <p:nvPr/>
          </p:nvSpPr>
          <p:spPr>
            <a:xfrm>
              <a:off x="5387224"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grpSp>
      <p:grpSp>
        <p:nvGrpSpPr>
          <p:cNvPr id="15" name="组合 14"/>
          <p:cNvGrpSpPr/>
          <p:nvPr/>
        </p:nvGrpSpPr>
        <p:grpSpPr>
          <a:xfrm>
            <a:off x="7452320" y="1319498"/>
            <a:ext cx="492972" cy="787967"/>
            <a:chOff x="6587777" y="1326801"/>
            <a:chExt cx="492972" cy="787967"/>
          </a:xfrm>
        </p:grpSpPr>
        <p:sp>
          <p:nvSpPr>
            <p:cNvPr id="16" name="立方体 15"/>
            <p:cNvSpPr/>
            <p:nvPr/>
          </p:nvSpPr>
          <p:spPr>
            <a:xfrm>
              <a:off x="6688553"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立方体 16"/>
            <p:cNvSpPr/>
            <p:nvPr/>
          </p:nvSpPr>
          <p:spPr>
            <a:xfrm>
              <a:off x="6688553" y="132680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立方体 17"/>
            <p:cNvSpPr/>
            <p:nvPr/>
          </p:nvSpPr>
          <p:spPr>
            <a:xfrm>
              <a:off x="6587777" y="1721784"/>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9" name="立方体 18"/>
          <p:cNvSpPr/>
          <p:nvPr/>
        </p:nvSpPr>
        <p:spPr>
          <a:xfrm>
            <a:off x="1056191" y="2808498"/>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组合 19"/>
          <p:cNvGrpSpPr/>
          <p:nvPr/>
        </p:nvGrpSpPr>
        <p:grpSpPr>
          <a:xfrm>
            <a:off x="2284262" y="2808498"/>
            <a:ext cx="784475" cy="492950"/>
            <a:chOff x="2091489" y="1619819"/>
            <a:chExt cx="784475" cy="492950"/>
          </a:xfrm>
        </p:grpSpPr>
        <p:sp>
          <p:nvSpPr>
            <p:cNvPr id="21" name="立方体 20"/>
            <p:cNvSpPr/>
            <p:nvPr/>
          </p:nvSpPr>
          <p:spPr>
            <a:xfrm>
              <a:off x="219573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立方体 21"/>
            <p:cNvSpPr/>
            <p:nvPr/>
          </p:nvSpPr>
          <p:spPr>
            <a:xfrm>
              <a:off x="248376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立方体 22"/>
            <p:cNvSpPr/>
            <p:nvPr/>
          </p:nvSpPr>
          <p:spPr>
            <a:xfrm>
              <a:off x="2091489" y="1719785"/>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4" name="组合 23"/>
          <p:cNvGrpSpPr/>
          <p:nvPr/>
        </p:nvGrpSpPr>
        <p:grpSpPr>
          <a:xfrm>
            <a:off x="4106153" y="2723576"/>
            <a:ext cx="779146" cy="492307"/>
            <a:chOff x="3546647" y="1619819"/>
            <a:chExt cx="779146" cy="492307"/>
          </a:xfrm>
        </p:grpSpPr>
        <p:sp>
          <p:nvSpPr>
            <p:cNvPr id="25" name="立方体 24"/>
            <p:cNvSpPr/>
            <p:nvPr/>
          </p:nvSpPr>
          <p:spPr>
            <a:xfrm>
              <a:off x="3643941"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立方体 25"/>
            <p:cNvSpPr/>
            <p:nvPr/>
          </p:nvSpPr>
          <p:spPr>
            <a:xfrm>
              <a:off x="3546647"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立方体 26"/>
            <p:cNvSpPr/>
            <p:nvPr/>
          </p:nvSpPr>
          <p:spPr>
            <a:xfrm>
              <a:off x="3933597"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立方体 27"/>
            <p:cNvSpPr/>
            <p:nvPr/>
          </p:nvSpPr>
          <p:spPr>
            <a:xfrm>
              <a:off x="3836303" y="1719142"/>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9" name="组合 28"/>
          <p:cNvGrpSpPr/>
          <p:nvPr/>
        </p:nvGrpSpPr>
        <p:grpSpPr>
          <a:xfrm>
            <a:off x="5434201" y="2711066"/>
            <a:ext cx="785878" cy="589476"/>
            <a:chOff x="4701424" y="1522387"/>
            <a:chExt cx="785878" cy="589476"/>
          </a:xfrm>
        </p:grpSpPr>
        <p:sp>
          <p:nvSpPr>
            <p:cNvPr id="30" name="立方体 29"/>
            <p:cNvSpPr/>
            <p:nvPr/>
          </p:nvSpPr>
          <p:spPr>
            <a:xfrm>
              <a:off x="4901217" y="1522387"/>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1" name="立方体 30"/>
            <p:cNvSpPr/>
            <p:nvPr/>
          </p:nvSpPr>
          <p:spPr>
            <a:xfrm>
              <a:off x="4802988"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2" name="立方体 31"/>
            <p:cNvSpPr/>
            <p:nvPr/>
          </p:nvSpPr>
          <p:spPr>
            <a:xfrm>
              <a:off x="5095106"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sp>
          <p:nvSpPr>
            <p:cNvPr id="33" name="立方体 32"/>
            <p:cNvSpPr/>
            <p:nvPr/>
          </p:nvSpPr>
          <p:spPr>
            <a:xfrm>
              <a:off x="4701424" y="171887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p>
          </p:txBody>
        </p:sp>
      </p:grpSp>
      <p:grpSp>
        <p:nvGrpSpPr>
          <p:cNvPr id="34" name="组合 33"/>
          <p:cNvGrpSpPr/>
          <p:nvPr/>
        </p:nvGrpSpPr>
        <p:grpSpPr>
          <a:xfrm>
            <a:off x="7452320" y="2515480"/>
            <a:ext cx="784608" cy="787967"/>
            <a:chOff x="6587777" y="1326801"/>
            <a:chExt cx="784608" cy="787967"/>
          </a:xfrm>
        </p:grpSpPr>
        <p:sp>
          <p:nvSpPr>
            <p:cNvPr id="35" name="立方体 34"/>
            <p:cNvSpPr/>
            <p:nvPr/>
          </p:nvSpPr>
          <p:spPr>
            <a:xfrm>
              <a:off x="6688553"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立方体 35"/>
            <p:cNvSpPr/>
            <p:nvPr/>
          </p:nvSpPr>
          <p:spPr>
            <a:xfrm>
              <a:off x="6688553" y="1326801"/>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立方体 36"/>
            <p:cNvSpPr/>
            <p:nvPr/>
          </p:nvSpPr>
          <p:spPr>
            <a:xfrm>
              <a:off x="6587777" y="1721784"/>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立方体 37"/>
            <p:cNvSpPr/>
            <p:nvPr/>
          </p:nvSpPr>
          <p:spPr>
            <a:xfrm>
              <a:off x="6980189" y="1619819"/>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9" name="立方体 38"/>
          <p:cNvSpPr/>
          <p:nvPr/>
        </p:nvSpPr>
        <p:spPr>
          <a:xfrm>
            <a:off x="1345445" y="2808498"/>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立方体 39"/>
          <p:cNvSpPr/>
          <p:nvPr/>
        </p:nvSpPr>
        <p:spPr>
          <a:xfrm>
            <a:off x="1056191" y="2515480"/>
            <a:ext cx="392196" cy="392984"/>
          </a:xfrm>
          <a:prstGeom prst="cube">
            <a:avLst/>
          </a:prstGeom>
          <a:solidFill>
            <a:srgbClr val="FFFFFF">
              <a:alpha val="64706"/>
            </a:srgbClr>
          </a:solid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文本框 40"/>
          <p:cNvSpPr txBox="1"/>
          <p:nvPr/>
        </p:nvSpPr>
        <p:spPr>
          <a:xfrm>
            <a:off x="1042988" y="2052142"/>
            <a:ext cx="694653" cy="493148"/>
          </a:xfrm>
          <a:prstGeom prst="rect">
            <a:avLst/>
          </a:prstGeom>
        </p:spPr>
        <p:txBody>
          <a:bodyPr wrap="square" rtlCol="0">
            <a:noAutofit/>
          </a:bodyPr>
          <a:lstStyle/>
          <a:p>
            <a:pPr marL="0" indent="0" algn="l" defTabSz="914400" eaLnBrk="1" hangingPunct="1">
              <a:lnSpc>
                <a:spcPct val="130000"/>
              </a:lnSpc>
            </a:pPr>
            <a:endParaRPr lang="zh-CN" altLang="en-US" sz="2400" b="1" kern="0" dirty="0">
              <a:latin typeface="+mn-lt"/>
              <a:ea typeface="楷体" panose="02010609060101010101" pitchFamily="49" charset="-122"/>
              <a:cs typeface="Times New Roman" panose="02020603050405020304"/>
            </a:endParaRPr>
          </a:p>
        </p:txBody>
      </p:sp>
      <p:sp>
        <p:nvSpPr>
          <p:cNvPr id="42" name="文本框 41"/>
          <p:cNvSpPr txBox="1"/>
          <p:nvPr/>
        </p:nvSpPr>
        <p:spPr>
          <a:xfrm>
            <a:off x="1019350" y="203086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①</a:t>
            </a:r>
            <a:endParaRPr lang="zh-CN" altLang="en-US" sz="2000" b="1" kern="0" dirty="0">
              <a:latin typeface="+mn-ea"/>
              <a:ea typeface="+mn-ea"/>
              <a:cs typeface="Times New Roman" panose="02020603050405020304"/>
            </a:endParaRPr>
          </a:p>
        </p:txBody>
      </p:sp>
      <p:sp>
        <p:nvSpPr>
          <p:cNvPr id="43" name="文本框 42"/>
          <p:cNvSpPr txBox="1"/>
          <p:nvPr/>
        </p:nvSpPr>
        <p:spPr>
          <a:xfrm>
            <a:off x="2513410" y="203086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②</a:t>
            </a:r>
            <a:endParaRPr lang="zh-CN" altLang="en-US" sz="2000" b="1" kern="0" dirty="0">
              <a:latin typeface="+mn-ea"/>
              <a:ea typeface="+mn-ea"/>
              <a:cs typeface="Times New Roman" panose="02020603050405020304"/>
            </a:endParaRPr>
          </a:p>
        </p:txBody>
      </p:sp>
      <p:sp>
        <p:nvSpPr>
          <p:cNvPr id="44" name="文本框 43"/>
          <p:cNvSpPr txBox="1"/>
          <p:nvPr/>
        </p:nvSpPr>
        <p:spPr>
          <a:xfrm>
            <a:off x="4164793" y="203086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③</a:t>
            </a:r>
            <a:endParaRPr lang="zh-CN" altLang="en-US" sz="2000" b="1" kern="0" dirty="0">
              <a:latin typeface="+mn-ea"/>
              <a:ea typeface="+mn-ea"/>
              <a:cs typeface="Times New Roman" panose="02020603050405020304"/>
            </a:endParaRPr>
          </a:p>
        </p:txBody>
      </p:sp>
      <p:sp>
        <p:nvSpPr>
          <p:cNvPr id="45" name="文本框 44"/>
          <p:cNvSpPr txBox="1"/>
          <p:nvPr/>
        </p:nvSpPr>
        <p:spPr>
          <a:xfrm>
            <a:off x="5800937" y="203086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④</a:t>
            </a:r>
            <a:endParaRPr lang="zh-CN" altLang="en-US" sz="2000" b="1" kern="0" dirty="0">
              <a:latin typeface="+mn-ea"/>
              <a:ea typeface="+mn-ea"/>
              <a:cs typeface="Times New Roman" panose="02020603050405020304"/>
            </a:endParaRPr>
          </a:p>
        </p:txBody>
      </p:sp>
      <p:sp>
        <p:nvSpPr>
          <p:cNvPr id="46" name="文本框 45"/>
          <p:cNvSpPr txBox="1"/>
          <p:nvPr/>
        </p:nvSpPr>
        <p:spPr>
          <a:xfrm>
            <a:off x="7568809" y="2030866"/>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⑤</a:t>
            </a:r>
            <a:endParaRPr lang="zh-CN" altLang="en-US" sz="2000" b="1" kern="0" dirty="0">
              <a:latin typeface="+mn-ea"/>
              <a:ea typeface="+mn-ea"/>
              <a:cs typeface="Times New Roman" panose="02020603050405020304"/>
            </a:endParaRPr>
          </a:p>
        </p:txBody>
      </p:sp>
      <p:sp>
        <p:nvSpPr>
          <p:cNvPr id="47" name="文本框 46"/>
          <p:cNvSpPr txBox="1"/>
          <p:nvPr/>
        </p:nvSpPr>
        <p:spPr>
          <a:xfrm>
            <a:off x="1019350" y="329002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⑥</a:t>
            </a:r>
            <a:endParaRPr lang="zh-CN" altLang="en-US" sz="2000" b="1" kern="0" dirty="0">
              <a:latin typeface="+mn-ea"/>
              <a:ea typeface="+mn-ea"/>
              <a:cs typeface="Times New Roman" panose="02020603050405020304"/>
            </a:endParaRPr>
          </a:p>
        </p:txBody>
      </p:sp>
      <p:sp>
        <p:nvSpPr>
          <p:cNvPr id="48" name="文本框 47"/>
          <p:cNvSpPr txBox="1"/>
          <p:nvPr/>
        </p:nvSpPr>
        <p:spPr>
          <a:xfrm>
            <a:off x="2513410" y="329002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⑦</a:t>
            </a:r>
            <a:endParaRPr lang="zh-CN" altLang="en-US" sz="2000" b="1" kern="0" dirty="0">
              <a:latin typeface="+mn-ea"/>
              <a:ea typeface="+mn-ea"/>
              <a:cs typeface="Times New Roman" panose="02020603050405020304"/>
            </a:endParaRPr>
          </a:p>
        </p:txBody>
      </p:sp>
      <p:sp>
        <p:nvSpPr>
          <p:cNvPr id="49" name="文本框 48"/>
          <p:cNvSpPr txBox="1"/>
          <p:nvPr/>
        </p:nvSpPr>
        <p:spPr>
          <a:xfrm>
            <a:off x="4164793" y="329002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⑧</a:t>
            </a:r>
            <a:endParaRPr lang="zh-CN" altLang="en-US" sz="2000" b="1" kern="0" dirty="0">
              <a:latin typeface="+mn-ea"/>
              <a:ea typeface="+mn-ea"/>
              <a:cs typeface="Times New Roman" panose="02020603050405020304"/>
            </a:endParaRPr>
          </a:p>
        </p:txBody>
      </p:sp>
      <p:sp>
        <p:nvSpPr>
          <p:cNvPr id="50" name="文本框 49"/>
          <p:cNvSpPr txBox="1"/>
          <p:nvPr/>
        </p:nvSpPr>
        <p:spPr>
          <a:xfrm>
            <a:off x="5800937" y="329002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a:latin typeface="+mn-ea"/>
                <a:ea typeface="+mn-ea"/>
                <a:cs typeface="Times New Roman" panose="02020603050405020304"/>
              </a:rPr>
              <a:t>⑨</a:t>
            </a:r>
            <a:endParaRPr lang="zh-CN" altLang="en-US" sz="2000" b="1" kern="0" dirty="0">
              <a:latin typeface="+mn-ea"/>
              <a:ea typeface="+mn-ea"/>
              <a:cs typeface="Times New Roman" panose="02020603050405020304"/>
            </a:endParaRPr>
          </a:p>
        </p:txBody>
      </p:sp>
      <p:sp>
        <p:nvSpPr>
          <p:cNvPr id="51" name="文本框 50"/>
          <p:cNvSpPr txBox="1"/>
          <p:nvPr/>
        </p:nvSpPr>
        <p:spPr>
          <a:xfrm>
            <a:off x="7568809" y="3290028"/>
            <a:ext cx="326095" cy="288964"/>
          </a:xfrm>
          <a:prstGeom prst="rect">
            <a:avLst/>
          </a:prstGeom>
        </p:spPr>
        <p:txBody>
          <a:bodyPr wrap="square" rtlCol="0">
            <a:noAutofit/>
          </a:bodyPr>
          <a:lstStyle/>
          <a:p>
            <a:pPr marL="0" indent="0" algn="ctr" defTabSz="914400" eaLnBrk="1" hangingPunct="1">
              <a:lnSpc>
                <a:spcPct val="130000"/>
              </a:lnSpc>
            </a:pPr>
            <a:r>
              <a:rPr lang="zh-CN" altLang="en-US" sz="2000" b="1" kern="0" dirty="0">
                <a:latin typeface="+mn-ea"/>
                <a:ea typeface="+mn-ea"/>
                <a:cs typeface="Times New Roman" panose="02020603050405020304"/>
              </a:rPr>
              <a:t>⑩</a:t>
            </a:r>
            <a:endParaRPr lang="zh-CN" altLang="en-US" sz="2000" b="1" kern="0" dirty="0">
              <a:latin typeface="+mn-ea"/>
              <a:ea typeface="+mn-ea"/>
              <a:cs typeface="Times New Roman" panose="02020603050405020304"/>
            </a:endParaRPr>
          </a:p>
        </p:txBody>
      </p:sp>
      <p:sp>
        <p:nvSpPr>
          <p:cNvPr id="52" name="Text Box 2"/>
          <p:cNvSpPr txBox="1">
            <a:spLocks noChangeArrowheads="1"/>
          </p:cNvSpPr>
          <p:nvPr/>
        </p:nvSpPr>
        <p:spPr bwMode="auto">
          <a:xfrm>
            <a:off x="591863" y="858589"/>
            <a:ext cx="8194675" cy="509820"/>
          </a:xfrm>
          <a:prstGeom prst="rect">
            <a:avLst/>
          </a:prstGeom>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defRPr/>
            </a:pPr>
            <a:r>
              <a:rPr lang="zh-CN" altLang="en-US" sz="25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5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5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500" b="1" dirty="0">
                <a:latin typeface="+mj-ea"/>
                <a:ea typeface="+mj-ea"/>
              </a:rPr>
              <a:t>同桌之间互相提一个问题并解答。</a:t>
            </a:r>
            <a:endParaRPr lang="en-US" altLang="zh-CN" sz="2500" b="1" dirty="0">
              <a:latin typeface="+mj-ea"/>
              <a:ea typeface="+mj-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23528" y="591256"/>
            <a:ext cx="8496944" cy="1363065"/>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defRPr/>
            </a:pPr>
            <a:r>
              <a:rPr lang="en-US" altLang="zh-CN" sz="2400" b="1" dirty="0">
                <a:latin typeface="Times New Roman" panose="02020603050405020304" pitchFamily="18" charset="0"/>
              </a:rPr>
              <a:t>2.</a:t>
            </a:r>
            <a:r>
              <a:rPr lang="zh-CN" altLang="en-US" sz="2400" b="1" dirty="0">
                <a:latin typeface="Times New Roman" panose="02020603050405020304" pitchFamily="18" charset="0"/>
              </a:rPr>
              <a:t> </a:t>
            </a:r>
            <a:r>
              <a:rPr lang="zh-CN" altLang="en-US" sz="2400" b="1" dirty="0">
                <a:latin typeface="+mj-lt"/>
                <a:ea typeface="+mj-ea"/>
              </a:rPr>
              <a:t>从前面观察一个由同样的小正方体组成的几何体，看到的图</a:t>
            </a:r>
            <a:endParaRPr lang="en-US" altLang="zh-CN" sz="2400" b="1" dirty="0">
              <a:latin typeface="+mj-lt"/>
              <a:ea typeface="+mj-ea"/>
            </a:endParaRPr>
          </a:p>
          <a:p>
            <a:pPr eaLnBrk="1" hangingPunct="1">
              <a:lnSpc>
                <a:spcPct val="120000"/>
              </a:lnSpc>
              <a:defRPr/>
            </a:pPr>
            <a:r>
              <a:rPr lang="en-US" altLang="zh-CN" sz="2400" b="1" dirty="0">
                <a:latin typeface="+mj-lt"/>
                <a:ea typeface="+mj-ea"/>
              </a:rPr>
              <a:t>    </a:t>
            </a:r>
            <a:r>
              <a:rPr lang="zh-CN" altLang="en-US" sz="2400" b="1" dirty="0">
                <a:latin typeface="+mj-lt"/>
                <a:ea typeface="+mj-ea"/>
              </a:rPr>
              <a:t>形如下图，这个几何体可能是怎样摆的？</a:t>
            </a:r>
            <a:endParaRPr lang="en-US" altLang="zh-CN" sz="2400" b="1" dirty="0">
              <a:latin typeface="+mj-lt"/>
              <a:ea typeface="+mj-ea"/>
            </a:endParaRPr>
          </a:p>
          <a:p>
            <a:pPr eaLnBrk="1" hangingPunct="1">
              <a:lnSpc>
                <a:spcPct val="120000"/>
              </a:lnSpc>
              <a:defRPr/>
            </a:pPr>
            <a:endParaRPr lang="zh-CN" altLang="en-US" sz="2400" b="1" dirty="0">
              <a:latin typeface="+mj-ea"/>
              <a:ea typeface="+mj-ea"/>
            </a:endParaRPr>
          </a:p>
        </p:txBody>
      </p:sp>
      <p:pic>
        <p:nvPicPr>
          <p:cNvPr id="5" name="图片 17"/>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689209" y="1491631"/>
            <a:ext cx="1091642" cy="129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1835696" y="1974686"/>
            <a:ext cx="598147" cy="596266"/>
            <a:chOff x="6286168" y="3654928"/>
            <a:chExt cx="598147" cy="596266"/>
          </a:xfrm>
        </p:grpSpPr>
        <p:sp>
          <p:nvSpPr>
            <p:cNvPr id="7" name="矩形 6"/>
            <p:cNvSpPr/>
            <p:nvPr/>
          </p:nvSpPr>
          <p:spPr>
            <a:xfrm>
              <a:off x="6585480"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86168" y="3952359"/>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6585480" y="365492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6770475" y="1707654"/>
            <a:ext cx="140740" cy="83472"/>
          </a:xfrm>
          <a:prstGeom prst="ellipse">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998975" y="1608009"/>
            <a:ext cx="268599" cy="105699"/>
          </a:xfrm>
          <a:prstGeom prst="ellipse">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7385769" y="1157808"/>
            <a:ext cx="1282714" cy="900401"/>
          </a:xfrm>
          <a:custGeom>
            <a:avLst/>
            <a:gdLst>
              <a:gd name="connsiteX0" fmla="*/ 107265 w 1045949"/>
              <a:gd name="connsiteY0" fmla="*/ 198333 h 755463"/>
              <a:gd name="connsiteX1" fmla="*/ 259665 w 1045949"/>
              <a:gd name="connsiteY1" fmla="*/ 84033 h 755463"/>
              <a:gd name="connsiteX2" fmla="*/ 427305 w 1045949"/>
              <a:gd name="connsiteY2" fmla="*/ 84033 h 755463"/>
              <a:gd name="connsiteX3" fmla="*/ 579705 w 1045949"/>
              <a:gd name="connsiteY3" fmla="*/ 213 h 755463"/>
              <a:gd name="connsiteX4" fmla="*/ 747345 w 1045949"/>
              <a:gd name="connsiteY4" fmla="*/ 61173 h 755463"/>
              <a:gd name="connsiteX5" fmla="*/ 983565 w 1045949"/>
              <a:gd name="connsiteY5" fmla="*/ 99273 h 755463"/>
              <a:gd name="connsiteX6" fmla="*/ 1021665 w 1045949"/>
              <a:gd name="connsiteY6" fmla="*/ 350733 h 755463"/>
              <a:gd name="connsiteX7" fmla="*/ 1029285 w 1045949"/>
              <a:gd name="connsiteY7" fmla="*/ 579333 h 755463"/>
              <a:gd name="connsiteX8" fmla="*/ 793065 w 1045949"/>
              <a:gd name="connsiteY8" fmla="*/ 655533 h 755463"/>
              <a:gd name="connsiteX9" fmla="*/ 579705 w 1045949"/>
              <a:gd name="connsiteY9" fmla="*/ 754593 h 755463"/>
              <a:gd name="connsiteX10" fmla="*/ 351105 w 1045949"/>
              <a:gd name="connsiteY10" fmla="*/ 701253 h 755463"/>
              <a:gd name="connsiteX11" fmla="*/ 122505 w 1045949"/>
              <a:gd name="connsiteY11" fmla="*/ 655533 h 755463"/>
              <a:gd name="connsiteX12" fmla="*/ 61545 w 1045949"/>
              <a:gd name="connsiteY12" fmla="*/ 472653 h 755463"/>
              <a:gd name="connsiteX13" fmla="*/ 585 w 1045949"/>
              <a:gd name="connsiteY13" fmla="*/ 289773 h 755463"/>
              <a:gd name="connsiteX14" fmla="*/ 107265 w 1045949"/>
              <a:gd name="connsiteY14" fmla="*/ 198333 h 755463"/>
              <a:gd name="connsiteX0-1" fmla="*/ 109594 w 1048278"/>
              <a:gd name="connsiteY0-2" fmla="*/ 198333 h 755463"/>
              <a:gd name="connsiteX1-3" fmla="*/ 261994 w 1048278"/>
              <a:gd name="connsiteY1-4" fmla="*/ 84033 h 755463"/>
              <a:gd name="connsiteX2-5" fmla="*/ 429634 w 1048278"/>
              <a:gd name="connsiteY2-6" fmla="*/ 84033 h 755463"/>
              <a:gd name="connsiteX3-7" fmla="*/ 582034 w 1048278"/>
              <a:gd name="connsiteY3-8" fmla="*/ 213 h 755463"/>
              <a:gd name="connsiteX4-9" fmla="*/ 749674 w 1048278"/>
              <a:gd name="connsiteY4-10" fmla="*/ 61173 h 755463"/>
              <a:gd name="connsiteX5-11" fmla="*/ 985894 w 1048278"/>
              <a:gd name="connsiteY5-12" fmla="*/ 99273 h 755463"/>
              <a:gd name="connsiteX6-13" fmla="*/ 1023994 w 1048278"/>
              <a:gd name="connsiteY6-14" fmla="*/ 350733 h 755463"/>
              <a:gd name="connsiteX7-15" fmla="*/ 1031614 w 1048278"/>
              <a:gd name="connsiteY7-16" fmla="*/ 579333 h 755463"/>
              <a:gd name="connsiteX8-17" fmla="*/ 795394 w 1048278"/>
              <a:gd name="connsiteY8-18" fmla="*/ 655533 h 755463"/>
              <a:gd name="connsiteX9-19" fmla="*/ 582034 w 1048278"/>
              <a:gd name="connsiteY9-20" fmla="*/ 754593 h 755463"/>
              <a:gd name="connsiteX10-21" fmla="*/ 353434 w 1048278"/>
              <a:gd name="connsiteY10-22" fmla="*/ 701253 h 755463"/>
              <a:gd name="connsiteX11-23" fmla="*/ 124834 w 1048278"/>
              <a:gd name="connsiteY11-24" fmla="*/ 655533 h 755463"/>
              <a:gd name="connsiteX12-25" fmla="*/ 63874 w 1048278"/>
              <a:gd name="connsiteY12-26" fmla="*/ 472653 h 755463"/>
              <a:gd name="connsiteX13-27" fmla="*/ 2914 w 1048278"/>
              <a:gd name="connsiteY13-28" fmla="*/ 289773 h 755463"/>
              <a:gd name="connsiteX14-29" fmla="*/ 109594 w 1048278"/>
              <a:gd name="connsiteY14-30" fmla="*/ 198333 h 755463"/>
              <a:gd name="connsiteX0-31" fmla="*/ 88414 w 1027098"/>
              <a:gd name="connsiteY0-32" fmla="*/ 198333 h 755463"/>
              <a:gd name="connsiteX1-33" fmla="*/ 240814 w 1027098"/>
              <a:gd name="connsiteY1-34" fmla="*/ 84033 h 755463"/>
              <a:gd name="connsiteX2-35" fmla="*/ 408454 w 1027098"/>
              <a:gd name="connsiteY2-36" fmla="*/ 84033 h 755463"/>
              <a:gd name="connsiteX3-37" fmla="*/ 560854 w 1027098"/>
              <a:gd name="connsiteY3-38" fmla="*/ 213 h 755463"/>
              <a:gd name="connsiteX4-39" fmla="*/ 728494 w 1027098"/>
              <a:gd name="connsiteY4-40" fmla="*/ 61173 h 755463"/>
              <a:gd name="connsiteX5-41" fmla="*/ 964714 w 1027098"/>
              <a:gd name="connsiteY5-42" fmla="*/ 99273 h 755463"/>
              <a:gd name="connsiteX6-43" fmla="*/ 1002814 w 1027098"/>
              <a:gd name="connsiteY6-44" fmla="*/ 350733 h 755463"/>
              <a:gd name="connsiteX7-45" fmla="*/ 1010434 w 1027098"/>
              <a:gd name="connsiteY7-46" fmla="*/ 579333 h 755463"/>
              <a:gd name="connsiteX8-47" fmla="*/ 774214 w 1027098"/>
              <a:gd name="connsiteY8-48" fmla="*/ 655533 h 755463"/>
              <a:gd name="connsiteX9-49" fmla="*/ 560854 w 1027098"/>
              <a:gd name="connsiteY9-50" fmla="*/ 754593 h 755463"/>
              <a:gd name="connsiteX10-51" fmla="*/ 332254 w 1027098"/>
              <a:gd name="connsiteY10-52" fmla="*/ 701253 h 755463"/>
              <a:gd name="connsiteX11-53" fmla="*/ 103654 w 1027098"/>
              <a:gd name="connsiteY11-54" fmla="*/ 655533 h 755463"/>
              <a:gd name="connsiteX12-55" fmla="*/ 42694 w 1027098"/>
              <a:gd name="connsiteY12-56" fmla="*/ 472653 h 755463"/>
              <a:gd name="connsiteX13-57" fmla="*/ 4278 w 1027098"/>
              <a:gd name="connsiteY13-58" fmla="*/ 297288 h 755463"/>
              <a:gd name="connsiteX14-59" fmla="*/ 88414 w 1027098"/>
              <a:gd name="connsiteY14-60" fmla="*/ 198333 h 755463"/>
              <a:gd name="connsiteX0-61" fmla="*/ 88414 w 1027098"/>
              <a:gd name="connsiteY0-62" fmla="*/ 198333 h 755531"/>
              <a:gd name="connsiteX1-63" fmla="*/ 240814 w 1027098"/>
              <a:gd name="connsiteY1-64" fmla="*/ 84033 h 755531"/>
              <a:gd name="connsiteX2-65" fmla="*/ 408454 w 1027098"/>
              <a:gd name="connsiteY2-66" fmla="*/ 84033 h 755531"/>
              <a:gd name="connsiteX3-67" fmla="*/ 560854 w 1027098"/>
              <a:gd name="connsiteY3-68" fmla="*/ 213 h 755531"/>
              <a:gd name="connsiteX4-69" fmla="*/ 728494 w 1027098"/>
              <a:gd name="connsiteY4-70" fmla="*/ 61173 h 755531"/>
              <a:gd name="connsiteX5-71" fmla="*/ 964714 w 1027098"/>
              <a:gd name="connsiteY5-72" fmla="*/ 99273 h 755531"/>
              <a:gd name="connsiteX6-73" fmla="*/ 1002814 w 1027098"/>
              <a:gd name="connsiteY6-74" fmla="*/ 350733 h 755531"/>
              <a:gd name="connsiteX7-75" fmla="*/ 1010434 w 1027098"/>
              <a:gd name="connsiteY7-76" fmla="*/ 579333 h 755531"/>
              <a:gd name="connsiteX8-77" fmla="*/ 774214 w 1027098"/>
              <a:gd name="connsiteY8-78" fmla="*/ 655533 h 755531"/>
              <a:gd name="connsiteX9-79" fmla="*/ 560854 w 1027098"/>
              <a:gd name="connsiteY9-80" fmla="*/ 754593 h 755531"/>
              <a:gd name="connsiteX10-81" fmla="*/ 332254 w 1027098"/>
              <a:gd name="connsiteY10-82" fmla="*/ 701253 h 755531"/>
              <a:gd name="connsiteX11-83" fmla="*/ 136217 w 1027098"/>
              <a:gd name="connsiteY11-84" fmla="*/ 632989 h 755531"/>
              <a:gd name="connsiteX12-85" fmla="*/ 42694 w 1027098"/>
              <a:gd name="connsiteY12-86" fmla="*/ 472653 h 755531"/>
              <a:gd name="connsiteX13-87" fmla="*/ 4278 w 1027098"/>
              <a:gd name="connsiteY13-88" fmla="*/ 297288 h 755531"/>
              <a:gd name="connsiteX14-89" fmla="*/ 88414 w 1027098"/>
              <a:gd name="connsiteY14-90" fmla="*/ 198333 h 755531"/>
              <a:gd name="connsiteX0-91" fmla="*/ 88414 w 1027098"/>
              <a:gd name="connsiteY0-92" fmla="*/ 198333 h 754772"/>
              <a:gd name="connsiteX1-93" fmla="*/ 240814 w 1027098"/>
              <a:gd name="connsiteY1-94" fmla="*/ 84033 h 754772"/>
              <a:gd name="connsiteX2-95" fmla="*/ 408454 w 1027098"/>
              <a:gd name="connsiteY2-96" fmla="*/ 84033 h 754772"/>
              <a:gd name="connsiteX3-97" fmla="*/ 560854 w 1027098"/>
              <a:gd name="connsiteY3-98" fmla="*/ 213 h 754772"/>
              <a:gd name="connsiteX4-99" fmla="*/ 728494 w 1027098"/>
              <a:gd name="connsiteY4-100" fmla="*/ 61173 h 754772"/>
              <a:gd name="connsiteX5-101" fmla="*/ 964714 w 1027098"/>
              <a:gd name="connsiteY5-102" fmla="*/ 99273 h 754772"/>
              <a:gd name="connsiteX6-103" fmla="*/ 1002814 w 1027098"/>
              <a:gd name="connsiteY6-104" fmla="*/ 350733 h 754772"/>
              <a:gd name="connsiteX7-105" fmla="*/ 1010434 w 1027098"/>
              <a:gd name="connsiteY7-106" fmla="*/ 579333 h 754772"/>
              <a:gd name="connsiteX8-107" fmla="*/ 774214 w 1027098"/>
              <a:gd name="connsiteY8-108" fmla="*/ 655533 h 754772"/>
              <a:gd name="connsiteX9-109" fmla="*/ 560854 w 1027098"/>
              <a:gd name="connsiteY9-110" fmla="*/ 754593 h 754772"/>
              <a:gd name="connsiteX10-111" fmla="*/ 347283 w 1027098"/>
              <a:gd name="connsiteY10-112" fmla="*/ 678709 h 754772"/>
              <a:gd name="connsiteX11-113" fmla="*/ 136217 w 1027098"/>
              <a:gd name="connsiteY11-114" fmla="*/ 632989 h 754772"/>
              <a:gd name="connsiteX12-115" fmla="*/ 42694 w 1027098"/>
              <a:gd name="connsiteY12-116" fmla="*/ 472653 h 754772"/>
              <a:gd name="connsiteX13-117" fmla="*/ 4278 w 1027098"/>
              <a:gd name="connsiteY13-118" fmla="*/ 297288 h 754772"/>
              <a:gd name="connsiteX14-119" fmla="*/ 88414 w 1027098"/>
              <a:gd name="connsiteY14-120" fmla="*/ 198333 h 754772"/>
              <a:gd name="connsiteX0-121" fmla="*/ 88414 w 1027098"/>
              <a:gd name="connsiteY0-122" fmla="*/ 198333 h 754717"/>
              <a:gd name="connsiteX1-123" fmla="*/ 240814 w 1027098"/>
              <a:gd name="connsiteY1-124" fmla="*/ 84033 h 754717"/>
              <a:gd name="connsiteX2-125" fmla="*/ 408454 w 1027098"/>
              <a:gd name="connsiteY2-126" fmla="*/ 84033 h 754717"/>
              <a:gd name="connsiteX3-127" fmla="*/ 560854 w 1027098"/>
              <a:gd name="connsiteY3-128" fmla="*/ 213 h 754717"/>
              <a:gd name="connsiteX4-129" fmla="*/ 728494 w 1027098"/>
              <a:gd name="connsiteY4-130" fmla="*/ 61173 h 754717"/>
              <a:gd name="connsiteX5-131" fmla="*/ 964714 w 1027098"/>
              <a:gd name="connsiteY5-132" fmla="*/ 99273 h 754717"/>
              <a:gd name="connsiteX6-133" fmla="*/ 1002814 w 1027098"/>
              <a:gd name="connsiteY6-134" fmla="*/ 350733 h 754717"/>
              <a:gd name="connsiteX7-135" fmla="*/ 1010434 w 1027098"/>
              <a:gd name="connsiteY7-136" fmla="*/ 579333 h 754717"/>
              <a:gd name="connsiteX8-137" fmla="*/ 774214 w 1027098"/>
              <a:gd name="connsiteY8-138" fmla="*/ 655533 h 754717"/>
              <a:gd name="connsiteX9-139" fmla="*/ 560854 w 1027098"/>
              <a:gd name="connsiteY9-140" fmla="*/ 754593 h 754717"/>
              <a:gd name="connsiteX10-141" fmla="*/ 347283 w 1027098"/>
              <a:gd name="connsiteY10-142" fmla="*/ 678709 h 754717"/>
              <a:gd name="connsiteX11-143" fmla="*/ 136217 w 1027098"/>
              <a:gd name="connsiteY11-144" fmla="*/ 632989 h 754717"/>
              <a:gd name="connsiteX12-145" fmla="*/ 42694 w 1027098"/>
              <a:gd name="connsiteY12-146" fmla="*/ 472653 h 754717"/>
              <a:gd name="connsiteX13-147" fmla="*/ 4278 w 1027098"/>
              <a:gd name="connsiteY13-148" fmla="*/ 297288 h 754717"/>
              <a:gd name="connsiteX14-149" fmla="*/ 88414 w 1027098"/>
              <a:gd name="connsiteY14-150" fmla="*/ 198333 h 754717"/>
              <a:gd name="connsiteX0-151" fmla="*/ 88414 w 1027098"/>
              <a:gd name="connsiteY0-152" fmla="*/ 198333 h 727324"/>
              <a:gd name="connsiteX1-153" fmla="*/ 240814 w 1027098"/>
              <a:gd name="connsiteY1-154" fmla="*/ 84033 h 727324"/>
              <a:gd name="connsiteX2-155" fmla="*/ 408454 w 1027098"/>
              <a:gd name="connsiteY2-156" fmla="*/ 84033 h 727324"/>
              <a:gd name="connsiteX3-157" fmla="*/ 560854 w 1027098"/>
              <a:gd name="connsiteY3-158" fmla="*/ 213 h 727324"/>
              <a:gd name="connsiteX4-159" fmla="*/ 728494 w 1027098"/>
              <a:gd name="connsiteY4-160" fmla="*/ 61173 h 727324"/>
              <a:gd name="connsiteX5-161" fmla="*/ 964714 w 1027098"/>
              <a:gd name="connsiteY5-162" fmla="*/ 99273 h 727324"/>
              <a:gd name="connsiteX6-163" fmla="*/ 1002814 w 1027098"/>
              <a:gd name="connsiteY6-164" fmla="*/ 350733 h 727324"/>
              <a:gd name="connsiteX7-165" fmla="*/ 1010434 w 1027098"/>
              <a:gd name="connsiteY7-166" fmla="*/ 579333 h 727324"/>
              <a:gd name="connsiteX8-167" fmla="*/ 774214 w 1027098"/>
              <a:gd name="connsiteY8-168" fmla="*/ 655533 h 727324"/>
              <a:gd name="connsiteX9-169" fmla="*/ 565864 w 1027098"/>
              <a:gd name="connsiteY9-170" fmla="*/ 727040 h 727324"/>
              <a:gd name="connsiteX10-171" fmla="*/ 347283 w 1027098"/>
              <a:gd name="connsiteY10-172" fmla="*/ 678709 h 727324"/>
              <a:gd name="connsiteX11-173" fmla="*/ 136217 w 1027098"/>
              <a:gd name="connsiteY11-174" fmla="*/ 632989 h 727324"/>
              <a:gd name="connsiteX12-175" fmla="*/ 42694 w 1027098"/>
              <a:gd name="connsiteY12-176" fmla="*/ 472653 h 727324"/>
              <a:gd name="connsiteX13-177" fmla="*/ 4278 w 1027098"/>
              <a:gd name="connsiteY13-178" fmla="*/ 297288 h 727324"/>
              <a:gd name="connsiteX14-179" fmla="*/ 88414 w 1027098"/>
              <a:gd name="connsiteY14-180" fmla="*/ 198333 h 727324"/>
              <a:gd name="connsiteX0-181" fmla="*/ 88414 w 1027098"/>
              <a:gd name="connsiteY0-182" fmla="*/ 198333 h 728269"/>
              <a:gd name="connsiteX1-183" fmla="*/ 240814 w 1027098"/>
              <a:gd name="connsiteY1-184" fmla="*/ 84033 h 728269"/>
              <a:gd name="connsiteX2-185" fmla="*/ 408454 w 1027098"/>
              <a:gd name="connsiteY2-186" fmla="*/ 84033 h 728269"/>
              <a:gd name="connsiteX3-187" fmla="*/ 560854 w 1027098"/>
              <a:gd name="connsiteY3-188" fmla="*/ 213 h 728269"/>
              <a:gd name="connsiteX4-189" fmla="*/ 728494 w 1027098"/>
              <a:gd name="connsiteY4-190" fmla="*/ 61173 h 728269"/>
              <a:gd name="connsiteX5-191" fmla="*/ 964714 w 1027098"/>
              <a:gd name="connsiteY5-192" fmla="*/ 99273 h 728269"/>
              <a:gd name="connsiteX6-193" fmla="*/ 1002814 w 1027098"/>
              <a:gd name="connsiteY6-194" fmla="*/ 350733 h 728269"/>
              <a:gd name="connsiteX7-195" fmla="*/ 1010434 w 1027098"/>
              <a:gd name="connsiteY7-196" fmla="*/ 579333 h 728269"/>
              <a:gd name="connsiteX8-197" fmla="*/ 774214 w 1027098"/>
              <a:gd name="connsiteY8-198" fmla="*/ 655533 h 728269"/>
              <a:gd name="connsiteX9-199" fmla="*/ 565864 w 1027098"/>
              <a:gd name="connsiteY9-200" fmla="*/ 727040 h 728269"/>
              <a:gd name="connsiteX10-201" fmla="*/ 347283 w 1027098"/>
              <a:gd name="connsiteY10-202" fmla="*/ 678709 h 728269"/>
              <a:gd name="connsiteX11-203" fmla="*/ 136217 w 1027098"/>
              <a:gd name="connsiteY11-204" fmla="*/ 632989 h 728269"/>
              <a:gd name="connsiteX12-205" fmla="*/ 42694 w 1027098"/>
              <a:gd name="connsiteY12-206" fmla="*/ 472653 h 728269"/>
              <a:gd name="connsiteX13-207" fmla="*/ 4278 w 1027098"/>
              <a:gd name="connsiteY13-208" fmla="*/ 297288 h 728269"/>
              <a:gd name="connsiteX14-209" fmla="*/ 88414 w 1027098"/>
              <a:gd name="connsiteY14-210" fmla="*/ 198333 h 728269"/>
              <a:gd name="connsiteX0-211" fmla="*/ 88414 w 1027098"/>
              <a:gd name="connsiteY0-212" fmla="*/ 198333 h 728269"/>
              <a:gd name="connsiteX1-213" fmla="*/ 240814 w 1027098"/>
              <a:gd name="connsiteY1-214" fmla="*/ 84033 h 728269"/>
              <a:gd name="connsiteX2-215" fmla="*/ 408454 w 1027098"/>
              <a:gd name="connsiteY2-216" fmla="*/ 84033 h 728269"/>
              <a:gd name="connsiteX3-217" fmla="*/ 560854 w 1027098"/>
              <a:gd name="connsiteY3-218" fmla="*/ 213 h 728269"/>
              <a:gd name="connsiteX4-219" fmla="*/ 728494 w 1027098"/>
              <a:gd name="connsiteY4-220" fmla="*/ 61173 h 728269"/>
              <a:gd name="connsiteX5-221" fmla="*/ 964714 w 1027098"/>
              <a:gd name="connsiteY5-222" fmla="*/ 99273 h 728269"/>
              <a:gd name="connsiteX6-223" fmla="*/ 1002814 w 1027098"/>
              <a:gd name="connsiteY6-224" fmla="*/ 350733 h 728269"/>
              <a:gd name="connsiteX7-225" fmla="*/ 1010434 w 1027098"/>
              <a:gd name="connsiteY7-226" fmla="*/ 579333 h 728269"/>
              <a:gd name="connsiteX8-227" fmla="*/ 774214 w 1027098"/>
              <a:gd name="connsiteY8-228" fmla="*/ 655533 h 728269"/>
              <a:gd name="connsiteX9-229" fmla="*/ 565864 w 1027098"/>
              <a:gd name="connsiteY9-230" fmla="*/ 727040 h 728269"/>
              <a:gd name="connsiteX10-231" fmla="*/ 347283 w 1027098"/>
              <a:gd name="connsiteY10-232" fmla="*/ 678709 h 728269"/>
              <a:gd name="connsiteX11-233" fmla="*/ 136217 w 1027098"/>
              <a:gd name="connsiteY11-234" fmla="*/ 632989 h 728269"/>
              <a:gd name="connsiteX12-235" fmla="*/ 42694 w 1027098"/>
              <a:gd name="connsiteY12-236" fmla="*/ 472653 h 728269"/>
              <a:gd name="connsiteX13-237" fmla="*/ 4278 w 1027098"/>
              <a:gd name="connsiteY13-238" fmla="*/ 297288 h 728269"/>
              <a:gd name="connsiteX14-239" fmla="*/ 88414 w 1027098"/>
              <a:gd name="connsiteY14-240" fmla="*/ 198333 h 728269"/>
              <a:gd name="connsiteX0-241" fmla="*/ 88414 w 1003497"/>
              <a:gd name="connsiteY0-242" fmla="*/ 198333 h 728269"/>
              <a:gd name="connsiteX1-243" fmla="*/ 240814 w 1003497"/>
              <a:gd name="connsiteY1-244" fmla="*/ 84033 h 728269"/>
              <a:gd name="connsiteX2-245" fmla="*/ 408454 w 1003497"/>
              <a:gd name="connsiteY2-246" fmla="*/ 84033 h 728269"/>
              <a:gd name="connsiteX3-247" fmla="*/ 560854 w 1003497"/>
              <a:gd name="connsiteY3-248" fmla="*/ 213 h 728269"/>
              <a:gd name="connsiteX4-249" fmla="*/ 728494 w 1003497"/>
              <a:gd name="connsiteY4-250" fmla="*/ 61173 h 728269"/>
              <a:gd name="connsiteX5-251" fmla="*/ 964714 w 1003497"/>
              <a:gd name="connsiteY5-252" fmla="*/ 99273 h 728269"/>
              <a:gd name="connsiteX6-253" fmla="*/ 1002814 w 1003497"/>
              <a:gd name="connsiteY6-254" fmla="*/ 350733 h 728269"/>
              <a:gd name="connsiteX7-255" fmla="*/ 970356 w 1003497"/>
              <a:gd name="connsiteY7-256" fmla="*/ 541760 h 728269"/>
              <a:gd name="connsiteX8-257" fmla="*/ 774214 w 1003497"/>
              <a:gd name="connsiteY8-258" fmla="*/ 655533 h 728269"/>
              <a:gd name="connsiteX9-259" fmla="*/ 565864 w 1003497"/>
              <a:gd name="connsiteY9-260" fmla="*/ 727040 h 728269"/>
              <a:gd name="connsiteX10-261" fmla="*/ 347283 w 1003497"/>
              <a:gd name="connsiteY10-262" fmla="*/ 678709 h 728269"/>
              <a:gd name="connsiteX11-263" fmla="*/ 136217 w 1003497"/>
              <a:gd name="connsiteY11-264" fmla="*/ 632989 h 728269"/>
              <a:gd name="connsiteX12-265" fmla="*/ 42694 w 1003497"/>
              <a:gd name="connsiteY12-266" fmla="*/ 472653 h 728269"/>
              <a:gd name="connsiteX13-267" fmla="*/ 4278 w 1003497"/>
              <a:gd name="connsiteY13-268" fmla="*/ 297288 h 728269"/>
              <a:gd name="connsiteX14-269" fmla="*/ 88414 w 1003497"/>
              <a:gd name="connsiteY14-270" fmla="*/ 198333 h 728269"/>
              <a:gd name="connsiteX0-271" fmla="*/ 88414 w 1003070"/>
              <a:gd name="connsiteY0-272" fmla="*/ 198333 h 728080"/>
              <a:gd name="connsiteX1-273" fmla="*/ 240814 w 1003070"/>
              <a:gd name="connsiteY1-274" fmla="*/ 84033 h 728080"/>
              <a:gd name="connsiteX2-275" fmla="*/ 408454 w 1003070"/>
              <a:gd name="connsiteY2-276" fmla="*/ 84033 h 728080"/>
              <a:gd name="connsiteX3-277" fmla="*/ 560854 w 1003070"/>
              <a:gd name="connsiteY3-278" fmla="*/ 213 h 728080"/>
              <a:gd name="connsiteX4-279" fmla="*/ 728494 w 1003070"/>
              <a:gd name="connsiteY4-280" fmla="*/ 61173 h 728080"/>
              <a:gd name="connsiteX5-281" fmla="*/ 964714 w 1003070"/>
              <a:gd name="connsiteY5-282" fmla="*/ 99273 h 728080"/>
              <a:gd name="connsiteX6-283" fmla="*/ 1002814 w 1003070"/>
              <a:gd name="connsiteY6-284" fmla="*/ 350733 h 728080"/>
              <a:gd name="connsiteX7-285" fmla="*/ 970356 w 1003070"/>
              <a:gd name="connsiteY7-286" fmla="*/ 541760 h 728080"/>
              <a:gd name="connsiteX8-287" fmla="*/ 801767 w 1003070"/>
              <a:gd name="connsiteY8-288" fmla="*/ 630484 h 728080"/>
              <a:gd name="connsiteX9-289" fmla="*/ 565864 w 1003070"/>
              <a:gd name="connsiteY9-290" fmla="*/ 727040 h 728080"/>
              <a:gd name="connsiteX10-291" fmla="*/ 347283 w 1003070"/>
              <a:gd name="connsiteY10-292" fmla="*/ 678709 h 728080"/>
              <a:gd name="connsiteX11-293" fmla="*/ 136217 w 1003070"/>
              <a:gd name="connsiteY11-294" fmla="*/ 632989 h 728080"/>
              <a:gd name="connsiteX12-295" fmla="*/ 42694 w 1003070"/>
              <a:gd name="connsiteY12-296" fmla="*/ 472653 h 728080"/>
              <a:gd name="connsiteX13-297" fmla="*/ 4278 w 1003070"/>
              <a:gd name="connsiteY13-298" fmla="*/ 297288 h 728080"/>
              <a:gd name="connsiteX14-299" fmla="*/ 88414 w 1003070"/>
              <a:gd name="connsiteY14-300" fmla="*/ 198333 h 728080"/>
              <a:gd name="connsiteX0-301" fmla="*/ 88414 w 1003070"/>
              <a:gd name="connsiteY0-302" fmla="*/ 198333 h 728080"/>
              <a:gd name="connsiteX1-303" fmla="*/ 240814 w 1003070"/>
              <a:gd name="connsiteY1-304" fmla="*/ 84033 h 728080"/>
              <a:gd name="connsiteX2-305" fmla="*/ 408454 w 1003070"/>
              <a:gd name="connsiteY2-306" fmla="*/ 84033 h 728080"/>
              <a:gd name="connsiteX3-307" fmla="*/ 560854 w 1003070"/>
              <a:gd name="connsiteY3-308" fmla="*/ 213 h 728080"/>
              <a:gd name="connsiteX4-309" fmla="*/ 728494 w 1003070"/>
              <a:gd name="connsiteY4-310" fmla="*/ 61173 h 728080"/>
              <a:gd name="connsiteX5-311" fmla="*/ 964714 w 1003070"/>
              <a:gd name="connsiteY5-312" fmla="*/ 99273 h 728080"/>
              <a:gd name="connsiteX6-313" fmla="*/ 1002814 w 1003070"/>
              <a:gd name="connsiteY6-314" fmla="*/ 350733 h 728080"/>
              <a:gd name="connsiteX7-315" fmla="*/ 970356 w 1003070"/>
              <a:gd name="connsiteY7-316" fmla="*/ 541760 h 728080"/>
              <a:gd name="connsiteX8-317" fmla="*/ 801767 w 1003070"/>
              <a:gd name="connsiteY8-318" fmla="*/ 630484 h 728080"/>
              <a:gd name="connsiteX9-319" fmla="*/ 565864 w 1003070"/>
              <a:gd name="connsiteY9-320" fmla="*/ 727040 h 728080"/>
              <a:gd name="connsiteX10-321" fmla="*/ 347283 w 1003070"/>
              <a:gd name="connsiteY10-322" fmla="*/ 678709 h 728080"/>
              <a:gd name="connsiteX11-323" fmla="*/ 136217 w 1003070"/>
              <a:gd name="connsiteY11-324" fmla="*/ 632989 h 728080"/>
              <a:gd name="connsiteX12-325" fmla="*/ 42694 w 1003070"/>
              <a:gd name="connsiteY12-326" fmla="*/ 472653 h 728080"/>
              <a:gd name="connsiteX13-327" fmla="*/ 4278 w 1003070"/>
              <a:gd name="connsiteY13-328" fmla="*/ 297288 h 728080"/>
              <a:gd name="connsiteX14-329" fmla="*/ 88414 w 1003070"/>
              <a:gd name="connsiteY14-330" fmla="*/ 198333 h 728080"/>
              <a:gd name="connsiteX0-331" fmla="*/ 88414 w 983941"/>
              <a:gd name="connsiteY0-332" fmla="*/ 198333 h 728080"/>
              <a:gd name="connsiteX1-333" fmla="*/ 240814 w 983941"/>
              <a:gd name="connsiteY1-334" fmla="*/ 84033 h 728080"/>
              <a:gd name="connsiteX2-335" fmla="*/ 408454 w 983941"/>
              <a:gd name="connsiteY2-336" fmla="*/ 84033 h 728080"/>
              <a:gd name="connsiteX3-337" fmla="*/ 560854 w 983941"/>
              <a:gd name="connsiteY3-338" fmla="*/ 213 h 728080"/>
              <a:gd name="connsiteX4-339" fmla="*/ 728494 w 983941"/>
              <a:gd name="connsiteY4-340" fmla="*/ 61173 h 728080"/>
              <a:gd name="connsiteX5-341" fmla="*/ 964714 w 983941"/>
              <a:gd name="connsiteY5-342" fmla="*/ 99273 h 728080"/>
              <a:gd name="connsiteX6-343" fmla="*/ 970251 w 983941"/>
              <a:gd name="connsiteY6-344" fmla="*/ 345723 h 728080"/>
              <a:gd name="connsiteX7-345" fmla="*/ 970356 w 983941"/>
              <a:gd name="connsiteY7-346" fmla="*/ 541760 h 728080"/>
              <a:gd name="connsiteX8-347" fmla="*/ 801767 w 983941"/>
              <a:gd name="connsiteY8-348" fmla="*/ 630484 h 728080"/>
              <a:gd name="connsiteX9-349" fmla="*/ 565864 w 983941"/>
              <a:gd name="connsiteY9-350" fmla="*/ 727040 h 728080"/>
              <a:gd name="connsiteX10-351" fmla="*/ 347283 w 983941"/>
              <a:gd name="connsiteY10-352" fmla="*/ 678709 h 728080"/>
              <a:gd name="connsiteX11-353" fmla="*/ 136217 w 983941"/>
              <a:gd name="connsiteY11-354" fmla="*/ 632989 h 728080"/>
              <a:gd name="connsiteX12-355" fmla="*/ 42694 w 983941"/>
              <a:gd name="connsiteY12-356" fmla="*/ 472653 h 728080"/>
              <a:gd name="connsiteX13-357" fmla="*/ 4278 w 983941"/>
              <a:gd name="connsiteY13-358" fmla="*/ 297288 h 728080"/>
              <a:gd name="connsiteX14-359" fmla="*/ 88414 w 983941"/>
              <a:gd name="connsiteY14-360" fmla="*/ 198333 h 728080"/>
              <a:gd name="connsiteX0-361" fmla="*/ 88414 w 1006932"/>
              <a:gd name="connsiteY0-362" fmla="*/ 198333 h 728080"/>
              <a:gd name="connsiteX1-363" fmla="*/ 240814 w 1006932"/>
              <a:gd name="connsiteY1-364" fmla="*/ 84033 h 728080"/>
              <a:gd name="connsiteX2-365" fmla="*/ 408454 w 1006932"/>
              <a:gd name="connsiteY2-366" fmla="*/ 84033 h 728080"/>
              <a:gd name="connsiteX3-367" fmla="*/ 560854 w 1006932"/>
              <a:gd name="connsiteY3-368" fmla="*/ 213 h 728080"/>
              <a:gd name="connsiteX4-369" fmla="*/ 728494 w 1006932"/>
              <a:gd name="connsiteY4-370" fmla="*/ 61173 h 728080"/>
              <a:gd name="connsiteX5-371" fmla="*/ 964714 w 1006932"/>
              <a:gd name="connsiteY5-372" fmla="*/ 99273 h 728080"/>
              <a:gd name="connsiteX6-373" fmla="*/ 970251 w 1006932"/>
              <a:gd name="connsiteY6-374" fmla="*/ 345723 h 728080"/>
              <a:gd name="connsiteX7-375" fmla="*/ 970356 w 1006932"/>
              <a:gd name="connsiteY7-376" fmla="*/ 541760 h 728080"/>
              <a:gd name="connsiteX8-377" fmla="*/ 801767 w 1006932"/>
              <a:gd name="connsiteY8-378" fmla="*/ 630484 h 728080"/>
              <a:gd name="connsiteX9-379" fmla="*/ 565864 w 1006932"/>
              <a:gd name="connsiteY9-380" fmla="*/ 727040 h 728080"/>
              <a:gd name="connsiteX10-381" fmla="*/ 347283 w 1006932"/>
              <a:gd name="connsiteY10-382" fmla="*/ 678709 h 728080"/>
              <a:gd name="connsiteX11-383" fmla="*/ 136217 w 1006932"/>
              <a:gd name="connsiteY11-384" fmla="*/ 632989 h 728080"/>
              <a:gd name="connsiteX12-385" fmla="*/ 42694 w 1006932"/>
              <a:gd name="connsiteY12-386" fmla="*/ 472653 h 728080"/>
              <a:gd name="connsiteX13-387" fmla="*/ 4278 w 1006932"/>
              <a:gd name="connsiteY13-388" fmla="*/ 297288 h 728080"/>
              <a:gd name="connsiteX14-389" fmla="*/ 88414 w 1006932"/>
              <a:gd name="connsiteY14-390" fmla="*/ 198333 h 728080"/>
              <a:gd name="connsiteX0-391" fmla="*/ 88414 w 1006932"/>
              <a:gd name="connsiteY0-392" fmla="*/ 198333 h 728080"/>
              <a:gd name="connsiteX1-393" fmla="*/ 240814 w 1006932"/>
              <a:gd name="connsiteY1-394" fmla="*/ 84033 h 728080"/>
              <a:gd name="connsiteX2-395" fmla="*/ 408454 w 1006932"/>
              <a:gd name="connsiteY2-396" fmla="*/ 84033 h 728080"/>
              <a:gd name="connsiteX3-397" fmla="*/ 560854 w 1006932"/>
              <a:gd name="connsiteY3-398" fmla="*/ 213 h 728080"/>
              <a:gd name="connsiteX4-399" fmla="*/ 728494 w 1006932"/>
              <a:gd name="connsiteY4-400" fmla="*/ 61173 h 728080"/>
              <a:gd name="connsiteX5-401" fmla="*/ 964714 w 1006932"/>
              <a:gd name="connsiteY5-402" fmla="*/ 99273 h 728080"/>
              <a:gd name="connsiteX6-403" fmla="*/ 970251 w 1006932"/>
              <a:gd name="connsiteY6-404" fmla="*/ 345723 h 728080"/>
              <a:gd name="connsiteX7-405" fmla="*/ 970356 w 1006932"/>
              <a:gd name="connsiteY7-406" fmla="*/ 541760 h 728080"/>
              <a:gd name="connsiteX8-407" fmla="*/ 801767 w 1006932"/>
              <a:gd name="connsiteY8-408" fmla="*/ 630484 h 728080"/>
              <a:gd name="connsiteX9-409" fmla="*/ 565864 w 1006932"/>
              <a:gd name="connsiteY9-410" fmla="*/ 727040 h 728080"/>
              <a:gd name="connsiteX10-411" fmla="*/ 347283 w 1006932"/>
              <a:gd name="connsiteY10-412" fmla="*/ 678709 h 728080"/>
              <a:gd name="connsiteX11-413" fmla="*/ 136217 w 1006932"/>
              <a:gd name="connsiteY11-414" fmla="*/ 632989 h 728080"/>
              <a:gd name="connsiteX12-415" fmla="*/ 42694 w 1006932"/>
              <a:gd name="connsiteY12-416" fmla="*/ 472653 h 728080"/>
              <a:gd name="connsiteX13-417" fmla="*/ 4278 w 1006932"/>
              <a:gd name="connsiteY13-418" fmla="*/ 297288 h 728080"/>
              <a:gd name="connsiteX14-419" fmla="*/ 88414 w 1006932"/>
              <a:gd name="connsiteY14-420" fmla="*/ 198333 h 728080"/>
              <a:gd name="connsiteX0-421" fmla="*/ 88414 w 1006932"/>
              <a:gd name="connsiteY0-422" fmla="*/ 198352 h 728099"/>
              <a:gd name="connsiteX1-423" fmla="*/ 240814 w 1006932"/>
              <a:gd name="connsiteY1-424" fmla="*/ 84052 h 728099"/>
              <a:gd name="connsiteX2-425" fmla="*/ 408454 w 1006932"/>
              <a:gd name="connsiteY2-426" fmla="*/ 84052 h 728099"/>
              <a:gd name="connsiteX3-427" fmla="*/ 560854 w 1006932"/>
              <a:gd name="connsiteY3-428" fmla="*/ 232 h 728099"/>
              <a:gd name="connsiteX4-429" fmla="*/ 728494 w 1006932"/>
              <a:gd name="connsiteY4-430" fmla="*/ 61192 h 728099"/>
              <a:gd name="connsiteX5-431" fmla="*/ 919626 w 1006932"/>
              <a:gd name="connsiteY5-432" fmla="*/ 124341 h 728099"/>
              <a:gd name="connsiteX6-433" fmla="*/ 970251 w 1006932"/>
              <a:gd name="connsiteY6-434" fmla="*/ 345742 h 728099"/>
              <a:gd name="connsiteX7-435" fmla="*/ 970356 w 1006932"/>
              <a:gd name="connsiteY7-436" fmla="*/ 541779 h 728099"/>
              <a:gd name="connsiteX8-437" fmla="*/ 801767 w 1006932"/>
              <a:gd name="connsiteY8-438" fmla="*/ 630503 h 728099"/>
              <a:gd name="connsiteX9-439" fmla="*/ 565864 w 1006932"/>
              <a:gd name="connsiteY9-440" fmla="*/ 727059 h 728099"/>
              <a:gd name="connsiteX10-441" fmla="*/ 347283 w 1006932"/>
              <a:gd name="connsiteY10-442" fmla="*/ 678728 h 728099"/>
              <a:gd name="connsiteX11-443" fmla="*/ 136217 w 1006932"/>
              <a:gd name="connsiteY11-444" fmla="*/ 633008 h 728099"/>
              <a:gd name="connsiteX12-445" fmla="*/ 42694 w 1006932"/>
              <a:gd name="connsiteY12-446" fmla="*/ 472672 h 728099"/>
              <a:gd name="connsiteX13-447" fmla="*/ 4278 w 1006932"/>
              <a:gd name="connsiteY13-448" fmla="*/ 297307 h 728099"/>
              <a:gd name="connsiteX14-449" fmla="*/ 88414 w 1006932"/>
              <a:gd name="connsiteY14-450" fmla="*/ 198352 h 728099"/>
              <a:gd name="connsiteX0-451" fmla="*/ 88414 w 1006932"/>
              <a:gd name="connsiteY0-452" fmla="*/ 198123 h 727870"/>
              <a:gd name="connsiteX1-453" fmla="*/ 240814 w 1006932"/>
              <a:gd name="connsiteY1-454" fmla="*/ 83823 h 727870"/>
              <a:gd name="connsiteX2-455" fmla="*/ 408454 w 1006932"/>
              <a:gd name="connsiteY2-456" fmla="*/ 83823 h 727870"/>
              <a:gd name="connsiteX3-457" fmla="*/ 560854 w 1006932"/>
              <a:gd name="connsiteY3-458" fmla="*/ 3 h 727870"/>
              <a:gd name="connsiteX4-459" fmla="*/ 728494 w 1006932"/>
              <a:gd name="connsiteY4-460" fmla="*/ 81002 h 727870"/>
              <a:gd name="connsiteX5-461" fmla="*/ 919626 w 1006932"/>
              <a:gd name="connsiteY5-462" fmla="*/ 124112 h 727870"/>
              <a:gd name="connsiteX6-463" fmla="*/ 970251 w 1006932"/>
              <a:gd name="connsiteY6-464" fmla="*/ 345513 h 727870"/>
              <a:gd name="connsiteX7-465" fmla="*/ 970356 w 1006932"/>
              <a:gd name="connsiteY7-466" fmla="*/ 541550 h 727870"/>
              <a:gd name="connsiteX8-467" fmla="*/ 801767 w 1006932"/>
              <a:gd name="connsiteY8-468" fmla="*/ 630274 h 727870"/>
              <a:gd name="connsiteX9-469" fmla="*/ 565864 w 1006932"/>
              <a:gd name="connsiteY9-470" fmla="*/ 726830 h 727870"/>
              <a:gd name="connsiteX10-471" fmla="*/ 347283 w 1006932"/>
              <a:gd name="connsiteY10-472" fmla="*/ 678499 h 727870"/>
              <a:gd name="connsiteX11-473" fmla="*/ 136217 w 1006932"/>
              <a:gd name="connsiteY11-474" fmla="*/ 632779 h 727870"/>
              <a:gd name="connsiteX12-475" fmla="*/ 42694 w 1006932"/>
              <a:gd name="connsiteY12-476" fmla="*/ 472443 h 727870"/>
              <a:gd name="connsiteX13-477" fmla="*/ 4278 w 1006932"/>
              <a:gd name="connsiteY13-478" fmla="*/ 297078 h 727870"/>
              <a:gd name="connsiteX14-479" fmla="*/ 88414 w 1006932"/>
              <a:gd name="connsiteY14-480" fmla="*/ 198123 h 727870"/>
              <a:gd name="connsiteX0-481" fmla="*/ 88414 w 1006932"/>
              <a:gd name="connsiteY0-482" fmla="*/ 198123 h 727870"/>
              <a:gd name="connsiteX1-483" fmla="*/ 240814 w 1006932"/>
              <a:gd name="connsiteY1-484" fmla="*/ 83823 h 727870"/>
              <a:gd name="connsiteX2-485" fmla="*/ 408454 w 1006932"/>
              <a:gd name="connsiteY2-486" fmla="*/ 83823 h 727870"/>
              <a:gd name="connsiteX3-487" fmla="*/ 560854 w 1006932"/>
              <a:gd name="connsiteY3-488" fmla="*/ 3 h 727870"/>
              <a:gd name="connsiteX4-489" fmla="*/ 728494 w 1006932"/>
              <a:gd name="connsiteY4-490" fmla="*/ 81002 h 727870"/>
              <a:gd name="connsiteX5-491" fmla="*/ 919626 w 1006932"/>
              <a:gd name="connsiteY5-492" fmla="*/ 124112 h 727870"/>
              <a:gd name="connsiteX6-493" fmla="*/ 970251 w 1006932"/>
              <a:gd name="connsiteY6-494" fmla="*/ 345513 h 727870"/>
              <a:gd name="connsiteX7-495" fmla="*/ 970356 w 1006932"/>
              <a:gd name="connsiteY7-496" fmla="*/ 541550 h 727870"/>
              <a:gd name="connsiteX8-497" fmla="*/ 801767 w 1006932"/>
              <a:gd name="connsiteY8-498" fmla="*/ 630274 h 727870"/>
              <a:gd name="connsiteX9-499" fmla="*/ 565864 w 1006932"/>
              <a:gd name="connsiteY9-500" fmla="*/ 726830 h 727870"/>
              <a:gd name="connsiteX10-501" fmla="*/ 347283 w 1006932"/>
              <a:gd name="connsiteY10-502" fmla="*/ 678499 h 727870"/>
              <a:gd name="connsiteX11-503" fmla="*/ 136217 w 1006932"/>
              <a:gd name="connsiteY11-504" fmla="*/ 632779 h 727870"/>
              <a:gd name="connsiteX12-505" fmla="*/ 42694 w 1006932"/>
              <a:gd name="connsiteY12-506" fmla="*/ 472443 h 727870"/>
              <a:gd name="connsiteX13-507" fmla="*/ 4278 w 1006932"/>
              <a:gd name="connsiteY13-508" fmla="*/ 297078 h 727870"/>
              <a:gd name="connsiteX14-509" fmla="*/ 88414 w 1006932"/>
              <a:gd name="connsiteY14-510" fmla="*/ 198123 h 727870"/>
              <a:gd name="connsiteX0-511" fmla="*/ 88414 w 1006932"/>
              <a:gd name="connsiteY0-512" fmla="*/ 198126 h 727873"/>
              <a:gd name="connsiteX1-513" fmla="*/ 240814 w 1006932"/>
              <a:gd name="connsiteY1-514" fmla="*/ 83826 h 727873"/>
              <a:gd name="connsiteX2-515" fmla="*/ 408454 w 1006932"/>
              <a:gd name="connsiteY2-516" fmla="*/ 83826 h 727873"/>
              <a:gd name="connsiteX3-517" fmla="*/ 560854 w 1006932"/>
              <a:gd name="connsiteY3-518" fmla="*/ 6 h 727873"/>
              <a:gd name="connsiteX4-519" fmla="*/ 728494 w 1006932"/>
              <a:gd name="connsiteY4-520" fmla="*/ 81005 h 727873"/>
              <a:gd name="connsiteX5-521" fmla="*/ 919626 w 1006932"/>
              <a:gd name="connsiteY5-522" fmla="*/ 124115 h 727873"/>
              <a:gd name="connsiteX6-523" fmla="*/ 970251 w 1006932"/>
              <a:gd name="connsiteY6-524" fmla="*/ 345516 h 727873"/>
              <a:gd name="connsiteX7-525" fmla="*/ 970356 w 1006932"/>
              <a:gd name="connsiteY7-526" fmla="*/ 541553 h 727873"/>
              <a:gd name="connsiteX8-527" fmla="*/ 801767 w 1006932"/>
              <a:gd name="connsiteY8-528" fmla="*/ 630277 h 727873"/>
              <a:gd name="connsiteX9-529" fmla="*/ 565864 w 1006932"/>
              <a:gd name="connsiteY9-530" fmla="*/ 726833 h 727873"/>
              <a:gd name="connsiteX10-531" fmla="*/ 347283 w 1006932"/>
              <a:gd name="connsiteY10-532" fmla="*/ 678502 h 727873"/>
              <a:gd name="connsiteX11-533" fmla="*/ 136217 w 1006932"/>
              <a:gd name="connsiteY11-534" fmla="*/ 632782 h 727873"/>
              <a:gd name="connsiteX12-535" fmla="*/ 42694 w 1006932"/>
              <a:gd name="connsiteY12-536" fmla="*/ 472446 h 727873"/>
              <a:gd name="connsiteX13-537" fmla="*/ 4278 w 1006932"/>
              <a:gd name="connsiteY13-538" fmla="*/ 297081 h 727873"/>
              <a:gd name="connsiteX14-539" fmla="*/ 88414 w 1006932"/>
              <a:gd name="connsiteY14-540" fmla="*/ 198126 h 727873"/>
              <a:gd name="connsiteX0-541" fmla="*/ 88414 w 1006932"/>
              <a:gd name="connsiteY0-542" fmla="*/ 180611 h 710358"/>
              <a:gd name="connsiteX1-543" fmla="*/ 240814 w 1006932"/>
              <a:gd name="connsiteY1-544" fmla="*/ 66311 h 710358"/>
              <a:gd name="connsiteX2-545" fmla="*/ 408454 w 1006932"/>
              <a:gd name="connsiteY2-546" fmla="*/ 66311 h 710358"/>
              <a:gd name="connsiteX3-547" fmla="*/ 530796 w 1006932"/>
              <a:gd name="connsiteY3-548" fmla="*/ 25 h 710358"/>
              <a:gd name="connsiteX4-549" fmla="*/ 728494 w 1006932"/>
              <a:gd name="connsiteY4-550" fmla="*/ 63490 h 710358"/>
              <a:gd name="connsiteX5-551" fmla="*/ 919626 w 1006932"/>
              <a:gd name="connsiteY5-552" fmla="*/ 106600 h 710358"/>
              <a:gd name="connsiteX6-553" fmla="*/ 970251 w 1006932"/>
              <a:gd name="connsiteY6-554" fmla="*/ 328001 h 710358"/>
              <a:gd name="connsiteX7-555" fmla="*/ 970356 w 1006932"/>
              <a:gd name="connsiteY7-556" fmla="*/ 524038 h 710358"/>
              <a:gd name="connsiteX8-557" fmla="*/ 801767 w 1006932"/>
              <a:gd name="connsiteY8-558" fmla="*/ 612762 h 710358"/>
              <a:gd name="connsiteX9-559" fmla="*/ 565864 w 1006932"/>
              <a:gd name="connsiteY9-560" fmla="*/ 709318 h 710358"/>
              <a:gd name="connsiteX10-561" fmla="*/ 347283 w 1006932"/>
              <a:gd name="connsiteY10-562" fmla="*/ 660987 h 710358"/>
              <a:gd name="connsiteX11-563" fmla="*/ 136217 w 1006932"/>
              <a:gd name="connsiteY11-564" fmla="*/ 615267 h 710358"/>
              <a:gd name="connsiteX12-565" fmla="*/ 42694 w 1006932"/>
              <a:gd name="connsiteY12-566" fmla="*/ 454931 h 710358"/>
              <a:gd name="connsiteX13-567" fmla="*/ 4278 w 1006932"/>
              <a:gd name="connsiteY13-568" fmla="*/ 279566 h 710358"/>
              <a:gd name="connsiteX14-569" fmla="*/ 88414 w 1006932"/>
              <a:gd name="connsiteY14-570" fmla="*/ 180611 h 710358"/>
              <a:gd name="connsiteX0-571" fmla="*/ 88414 w 1006932"/>
              <a:gd name="connsiteY0-572" fmla="*/ 180611 h 710358"/>
              <a:gd name="connsiteX1-573" fmla="*/ 240814 w 1006932"/>
              <a:gd name="connsiteY1-574" fmla="*/ 66311 h 710358"/>
              <a:gd name="connsiteX2-575" fmla="*/ 408454 w 1006932"/>
              <a:gd name="connsiteY2-576" fmla="*/ 66311 h 710358"/>
              <a:gd name="connsiteX3-577" fmla="*/ 530796 w 1006932"/>
              <a:gd name="connsiteY3-578" fmla="*/ 25 h 710358"/>
              <a:gd name="connsiteX4-579" fmla="*/ 728494 w 1006932"/>
              <a:gd name="connsiteY4-580" fmla="*/ 63490 h 710358"/>
              <a:gd name="connsiteX5-581" fmla="*/ 919626 w 1006932"/>
              <a:gd name="connsiteY5-582" fmla="*/ 106600 h 710358"/>
              <a:gd name="connsiteX6-583" fmla="*/ 970251 w 1006932"/>
              <a:gd name="connsiteY6-584" fmla="*/ 328001 h 710358"/>
              <a:gd name="connsiteX7-585" fmla="*/ 970356 w 1006932"/>
              <a:gd name="connsiteY7-586" fmla="*/ 524038 h 710358"/>
              <a:gd name="connsiteX8-587" fmla="*/ 801767 w 1006932"/>
              <a:gd name="connsiteY8-588" fmla="*/ 612762 h 710358"/>
              <a:gd name="connsiteX9-589" fmla="*/ 565864 w 1006932"/>
              <a:gd name="connsiteY9-590" fmla="*/ 709318 h 710358"/>
              <a:gd name="connsiteX10-591" fmla="*/ 347283 w 1006932"/>
              <a:gd name="connsiteY10-592" fmla="*/ 660987 h 710358"/>
              <a:gd name="connsiteX11-593" fmla="*/ 136217 w 1006932"/>
              <a:gd name="connsiteY11-594" fmla="*/ 615267 h 710358"/>
              <a:gd name="connsiteX12-595" fmla="*/ 42694 w 1006932"/>
              <a:gd name="connsiteY12-596" fmla="*/ 454931 h 710358"/>
              <a:gd name="connsiteX13-597" fmla="*/ 4278 w 1006932"/>
              <a:gd name="connsiteY13-598" fmla="*/ 279566 h 710358"/>
              <a:gd name="connsiteX14-599" fmla="*/ 88414 w 1006932"/>
              <a:gd name="connsiteY14-600" fmla="*/ 180611 h 710358"/>
              <a:gd name="connsiteX0-601" fmla="*/ 88414 w 1006932"/>
              <a:gd name="connsiteY0-602" fmla="*/ 180611 h 710358"/>
              <a:gd name="connsiteX1-603" fmla="*/ 240814 w 1006932"/>
              <a:gd name="connsiteY1-604" fmla="*/ 66311 h 710358"/>
              <a:gd name="connsiteX2-605" fmla="*/ 408454 w 1006932"/>
              <a:gd name="connsiteY2-606" fmla="*/ 66311 h 710358"/>
              <a:gd name="connsiteX3-607" fmla="*/ 530796 w 1006932"/>
              <a:gd name="connsiteY3-608" fmla="*/ 25 h 710358"/>
              <a:gd name="connsiteX4-609" fmla="*/ 728494 w 1006932"/>
              <a:gd name="connsiteY4-610" fmla="*/ 63490 h 710358"/>
              <a:gd name="connsiteX5-611" fmla="*/ 919626 w 1006932"/>
              <a:gd name="connsiteY5-612" fmla="*/ 106600 h 710358"/>
              <a:gd name="connsiteX6-613" fmla="*/ 970251 w 1006932"/>
              <a:gd name="connsiteY6-614" fmla="*/ 328001 h 710358"/>
              <a:gd name="connsiteX7-615" fmla="*/ 970356 w 1006932"/>
              <a:gd name="connsiteY7-616" fmla="*/ 524038 h 710358"/>
              <a:gd name="connsiteX8-617" fmla="*/ 801767 w 1006932"/>
              <a:gd name="connsiteY8-618" fmla="*/ 612762 h 710358"/>
              <a:gd name="connsiteX9-619" fmla="*/ 565864 w 1006932"/>
              <a:gd name="connsiteY9-620" fmla="*/ 709318 h 710358"/>
              <a:gd name="connsiteX10-621" fmla="*/ 347283 w 1006932"/>
              <a:gd name="connsiteY10-622" fmla="*/ 660987 h 710358"/>
              <a:gd name="connsiteX11-623" fmla="*/ 136217 w 1006932"/>
              <a:gd name="connsiteY11-624" fmla="*/ 615267 h 710358"/>
              <a:gd name="connsiteX12-625" fmla="*/ 42694 w 1006932"/>
              <a:gd name="connsiteY12-626" fmla="*/ 454931 h 710358"/>
              <a:gd name="connsiteX13-627" fmla="*/ 4278 w 1006932"/>
              <a:gd name="connsiteY13-628" fmla="*/ 279566 h 710358"/>
              <a:gd name="connsiteX14-629" fmla="*/ 88414 w 1006932"/>
              <a:gd name="connsiteY14-630" fmla="*/ 180611 h 710358"/>
              <a:gd name="connsiteX0-631" fmla="*/ 88414 w 1006932"/>
              <a:gd name="connsiteY0-632" fmla="*/ 180611 h 710358"/>
              <a:gd name="connsiteX1-633" fmla="*/ 240814 w 1006932"/>
              <a:gd name="connsiteY1-634" fmla="*/ 66311 h 710358"/>
              <a:gd name="connsiteX2-635" fmla="*/ 408454 w 1006932"/>
              <a:gd name="connsiteY2-636" fmla="*/ 66311 h 710358"/>
              <a:gd name="connsiteX3-637" fmla="*/ 530796 w 1006932"/>
              <a:gd name="connsiteY3-638" fmla="*/ 25 h 710358"/>
              <a:gd name="connsiteX4-639" fmla="*/ 728494 w 1006932"/>
              <a:gd name="connsiteY4-640" fmla="*/ 63490 h 710358"/>
              <a:gd name="connsiteX5-641" fmla="*/ 919626 w 1006932"/>
              <a:gd name="connsiteY5-642" fmla="*/ 106600 h 710358"/>
              <a:gd name="connsiteX6-643" fmla="*/ 970251 w 1006932"/>
              <a:gd name="connsiteY6-644" fmla="*/ 328001 h 710358"/>
              <a:gd name="connsiteX7-645" fmla="*/ 970356 w 1006932"/>
              <a:gd name="connsiteY7-646" fmla="*/ 524038 h 710358"/>
              <a:gd name="connsiteX8-647" fmla="*/ 801767 w 1006932"/>
              <a:gd name="connsiteY8-648" fmla="*/ 612762 h 710358"/>
              <a:gd name="connsiteX9-649" fmla="*/ 565864 w 1006932"/>
              <a:gd name="connsiteY9-650" fmla="*/ 709318 h 710358"/>
              <a:gd name="connsiteX10-651" fmla="*/ 347283 w 1006932"/>
              <a:gd name="connsiteY10-652" fmla="*/ 660987 h 710358"/>
              <a:gd name="connsiteX11-653" fmla="*/ 136217 w 1006932"/>
              <a:gd name="connsiteY11-654" fmla="*/ 615267 h 710358"/>
              <a:gd name="connsiteX12-655" fmla="*/ 42694 w 1006932"/>
              <a:gd name="connsiteY12-656" fmla="*/ 454931 h 710358"/>
              <a:gd name="connsiteX13-657" fmla="*/ 4278 w 1006932"/>
              <a:gd name="connsiteY13-658" fmla="*/ 279566 h 710358"/>
              <a:gd name="connsiteX14-659" fmla="*/ 88414 w 1006932"/>
              <a:gd name="connsiteY14-660" fmla="*/ 180611 h 710358"/>
              <a:gd name="connsiteX0-661" fmla="*/ 88414 w 1006932"/>
              <a:gd name="connsiteY0-662" fmla="*/ 180611 h 710358"/>
              <a:gd name="connsiteX1-663" fmla="*/ 240814 w 1006932"/>
              <a:gd name="connsiteY1-664" fmla="*/ 66311 h 710358"/>
              <a:gd name="connsiteX2-665" fmla="*/ 408454 w 1006932"/>
              <a:gd name="connsiteY2-666" fmla="*/ 66311 h 710358"/>
              <a:gd name="connsiteX3-667" fmla="*/ 530796 w 1006932"/>
              <a:gd name="connsiteY3-668" fmla="*/ 25 h 710358"/>
              <a:gd name="connsiteX4-669" fmla="*/ 728494 w 1006932"/>
              <a:gd name="connsiteY4-670" fmla="*/ 63490 h 710358"/>
              <a:gd name="connsiteX5-671" fmla="*/ 919626 w 1006932"/>
              <a:gd name="connsiteY5-672" fmla="*/ 106600 h 710358"/>
              <a:gd name="connsiteX6-673" fmla="*/ 970251 w 1006932"/>
              <a:gd name="connsiteY6-674" fmla="*/ 328001 h 710358"/>
              <a:gd name="connsiteX7-675" fmla="*/ 970356 w 1006932"/>
              <a:gd name="connsiteY7-676" fmla="*/ 524038 h 710358"/>
              <a:gd name="connsiteX8-677" fmla="*/ 801767 w 1006932"/>
              <a:gd name="connsiteY8-678" fmla="*/ 612762 h 710358"/>
              <a:gd name="connsiteX9-679" fmla="*/ 565864 w 1006932"/>
              <a:gd name="connsiteY9-680" fmla="*/ 709318 h 710358"/>
              <a:gd name="connsiteX10-681" fmla="*/ 347283 w 1006932"/>
              <a:gd name="connsiteY10-682" fmla="*/ 660987 h 710358"/>
              <a:gd name="connsiteX11-683" fmla="*/ 136217 w 1006932"/>
              <a:gd name="connsiteY11-684" fmla="*/ 615267 h 710358"/>
              <a:gd name="connsiteX12-685" fmla="*/ 42694 w 1006932"/>
              <a:gd name="connsiteY12-686" fmla="*/ 454931 h 710358"/>
              <a:gd name="connsiteX13-687" fmla="*/ 4278 w 1006932"/>
              <a:gd name="connsiteY13-688" fmla="*/ 279566 h 710358"/>
              <a:gd name="connsiteX14-689" fmla="*/ 88414 w 1006932"/>
              <a:gd name="connsiteY14-690" fmla="*/ 180611 h 710358"/>
              <a:gd name="connsiteX0-691" fmla="*/ 96022 w 1004520"/>
              <a:gd name="connsiteY0-692" fmla="*/ 183116 h 710358"/>
              <a:gd name="connsiteX1-693" fmla="*/ 238402 w 1004520"/>
              <a:gd name="connsiteY1-694" fmla="*/ 66311 h 710358"/>
              <a:gd name="connsiteX2-695" fmla="*/ 406042 w 1004520"/>
              <a:gd name="connsiteY2-696" fmla="*/ 66311 h 710358"/>
              <a:gd name="connsiteX3-697" fmla="*/ 528384 w 1004520"/>
              <a:gd name="connsiteY3-698" fmla="*/ 25 h 710358"/>
              <a:gd name="connsiteX4-699" fmla="*/ 726082 w 1004520"/>
              <a:gd name="connsiteY4-700" fmla="*/ 63490 h 710358"/>
              <a:gd name="connsiteX5-701" fmla="*/ 917214 w 1004520"/>
              <a:gd name="connsiteY5-702" fmla="*/ 106600 h 710358"/>
              <a:gd name="connsiteX6-703" fmla="*/ 967839 w 1004520"/>
              <a:gd name="connsiteY6-704" fmla="*/ 328001 h 710358"/>
              <a:gd name="connsiteX7-705" fmla="*/ 967944 w 1004520"/>
              <a:gd name="connsiteY7-706" fmla="*/ 524038 h 710358"/>
              <a:gd name="connsiteX8-707" fmla="*/ 799355 w 1004520"/>
              <a:gd name="connsiteY8-708" fmla="*/ 612762 h 710358"/>
              <a:gd name="connsiteX9-709" fmla="*/ 563452 w 1004520"/>
              <a:gd name="connsiteY9-710" fmla="*/ 709318 h 710358"/>
              <a:gd name="connsiteX10-711" fmla="*/ 344871 w 1004520"/>
              <a:gd name="connsiteY10-712" fmla="*/ 660987 h 710358"/>
              <a:gd name="connsiteX11-713" fmla="*/ 133805 w 1004520"/>
              <a:gd name="connsiteY11-714" fmla="*/ 615267 h 710358"/>
              <a:gd name="connsiteX12-715" fmla="*/ 40282 w 1004520"/>
              <a:gd name="connsiteY12-716" fmla="*/ 454931 h 710358"/>
              <a:gd name="connsiteX13-717" fmla="*/ 1866 w 1004520"/>
              <a:gd name="connsiteY13-718" fmla="*/ 279566 h 710358"/>
              <a:gd name="connsiteX14-719" fmla="*/ 96022 w 1004520"/>
              <a:gd name="connsiteY14-720" fmla="*/ 183116 h 710358"/>
              <a:gd name="connsiteX0-721" fmla="*/ 96022 w 1004520"/>
              <a:gd name="connsiteY0-722" fmla="*/ 183116 h 710358"/>
              <a:gd name="connsiteX1-723" fmla="*/ 238402 w 1004520"/>
              <a:gd name="connsiteY1-724" fmla="*/ 66311 h 710358"/>
              <a:gd name="connsiteX2-725" fmla="*/ 406042 w 1004520"/>
              <a:gd name="connsiteY2-726" fmla="*/ 66311 h 710358"/>
              <a:gd name="connsiteX3-727" fmla="*/ 528384 w 1004520"/>
              <a:gd name="connsiteY3-728" fmla="*/ 25 h 710358"/>
              <a:gd name="connsiteX4-729" fmla="*/ 726082 w 1004520"/>
              <a:gd name="connsiteY4-730" fmla="*/ 63490 h 710358"/>
              <a:gd name="connsiteX5-731" fmla="*/ 917214 w 1004520"/>
              <a:gd name="connsiteY5-732" fmla="*/ 106600 h 710358"/>
              <a:gd name="connsiteX6-733" fmla="*/ 967839 w 1004520"/>
              <a:gd name="connsiteY6-734" fmla="*/ 328001 h 710358"/>
              <a:gd name="connsiteX7-735" fmla="*/ 967944 w 1004520"/>
              <a:gd name="connsiteY7-736" fmla="*/ 524038 h 710358"/>
              <a:gd name="connsiteX8-737" fmla="*/ 799355 w 1004520"/>
              <a:gd name="connsiteY8-738" fmla="*/ 612762 h 710358"/>
              <a:gd name="connsiteX9-739" fmla="*/ 563452 w 1004520"/>
              <a:gd name="connsiteY9-740" fmla="*/ 709318 h 710358"/>
              <a:gd name="connsiteX10-741" fmla="*/ 344871 w 1004520"/>
              <a:gd name="connsiteY10-742" fmla="*/ 660987 h 710358"/>
              <a:gd name="connsiteX11-743" fmla="*/ 133805 w 1004520"/>
              <a:gd name="connsiteY11-744" fmla="*/ 615267 h 710358"/>
              <a:gd name="connsiteX12-745" fmla="*/ 40282 w 1004520"/>
              <a:gd name="connsiteY12-746" fmla="*/ 454931 h 710358"/>
              <a:gd name="connsiteX13-747" fmla="*/ 1866 w 1004520"/>
              <a:gd name="connsiteY13-748" fmla="*/ 279566 h 710358"/>
              <a:gd name="connsiteX14-749" fmla="*/ 96022 w 1004520"/>
              <a:gd name="connsiteY14-750" fmla="*/ 183116 h 710358"/>
              <a:gd name="connsiteX0-751" fmla="*/ 96022 w 1004520"/>
              <a:gd name="connsiteY0-752" fmla="*/ 183116 h 710358"/>
              <a:gd name="connsiteX1-753" fmla="*/ 238402 w 1004520"/>
              <a:gd name="connsiteY1-754" fmla="*/ 66311 h 710358"/>
              <a:gd name="connsiteX2-755" fmla="*/ 406042 w 1004520"/>
              <a:gd name="connsiteY2-756" fmla="*/ 66311 h 710358"/>
              <a:gd name="connsiteX3-757" fmla="*/ 528384 w 1004520"/>
              <a:gd name="connsiteY3-758" fmla="*/ 25 h 710358"/>
              <a:gd name="connsiteX4-759" fmla="*/ 726082 w 1004520"/>
              <a:gd name="connsiteY4-760" fmla="*/ 63490 h 710358"/>
              <a:gd name="connsiteX5-761" fmla="*/ 917214 w 1004520"/>
              <a:gd name="connsiteY5-762" fmla="*/ 106600 h 710358"/>
              <a:gd name="connsiteX6-763" fmla="*/ 967839 w 1004520"/>
              <a:gd name="connsiteY6-764" fmla="*/ 328001 h 710358"/>
              <a:gd name="connsiteX7-765" fmla="*/ 967944 w 1004520"/>
              <a:gd name="connsiteY7-766" fmla="*/ 524038 h 710358"/>
              <a:gd name="connsiteX8-767" fmla="*/ 799355 w 1004520"/>
              <a:gd name="connsiteY8-768" fmla="*/ 612762 h 710358"/>
              <a:gd name="connsiteX9-769" fmla="*/ 563452 w 1004520"/>
              <a:gd name="connsiteY9-770" fmla="*/ 709318 h 710358"/>
              <a:gd name="connsiteX10-771" fmla="*/ 344871 w 1004520"/>
              <a:gd name="connsiteY10-772" fmla="*/ 660987 h 710358"/>
              <a:gd name="connsiteX11-773" fmla="*/ 133805 w 1004520"/>
              <a:gd name="connsiteY11-774" fmla="*/ 615267 h 710358"/>
              <a:gd name="connsiteX12-775" fmla="*/ 40282 w 1004520"/>
              <a:gd name="connsiteY12-776" fmla="*/ 454931 h 710358"/>
              <a:gd name="connsiteX13-777" fmla="*/ 1866 w 1004520"/>
              <a:gd name="connsiteY13-778" fmla="*/ 279566 h 710358"/>
              <a:gd name="connsiteX14-779" fmla="*/ 96022 w 1004520"/>
              <a:gd name="connsiteY14-780" fmla="*/ 183116 h 710358"/>
              <a:gd name="connsiteX0-781" fmla="*/ 103479 w 1011977"/>
              <a:gd name="connsiteY0-782" fmla="*/ 183116 h 710358"/>
              <a:gd name="connsiteX1-783" fmla="*/ 245859 w 1011977"/>
              <a:gd name="connsiteY1-784" fmla="*/ 66311 h 710358"/>
              <a:gd name="connsiteX2-785" fmla="*/ 413499 w 1011977"/>
              <a:gd name="connsiteY2-786" fmla="*/ 66311 h 710358"/>
              <a:gd name="connsiteX3-787" fmla="*/ 535841 w 1011977"/>
              <a:gd name="connsiteY3-788" fmla="*/ 25 h 710358"/>
              <a:gd name="connsiteX4-789" fmla="*/ 733539 w 1011977"/>
              <a:gd name="connsiteY4-790" fmla="*/ 63490 h 710358"/>
              <a:gd name="connsiteX5-791" fmla="*/ 924671 w 1011977"/>
              <a:gd name="connsiteY5-792" fmla="*/ 106600 h 710358"/>
              <a:gd name="connsiteX6-793" fmla="*/ 975296 w 1011977"/>
              <a:gd name="connsiteY6-794" fmla="*/ 328001 h 710358"/>
              <a:gd name="connsiteX7-795" fmla="*/ 975401 w 1011977"/>
              <a:gd name="connsiteY7-796" fmla="*/ 524038 h 710358"/>
              <a:gd name="connsiteX8-797" fmla="*/ 806812 w 1011977"/>
              <a:gd name="connsiteY8-798" fmla="*/ 612762 h 710358"/>
              <a:gd name="connsiteX9-799" fmla="*/ 570909 w 1011977"/>
              <a:gd name="connsiteY9-800" fmla="*/ 709318 h 710358"/>
              <a:gd name="connsiteX10-801" fmla="*/ 352328 w 1011977"/>
              <a:gd name="connsiteY10-802" fmla="*/ 660987 h 710358"/>
              <a:gd name="connsiteX11-803" fmla="*/ 141262 w 1011977"/>
              <a:gd name="connsiteY11-804" fmla="*/ 615267 h 710358"/>
              <a:gd name="connsiteX12-805" fmla="*/ 47739 w 1011977"/>
              <a:gd name="connsiteY12-806" fmla="*/ 454931 h 710358"/>
              <a:gd name="connsiteX13-807" fmla="*/ 9323 w 1011977"/>
              <a:gd name="connsiteY13-808" fmla="*/ 279566 h 710358"/>
              <a:gd name="connsiteX14-809" fmla="*/ 103479 w 1011977"/>
              <a:gd name="connsiteY14-810" fmla="*/ 183116 h 7103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11977" h="710358">
                <a:moveTo>
                  <a:pt x="103479" y="183116"/>
                </a:moveTo>
                <a:cubicBezTo>
                  <a:pt x="140397" y="130039"/>
                  <a:pt x="142421" y="80351"/>
                  <a:pt x="245859" y="66311"/>
                </a:cubicBezTo>
                <a:cubicBezTo>
                  <a:pt x="299199" y="47261"/>
                  <a:pt x="362664" y="67340"/>
                  <a:pt x="413499" y="66311"/>
                </a:cubicBezTo>
                <a:cubicBezTo>
                  <a:pt x="464334" y="27710"/>
                  <a:pt x="434909" y="495"/>
                  <a:pt x="535841" y="25"/>
                </a:cubicBezTo>
                <a:cubicBezTo>
                  <a:pt x="636773" y="-445"/>
                  <a:pt x="641181" y="5232"/>
                  <a:pt x="733539" y="63490"/>
                </a:cubicBezTo>
                <a:cubicBezTo>
                  <a:pt x="883509" y="56621"/>
                  <a:pt x="884378" y="62515"/>
                  <a:pt x="924671" y="106600"/>
                </a:cubicBezTo>
                <a:cubicBezTo>
                  <a:pt x="964964" y="150685"/>
                  <a:pt x="999405" y="194136"/>
                  <a:pt x="975296" y="328001"/>
                </a:cubicBezTo>
                <a:cubicBezTo>
                  <a:pt x="1041363" y="431808"/>
                  <a:pt x="1003482" y="476578"/>
                  <a:pt x="975401" y="524038"/>
                </a:cubicBezTo>
                <a:cubicBezTo>
                  <a:pt x="947320" y="571498"/>
                  <a:pt x="874227" y="581882"/>
                  <a:pt x="806812" y="612762"/>
                </a:cubicBezTo>
                <a:cubicBezTo>
                  <a:pt x="716853" y="683720"/>
                  <a:pt x="646656" y="701281"/>
                  <a:pt x="570909" y="709318"/>
                </a:cubicBezTo>
                <a:cubicBezTo>
                  <a:pt x="495162" y="717356"/>
                  <a:pt x="423936" y="676662"/>
                  <a:pt x="352328" y="660987"/>
                </a:cubicBezTo>
                <a:cubicBezTo>
                  <a:pt x="280720" y="645312"/>
                  <a:pt x="274688" y="714736"/>
                  <a:pt x="141262" y="615267"/>
                </a:cubicBezTo>
                <a:cubicBezTo>
                  <a:pt x="90497" y="580924"/>
                  <a:pt x="47739" y="454931"/>
                  <a:pt x="47739" y="454931"/>
                </a:cubicBezTo>
                <a:cubicBezTo>
                  <a:pt x="27419" y="393971"/>
                  <a:pt x="-20006" y="384985"/>
                  <a:pt x="9323" y="279566"/>
                </a:cubicBezTo>
                <a:cubicBezTo>
                  <a:pt x="18613" y="234264"/>
                  <a:pt x="44017" y="211144"/>
                  <a:pt x="103479" y="183116"/>
                </a:cubicBezTo>
                <a:close/>
              </a:path>
            </a:pathLst>
          </a:cu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756575" y="1340659"/>
            <a:ext cx="535789" cy="534699"/>
            <a:chOff x="7591574" y="1268319"/>
            <a:chExt cx="687401" cy="686002"/>
          </a:xfrm>
          <a:solidFill>
            <a:srgbClr val="FF9900">
              <a:alpha val="60000"/>
            </a:srgbClr>
          </a:solidFill>
        </p:grpSpPr>
        <p:sp>
          <p:nvSpPr>
            <p:cNvPr id="14" name="立方体 13"/>
            <p:cNvSpPr/>
            <p:nvPr/>
          </p:nvSpPr>
          <p:spPr>
            <a:xfrm>
              <a:off x="7591574" y="1561337"/>
              <a:ext cx="392196" cy="392984"/>
            </a:xfrm>
            <a:prstGeom prst="cube">
              <a:avLst/>
            </a:prstGeom>
            <a:grp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立方体 15"/>
            <p:cNvSpPr/>
            <p:nvPr/>
          </p:nvSpPr>
          <p:spPr>
            <a:xfrm>
              <a:off x="7886779" y="1561337"/>
              <a:ext cx="392196" cy="392984"/>
            </a:xfrm>
            <a:prstGeom prst="cube">
              <a:avLst/>
            </a:prstGeom>
            <a:grp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立方体 16"/>
            <p:cNvSpPr/>
            <p:nvPr/>
          </p:nvSpPr>
          <p:spPr>
            <a:xfrm>
              <a:off x="7886779" y="1268319"/>
              <a:ext cx="392196" cy="392984"/>
            </a:xfrm>
            <a:prstGeom prst="cube">
              <a:avLst/>
            </a:prstGeom>
            <a:grpFill/>
            <a:ln w="12700">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1" name="AutoShape 27"/>
          <p:cNvSpPr>
            <a:spLocks noChangeArrowheads="1"/>
          </p:cNvSpPr>
          <p:nvPr/>
        </p:nvSpPr>
        <p:spPr bwMode="auto">
          <a:xfrm>
            <a:off x="3371775" y="1854019"/>
            <a:ext cx="2161835" cy="831433"/>
          </a:xfrm>
          <a:prstGeom prst="wedgeRoundRectCallout">
            <a:avLst>
              <a:gd name="adj1" fmla="val 58197"/>
              <a:gd name="adj2" fmla="val -37845"/>
              <a:gd name="adj3" fmla="val 16667"/>
            </a:avLst>
          </a:prstGeom>
          <a:solidFill>
            <a:srgbClr val="FFFFFF"/>
          </a:solidFill>
          <a:ln w="19050">
            <a:solidFill>
              <a:srgbClr val="F87000"/>
            </a:solidFill>
            <a:miter lim="800000"/>
          </a:ln>
        </p:spPr>
        <p:txBody>
          <a:bodyPr wrap="square"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defRPr/>
            </a:pPr>
            <a:r>
              <a:rPr lang="zh-CN" altLang="en-US" sz="2000" b="1" dirty="0">
                <a:latin typeface="+mn-lt"/>
                <a:ea typeface="楷体" panose="02010609060101010101" pitchFamily="49" charset="-122"/>
                <a:cs typeface="Times New Roman" panose="02020603050405020304" pitchFamily="18" charset="0"/>
              </a:rPr>
              <a:t>可能是由 </a:t>
            </a:r>
            <a:r>
              <a:rPr lang="en-US" altLang="zh-CN" sz="2000" b="1" dirty="0">
                <a:latin typeface="+mn-lt"/>
                <a:ea typeface="楷体" panose="02010609060101010101" pitchFamily="49" charset="-122"/>
                <a:cs typeface="Times New Roman" panose="02020603050405020304" pitchFamily="18" charset="0"/>
              </a:rPr>
              <a:t>3 </a:t>
            </a:r>
            <a:r>
              <a:rPr lang="zh-CN" altLang="en-US" sz="2000" b="1" dirty="0">
                <a:latin typeface="+mn-lt"/>
                <a:ea typeface="楷体" panose="02010609060101010101" pitchFamily="49" charset="-122"/>
                <a:cs typeface="Times New Roman" panose="02020603050405020304" pitchFamily="18" charset="0"/>
              </a:rPr>
              <a:t>个小正方体摆成的。</a:t>
            </a:r>
            <a:endParaRPr lang="zh-CN" altLang="en-US" sz="2000" b="1" dirty="0">
              <a:latin typeface="+mn-lt"/>
              <a:ea typeface="楷体" panose="02010609060101010101" pitchFamily="49" charset="-122"/>
              <a:cs typeface="Times New Roman" panose="02020603050405020304" pitchFamily="18" charset="0"/>
            </a:endParaRPr>
          </a:p>
        </p:txBody>
      </p:sp>
      <p:sp>
        <p:nvSpPr>
          <p:cNvPr id="22" name="文本框 21"/>
          <p:cNvSpPr txBox="1"/>
          <p:nvPr/>
        </p:nvSpPr>
        <p:spPr>
          <a:xfrm>
            <a:off x="6622115" y="2546952"/>
            <a:ext cx="3034803" cy="276999"/>
          </a:xfrm>
          <a:prstGeom prst="rect">
            <a:avLst/>
          </a:prstGeom>
          <a:noFill/>
        </p:spPr>
        <p:txBody>
          <a:bodyPr wrap="square" rtlCol="0">
            <a:spAutoFit/>
          </a:bodyPr>
          <a:lstStyle/>
          <a:p>
            <a:r>
              <a:rPr lang="en-US" altLang="zh-CN" sz="1200" dirty="0">
                <a:solidFill>
                  <a:srgbClr val="097156"/>
                </a:solidFill>
                <a:latin typeface="+mn-lt"/>
                <a:ea typeface="+mj-ea"/>
              </a:rPr>
              <a:t>【</a:t>
            </a:r>
            <a:r>
              <a:rPr lang="zh-CN" altLang="en-US" sz="1200" dirty="0">
                <a:solidFill>
                  <a:srgbClr val="097156"/>
                </a:solidFill>
                <a:latin typeface="+mn-lt"/>
                <a:ea typeface="+mj-ea"/>
              </a:rPr>
              <a:t>选自教材</a:t>
            </a:r>
            <a:r>
              <a:rPr lang="en-US" altLang="zh-CN" sz="1200" dirty="0">
                <a:solidFill>
                  <a:srgbClr val="097156"/>
                </a:solidFill>
                <a:latin typeface="+mn-lt"/>
                <a:ea typeface="+mj-ea"/>
              </a:rPr>
              <a:t>P4 </a:t>
            </a:r>
            <a:r>
              <a:rPr lang="zh-CN" altLang="en-US" sz="1200" dirty="0">
                <a:solidFill>
                  <a:srgbClr val="097156"/>
                </a:solidFill>
                <a:latin typeface="+mn-lt"/>
                <a:ea typeface="+mj-ea"/>
              </a:rPr>
              <a:t>练习一 第</a:t>
            </a:r>
            <a:r>
              <a:rPr lang="en-US" altLang="zh-CN" sz="1200" dirty="0">
                <a:solidFill>
                  <a:srgbClr val="097156"/>
                </a:solidFill>
                <a:latin typeface="+mn-lt"/>
                <a:ea typeface="+mj-ea"/>
              </a:rPr>
              <a:t>5</a:t>
            </a:r>
            <a:r>
              <a:rPr lang="zh-CN" altLang="en-US" sz="1200" dirty="0">
                <a:solidFill>
                  <a:srgbClr val="097156"/>
                </a:solidFill>
                <a:latin typeface="+mn-lt"/>
                <a:ea typeface="+mj-ea"/>
              </a:rPr>
              <a:t>题</a:t>
            </a:r>
            <a:r>
              <a:rPr lang="en-US" altLang="zh-CN" sz="1200" dirty="0">
                <a:solidFill>
                  <a:srgbClr val="097156"/>
                </a:solidFill>
                <a:latin typeface="+mn-lt"/>
                <a:ea typeface="+mj-ea"/>
              </a:rPr>
              <a:t>】</a:t>
            </a:r>
            <a:endParaRPr lang="zh-CN" altLang="en-US" sz="1200" dirty="0">
              <a:solidFill>
                <a:srgbClr val="097156"/>
              </a:solidFill>
              <a:latin typeface="+mn-lt"/>
              <a:ea typeface="+mj-ea"/>
            </a:endParaRPr>
          </a:p>
        </p:txBody>
      </p:sp>
      <p:sp>
        <p:nvSpPr>
          <p:cNvPr id="23" name="Text Box 2"/>
          <p:cNvSpPr txBox="1">
            <a:spLocks noChangeArrowheads="1"/>
          </p:cNvSpPr>
          <p:nvPr/>
        </p:nvSpPr>
        <p:spPr bwMode="auto">
          <a:xfrm>
            <a:off x="475517" y="2991756"/>
            <a:ext cx="9785115" cy="4931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defRPr/>
            </a:pPr>
            <a:r>
              <a:rPr lang="zh-CN" altLang="en-US" sz="2400" b="1" dirty="0">
                <a:latin typeface="+mn-lt"/>
                <a:ea typeface="黑体" panose="02010609060101010101" pitchFamily="49" charset="-122"/>
                <a:cs typeface="Times New Roman" panose="02020603050405020304" pitchFamily="18" charset="0"/>
              </a:rPr>
              <a:t>（</a:t>
            </a:r>
            <a:r>
              <a:rPr lang="en-US" altLang="zh-CN" sz="2400" b="1" dirty="0">
                <a:latin typeface="+mn-lt"/>
                <a:ea typeface="黑体" panose="02010609060101010101" pitchFamily="49" charset="-122"/>
                <a:cs typeface="Times New Roman" panose="02020603050405020304" pitchFamily="18" charset="0"/>
              </a:rPr>
              <a:t>1</a:t>
            </a:r>
            <a:r>
              <a:rPr lang="zh-CN" altLang="en-US" sz="2400" b="1" dirty="0">
                <a:latin typeface="+mn-lt"/>
                <a:ea typeface="黑体" panose="02010609060101010101" pitchFamily="49" charset="-122"/>
                <a:cs typeface="Times New Roman" panose="02020603050405020304" pitchFamily="18" charset="0"/>
              </a:rPr>
              <a:t>）</a:t>
            </a:r>
            <a:r>
              <a:rPr lang="zh-CN" altLang="en-US" sz="2400" b="1" dirty="0">
                <a:latin typeface="+mn-lt"/>
                <a:ea typeface="+mj-ea"/>
                <a:cs typeface="Times New Roman" panose="02020603050405020304" pitchFamily="18" charset="0"/>
              </a:rPr>
              <a:t>这个几何体如果是由</a:t>
            </a:r>
            <a:r>
              <a:rPr lang="en-US" altLang="zh-CN" sz="2400" b="1" dirty="0">
                <a:latin typeface="+mn-lt"/>
                <a:ea typeface="+mj-ea"/>
                <a:cs typeface="Times New Roman" panose="02020603050405020304" pitchFamily="18" charset="0"/>
              </a:rPr>
              <a:t>4</a:t>
            </a:r>
            <a:r>
              <a:rPr lang="zh-CN" altLang="en-US" sz="2400" b="1" dirty="0">
                <a:latin typeface="+mn-lt"/>
                <a:ea typeface="+mj-ea"/>
                <a:cs typeface="Times New Roman" panose="02020603050405020304" pitchFamily="18" charset="0"/>
              </a:rPr>
              <a:t>个小正方体组成的，可以怎样摆？</a:t>
            </a:r>
            <a:endParaRPr lang="en-US" altLang="zh-CN" sz="2400" b="1" dirty="0">
              <a:latin typeface="+mn-lt"/>
              <a:ea typeface="+mj-ea"/>
            </a:endParaRPr>
          </a:p>
        </p:txBody>
      </p:sp>
      <p:grpSp>
        <p:nvGrpSpPr>
          <p:cNvPr id="24" name="Group 34"/>
          <p:cNvGrpSpPr/>
          <p:nvPr/>
        </p:nvGrpSpPr>
        <p:grpSpPr bwMode="auto">
          <a:xfrm>
            <a:off x="1372307" y="3743973"/>
            <a:ext cx="912118" cy="799452"/>
            <a:chOff x="7492" y="5984"/>
            <a:chExt cx="1899" cy="1669"/>
          </a:xfrm>
          <a:solidFill>
            <a:srgbClr val="FF9900">
              <a:alpha val="54902"/>
            </a:srgbClr>
          </a:solidFill>
        </p:grpSpPr>
        <p:sp>
          <p:nvSpPr>
            <p:cNvPr id="25" name="AutoShape 35"/>
            <p:cNvSpPr>
              <a:spLocks noChangeArrowheads="1"/>
            </p:cNvSpPr>
            <p:nvPr/>
          </p:nvSpPr>
          <p:spPr bwMode="auto">
            <a:xfrm>
              <a:off x="8439" y="6445"/>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6"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7"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8"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nvGrpSpPr>
          <p:cNvPr id="29" name="Group 34"/>
          <p:cNvGrpSpPr/>
          <p:nvPr/>
        </p:nvGrpSpPr>
        <p:grpSpPr bwMode="auto">
          <a:xfrm>
            <a:off x="4211960" y="3621133"/>
            <a:ext cx="913317" cy="914516"/>
            <a:chOff x="7492" y="5745"/>
            <a:chExt cx="1903" cy="1908"/>
          </a:xfrm>
          <a:solidFill>
            <a:srgbClr val="FF9900">
              <a:alpha val="54902"/>
            </a:srgbClr>
          </a:solidFill>
        </p:grpSpPr>
        <p:sp>
          <p:nvSpPr>
            <p:cNvPr id="30" name="AutoShape 35"/>
            <p:cNvSpPr>
              <a:spLocks noChangeArrowheads="1"/>
            </p:cNvSpPr>
            <p:nvPr/>
          </p:nvSpPr>
          <p:spPr bwMode="auto">
            <a:xfrm>
              <a:off x="8439" y="6445"/>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1"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2" name="AutoShape 38"/>
            <p:cNvSpPr>
              <a:spLocks noChangeArrowheads="1"/>
            </p:cNvSpPr>
            <p:nvPr/>
          </p:nvSpPr>
          <p:spPr bwMode="auto">
            <a:xfrm>
              <a:off x="8207" y="6700"/>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3" name="AutoShape 39"/>
            <p:cNvSpPr>
              <a:spLocks noChangeArrowheads="1"/>
            </p:cNvSpPr>
            <p:nvPr/>
          </p:nvSpPr>
          <p:spPr bwMode="auto">
            <a:xfrm>
              <a:off x="8443" y="5745"/>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nvGrpSpPr>
          <p:cNvPr id="40" name="Group 34"/>
          <p:cNvGrpSpPr/>
          <p:nvPr/>
        </p:nvGrpSpPr>
        <p:grpSpPr bwMode="auto">
          <a:xfrm>
            <a:off x="2847850" y="3743973"/>
            <a:ext cx="800685" cy="799452"/>
            <a:chOff x="7492" y="5984"/>
            <a:chExt cx="1667" cy="1669"/>
          </a:xfrm>
          <a:solidFill>
            <a:srgbClr val="FF9900">
              <a:alpha val="54902"/>
            </a:srgbClr>
          </a:solidFill>
        </p:grpSpPr>
        <p:sp>
          <p:nvSpPr>
            <p:cNvPr id="41" name="AutoShape 35"/>
            <p:cNvSpPr>
              <a:spLocks noChangeArrowheads="1"/>
            </p:cNvSpPr>
            <p:nvPr/>
          </p:nvSpPr>
          <p:spPr bwMode="auto">
            <a:xfrm>
              <a:off x="7752" y="6452"/>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42"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43"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44"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sp>
        <p:nvSpPr>
          <p:cNvPr id="45" name="矩形 44"/>
          <p:cNvSpPr>
            <a:spLocks noChangeArrowheads="1"/>
          </p:cNvSpPr>
          <p:nvPr/>
        </p:nvSpPr>
        <p:spPr bwMode="auto">
          <a:xfrm>
            <a:off x="5600387" y="3795842"/>
            <a:ext cx="18278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800" b="1" dirty="0">
                <a:latin typeface="+mn-lt"/>
              </a:rPr>
              <a:t>……</a:t>
            </a:r>
            <a:endParaRPr lang="zh-CN" altLang="en-US" sz="2800" b="1" dirty="0">
              <a:latin typeface="+mn-lt"/>
            </a:endParaRPr>
          </a:p>
        </p:txBody>
      </p:sp>
      <p:sp>
        <p:nvSpPr>
          <p:cNvPr id="46" name="文本框 45"/>
          <p:cNvSpPr txBox="1"/>
          <p:nvPr/>
        </p:nvSpPr>
        <p:spPr>
          <a:xfrm>
            <a:off x="1404076" y="4531948"/>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❶</a:t>
            </a:r>
            <a:endParaRPr lang="zh-CN" altLang="en-US" sz="1400" b="1" kern="0" dirty="0">
              <a:solidFill>
                <a:srgbClr val="F87000"/>
              </a:solidFill>
              <a:latin typeface="+mn-ea"/>
              <a:ea typeface="+mn-ea"/>
              <a:cs typeface="Times New Roman" panose="02020603050405020304"/>
            </a:endParaRPr>
          </a:p>
        </p:txBody>
      </p:sp>
      <p:sp>
        <p:nvSpPr>
          <p:cNvPr id="47" name="文本框 46"/>
          <p:cNvSpPr txBox="1"/>
          <p:nvPr/>
        </p:nvSpPr>
        <p:spPr>
          <a:xfrm>
            <a:off x="2860508" y="4531948"/>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❷</a:t>
            </a:r>
            <a:endParaRPr lang="zh-CN" altLang="en-US" sz="1400" b="1" kern="0" dirty="0">
              <a:solidFill>
                <a:srgbClr val="F87000"/>
              </a:solidFill>
              <a:latin typeface="+mn-ea"/>
              <a:ea typeface="+mn-ea"/>
              <a:cs typeface="Times New Roman" panose="02020603050405020304"/>
            </a:endParaRPr>
          </a:p>
        </p:txBody>
      </p:sp>
      <p:sp>
        <p:nvSpPr>
          <p:cNvPr id="48" name="文本框 47"/>
          <p:cNvSpPr txBox="1"/>
          <p:nvPr/>
        </p:nvSpPr>
        <p:spPr>
          <a:xfrm>
            <a:off x="4299697" y="4531948"/>
            <a:ext cx="623312" cy="409261"/>
          </a:xfrm>
          <a:prstGeom prst="rect">
            <a:avLst/>
          </a:prstGeom>
        </p:spPr>
        <p:txBody>
          <a:bodyPr wrap="square" rtlCol="0">
            <a:noAutofit/>
          </a:bodyPr>
          <a:lstStyle/>
          <a:p>
            <a:pPr marL="0" indent="0" algn="ctr" defTabSz="914400" eaLnBrk="1" hangingPunct="1">
              <a:lnSpc>
                <a:spcPct val="130000"/>
              </a:lnSpc>
            </a:pPr>
            <a:r>
              <a:rPr lang="zh-CN" altLang="en-US" sz="1400" b="1" kern="0" dirty="0">
                <a:solidFill>
                  <a:srgbClr val="F87000"/>
                </a:solidFill>
                <a:latin typeface="+mn-ea"/>
                <a:ea typeface="+mn-ea"/>
                <a:cs typeface="Times New Roman" panose="02020603050405020304"/>
              </a:rPr>
              <a:t>❸</a:t>
            </a:r>
            <a:endParaRPr lang="zh-CN" altLang="en-US" sz="1400" b="1" kern="0" dirty="0">
              <a:solidFill>
                <a:srgbClr val="F87000"/>
              </a:solidFill>
              <a:latin typeface="+mn-ea"/>
              <a:ea typeface="+mn-ea"/>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67544" y="1131888"/>
            <a:ext cx="8352928" cy="93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indent="0" eaLnBrk="1" hangingPunct="1">
              <a:lnSpc>
                <a:spcPct val="120000"/>
              </a:lnSpc>
            </a:pPr>
            <a:r>
              <a:rPr lang="zh-CN" altLang="en-US" sz="2400" b="1" dirty="0">
                <a:latin typeface="+mn-lt"/>
                <a:ea typeface="+mj-ea"/>
                <a:cs typeface="Times New Roman" panose="02020603050405020304" pitchFamily="18" charset="0"/>
              </a:rPr>
              <a:t>（</a:t>
            </a:r>
            <a:r>
              <a:rPr lang="en-US" altLang="zh-CN" sz="2400" b="1" dirty="0">
                <a:latin typeface="+mn-lt"/>
                <a:ea typeface="+mj-ea"/>
                <a:cs typeface="Times New Roman" panose="02020603050405020304" pitchFamily="18" charset="0"/>
              </a:rPr>
              <a:t>2</a:t>
            </a:r>
            <a:r>
              <a:rPr lang="zh-CN" altLang="en-US" sz="2400" b="1" dirty="0">
                <a:latin typeface="+mn-lt"/>
                <a:ea typeface="+mj-ea"/>
                <a:cs typeface="Times New Roman" panose="02020603050405020304" pitchFamily="18" charset="0"/>
              </a:rPr>
              <a:t>）这个几何体如果是由 </a:t>
            </a:r>
            <a:r>
              <a:rPr lang="en-US" altLang="zh-CN" sz="2400" b="1" dirty="0">
                <a:latin typeface="+mn-lt"/>
                <a:ea typeface="+mj-ea"/>
                <a:cs typeface="Times New Roman" panose="02020603050405020304" pitchFamily="18" charset="0"/>
              </a:rPr>
              <a:t>5 </a:t>
            </a:r>
            <a:r>
              <a:rPr lang="zh-CN" altLang="en-US" sz="2400" b="1" dirty="0">
                <a:latin typeface="+mn-lt"/>
                <a:ea typeface="+mj-ea"/>
                <a:cs typeface="Times New Roman" panose="02020603050405020304" pitchFamily="18" charset="0"/>
              </a:rPr>
              <a:t>个、</a:t>
            </a:r>
            <a:r>
              <a:rPr lang="en-US" altLang="zh-CN" sz="2400" b="1" dirty="0">
                <a:latin typeface="+mn-lt"/>
                <a:ea typeface="+mj-ea"/>
                <a:cs typeface="Times New Roman" panose="02020603050405020304" pitchFamily="18" charset="0"/>
              </a:rPr>
              <a:t>6 </a:t>
            </a:r>
            <a:r>
              <a:rPr lang="zh-CN" altLang="en-US" sz="2400" b="1" dirty="0">
                <a:latin typeface="+mn-lt"/>
                <a:ea typeface="+mj-ea"/>
                <a:cs typeface="Times New Roman" panose="02020603050405020304" pitchFamily="18" charset="0"/>
              </a:rPr>
              <a:t>个、</a:t>
            </a:r>
            <a:r>
              <a:rPr lang="en-US" altLang="zh-CN" sz="2400" b="1" dirty="0">
                <a:latin typeface="+mn-lt"/>
                <a:ea typeface="+mj-ea"/>
                <a:cs typeface="Times New Roman" panose="02020603050405020304" pitchFamily="18" charset="0"/>
              </a:rPr>
              <a:t>7 </a:t>
            </a:r>
            <a:r>
              <a:rPr lang="zh-CN" altLang="en-US" sz="2400" b="1" dirty="0">
                <a:latin typeface="+mn-lt"/>
                <a:ea typeface="+mj-ea"/>
                <a:cs typeface="Times New Roman" panose="02020603050405020304" pitchFamily="18" charset="0"/>
              </a:rPr>
              <a:t>个或更多的小正方</a:t>
            </a:r>
            <a:endParaRPr lang="en-US" altLang="zh-CN" sz="2400" b="1" dirty="0">
              <a:latin typeface="+mn-lt"/>
              <a:ea typeface="+mj-ea"/>
              <a:cs typeface="Times New Roman" panose="02020603050405020304" pitchFamily="18" charset="0"/>
            </a:endParaRPr>
          </a:p>
          <a:p>
            <a:pPr indent="0" eaLnBrk="1" hangingPunct="1">
              <a:lnSpc>
                <a:spcPct val="120000"/>
              </a:lnSpc>
            </a:pPr>
            <a:r>
              <a:rPr lang="en-US" altLang="zh-CN" sz="2400" b="1" dirty="0">
                <a:latin typeface="+mn-lt"/>
                <a:ea typeface="+mj-ea"/>
                <a:cs typeface="Times New Roman" panose="02020603050405020304" pitchFamily="18" charset="0"/>
              </a:rPr>
              <a:t>          </a:t>
            </a:r>
            <a:r>
              <a:rPr lang="zh-CN" altLang="en-US" sz="2400" b="1" dirty="0">
                <a:latin typeface="+mn-lt"/>
                <a:ea typeface="+mj-ea"/>
                <a:cs typeface="Times New Roman" panose="02020603050405020304" pitchFamily="18" charset="0"/>
              </a:rPr>
              <a:t>形组成的，可以怎样摆？</a:t>
            </a:r>
            <a:endParaRPr lang="zh-CN" altLang="en-US" sz="2400" b="1" dirty="0">
              <a:latin typeface="+mn-lt"/>
              <a:ea typeface="+mj-ea"/>
              <a:cs typeface="Times New Roman" panose="02020603050405020304" pitchFamily="18" charset="0"/>
            </a:endParaRPr>
          </a:p>
        </p:txBody>
      </p:sp>
      <p:grpSp>
        <p:nvGrpSpPr>
          <p:cNvPr id="4" name="组合 3"/>
          <p:cNvGrpSpPr/>
          <p:nvPr/>
        </p:nvGrpSpPr>
        <p:grpSpPr>
          <a:xfrm>
            <a:off x="1409640" y="2479000"/>
            <a:ext cx="598147" cy="593885"/>
            <a:chOff x="6286168" y="3654928"/>
            <a:chExt cx="598147" cy="593885"/>
          </a:xfrm>
        </p:grpSpPr>
        <p:sp>
          <p:nvSpPr>
            <p:cNvPr id="5" name="矩形 4"/>
            <p:cNvSpPr/>
            <p:nvPr/>
          </p:nvSpPr>
          <p:spPr>
            <a:xfrm>
              <a:off x="6585480" y="394997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86168" y="3957228"/>
              <a:ext cx="298835" cy="29158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6585480" y="3654928"/>
              <a:ext cx="298835" cy="298835"/>
            </a:xfrm>
            <a:prstGeom prst="rect">
              <a:avLst/>
            </a:prstGeom>
            <a:solidFill>
              <a:srgbClr val="FFFFFF">
                <a:alpha val="65098"/>
              </a:srgbClr>
            </a:solidFill>
            <a:ln>
              <a:solidFill>
                <a:srgbClr val="F87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168415" y="3083885"/>
            <a:ext cx="1080120" cy="407015"/>
          </a:xfrm>
          <a:prstGeom prst="rect">
            <a:avLst/>
          </a:prstGeom>
        </p:spPr>
        <p:txBody>
          <a:bodyPr wrap="square" rtlCol="0">
            <a:noAutofit/>
          </a:bodyPr>
          <a:lstStyle/>
          <a:p>
            <a:pPr marL="0" indent="0" algn="ctr" defTabSz="914400" eaLnBrk="1" hangingPunct="1">
              <a:lnSpc>
                <a:spcPct val="130000"/>
              </a:lnSpc>
            </a:pPr>
            <a:r>
              <a:rPr lang="zh-CN" altLang="en-US" sz="1400" b="1" kern="0" dirty="0">
                <a:latin typeface="+mn-lt"/>
                <a:ea typeface="楷体" panose="02010609060101010101" pitchFamily="49" charset="-122"/>
                <a:cs typeface="Times New Roman" panose="02020603050405020304"/>
              </a:rPr>
              <a:t>从正面看</a:t>
            </a:r>
            <a:endParaRPr lang="zh-CN" altLang="en-US" sz="1400" b="1" kern="0" dirty="0">
              <a:latin typeface="+mn-lt"/>
              <a:ea typeface="楷体" panose="02010609060101010101" pitchFamily="49" charset="-122"/>
              <a:cs typeface="Times New Roman" panose="02020603050405020304"/>
            </a:endParaRPr>
          </a:p>
        </p:txBody>
      </p:sp>
      <p:sp>
        <p:nvSpPr>
          <p:cNvPr id="9" name="Text Box 2"/>
          <p:cNvSpPr txBox="1">
            <a:spLocks noChangeArrowheads="1"/>
          </p:cNvSpPr>
          <p:nvPr/>
        </p:nvSpPr>
        <p:spPr bwMode="auto">
          <a:xfrm>
            <a:off x="1187624" y="3624100"/>
            <a:ext cx="7416825" cy="93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indent="0" algn="just" eaLnBrk="1" hangingPunct="1">
              <a:lnSpc>
                <a:spcPct val="120000"/>
              </a:lnSpc>
            </a:pPr>
            <a:r>
              <a:rPr lang="zh-CN" altLang="en-US" sz="2400" b="1" dirty="0">
                <a:solidFill>
                  <a:srgbClr val="0066FF"/>
                </a:solidFill>
                <a:latin typeface="+mn-lt"/>
                <a:ea typeface="楷体" panose="02010609060101010101" pitchFamily="49" charset="-122"/>
                <a:cs typeface="Times New Roman" panose="02020603050405020304" pitchFamily="18" charset="0"/>
              </a:rPr>
              <a:t>如果是</a:t>
            </a:r>
            <a:r>
              <a:rPr lang="zh-CN" altLang="en-US" sz="2400" dirty="0">
                <a:solidFill>
                  <a:srgbClr val="0066FF"/>
                </a:solidFill>
                <a:latin typeface="+mn-lt"/>
                <a:ea typeface="楷体" panose="02010609060101010101" pitchFamily="49" charset="-122"/>
                <a:cs typeface="Times New Roman" panose="02020603050405020304" pitchFamily="18" charset="0"/>
              </a:rPr>
              <a:t> </a:t>
            </a:r>
            <a:r>
              <a:rPr lang="en-US" altLang="zh-CN" sz="2400" dirty="0">
                <a:solidFill>
                  <a:srgbClr val="0066FF"/>
                </a:solidFill>
                <a:latin typeface="+mn-lt"/>
                <a:ea typeface="楷体" panose="02010609060101010101" pitchFamily="49" charset="-122"/>
                <a:cs typeface="Times New Roman" panose="02020603050405020304" pitchFamily="18" charset="0"/>
              </a:rPr>
              <a:t>5 </a:t>
            </a:r>
            <a:r>
              <a:rPr lang="zh-CN" altLang="en-US" sz="2400" b="1" dirty="0">
                <a:solidFill>
                  <a:srgbClr val="0066FF"/>
                </a:solidFill>
                <a:latin typeface="+mn-lt"/>
                <a:ea typeface="楷体" panose="02010609060101010101" pitchFamily="49" charset="-122"/>
                <a:cs typeface="Times New Roman" panose="02020603050405020304" pitchFamily="18" charset="0"/>
              </a:rPr>
              <a:t>个、</a:t>
            </a:r>
            <a:r>
              <a:rPr lang="en-US" altLang="zh-CN" sz="2400" dirty="0">
                <a:solidFill>
                  <a:srgbClr val="0066FF"/>
                </a:solidFill>
                <a:latin typeface="+mn-lt"/>
                <a:ea typeface="楷体" panose="02010609060101010101" pitchFamily="49" charset="-122"/>
                <a:cs typeface="Times New Roman" panose="02020603050405020304" pitchFamily="18" charset="0"/>
              </a:rPr>
              <a:t>6</a:t>
            </a:r>
            <a:r>
              <a:rPr lang="en-US" altLang="zh-CN" sz="2400" b="1" dirty="0">
                <a:solidFill>
                  <a:srgbClr val="0066FF"/>
                </a:solidFill>
                <a:latin typeface="+mn-lt"/>
                <a:ea typeface="楷体" panose="02010609060101010101" pitchFamily="49" charset="-122"/>
                <a:cs typeface="Times New Roman" panose="02020603050405020304" pitchFamily="18" charset="0"/>
              </a:rPr>
              <a:t> </a:t>
            </a:r>
            <a:r>
              <a:rPr lang="zh-CN" altLang="en-US" sz="2400" b="1" dirty="0">
                <a:solidFill>
                  <a:srgbClr val="0066FF"/>
                </a:solidFill>
                <a:latin typeface="+mn-lt"/>
                <a:ea typeface="楷体" panose="02010609060101010101" pitchFamily="49" charset="-122"/>
                <a:cs typeface="Times New Roman" panose="02020603050405020304" pitchFamily="18" charset="0"/>
              </a:rPr>
              <a:t>个、</a:t>
            </a:r>
            <a:r>
              <a:rPr lang="en-US" altLang="zh-CN" sz="2400" dirty="0">
                <a:solidFill>
                  <a:srgbClr val="0066FF"/>
                </a:solidFill>
                <a:latin typeface="+mn-lt"/>
                <a:ea typeface="楷体" panose="02010609060101010101" pitchFamily="49" charset="-122"/>
                <a:cs typeface="Times New Roman" panose="02020603050405020304" pitchFamily="18" charset="0"/>
              </a:rPr>
              <a:t>7</a:t>
            </a:r>
            <a:r>
              <a:rPr lang="en-US" altLang="zh-CN" sz="2400" b="1" dirty="0">
                <a:solidFill>
                  <a:srgbClr val="0066FF"/>
                </a:solidFill>
                <a:latin typeface="+mn-lt"/>
                <a:ea typeface="楷体" panose="02010609060101010101" pitchFamily="49" charset="-122"/>
                <a:cs typeface="Times New Roman" panose="02020603050405020304" pitchFamily="18" charset="0"/>
              </a:rPr>
              <a:t> </a:t>
            </a:r>
            <a:r>
              <a:rPr lang="zh-CN" altLang="en-US" sz="2400" b="1" dirty="0">
                <a:solidFill>
                  <a:srgbClr val="0066FF"/>
                </a:solidFill>
                <a:latin typeface="+mn-lt"/>
                <a:ea typeface="楷体" panose="02010609060101010101" pitchFamily="49" charset="-122"/>
                <a:cs typeface="Times New Roman" panose="02020603050405020304" pitchFamily="18" charset="0"/>
              </a:rPr>
              <a:t>个或更多，只要保证上下最多摆两层，左右最多摆两排就可以了。</a:t>
            </a:r>
            <a:endParaRPr lang="zh-CN" altLang="en-US" sz="2400" b="1" dirty="0">
              <a:solidFill>
                <a:srgbClr val="0066FF"/>
              </a:solidFill>
              <a:latin typeface="+mn-lt"/>
              <a:ea typeface="楷体" panose="02010609060101010101" pitchFamily="49" charset="-122"/>
              <a:cs typeface="Times New Roman" panose="02020603050405020304" pitchFamily="18" charset="0"/>
            </a:endParaRPr>
          </a:p>
        </p:txBody>
      </p:sp>
      <p:grpSp>
        <p:nvGrpSpPr>
          <p:cNvPr id="3" name="Group 34"/>
          <p:cNvGrpSpPr/>
          <p:nvPr/>
        </p:nvGrpSpPr>
        <p:grpSpPr bwMode="auto">
          <a:xfrm>
            <a:off x="2828512" y="2153399"/>
            <a:ext cx="914520" cy="914891"/>
            <a:chOff x="7492" y="5743"/>
            <a:chExt cx="1904" cy="1910"/>
          </a:xfrm>
          <a:solidFill>
            <a:srgbClr val="FF9900">
              <a:alpha val="54902"/>
            </a:srgbClr>
          </a:solidFill>
        </p:grpSpPr>
        <p:sp>
          <p:nvSpPr>
            <p:cNvPr id="10" name="AutoShape 35"/>
            <p:cNvSpPr>
              <a:spLocks noChangeArrowheads="1"/>
            </p:cNvSpPr>
            <p:nvPr/>
          </p:nvSpPr>
          <p:spPr bwMode="auto">
            <a:xfrm>
              <a:off x="8439" y="6445"/>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1"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2"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4" name="AutoShape 35"/>
            <p:cNvSpPr>
              <a:spLocks noChangeArrowheads="1"/>
            </p:cNvSpPr>
            <p:nvPr/>
          </p:nvSpPr>
          <p:spPr bwMode="auto">
            <a:xfrm>
              <a:off x="8444" y="5743"/>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3"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nvGrpSpPr>
          <p:cNvPr id="15" name="Group 34"/>
          <p:cNvGrpSpPr/>
          <p:nvPr/>
        </p:nvGrpSpPr>
        <p:grpSpPr bwMode="auto">
          <a:xfrm>
            <a:off x="3977058" y="2268839"/>
            <a:ext cx="1025473" cy="799452"/>
            <a:chOff x="7492" y="5984"/>
            <a:chExt cx="2135" cy="1669"/>
          </a:xfrm>
          <a:solidFill>
            <a:srgbClr val="FF9900">
              <a:alpha val="54902"/>
            </a:srgbClr>
          </a:solidFill>
        </p:grpSpPr>
        <p:sp>
          <p:nvSpPr>
            <p:cNvPr id="19" name="AutoShape 35"/>
            <p:cNvSpPr>
              <a:spLocks noChangeArrowheads="1"/>
            </p:cNvSpPr>
            <p:nvPr/>
          </p:nvSpPr>
          <p:spPr bwMode="auto">
            <a:xfrm>
              <a:off x="8675" y="6204"/>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6" name="AutoShape 35"/>
            <p:cNvSpPr>
              <a:spLocks noChangeArrowheads="1"/>
            </p:cNvSpPr>
            <p:nvPr/>
          </p:nvSpPr>
          <p:spPr bwMode="auto">
            <a:xfrm>
              <a:off x="8439" y="6445"/>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7"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8"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0"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nvGrpSpPr>
          <p:cNvPr id="21" name="Group 34"/>
          <p:cNvGrpSpPr/>
          <p:nvPr/>
        </p:nvGrpSpPr>
        <p:grpSpPr bwMode="auto">
          <a:xfrm>
            <a:off x="5236557" y="2151963"/>
            <a:ext cx="1025473" cy="916328"/>
            <a:chOff x="7492" y="5740"/>
            <a:chExt cx="2135" cy="1913"/>
          </a:xfrm>
          <a:solidFill>
            <a:srgbClr val="FF9900">
              <a:alpha val="54902"/>
            </a:srgbClr>
          </a:solidFill>
        </p:grpSpPr>
        <p:sp>
          <p:nvSpPr>
            <p:cNvPr id="22" name="AutoShape 35"/>
            <p:cNvSpPr>
              <a:spLocks noChangeArrowheads="1"/>
            </p:cNvSpPr>
            <p:nvPr/>
          </p:nvSpPr>
          <p:spPr bwMode="auto">
            <a:xfrm>
              <a:off x="8675" y="6204"/>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 name="AutoShape 35"/>
            <p:cNvSpPr>
              <a:spLocks noChangeArrowheads="1"/>
            </p:cNvSpPr>
            <p:nvPr/>
          </p:nvSpPr>
          <p:spPr bwMode="auto">
            <a:xfrm>
              <a:off x="8439" y="6445"/>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4"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5"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8" name="AutoShape 35"/>
            <p:cNvSpPr>
              <a:spLocks noChangeArrowheads="1"/>
            </p:cNvSpPr>
            <p:nvPr/>
          </p:nvSpPr>
          <p:spPr bwMode="auto">
            <a:xfrm>
              <a:off x="8452" y="5740"/>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6"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sp>
        <p:nvSpPr>
          <p:cNvPr id="29" name="矩形 28"/>
          <p:cNvSpPr>
            <a:spLocks noChangeArrowheads="1"/>
          </p:cNvSpPr>
          <p:nvPr/>
        </p:nvSpPr>
        <p:spPr bwMode="auto">
          <a:xfrm>
            <a:off x="7690508" y="2422924"/>
            <a:ext cx="18278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800" b="1" dirty="0">
                <a:latin typeface="+mn-lt"/>
              </a:rPr>
              <a:t>……</a:t>
            </a:r>
            <a:endParaRPr lang="zh-CN" altLang="en-US" sz="2800" b="1" dirty="0">
              <a:latin typeface="+mn-lt"/>
            </a:endParaRPr>
          </a:p>
        </p:txBody>
      </p:sp>
      <p:grpSp>
        <p:nvGrpSpPr>
          <p:cNvPr id="30" name="Group 34"/>
          <p:cNvGrpSpPr/>
          <p:nvPr/>
        </p:nvGrpSpPr>
        <p:grpSpPr bwMode="auto">
          <a:xfrm>
            <a:off x="6496057" y="2035087"/>
            <a:ext cx="1025954" cy="1033204"/>
            <a:chOff x="7492" y="5496"/>
            <a:chExt cx="2136" cy="2157"/>
          </a:xfrm>
          <a:solidFill>
            <a:srgbClr val="FF9900">
              <a:alpha val="54902"/>
            </a:srgbClr>
          </a:solidFill>
        </p:grpSpPr>
        <p:sp>
          <p:nvSpPr>
            <p:cNvPr id="37" name="AutoShape 35"/>
            <p:cNvSpPr>
              <a:spLocks noChangeArrowheads="1"/>
            </p:cNvSpPr>
            <p:nvPr/>
          </p:nvSpPr>
          <p:spPr bwMode="auto">
            <a:xfrm>
              <a:off x="8676" y="5496"/>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1" name="AutoShape 35"/>
            <p:cNvSpPr>
              <a:spLocks noChangeArrowheads="1"/>
            </p:cNvSpPr>
            <p:nvPr/>
          </p:nvSpPr>
          <p:spPr bwMode="auto">
            <a:xfrm>
              <a:off x="8675" y="6204"/>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2" name="AutoShape 35"/>
            <p:cNvSpPr>
              <a:spLocks noChangeArrowheads="1"/>
            </p:cNvSpPr>
            <p:nvPr/>
          </p:nvSpPr>
          <p:spPr bwMode="auto">
            <a:xfrm>
              <a:off x="8439" y="6445"/>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3" name="AutoShape 37"/>
            <p:cNvSpPr>
              <a:spLocks noChangeArrowheads="1"/>
            </p:cNvSpPr>
            <p:nvPr/>
          </p:nvSpPr>
          <p:spPr bwMode="auto">
            <a:xfrm>
              <a:off x="7492" y="6700"/>
              <a:ext cx="951"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4" name="AutoShape 38"/>
            <p:cNvSpPr>
              <a:spLocks noChangeArrowheads="1"/>
            </p:cNvSpPr>
            <p:nvPr/>
          </p:nvSpPr>
          <p:spPr bwMode="auto">
            <a:xfrm>
              <a:off x="8207" y="6700"/>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5" name="AutoShape 35"/>
            <p:cNvSpPr>
              <a:spLocks noChangeArrowheads="1"/>
            </p:cNvSpPr>
            <p:nvPr/>
          </p:nvSpPr>
          <p:spPr bwMode="auto">
            <a:xfrm>
              <a:off x="8438" y="5740"/>
              <a:ext cx="952" cy="953"/>
            </a:xfrm>
            <a:prstGeom prst="cube">
              <a:avLst>
                <a:gd name="adj" fmla="val 25000"/>
              </a:avLst>
            </a:prstGeom>
            <a:solidFill>
              <a:srgbClr val="FFFFFF">
                <a:alpha val="65098"/>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36" name="AutoShape 39"/>
            <p:cNvSpPr>
              <a:spLocks noChangeArrowheads="1"/>
            </p:cNvSpPr>
            <p:nvPr/>
          </p:nvSpPr>
          <p:spPr bwMode="auto">
            <a:xfrm>
              <a:off x="8207" y="5984"/>
              <a:ext cx="952" cy="953"/>
            </a:xfrm>
            <a:prstGeom prst="cube">
              <a:avLst>
                <a:gd name="adj" fmla="val 25000"/>
              </a:avLst>
            </a:prstGeom>
            <a:grp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cxnSp>
        <p:nvCxnSpPr>
          <p:cNvPr id="38" name="直接箭头连接符 37"/>
          <p:cNvCxnSpPr/>
          <p:nvPr/>
        </p:nvCxnSpPr>
        <p:spPr>
          <a:xfrm>
            <a:off x="2343574" y="2781300"/>
            <a:ext cx="360040" cy="0"/>
          </a:xfrm>
          <a:prstGeom prst="straightConnector1">
            <a:avLst/>
          </a:prstGeom>
          <a:ln w="28575">
            <a:solidFill>
              <a:srgbClr val="E56775"/>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2720391" y="3055442"/>
            <a:ext cx="914400" cy="914400"/>
          </a:xfrm>
          <a:prstGeom prst="rect">
            <a:avLst/>
          </a:prstGeom>
        </p:spPr>
        <p:txBody>
          <a:bodyPr wrap="square" rtlCol="0">
            <a:noAutofit/>
          </a:bodyPr>
          <a:lstStyle/>
          <a:p>
            <a:pPr marL="0" indent="0" algn="ctr" defTabSz="914400" eaLnBrk="1" hangingPunct="1">
              <a:lnSpc>
                <a:spcPct val="130000"/>
              </a:lnSpc>
            </a:pPr>
            <a:r>
              <a:rPr lang="en-US" altLang="zh-CN" b="1" kern="0" dirty="0">
                <a:latin typeface="+mn-lt"/>
                <a:ea typeface="楷体" panose="02010609060101010101" pitchFamily="49" charset="-122"/>
                <a:cs typeface="Times New Roman" panose="02020603050405020304"/>
              </a:rPr>
              <a:t>5</a:t>
            </a:r>
            <a:r>
              <a:rPr lang="zh-CN" altLang="en-US" b="1" kern="0" dirty="0">
                <a:latin typeface="+mn-lt"/>
                <a:ea typeface="楷体" panose="02010609060101010101" pitchFamily="49" charset="-122"/>
                <a:cs typeface="Times New Roman" panose="02020603050405020304"/>
              </a:rPr>
              <a:t>个</a:t>
            </a:r>
            <a:endParaRPr lang="zh-CN" altLang="en-US" b="1" kern="0" dirty="0">
              <a:latin typeface="+mn-lt"/>
              <a:ea typeface="楷体" panose="02010609060101010101" pitchFamily="49" charset="-122"/>
              <a:cs typeface="Times New Roman" panose="02020603050405020304"/>
            </a:endParaRPr>
          </a:p>
        </p:txBody>
      </p:sp>
      <p:sp>
        <p:nvSpPr>
          <p:cNvPr id="40" name="文本框 39"/>
          <p:cNvSpPr txBox="1"/>
          <p:nvPr/>
        </p:nvSpPr>
        <p:spPr>
          <a:xfrm>
            <a:off x="3818964" y="3055442"/>
            <a:ext cx="914400" cy="914400"/>
          </a:xfrm>
          <a:prstGeom prst="rect">
            <a:avLst/>
          </a:prstGeom>
        </p:spPr>
        <p:txBody>
          <a:bodyPr wrap="square" rtlCol="0">
            <a:noAutofit/>
          </a:bodyPr>
          <a:lstStyle/>
          <a:p>
            <a:pPr marL="0" indent="0" algn="ctr" defTabSz="914400" eaLnBrk="1" hangingPunct="1">
              <a:lnSpc>
                <a:spcPct val="130000"/>
              </a:lnSpc>
            </a:pPr>
            <a:r>
              <a:rPr lang="en-US" altLang="zh-CN" b="1" kern="0" dirty="0">
                <a:latin typeface="+mn-lt"/>
                <a:ea typeface="楷体" panose="02010609060101010101" pitchFamily="49" charset="-122"/>
                <a:cs typeface="Times New Roman" panose="02020603050405020304"/>
              </a:rPr>
              <a:t>5</a:t>
            </a:r>
            <a:r>
              <a:rPr lang="zh-CN" altLang="en-US" b="1" kern="0" dirty="0">
                <a:latin typeface="+mn-lt"/>
                <a:ea typeface="楷体" panose="02010609060101010101" pitchFamily="49" charset="-122"/>
                <a:cs typeface="Times New Roman" panose="02020603050405020304"/>
              </a:rPr>
              <a:t>个</a:t>
            </a:r>
            <a:endParaRPr lang="zh-CN" altLang="en-US" b="1" kern="0" dirty="0">
              <a:latin typeface="+mn-lt"/>
              <a:ea typeface="楷体" panose="02010609060101010101" pitchFamily="49" charset="-122"/>
              <a:cs typeface="Times New Roman" panose="02020603050405020304"/>
            </a:endParaRPr>
          </a:p>
        </p:txBody>
      </p:sp>
      <p:sp>
        <p:nvSpPr>
          <p:cNvPr id="41" name="文本框 40"/>
          <p:cNvSpPr txBox="1"/>
          <p:nvPr/>
        </p:nvSpPr>
        <p:spPr>
          <a:xfrm>
            <a:off x="5125554" y="3055442"/>
            <a:ext cx="914400" cy="914400"/>
          </a:xfrm>
          <a:prstGeom prst="rect">
            <a:avLst/>
          </a:prstGeom>
        </p:spPr>
        <p:txBody>
          <a:bodyPr wrap="square" rtlCol="0">
            <a:noAutofit/>
          </a:bodyPr>
          <a:lstStyle/>
          <a:p>
            <a:pPr marL="0" indent="0" algn="ctr" defTabSz="914400" eaLnBrk="1" hangingPunct="1">
              <a:lnSpc>
                <a:spcPct val="130000"/>
              </a:lnSpc>
            </a:pPr>
            <a:r>
              <a:rPr lang="en-US" altLang="zh-CN" b="1" kern="0" dirty="0">
                <a:latin typeface="+mn-lt"/>
                <a:ea typeface="楷体" panose="02010609060101010101" pitchFamily="49" charset="-122"/>
                <a:cs typeface="Times New Roman" panose="02020603050405020304"/>
              </a:rPr>
              <a:t>6</a:t>
            </a:r>
            <a:r>
              <a:rPr lang="zh-CN" altLang="en-US" b="1" kern="0" dirty="0">
                <a:latin typeface="+mn-lt"/>
                <a:ea typeface="楷体" panose="02010609060101010101" pitchFamily="49" charset="-122"/>
                <a:cs typeface="Times New Roman" panose="02020603050405020304"/>
              </a:rPr>
              <a:t>个</a:t>
            </a:r>
            <a:endParaRPr lang="zh-CN" altLang="en-US" b="1" kern="0" dirty="0">
              <a:latin typeface="+mn-lt"/>
              <a:ea typeface="楷体" panose="02010609060101010101" pitchFamily="49" charset="-122"/>
              <a:cs typeface="Times New Roman" panose="02020603050405020304"/>
            </a:endParaRPr>
          </a:p>
        </p:txBody>
      </p:sp>
      <p:sp>
        <p:nvSpPr>
          <p:cNvPr id="42" name="文本框 41"/>
          <p:cNvSpPr txBox="1"/>
          <p:nvPr/>
        </p:nvSpPr>
        <p:spPr>
          <a:xfrm>
            <a:off x="6396704" y="3055442"/>
            <a:ext cx="914400" cy="914400"/>
          </a:xfrm>
          <a:prstGeom prst="rect">
            <a:avLst/>
          </a:prstGeom>
        </p:spPr>
        <p:txBody>
          <a:bodyPr wrap="square" rtlCol="0">
            <a:noAutofit/>
          </a:bodyPr>
          <a:lstStyle/>
          <a:p>
            <a:pPr marL="0" indent="0" algn="ctr" defTabSz="914400" eaLnBrk="1" hangingPunct="1">
              <a:lnSpc>
                <a:spcPct val="130000"/>
              </a:lnSpc>
            </a:pPr>
            <a:r>
              <a:rPr lang="en-US" altLang="zh-CN" b="1" kern="0" dirty="0">
                <a:latin typeface="+mn-lt"/>
                <a:ea typeface="楷体" panose="02010609060101010101" pitchFamily="49" charset="-122"/>
                <a:cs typeface="Times New Roman" panose="02020603050405020304"/>
              </a:rPr>
              <a:t>7</a:t>
            </a:r>
            <a:r>
              <a:rPr lang="zh-CN" altLang="en-US" b="1" kern="0" dirty="0">
                <a:latin typeface="+mn-lt"/>
                <a:ea typeface="楷体" panose="02010609060101010101" pitchFamily="49" charset="-122"/>
                <a:cs typeface="Times New Roman" panose="02020603050405020304"/>
              </a:rPr>
              <a:t>个</a:t>
            </a:r>
            <a:endParaRPr lang="zh-CN" altLang="en-US" b="1" kern="0" dirty="0">
              <a:latin typeface="+mn-lt"/>
              <a:ea typeface="楷体" panose="02010609060101010101" pitchFamily="49" charset="-122"/>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30215" y="2632813"/>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a:xfrm>
            <a:off x="2630215" y="3130550"/>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a:xfrm>
            <a:off x="3131865" y="3130550"/>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p:cNvSpPr/>
          <p:nvPr/>
        </p:nvSpPr>
        <p:spPr>
          <a:xfrm>
            <a:off x="3633515" y="3130550"/>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a:xfrm>
            <a:off x="4924152" y="2636726"/>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4924152" y="3141551"/>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5425802" y="3141551"/>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0"/>
          <p:cNvSpPr/>
          <p:nvPr/>
        </p:nvSpPr>
        <p:spPr>
          <a:xfrm>
            <a:off x="5927452" y="3141551"/>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613" name="Text Box 2"/>
          <p:cNvSpPr txBox="1">
            <a:spLocks noChangeArrowheads="1"/>
          </p:cNvSpPr>
          <p:nvPr/>
        </p:nvSpPr>
        <p:spPr bwMode="auto">
          <a:xfrm>
            <a:off x="2374394" y="3717438"/>
            <a:ext cx="2057868"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zh-CN" altLang="en-US" sz="2400" b="1" dirty="0">
                <a:latin typeface="楷体" panose="02010609060101010101" pitchFamily="49" charset="-122"/>
                <a:ea typeface="楷体" panose="02010609060101010101" pitchFamily="49" charset="-122"/>
              </a:rPr>
              <a:t>从上面看</a:t>
            </a:r>
            <a:endParaRPr lang="zh-CN" altLang="en-US" sz="2400" b="1" dirty="0">
              <a:latin typeface="楷体" panose="02010609060101010101" pitchFamily="49" charset="-122"/>
              <a:ea typeface="楷体" panose="02010609060101010101" pitchFamily="49" charset="-122"/>
            </a:endParaRPr>
          </a:p>
        </p:txBody>
      </p:sp>
      <p:sp>
        <p:nvSpPr>
          <p:cNvPr id="25614" name="Text Box 2"/>
          <p:cNvSpPr txBox="1">
            <a:spLocks noChangeArrowheads="1"/>
          </p:cNvSpPr>
          <p:nvPr/>
        </p:nvSpPr>
        <p:spPr bwMode="auto">
          <a:xfrm>
            <a:off x="4676577" y="3738075"/>
            <a:ext cx="2055664"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zh-CN" altLang="en-US" sz="2400" b="1">
                <a:latin typeface="楷体" panose="02010609060101010101" pitchFamily="49" charset="-122"/>
                <a:ea typeface="楷体" panose="02010609060101010101" pitchFamily="49" charset="-122"/>
              </a:rPr>
              <a:t>从正面看</a:t>
            </a:r>
            <a:endParaRPr lang="zh-CN" altLang="en-US" sz="2400" b="1">
              <a:latin typeface="楷体" panose="02010609060101010101" pitchFamily="49" charset="-122"/>
              <a:ea typeface="楷体" panose="02010609060101010101" pitchFamily="49" charset="-122"/>
            </a:endParaRPr>
          </a:p>
        </p:txBody>
      </p:sp>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3" y="60325"/>
            <a:ext cx="5359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355688" y="204788"/>
            <a:ext cx="47163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四、拓展练习，自主解答</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13" name="Text Box 2"/>
          <p:cNvSpPr txBox="1">
            <a:spLocks noChangeArrowheads="1"/>
          </p:cNvSpPr>
          <p:nvPr/>
        </p:nvSpPr>
        <p:spPr bwMode="auto">
          <a:xfrm>
            <a:off x="357831" y="1167090"/>
            <a:ext cx="8455384" cy="1000980"/>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defRPr/>
            </a:pPr>
            <a:r>
              <a:rPr lang="zh-CN" altLang="en-US" sz="2400" b="1" dirty="0">
                <a:latin typeface="Times New Roman" panose="02020603050405020304" pitchFamily="18" charset="0"/>
                <a:ea typeface="+mj-ea"/>
              </a:rPr>
              <a:t>用一些同样的小正方体搭成一个几何体，从两个方向看到的图形如下，那么搭这个几何体最多需要（      ）个小正方体。</a:t>
            </a:r>
            <a:endParaRPr lang="zh-CN" altLang="en-US" sz="2400" b="1" dirty="0">
              <a:latin typeface="+mj-ea"/>
              <a:ea typeface="+mj-ea"/>
            </a:endParaRPr>
          </a:p>
        </p:txBody>
      </p:sp>
      <p:sp>
        <p:nvSpPr>
          <p:cNvPr id="14" name="矩形 13"/>
          <p:cNvSpPr/>
          <p:nvPr/>
        </p:nvSpPr>
        <p:spPr>
          <a:xfrm>
            <a:off x="5925864" y="2636726"/>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立方体 1"/>
          <p:cNvSpPr/>
          <p:nvPr/>
        </p:nvSpPr>
        <p:spPr>
          <a:xfrm>
            <a:off x="3709511" y="3084145"/>
            <a:ext cx="792163" cy="792162"/>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立方体 2"/>
          <p:cNvSpPr/>
          <p:nvPr/>
        </p:nvSpPr>
        <p:spPr>
          <a:xfrm>
            <a:off x="3512661" y="3282900"/>
            <a:ext cx="792163" cy="792162"/>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立方体 3"/>
          <p:cNvSpPr/>
          <p:nvPr/>
        </p:nvSpPr>
        <p:spPr>
          <a:xfrm>
            <a:off x="4101624" y="3282900"/>
            <a:ext cx="792162" cy="792162"/>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立方体 4"/>
          <p:cNvSpPr/>
          <p:nvPr/>
        </p:nvSpPr>
        <p:spPr>
          <a:xfrm>
            <a:off x="4694079" y="3282900"/>
            <a:ext cx="792162" cy="792162"/>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立方体 5"/>
          <p:cNvSpPr/>
          <p:nvPr/>
        </p:nvSpPr>
        <p:spPr>
          <a:xfrm>
            <a:off x="3710374" y="2499742"/>
            <a:ext cx="792163" cy="792162"/>
          </a:xfrm>
          <a:prstGeom prst="cube">
            <a:avLst/>
          </a:prstGeom>
          <a:solidFill>
            <a:srgbClr val="FFFFFF">
              <a:alpha val="64706"/>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     </a:t>
            </a:r>
            <a:endParaRPr lang="zh-CN" altLang="en-US" dirty="0"/>
          </a:p>
        </p:txBody>
      </p:sp>
      <p:sp>
        <p:nvSpPr>
          <p:cNvPr id="7" name="立方体 6"/>
          <p:cNvSpPr/>
          <p:nvPr/>
        </p:nvSpPr>
        <p:spPr>
          <a:xfrm>
            <a:off x="4694079" y="2688064"/>
            <a:ext cx="792162" cy="792162"/>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立方体 7"/>
          <p:cNvSpPr/>
          <p:nvPr/>
        </p:nvSpPr>
        <p:spPr>
          <a:xfrm>
            <a:off x="3513931" y="2695480"/>
            <a:ext cx="792163" cy="793750"/>
          </a:xfrm>
          <a:prstGeom prst="cube">
            <a:avLst/>
          </a:prstGeom>
          <a:solidFill>
            <a:srgbClr val="FF9900">
              <a:alpha val="65098"/>
            </a:srgbClr>
          </a:solidFill>
          <a:ln>
            <a:solidFill>
              <a:srgbClr val="F87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2627040" y="643870"/>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2629421" y="1141607"/>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0"/>
          <p:cNvSpPr/>
          <p:nvPr/>
        </p:nvSpPr>
        <p:spPr>
          <a:xfrm>
            <a:off x="3131071" y="1141607"/>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11"/>
          <p:cNvSpPr/>
          <p:nvPr/>
        </p:nvSpPr>
        <p:spPr>
          <a:xfrm>
            <a:off x="3632721" y="1141607"/>
            <a:ext cx="504825"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p:cNvSpPr/>
          <p:nvPr/>
        </p:nvSpPr>
        <p:spPr>
          <a:xfrm>
            <a:off x="4920183" y="647783"/>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矩形 13"/>
          <p:cNvSpPr/>
          <p:nvPr/>
        </p:nvSpPr>
        <p:spPr>
          <a:xfrm>
            <a:off x="4923358" y="1152608"/>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a:xfrm>
            <a:off x="5425008" y="1152608"/>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a:off x="5926658" y="1152608"/>
            <a:ext cx="503238" cy="50323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矩形 16"/>
          <p:cNvSpPr/>
          <p:nvPr/>
        </p:nvSpPr>
        <p:spPr>
          <a:xfrm>
            <a:off x="5926658" y="645499"/>
            <a:ext cx="503238" cy="50552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Text Box 2"/>
          <p:cNvSpPr txBox="1">
            <a:spLocks noChangeArrowheads="1"/>
          </p:cNvSpPr>
          <p:nvPr/>
        </p:nvSpPr>
        <p:spPr bwMode="auto">
          <a:xfrm>
            <a:off x="2373600" y="1728495"/>
            <a:ext cx="2057868"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zh-CN" altLang="en-US" sz="2400" b="1" dirty="0">
                <a:latin typeface="楷体" panose="02010609060101010101" pitchFamily="49" charset="-122"/>
                <a:ea typeface="楷体" panose="02010609060101010101" pitchFamily="49" charset="-122"/>
              </a:rPr>
              <a:t>从上面看</a:t>
            </a:r>
            <a:endParaRPr lang="zh-CN" altLang="en-US" sz="2400" b="1" dirty="0">
              <a:latin typeface="楷体" panose="02010609060101010101" pitchFamily="49" charset="-122"/>
              <a:ea typeface="楷体" panose="02010609060101010101" pitchFamily="49" charset="-122"/>
            </a:endParaRPr>
          </a:p>
        </p:txBody>
      </p:sp>
      <p:sp>
        <p:nvSpPr>
          <p:cNvPr id="19" name="Text Box 2"/>
          <p:cNvSpPr txBox="1">
            <a:spLocks noChangeArrowheads="1"/>
          </p:cNvSpPr>
          <p:nvPr/>
        </p:nvSpPr>
        <p:spPr bwMode="auto">
          <a:xfrm>
            <a:off x="4761285" y="1749132"/>
            <a:ext cx="2055664"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zh-CN" altLang="en-US" sz="2400" b="1">
                <a:latin typeface="楷体" panose="02010609060101010101" pitchFamily="49" charset="-122"/>
                <a:ea typeface="楷体" panose="02010609060101010101" pitchFamily="49" charset="-122"/>
              </a:rPr>
              <a:t>从正面看</a:t>
            </a:r>
            <a:endParaRPr lang="zh-CN" altLang="en-US" sz="2400" b="1">
              <a:latin typeface="楷体" panose="02010609060101010101" pitchFamily="49" charset="-122"/>
              <a:ea typeface="楷体" panose="02010609060101010101" pitchFamily="49" charset="-122"/>
            </a:endParaRPr>
          </a:p>
        </p:txBody>
      </p:sp>
      <p:sp>
        <p:nvSpPr>
          <p:cNvPr id="32" name="文本框 31"/>
          <p:cNvSpPr txBox="1"/>
          <p:nvPr/>
        </p:nvSpPr>
        <p:spPr>
          <a:xfrm>
            <a:off x="1050970" y="4152112"/>
            <a:ext cx="3253854" cy="507353"/>
          </a:xfrm>
          <a:prstGeom prst="rect">
            <a:avLst/>
          </a:prstGeom>
        </p:spPr>
        <p:txBody>
          <a:bodyPr wrap="square" rtlCol="0">
            <a:noAutofit/>
          </a:bodyPr>
          <a:lstStyle/>
          <a:p>
            <a:pPr marL="0" indent="0" algn="l" defTabSz="914400" eaLnBrk="1" hangingPunct="1">
              <a:lnSpc>
                <a:spcPct val="130000"/>
              </a:lnSpc>
            </a:pPr>
            <a:r>
              <a:rPr lang="zh-CN" altLang="en-US" sz="2400" b="1" kern="0" dirty="0">
                <a:solidFill>
                  <a:srgbClr val="0066FF"/>
                </a:solidFill>
                <a:latin typeface="+mn-lt"/>
                <a:ea typeface="楷体" panose="02010609060101010101" pitchFamily="49" charset="-122"/>
                <a:cs typeface="Times New Roman" panose="02020603050405020304"/>
              </a:rPr>
              <a:t>最少需要</a:t>
            </a:r>
            <a:r>
              <a:rPr lang="en-US" altLang="zh-CN" sz="2400" b="1" u="sng" kern="0" dirty="0">
                <a:solidFill>
                  <a:srgbClr val="0066FF"/>
                </a:solidFill>
                <a:latin typeface="+mn-lt"/>
                <a:ea typeface="楷体" panose="02010609060101010101" pitchFamily="49" charset="-122"/>
                <a:cs typeface="Times New Roman" panose="02020603050405020304"/>
              </a:rPr>
              <a:t>        </a:t>
            </a:r>
            <a:r>
              <a:rPr lang="zh-CN" altLang="en-US" sz="2400" b="1" kern="0" dirty="0">
                <a:solidFill>
                  <a:srgbClr val="0066FF"/>
                </a:solidFill>
                <a:latin typeface="+mn-lt"/>
                <a:ea typeface="楷体" panose="02010609060101010101" pitchFamily="49" charset="-122"/>
                <a:cs typeface="Times New Roman" panose="02020603050405020304"/>
              </a:rPr>
              <a:t>小正方体，</a:t>
            </a:r>
            <a:endParaRPr lang="zh-CN" altLang="en-US" sz="2400" b="1" kern="0" dirty="0">
              <a:solidFill>
                <a:srgbClr val="0066FF"/>
              </a:solidFill>
              <a:latin typeface="+mn-lt"/>
              <a:ea typeface="楷体" panose="02010609060101010101" pitchFamily="49" charset="-122"/>
              <a:cs typeface="Times New Roman" panose="02020603050405020304"/>
            </a:endParaRPr>
          </a:p>
        </p:txBody>
      </p:sp>
      <p:sp>
        <p:nvSpPr>
          <p:cNvPr id="33" name="文本框 32"/>
          <p:cNvSpPr txBox="1"/>
          <p:nvPr/>
        </p:nvSpPr>
        <p:spPr>
          <a:xfrm>
            <a:off x="4686988" y="4150718"/>
            <a:ext cx="3989468" cy="507353"/>
          </a:xfrm>
          <a:prstGeom prst="rect">
            <a:avLst/>
          </a:prstGeom>
        </p:spPr>
        <p:txBody>
          <a:bodyPr wrap="square" rtlCol="0">
            <a:noAutofit/>
          </a:bodyPr>
          <a:lstStyle/>
          <a:p>
            <a:pPr marL="0" indent="0" algn="l" defTabSz="914400" eaLnBrk="1" hangingPunct="1">
              <a:lnSpc>
                <a:spcPct val="130000"/>
              </a:lnSpc>
            </a:pPr>
            <a:r>
              <a:rPr lang="zh-CN" altLang="en-US" sz="2400" b="1" kern="0" dirty="0">
                <a:solidFill>
                  <a:srgbClr val="0066FF"/>
                </a:solidFill>
                <a:latin typeface="+mn-lt"/>
                <a:ea typeface="楷体" panose="02010609060101010101" pitchFamily="49" charset="-122"/>
                <a:cs typeface="Times New Roman" panose="02020603050405020304"/>
              </a:rPr>
              <a:t>最多需要</a:t>
            </a:r>
            <a:r>
              <a:rPr lang="en-US" altLang="zh-CN" sz="2400" b="1" u="sng" kern="0" dirty="0">
                <a:solidFill>
                  <a:srgbClr val="0066FF"/>
                </a:solidFill>
                <a:latin typeface="+mn-lt"/>
                <a:ea typeface="楷体" panose="02010609060101010101" pitchFamily="49" charset="-122"/>
                <a:cs typeface="Times New Roman" panose="02020603050405020304"/>
              </a:rPr>
              <a:t>        </a:t>
            </a:r>
            <a:r>
              <a:rPr lang="zh-CN" altLang="en-US" sz="2400" b="1" kern="0" dirty="0">
                <a:solidFill>
                  <a:srgbClr val="0066FF"/>
                </a:solidFill>
                <a:latin typeface="+mn-lt"/>
                <a:ea typeface="楷体" panose="02010609060101010101" pitchFamily="49" charset="-122"/>
                <a:cs typeface="Times New Roman" panose="02020603050405020304"/>
              </a:rPr>
              <a:t>小正方体；</a:t>
            </a:r>
            <a:endParaRPr lang="zh-CN" altLang="en-US" sz="2400" b="1" kern="0" dirty="0">
              <a:solidFill>
                <a:srgbClr val="0066FF"/>
              </a:solidFill>
              <a:latin typeface="+mn-lt"/>
              <a:ea typeface="楷体" panose="02010609060101010101" pitchFamily="49" charset="-122"/>
              <a:cs typeface="Times New Roman" panose="02020603050405020304"/>
            </a:endParaRPr>
          </a:p>
        </p:txBody>
      </p:sp>
      <p:sp>
        <p:nvSpPr>
          <p:cNvPr id="34" name="文本框 33"/>
          <p:cNvSpPr txBox="1"/>
          <p:nvPr/>
        </p:nvSpPr>
        <p:spPr>
          <a:xfrm>
            <a:off x="2373600" y="4082077"/>
            <a:ext cx="902256" cy="507353"/>
          </a:xfrm>
          <a:prstGeom prst="rect">
            <a:avLst/>
          </a:prstGeom>
        </p:spPr>
        <p:txBody>
          <a:bodyPr wrap="square" rtlCol="0">
            <a:noAutofit/>
          </a:bodyPr>
          <a:lstStyle/>
          <a:p>
            <a:pPr marL="0" indent="0" algn="l" defTabSz="914400" eaLnBrk="1" hangingPunct="1">
              <a:lnSpc>
                <a:spcPct val="130000"/>
              </a:lnSpc>
            </a:pPr>
            <a:r>
              <a:rPr lang="en-US" altLang="zh-CN" sz="2400" b="1" kern="0" dirty="0">
                <a:solidFill>
                  <a:srgbClr val="FF0000"/>
                </a:solidFill>
                <a:latin typeface="+mn-lt"/>
                <a:ea typeface="楷体" panose="02010609060101010101" pitchFamily="49" charset="-122"/>
                <a:cs typeface="Times New Roman" panose="02020603050405020304"/>
              </a:rPr>
              <a:t>6</a:t>
            </a:r>
            <a:r>
              <a:rPr lang="zh-CN" altLang="en-US" sz="2400" b="1" kern="0" dirty="0">
                <a:solidFill>
                  <a:srgbClr val="FF0000"/>
                </a:solidFill>
                <a:latin typeface="+mn-lt"/>
                <a:ea typeface="楷体" panose="02010609060101010101" pitchFamily="49" charset="-122"/>
                <a:cs typeface="Times New Roman" panose="02020603050405020304"/>
              </a:rPr>
              <a:t>个</a:t>
            </a:r>
            <a:endParaRPr lang="zh-CN" altLang="en-US" sz="2400" b="1" kern="0" dirty="0">
              <a:solidFill>
                <a:srgbClr val="FF0000"/>
              </a:solidFill>
              <a:latin typeface="+mn-lt"/>
              <a:ea typeface="楷体" panose="02010609060101010101" pitchFamily="49" charset="-122"/>
              <a:cs typeface="Times New Roman" panose="02020603050405020304"/>
            </a:endParaRPr>
          </a:p>
        </p:txBody>
      </p:sp>
      <p:sp>
        <p:nvSpPr>
          <p:cNvPr id="35" name="文本框 34"/>
          <p:cNvSpPr txBox="1"/>
          <p:nvPr/>
        </p:nvSpPr>
        <p:spPr>
          <a:xfrm>
            <a:off x="6012160" y="4082077"/>
            <a:ext cx="902256" cy="575994"/>
          </a:xfrm>
          <a:prstGeom prst="rect">
            <a:avLst/>
          </a:prstGeom>
        </p:spPr>
        <p:txBody>
          <a:bodyPr wrap="square" rtlCol="0">
            <a:noAutofit/>
          </a:bodyPr>
          <a:lstStyle/>
          <a:p>
            <a:pPr marL="0" indent="0" algn="l" defTabSz="914400" eaLnBrk="1" hangingPunct="1">
              <a:lnSpc>
                <a:spcPct val="130000"/>
              </a:lnSpc>
            </a:pPr>
            <a:r>
              <a:rPr lang="en-US" altLang="zh-CN" sz="2400" b="1" kern="0" dirty="0">
                <a:solidFill>
                  <a:srgbClr val="FF0000"/>
                </a:solidFill>
                <a:latin typeface="+mn-lt"/>
                <a:ea typeface="楷体" panose="02010609060101010101" pitchFamily="49" charset="-122"/>
                <a:cs typeface="Times New Roman" panose="02020603050405020304"/>
              </a:rPr>
              <a:t>7</a:t>
            </a:r>
            <a:r>
              <a:rPr lang="zh-CN" altLang="en-US" sz="2400" b="1" kern="0" dirty="0">
                <a:solidFill>
                  <a:srgbClr val="FF0000"/>
                </a:solidFill>
                <a:latin typeface="+mn-lt"/>
                <a:ea typeface="楷体" panose="02010609060101010101" pitchFamily="49" charset="-122"/>
                <a:cs typeface="Times New Roman" panose="02020603050405020304"/>
              </a:rPr>
              <a:t>个</a:t>
            </a:r>
            <a:endParaRPr lang="zh-CN" altLang="en-US" sz="2400" b="1" kern="0" dirty="0">
              <a:solidFill>
                <a:srgbClr val="FF0000"/>
              </a:solidFill>
              <a:latin typeface="+mn-lt"/>
              <a:ea typeface="楷体" panose="02010609060101010101" pitchFamily="49" charset="-122"/>
              <a:cs typeface="Times New Roman" panose="020206030504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par>
                                <p:cTn id="48" presetID="1"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文本框 7"/>
          <p:cNvSpPr txBox="1">
            <a:spLocks noChangeArrowheads="1"/>
          </p:cNvSpPr>
          <p:nvPr/>
        </p:nvSpPr>
        <p:spPr bwMode="auto">
          <a:xfrm>
            <a:off x="269776" y="2279362"/>
            <a:ext cx="86044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zh-CN" altLang="en-US" sz="2800" b="1" dirty="0">
                <a:latin typeface="黑体" panose="02010609060101010101" pitchFamily="49" charset="-122"/>
                <a:ea typeface="黑体" panose="02010609060101010101" pitchFamily="49" charset="-122"/>
              </a:rPr>
              <a:t>通过本节课的学习，你们又有哪些新的收获？</a:t>
            </a:r>
            <a:endParaRPr lang="zh-CN" altLang="en-US" sz="2800" b="1" dirty="0">
              <a:latin typeface="黑体" panose="02010609060101010101" pitchFamily="49" charset="-122"/>
              <a:ea typeface="黑体" panose="02010609060101010101" pitchFamily="49" charset="-122"/>
            </a:endParaRPr>
          </a:p>
        </p:txBody>
      </p:sp>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3" y="60325"/>
            <a:ext cx="4027239"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355688" y="204788"/>
            <a:ext cx="2656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五、课堂小结</a:t>
            </a:r>
            <a:endParaRPr lang="zh-CN" altLang="en-US" sz="3200" b="1" dirty="0">
              <a:solidFill>
                <a:schemeClr val="accent2"/>
              </a:solidFill>
              <a:latin typeface="黑体" panose="02010609060101010101" pitchFamily="49" charset="-122"/>
              <a:ea typeface="黑体"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MConnector"/>
          <p:cNvSpPr/>
          <p:nvPr/>
        </p:nvSpPr>
        <p:spPr>
          <a:xfrm>
            <a:off x="2168044" y="1983242"/>
            <a:ext cx="947607" cy="944700"/>
          </a:xfrm>
          <a:custGeom>
            <a:avLst/>
            <a:gdLst/>
            <a:ahLst/>
            <a:cxnLst/>
            <a:rect l="0" t="0" r="0" b="0"/>
            <a:pathLst>
              <a:path w="888300" h="944700" fill="none">
                <a:moveTo>
                  <a:pt x="-3525" y="472350"/>
                </a:moveTo>
                <a:lnTo>
                  <a:pt x="314289" y="472350"/>
                </a:lnTo>
                <a:lnTo>
                  <a:pt x="314289" y="-387750"/>
                </a:lnTo>
                <a:cubicBezTo>
                  <a:pt x="314289" y="-434449"/>
                  <a:pt x="352190" y="-472350"/>
                  <a:pt x="398889" y="-472350"/>
                </a:cubicBezTo>
                <a:lnTo>
                  <a:pt x="884775" y="-472350"/>
                </a:lnTo>
              </a:path>
            </a:pathLst>
          </a:custGeom>
          <a:noFill/>
          <a:ln w="28200" cap="rnd">
            <a:solidFill>
              <a:srgbClr val="24405D"/>
            </a:solidFill>
            <a:round/>
          </a:ln>
        </p:spPr>
        <p:txBody>
          <a:bodyPr/>
          <a:lstStyle/>
          <a:p>
            <a:endParaRPr lang="zh-CN" altLang="en-US">
              <a:latin typeface="+mn-lt"/>
              <a:ea typeface="+mj-ea"/>
            </a:endParaRPr>
          </a:p>
        </p:txBody>
      </p:sp>
      <p:sp>
        <p:nvSpPr>
          <p:cNvPr id="3" name="MMConnector"/>
          <p:cNvSpPr/>
          <p:nvPr/>
        </p:nvSpPr>
        <p:spPr>
          <a:xfrm>
            <a:off x="2168044" y="2598355"/>
            <a:ext cx="947607" cy="285525"/>
          </a:xfrm>
          <a:custGeom>
            <a:avLst/>
            <a:gdLst/>
            <a:ahLst/>
            <a:cxnLst/>
            <a:rect l="0" t="0" r="0" b="0"/>
            <a:pathLst>
              <a:path w="888300" h="285525" fill="none">
                <a:moveTo>
                  <a:pt x="-3525" y="-142762"/>
                </a:moveTo>
                <a:lnTo>
                  <a:pt x="314289" y="-142762"/>
                </a:lnTo>
                <a:lnTo>
                  <a:pt x="314289" y="58163"/>
                </a:lnTo>
                <a:cubicBezTo>
                  <a:pt x="314289" y="104862"/>
                  <a:pt x="352190" y="142763"/>
                  <a:pt x="398889" y="142763"/>
                </a:cubicBezTo>
                <a:lnTo>
                  <a:pt x="884775" y="142763"/>
                </a:lnTo>
              </a:path>
            </a:pathLst>
          </a:custGeom>
          <a:noFill/>
          <a:ln w="28200" cap="rnd">
            <a:solidFill>
              <a:srgbClr val="24405D"/>
            </a:solidFill>
            <a:round/>
          </a:ln>
        </p:spPr>
        <p:txBody>
          <a:bodyPr/>
          <a:lstStyle/>
          <a:p>
            <a:endParaRPr lang="zh-CN" altLang="en-US">
              <a:latin typeface="+mn-lt"/>
              <a:ea typeface="+mj-ea"/>
            </a:endParaRPr>
          </a:p>
        </p:txBody>
      </p:sp>
      <p:sp>
        <p:nvSpPr>
          <p:cNvPr id="4" name="MMConnector"/>
          <p:cNvSpPr/>
          <p:nvPr/>
        </p:nvSpPr>
        <p:spPr>
          <a:xfrm>
            <a:off x="2168044" y="3118330"/>
            <a:ext cx="947607" cy="1320320"/>
          </a:xfrm>
          <a:custGeom>
            <a:avLst/>
            <a:gdLst/>
            <a:ahLst/>
            <a:cxnLst/>
            <a:rect l="0" t="0" r="0" b="0"/>
            <a:pathLst>
              <a:path w="888300" h="1230225" fill="none">
                <a:moveTo>
                  <a:pt x="-3525" y="-615112"/>
                </a:moveTo>
                <a:lnTo>
                  <a:pt x="314289" y="-615112"/>
                </a:lnTo>
                <a:lnTo>
                  <a:pt x="314289" y="530513"/>
                </a:lnTo>
                <a:cubicBezTo>
                  <a:pt x="314289" y="577212"/>
                  <a:pt x="352190" y="615113"/>
                  <a:pt x="398889" y="615113"/>
                </a:cubicBezTo>
                <a:lnTo>
                  <a:pt x="884775" y="615113"/>
                </a:lnTo>
              </a:path>
            </a:pathLst>
          </a:custGeom>
          <a:noFill/>
          <a:ln w="28200" cap="rnd">
            <a:solidFill>
              <a:srgbClr val="24405D"/>
            </a:solidFill>
            <a:round/>
          </a:ln>
        </p:spPr>
        <p:txBody>
          <a:bodyPr/>
          <a:lstStyle/>
          <a:p>
            <a:endParaRPr lang="zh-CN" altLang="en-US">
              <a:latin typeface="+mn-lt"/>
              <a:ea typeface="+mj-ea"/>
            </a:endParaRPr>
          </a:p>
        </p:txBody>
      </p:sp>
      <p:sp>
        <p:nvSpPr>
          <p:cNvPr id="5" name="MMConnector"/>
          <p:cNvSpPr/>
          <p:nvPr/>
        </p:nvSpPr>
        <p:spPr>
          <a:xfrm>
            <a:off x="5309972" y="1368130"/>
            <a:ext cx="406117" cy="285525"/>
          </a:xfrm>
          <a:custGeom>
            <a:avLst/>
            <a:gdLst/>
            <a:ahLst/>
            <a:cxnLst/>
            <a:rect l="0" t="0" r="0" b="0"/>
            <a:pathLst>
              <a:path w="380700" h="285525" fill="none">
                <a:moveTo>
                  <a:pt x="-190350" y="142763"/>
                </a:moveTo>
                <a:lnTo>
                  <a:pt x="-24816" y="142763"/>
                </a:lnTo>
                <a:lnTo>
                  <a:pt x="-24816" y="-58162"/>
                </a:lnTo>
                <a:cubicBezTo>
                  <a:pt x="-24816" y="-104862"/>
                  <a:pt x="13085" y="-142762"/>
                  <a:pt x="59784" y="-142762"/>
                </a:cubicBezTo>
                <a:lnTo>
                  <a:pt x="190350" y="-142762"/>
                </a:lnTo>
              </a:path>
            </a:pathLst>
          </a:custGeom>
          <a:noFill/>
          <a:ln w="14100" cap="rnd">
            <a:solidFill>
              <a:srgbClr val="24405D"/>
            </a:solidFill>
            <a:round/>
          </a:ln>
        </p:spPr>
        <p:txBody>
          <a:bodyPr/>
          <a:lstStyle/>
          <a:p>
            <a:endParaRPr lang="zh-CN" altLang="en-US">
              <a:latin typeface="+mn-lt"/>
              <a:ea typeface="+mj-ea"/>
            </a:endParaRPr>
          </a:p>
        </p:txBody>
      </p:sp>
      <p:sp>
        <p:nvSpPr>
          <p:cNvPr id="6" name="MMConnector"/>
          <p:cNvSpPr/>
          <p:nvPr/>
        </p:nvSpPr>
        <p:spPr>
          <a:xfrm>
            <a:off x="5309972" y="1653655"/>
            <a:ext cx="229531" cy="285525"/>
          </a:xfrm>
          <a:custGeom>
            <a:avLst/>
            <a:gdLst/>
            <a:ahLst/>
            <a:cxnLst/>
            <a:rect l="0" t="0" r="0" b="0"/>
            <a:pathLst>
              <a:path w="215166" h="285525" fill="none">
                <a:moveTo>
                  <a:pt x="-24816" y="-142762"/>
                </a:moveTo>
                <a:lnTo>
                  <a:pt x="-24816" y="58163"/>
                </a:lnTo>
                <a:cubicBezTo>
                  <a:pt x="-24816" y="104862"/>
                  <a:pt x="13085" y="142763"/>
                  <a:pt x="59784" y="142763"/>
                </a:cubicBezTo>
                <a:lnTo>
                  <a:pt x="190350" y="142763"/>
                </a:lnTo>
              </a:path>
            </a:pathLst>
          </a:custGeom>
          <a:noFill/>
          <a:ln w="14100" cap="rnd">
            <a:solidFill>
              <a:srgbClr val="24405D"/>
            </a:solidFill>
            <a:round/>
          </a:ln>
        </p:spPr>
        <p:txBody>
          <a:bodyPr/>
          <a:lstStyle/>
          <a:p>
            <a:endParaRPr lang="zh-CN" altLang="en-US">
              <a:latin typeface="+mn-lt"/>
              <a:ea typeface="+mj-ea"/>
            </a:endParaRPr>
          </a:p>
        </p:txBody>
      </p:sp>
      <p:sp>
        <p:nvSpPr>
          <p:cNvPr id="7" name="MMConnector"/>
          <p:cNvSpPr/>
          <p:nvPr/>
        </p:nvSpPr>
        <p:spPr>
          <a:xfrm>
            <a:off x="5309972" y="3786073"/>
            <a:ext cx="406117" cy="14100"/>
          </a:xfrm>
          <a:custGeom>
            <a:avLst/>
            <a:gdLst/>
            <a:ahLst/>
            <a:cxnLst/>
            <a:rect l="0" t="0" r="0" b="0"/>
            <a:pathLst>
              <a:path w="380700" h="14100" fill="none">
                <a:moveTo>
                  <a:pt x="-190350" y="0"/>
                </a:moveTo>
                <a:lnTo>
                  <a:pt x="-24816" y="0"/>
                </a:lnTo>
                <a:cubicBezTo>
                  <a:pt x="-24816" y="0"/>
                  <a:pt x="13085" y="0"/>
                  <a:pt x="59784" y="0"/>
                </a:cubicBezTo>
                <a:lnTo>
                  <a:pt x="190350" y="0"/>
                </a:lnTo>
              </a:path>
            </a:pathLst>
          </a:custGeom>
          <a:noFill/>
          <a:ln w="14100" cap="rnd">
            <a:solidFill>
              <a:srgbClr val="24405D"/>
            </a:solidFill>
            <a:round/>
          </a:ln>
        </p:spPr>
        <p:txBody>
          <a:bodyPr/>
          <a:lstStyle/>
          <a:p>
            <a:endParaRPr lang="zh-CN" altLang="en-US">
              <a:latin typeface="+mn-lt"/>
              <a:ea typeface="+mj-ea"/>
            </a:endParaRPr>
          </a:p>
        </p:txBody>
      </p:sp>
      <p:sp>
        <p:nvSpPr>
          <p:cNvPr id="8" name="MMConnector"/>
          <p:cNvSpPr/>
          <p:nvPr/>
        </p:nvSpPr>
        <p:spPr>
          <a:xfrm>
            <a:off x="5309972" y="2741117"/>
            <a:ext cx="406117" cy="14100"/>
          </a:xfrm>
          <a:custGeom>
            <a:avLst/>
            <a:gdLst/>
            <a:ahLst/>
            <a:cxnLst/>
            <a:rect l="0" t="0" r="0" b="0"/>
            <a:pathLst>
              <a:path w="380700" h="14100" fill="none">
                <a:moveTo>
                  <a:pt x="-190350" y="0"/>
                </a:moveTo>
                <a:lnTo>
                  <a:pt x="-24816" y="0"/>
                </a:lnTo>
                <a:cubicBezTo>
                  <a:pt x="-24816" y="0"/>
                  <a:pt x="13085" y="0"/>
                  <a:pt x="59784" y="0"/>
                </a:cubicBezTo>
                <a:lnTo>
                  <a:pt x="190350" y="0"/>
                </a:lnTo>
              </a:path>
            </a:pathLst>
          </a:custGeom>
          <a:noFill/>
          <a:ln w="14100" cap="rnd">
            <a:solidFill>
              <a:srgbClr val="24405D"/>
            </a:solidFill>
            <a:round/>
          </a:ln>
        </p:spPr>
        <p:txBody>
          <a:bodyPr/>
          <a:lstStyle/>
          <a:p>
            <a:endParaRPr lang="zh-CN" altLang="en-US">
              <a:latin typeface="+mn-lt"/>
              <a:ea typeface="+mj-ea"/>
            </a:endParaRPr>
          </a:p>
        </p:txBody>
      </p:sp>
      <p:sp>
        <p:nvSpPr>
          <p:cNvPr id="9" name="MainIdea"/>
          <p:cNvSpPr/>
          <p:nvPr/>
        </p:nvSpPr>
        <p:spPr>
          <a:xfrm>
            <a:off x="439080" y="2074892"/>
            <a:ext cx="1725203" cy="761400"/>
          </a:xfrm>
          <a:custGeom>
            <a:avLst/>
            <a:gdLst>
              <a:gd name="rtl" fmla="*/ 286230 w 1762500"/>
              <a:gd name="rtt" fmla="*/ 238290 h 761400"/>
              <a:gd name="rtr" fmla="*/ 1470630 w 1762500"/>
              <a:gd name="rtb" fmla="*/ 548490 h 761400"/>
            </a:gdLst>
            <a:ahLst/>
            <a:cxnLst/>
            <a:rect l="rtl" t="rtt" r="rtr" b="rtb"/>
            <a:pathLst>
              <a:path w="1762500" h="761400">
                <a:moveTo>
                  <a:pt x="0" y="0"/>
                </a:moveTo>
                <a:lnTo>
                  <a:pt x="1762500" y="0"/>
                </a:lnTo>
                <a:lnTo>
                  <a:pt x="1762500" y="761400"/>
                </a:lnTo>
                <a:lnTo>
                  <a:pt x="0" y="761400"/>
                </a:lnTo>
                <a:lnTo>
                  <a:pt x="0" y="0"/>
                </a:lnTo>
                <a:close/>
              </a:path>
            </a:pathLst>
          </a:custGeom>
          <a:solidFill>
            <a:srgbClr val="24405D"/>
          </a:solidFill>
          <a:ln w="42300" cap="flat">
            <a:solidFill>
              <a:srgbClr val="24405D"/>
            </a:solidFill>
            <a:round/>
          </a:ln>
        </p:spPr>
        <p:txBody>
          <a:bodyPr wrap="none" lIns="0" tIns="0" rIns="0" bIns="22500" rtlCol="0" anchor="ctr"/>
          <a:lstStyle/>
          <a:p>
            <a:pPr algn="ctr"/>
            <a:r>
              <a:rPr sz="2800" dirty="0" err="1">
                <a:solidFill>
                  <a:srgbClr val="FFFFFF"/>
                </a:solidFill>
                <a:latin typeface="+mn-lt"/>
                <a:ea typeface="+mj-ea"/>
              </a:rPr>
              <a:t>观察物体</a:t>
            </a:r>
            <a:endParaRPr sz="2800" dirty="0">
              <a:solidFill>
                <a:srgbClr val="FFFFFF"/>
              </a:solidFill>
              <a:latin typeface="+mn-lt"/>
              <a:ea typeface="+mj-ea"/>
            </a:endParaRPr>
          </a:p>
        </p:txBody>
      </p:sp>
      <p:sp>
        <p:nvSpPr>
          <p:cNvPr id="10" name="MainTopic"/>
          <p:cNvSpPr/>
          <p:nvPr/>
        </p:nvSpPr>
        <p:spPr>
          <a:xfrm>
            <a:off x="3111891" y="1271192"/>
            <a:ext cx="2003033" cy="479400"/>
          </a:xfrm>
          <a:custGeom>
            <a:avLst/>
            <a:gdLst>
              <a:gd name="rtl" fmla="*/ 243930 w 2129100"/>
              <a:gd name="rtt" fmla="*/ 125490 h 479400"/>
              <a:gd name="rtr" fmla="*/ 1879530 w 2129100"/>
              <a:gd name="rtb" fmla="*/ 379290 h 479400"/>
            </a:gdLst>
            <a:ahLst/>
            <a:cxnLst/>
            <a:rect l="rtl" t="rtt" r="rtr" b="rtb"/>
            <a:pathLst>
              <a:path w="2129100" h="479400">
                <a:moveTo>
                  <a:pt x="0" y="0"/>
                </a:moveTo>
                <a:lnTo>
                  <a:pt x="2129100" y="0"/>
                </a:lnTo>
                <a:lnTo>
                  <a:pt x="2129100" y="479400"/>
                </a:lnTo>
                <a:lnTo>
                  <a:pt x="0" y="479400"/>
                </a:lnTo>
                <a:lnTo>
                  <a:pt x="0" y="0"/>
                </a:lnTo>
                <a:close/>
              </a:path>
            </a:pathLst>
          </a:custGeom>
          <a:solidFill>
            <a:srgbClr val="2FAEA9"/>
          </a:solidFill>
          <a:ln w="14100" cap="flat">
            <a:solidFill>
              <a:srgbClr val="2FAEA9"/>
            </a:solidFill>
            <a:round/>
          </a:ln>
        </p:spPr>
        <p:txBody>
          <a:bodyPr wrap="none" lIns="0" tIns="0" rIns="0" bIns="22500" rtlCol="0" anchor="ctr"/>
          <a:lstStyle/>
          <a:p>
            <a:pPr algn="ctr"/>
            <a:r>
              <a:rPr sz="1705" dirty="0" err="1">
                <a:solidFill>
                  <a:srgbClr val="FFFFFF"/>
                </a:solidFill>
                <a:latin typeface="+mn-lt"/>
                <a:ea typeface="+mj-ea"/>
              </a:rPr>
              <a:t>从一个方向观察</a:t>
            </a:r>
            <a:endParaRPr sz="1705" dirty="0">
              <a:solidFill>
                <a:srgbClr val="FFFFFF"/>
              </a:solidFill>
              <a:latin typeface="+mn-lt"/>
              <a:ea typeface="+mj-ea"/>
            </a:endParaRPr>
          </a:p>
        </p:txBody>
      </p:sp>
      <p:sp>
        <p:nvSpPr>
          <p:cNvPr id="11" name="MainTopic"/>
          <p:cNvSpPr/>
          <p:nvPr/>
        </p:nvSpPr>
        <p:spPr>
          <a:xfrm>
            <a:off x="3111891" y="2501417"/>
            <a:ext cx="2003035" cy="479400"/>
          </a:xfrm>
          <a:custGeom>
            <a:avLst/>
            <a:gdLst>
              <a:gd name="rtl" fmla="*/ 243930 w 2129100"/>
              <a:gd name="rtt" fmla="*/ 125490 h 479400"/>
              <a:gd name="rtr" fmla="*/ 1879530 w 2129100"/>
              <a:gd name="rtb" fmla="*/ 379290 h 479400"/>
            </a:gdLst>
            <a:ahLst/>
            <a:cxnLst/>
            <a:rect l="rtl" t="rtt" r="rtr" b="rtb"/>
            <a:pathLst>
              <a:path w="2129100" h="479400">
                <a:moveTo>
                  <a:pt x="0" y="0"/>
                </a:moveTo>
                <a:lnTo>
                  <a:pt x="2129100" y="0"/>
                </a:lnTo>
                <a:lnTo>
                  <a:pt x="2129100" y="479400"/>
                </a:lnTo>
                <a:lnTo>
                  <a:pt x="0" y="479400"/>
                </a:lnTo>
                <a:lnTo>
                  <a:pt x="0" y="0"/>
                </a:lnTo>
                <a:close/>
              </a:path>
            </a:pathLst>
          </a:custGeom>
          <a:solidFill>
            <a:srgbClr val="2FAEA9"/>
          </a:solidFill>
          <a:ln w="14100" cap="flat">
            <a:solidFill>
              <a:srgbClr val="2FAEA9"/>
            </a:solidFill>
            <a:round/>
          </a:ln>
        </p:spPr>
        <p:txBody>
          <a:bodyPr wrap="none" lIns="0" tIns="0" rIns="0" bIns="22500" rtlCol="0" anchor="ctr"/>
          <a:lstStyle/>
          <a:p>
            <a:pPr algn="ctr"/>
            <a:r>
              <a:rPr sz="1705">
                <a:solidFill>
                  <a:srgbClr val="FFFFFF"/>
                </a:solidFill>
                <a:latin typeface="+mn-lt"/>
                <a:ea typeface="+mj-ea"/>
              </a:rPr>
              <a:t>从两个方向观察</a:t>
            </a:r>
            <a:endParaRPr sz="1705">
              <a:solidFill>
                <a:srgbClr val="FFFFFF"/>
              </a:solidFill>
              <a:latin typeface="+mn-lt"/>
              <a:ea typeface="+mj-ea"/>
            </a:endParaRPr>
          </a:p>
        </p:txBody>
      </p:sp>
      <p:sp>
        <p:nvSpPr>
          <p:cNvPr id="12" name="MainTopic"/>
          <p:cNvSpPr/>
          <p:nvPr/>
        </p:nvSpPr>
        <p:spPr>
          <a:xfrm>
            <a:off x="3111891" y="3546373"/>
            <a:ext cx="2003035" cy="479400"/>
          </a:xfrm>
          <a:custGeom>
            <a:avLst/>
            <a:gdLst>
              <a:gd name="rtl" fmla="*/ 243930 w 2129100"/>
              <a:gd name="rtt" fmla="*/ 125490 h 479400"/>
              <a:gd name="rtr" fmla="*/ 1879530 w 2129100"/>
              <a:gd name="rtb" fmla="*/ 379290 h 479400"/>
            </a:gdLst>
            <a:ahLst/>
            <a:cxnLst/>
            <a:rect l="rtl" t="rtt" r="rtr" b="rtb"/>
            <a:pathLst>
              <a:path w="2129100" h="479400">
                <a:moveTo>
                  <a:pt x="0" y="0"/>
                </a:moveTo>
                <a:lnTo>
                  <a:pt x="2129100" y="0"/>
                </a:lnTo>
                <a:lnTo>
                  <a:pt x="2129100" y="479400"/>
                </a:lnTo>
                <a:lnTo>
                  <a:pt x="0" y="479400"/>
                </a:lnTo>
                <a:lnTo>
                  <a:pt x="0" y="0"/>
                </a:lnTo>
                <a:close/>
              </a:path>
            </a:pathLst>
          </a:custGeom>
          <a:solidFill>
            <a:srgbClr val="2FAEA9"/>
          </a:solidFill>
          <a:ln w="14100" cap="flat">
            <a:solidFill>
              <a:srgbClr val="2FAEA9"/>
            </a:solidFill>
            <a:round/>
          </a:ln>
        </p:spPr>
        <p:txBody>
          <a:bodyPr wrap="none" lIns="0" tIns="0" rIns="0" bIns="22500" rtlCol="0" anchor="ctr"/>
          <a:lstStyle/>
          <a:p>
            <a:pPr algn="ctr"/>
            <a:r>
              <a:rPr sz="1705">
                <a:solidFill>
                  <a:srgbClr val="FFFFFF"/>
                </a:solidFill>
                <a:latin typeface="+mn-lt"/>
                <a:ea typeface="+mj-ea"/>
              </a:rPr>
              <a:t>从三个方向观察</a:t>
            </a:r>
            <a:endParaRPr sz="1705">
              <a:solidFill>
                <a:srgbClr val="FFFFFF"/>
              </a:solidFill>
              <a:latin typeface="+mn-lt"/>
              <a:ea typeface="+mj-ea"/>
            </a:endParaRPr>
          </a:p>
        </p:txBody>
      </p:sp>
      <p:sp>
        <p:nvSpPr>
          <p:cNvPr id="13" name="SubTopic"/>
          <p:cNvSpPr/>
          <p:nvPr/>
        </p:nvSpPr>
        <p:spPr>
          <a:xfrm>
            <a:off x="5513031" y="953859"/>
            <a:ext cx="3233896" cy="479400"/>
          </a:xfrm>
          <a:custGeom>
            <a:avLst/>
            <a:gdLst>
              <a:gd name="rtl" fmla="*/ 117030 w 3031500"/>
              <a:gd name="rtt" fmla="*/ 54990 h 479400"/>
              <a:gd name="rtr" fmla="*/ 2937030 w 3031500"/>
              <a:gd name="rtb" fmla="*/ 477990 h 479400"/>
            </a:gdLst>
            <a:ahLst/>
            <a:cxnLst/>
            <a:rect l="rtl" t="rtt" r="rtr" b="rtb"/>
            <a:pathLst>
              <a:path w="3031500" h="479400" stroke="0">
                <a:moveTo>
                  <a:pt x="0" y="0"/>
                </a:moveTo>
                <a:lnTo>
                  <a:pt x="3031500" y="0"/>
                </a:lnTo>
                <a:lnTo>
                  <a:pt x="3031500" y="479400"/>
                </a:lnTo>
                <a:lnTo>
                  <a:pt x="0" y="479400"/>
                </a:lnTo>
                <a:lnTo>
                  <a:pt x="0" y="0"/>
                </a:lnTo>
                <a:close/>
              </a:path>
            </a:pathLst>
          </a:custGeom>
          <a:noFill/>
          <a:ln w="14100" cap="flat">
            <a:solidFill>
              <a:srgbClr val="24405D"/>
            </a:solidFill>
            <a:round/>
          </a:ln>
        </p:spPr>
        <p:txBody>
          <a:bodyPr wrap="square" lIns="0" tIns="0" rIns="0" bIns="22500" rtlCol="0" anchor="ctr"/>
          <a:lstStyle/>
          <a:p>
            <a:pPr algn="l"/>
            <a:r>
              <a:rPr sz="1600" b="1" dirty="0" err="1">
                <a:latin typeface="楷体" panose="02010609060101010101" pitchFamily="49" charset="-122"/>
                <a:ea typeface="楷体" panose="02010609060101010101" pitchFamily="49" charset="-122"/>
              </a:rPr>
              <a:t>根据从某一方向观察到的图形</a:t>
            </a:r>
            <a:r>
              <a:rPr sz="1600" b="1" dirty="0">
                <a:latin typeface="楷体" panose="02010609060101010101" pitchFamily="49" charset="-122"/>
                <a:ea typeface="楷体" panose="02010609060101010101" pitchFamily="49" charset="-122"/>
              </a:rPr>
              <a:t>，</a:t>
            </a:r>
            <a:endParaRPr sz="1600" b="1" dirty="0">
              <a:latin typeface="楷体" panose="02010609060101010101" pitchFamily="49" charset="-122"/>
              <a:ea typeface="楷体" panose="02010609060101010101" pitchFamily="49" charset="-122"/>
            </a:endParaRPr>
          </a:p>
          <a:p>
            <a:pPr algn="l"/>
            <a:r>
              <a:rPr sz="1600" b="1" dirty="0" err="1">
                <a:latin typeface="楷体" panose="02010609060101010101" pitchFamily="49" charset="-122"/>
                <a:ea typeface="楷体" panose="02010609060101010101" pitchFamily="49" charset="-122"/>
              </a:rPr>
              <a:t>可以摆出多种不同的几何体</a:t>
            </a:r>
            <a:endParaRPr sz="1600" b="1" dirty="0">
              <a:latin typeface="楷体" panose="02010609060101010101" pitchFamily="49" charset="-122"/>
              <a:ea typeface="楷体" panose="02010609060101010101" pitchFamily="49" charset="-122"/>
            </a:endParaRPr>
          </a:p>
        </p:txBody>
      </p:sp>
      <p:sp>
        <p:nvSpPr>
          <p:cNvPr id="14" name="SubTopic"/>
          <p:cNvSpPr/>
          <p:nvPr/>
        </p:nvSpPr>
        <p:spPr>
          <a:xfrm>
            <a:off x="5513031" y="1556717"/>
            <a:ext cx="3444475" cy="479400"/>
          </a:xfrm>
          <a:custGeom>
            <a:avLst/>
            <a:gdLst>
              <a:gd name="rtl" fmla="*/ 117030 w 3228900"/>
              <a:gd name="rtt" fmla="*/ 54990 h 479400"/>
              <a:gd name="rtr" fmla="*/ 3134430 w 3228900"/>
              <a:gd name="rtb" fmla="*/ 477990 h 479400"/>
            </a:gdLst>
            <a:ahLst/>
            <a:cxnLst/>
            <a:rect l="rtl" t="rtt" r="rtr" b="rtb"/>
            <a:pathLst>
              <a:path w="3228900" h="479400" stroke="0">
                <a:moveTo>
                  <a:pt x="0" y="0"/>
                </a:moveTo>
                <a:lnTo>
                  <a:pt x="3228900" y="0"/>
                </a:lnTo>
                <a:lnTo>
                  <a:pt x="3228900" y="479400"/>
                </a:lnTo>
                <a:lnTo>
                  <a:pt x="0" y="479400"/>
                </a:lnTo>
                <a:lnTo>
                  <a:pt x="0" y="0"/>
                </a:lnTo>
                <a:close/>
              </a:path>
            </a:pathLst>
          </a:custGeom>
          <a:noFill/>
          <a:ln w="14100" cap="flat">
            <a:solidFill>
              <a:srgbClr val="24405D"/>
            </a:solidFill>
            <a:round/>
          </a:ln>
        </p:spPr>
        <p:txBody>
          <a:bodyPr wrap="square" lIns="0" tIns="0" rIns="0" bIns="22500" rtlCol="0" anchor="ctr"/>
          <a:lstStyle/>
          <a:p>
            <a:pPr algn="l"/>
            <a:r>
              <a:rPr sz="1600" b="1" dirty="0" err="1">
                <a:latin typeface="楷体" panose="02010609060101010101" pitchFamily="49" charset="-122"/>
                <a:ea typeface="楷体" panose="02010609060101010101" pitchFamily="49" charset="-122"/>
              </a:rPr>
              <a:t>从同一个方向观察不同的几何体</a:t>
            </a:r>
            <a:r>
              <a:rPr sz="1600" b="1" dirty="0">
                <a:latin typeface="楷体" panose="02010609060101010101" pitchFamily="49" charset="-122"/>
                <a:ea typeface="楷体" panose="02010609060101010101" pitchFamily="49" charset="-122"/>
              </a:rPr>
              <a:t>，</a:t>
            </a:r>
            <a:endParaRPr sz="1600" b="1" dirty="0">
              <a:latin typeface="楷体" panose="02010609060101010101" pitchFamily="49" charset="-122"/>
              <a:ea typeface="楷体" panose="02010609060101010101" pitchFamily="49" charset="-122"/>
            </a:endParaRPr>
          </a:p>
          <a:p>
            <a:pPr algn="l"/>
            <a:r>
              <a:rPr sz="1600" b="1" dirty="0" err="1">
                <a:latin typeface="楷体" panose="02010609060101010101" pitchFamily="49" charset="-122"/>
                <a:ea typeface="楷体" panose="02010609060101010101" pitchFamily="49" charset="-122"/>
              </a:rPr>
              <a:t>观察到的图形可能是相同的</a:t>
            </a:r>
            <a:endParaRPr sz="1600" b="1" dirty="0">
              <a:latin typeface="楷体" panose="02010609060101010101" pitchFamily="49" charset="-122"/>
              <a:ea typeface="楷体" panose="02010609060101010101" pitchFamily="49" charset="-122"/>
            </a:endParaRPr>
          </a:p>
        </p:txBody>
      </p:sp>
      <p:sp>
        <p:nvSpPr>
          <p:cNvPr id="15" name="SubTopic"/>
          <p:cNvSpPr/>
          <p:nvPr/>
        </p:nvSpPr>
        <p:spPr>
          <a:xfrm>
            <a:off x="5539503" y="3546373"/>
            <a:ext cx="3444475" cy="479400"/>
          </a:xfrm>
          <a:custGeom>
            <a:avLst/>
            <a:gdLst>
              <a:gd name="rtl" fmla="*/ 117030 w 3228900"/>
              <a:gd name="rtt" fmla="*/ 54990 h 479400"/>
              <a:gd name="rtr" fmla="*/ 3134430 w 3228900"/>
              <a:gd name="rtb" fmla="*/ 477990 h 479400"/>
            </a:gdLst>
            <a:ahLst/>
            <a:cxnLst/>
            <a:rect l="rtl" t="rtt" r="rtr" b="rtb"/>
            <a:pathLst>
              <a:path w="3228900" h="479400" stroke="0">
                <a:moveTo>
                  <a:pt x="0" y="0"/>
                </a:moveTo>
                <a:lnTo>
                  <a:pt x="3228900" y="0"/>
                </a:lnTo>
                <a:lnTo>
                  <a:pt x="3228900" y="479400"/>
                </a:lnTo>
                <a:lnTo>
                  <a:pt x="0" y="479400"/>
                </a:lnTo>
                <a:lnTo>
                  <a:pt x="0" y="0"/>
                </a:lnTo>
                <a:close/>
              </a:path>
            </a:pathLst>
          </a:custGeom>
          <a:noFill/>
          <a:ln w="14100" cap="flat">
            <a:solidFill>
              <a:srgbClr val="24405D"/>
            </a:solidFill>
            <a:round/>
          </a:ln>
        </p:spPr>
        <p:txBody>
          <a:bodyPr wrap="square" lIns="0" tIns="0" rIns="0" bIns="22500" rtlCol="0" anchor="ctr"/>
          <a:lstStyle/>
          <a:p>
            <a:pPr algn="l">
              <a:lnSpc>
                <a:spcPct val="100000"/>
              </a:lnSpc>
            </a:pPr>
            <a:r>
              <a:rPr sz="1600" b="1" dirty="0" err="1">
                <a:latin typeface="楷体" panose="02010609060101010101" pitchFamily="49" charset="-122"/>
                <a:ea typeface="楷体" panose="02010609060101010101" pitchFamily="49" charset="-122"/>
              </a:rPr>
              <a:t>根据从三个方向观察到的图形摆几</a:t>
            </a:r>
            <a:endParaRPr sz="1600" b="1" dirty="0">
              <a:latin typeface="楷体" panose="02010609060101010101" pitchFamily="49" charset="-122"/>
              <a:ea typeface="楷体" panose="02010609060101010101" pitchFamily="49" charset="-122"/>
            </a:endParaRPr>
          </a:p>
          <a:p>
            <a:pPr algn="l">
              <a:lnSpc>
                <a:spcPct val="100000"/>
              </a:lnSpc>
            </a:pPr>
            <a:r>
              <a:rPr sz="1600" b="1" dirty="0" err="1">
                <a:latin typeface="楷体" panose="02010609060101010101" pitchFamily="49" charset="-122"/>
                <a:ea typeface="楷体" panose="02010609060101010101" pitchFamily="49" charset="-122"/>
              </a:rPr>
              <a:t>何体，可以确定几何体的形状</a:t>
            </a:r>
            <a:endParaRPr sz="1600" b="1" dirty="0">
              <a:latin typeface="楷体" panose="02010609060101010101" pitchFamily="49" charset="-122"/>
              <a:ea typeface="楷体" panose="02010609060101010101" pitchFamily="49" charset="-122"/>
            </a:endParaRPr>
          </a:p>
        </p:txBody>
      </p:sp>
      <p:sp>
        <p:nvSpPr>
          <p:cNvPr id="16" name="SubTopic"/>
          <p:cNvSpPr/>
          <p:nvPr/>
        </p:nvSpPr>
        <p:spPr>
          <a:xfrm>
            <a:off x="5384296" y="2488837"/>
            <a:ext cx="3137307" cy="500217"/>
          </a:xfrm>
          <a:custGeom>
            <a:avLst/>
            <a:gdLst>
              <a:gd name="rtl" fmla="*/ 117030 w 1254900"/>
              <a:gd name="rtt" fmla="*/ 54990 h 267900"/>
              <a:gd name="rtr" fmla="*/ 1160430 w 1254900"/>
              <a:gd name="rtb" fmla="*/ 266490 h 267900"/>
            </a:gdLst>
            <a:ahLst/>
            <a:cxnLst/>
            <a:rect l="rtl" t="rtt" r="rtr" b="rtb"/>
            <a:pathLst>
              <a:path w="1254900" h="267900" stroke="0">
                <a:moveTo>
                  <a:pt x="0" y="0"/>
                </a:moveTo>
                <a:lnTo>
                  <a:pt x="1254900" y="0"/>
                </a:lnTo>
                <a:lnTo>
                  <a:pt x="1254900" y="267900"/>
                </a:lnTo>
                <a:lnTo>
                  <a:pt x="0" y="267900"/>
                </a:lnTo>
                <a:lnTo>
                  <a:pt x="0" y="0"/>
                </a:lnTo>
                <a:close/>
              </a:path>
            </a:pathLst>
          </a:custGeom>
          <a:noFill/>
          <a:ln w="14100" cap="flat">
            <a:solidFill>
              <a:srgbClr val="24405D"/>
            </a:solidFill>
            <a:round/>
          </a:ln>
        </p:spPr>
        <p:txBody>
          <a:bodyPr wrap="none" lIns="0" tIns="0" rIns="0" bIns="22500" rtlCol="0" anchor="ctr"/>
          <a:lstStyle/>
          <a:p>
            <a:r>
              <a:rPr sz="1600" b="1" dirty="0" err="1">
                <a:latin typeface="楷体" panose="02010609060101010101" pitchFamily="49" charset="-122"/>
                <a:ea typeface="楷体" panose="02010609060101010101" pitchFamily="49" charset="-122"/>
              </a:rPr>
              <a:t>摆法不确定</a:t>
            </a:r>
            <a:r>
              <a:rPr lang="en-US" sz="1600" b="1" dirty="0">
                <a:latin typeface="楷体" panose="02010609060101010101" pitchFamily="49" charset="-122"/>
                <a:ea typeface="楷体" panose="02010609060101010101" pitchFamily="49" charset="-122"/>
              </a:rPr>
              <a:t>,</a:t>
            </a:r>
            <a:r>
              <a:rPr lang="zh-CN" altLang="en-US" sz="1600" b="1" dirty="0">
                <a:solidFill>
                  <a:srgbClr val="E56775"/>
                </a:solidFill>
                <a:latin typeface="楷体" panose="02010609060101010101" pitchFamily="49" charset="-122"/>
                <a:ea typeface="楷体" panose="02010609060101010101" pitchFamily="49" charset="-122"/>
              </a:rPr>
              <a:t>可以确定小正方体</a:t>
            </a:r>
            <a:endParaRPr lang="en-US" altLang="zh-CN" sz="1600" b="1" dirty="0">
              <a:solidFill>
                <a:srgbClr val="E56775"/>
              </a:solidFill>
              <a:latin typeface="楷体" panose="02010609060101010101" pitchFamily="49" charset="-122"/>
              <a:ea typeface="楷体" panose="02010609060101010101" pitchFamily="49" charset="-122"/>
            </a:endParaRPr>
          </a:p>
          <a:p>
            <a:r>
              <a:rPr lang="zh-CN" altLang="en-US" sz="1600" b="1" dirty="0">
                <a:solidFill>
                  <a:srgbClr val="E56775"/>
                </a:solidFill>
                <a:latin typeface="楷体" panose="02010609060101010101" pitchFamily="49" charset="-122"/>
                <a:ea typeface="楷体" panose="02010609060101010101" pitchFamily="49" charset="-122"/>
              </a:rPr>
              <a:t>的个数范围</a:t>
            </a:r>
            <a:endParaRPr lang="en-US" sz="1600" b="1" dirty="0">
              <a:solidFill>
                <a:srgbClr val="E56775"/>
              </a:solidFill>
              <a:latin typeface="楷体" panose="02010609060101010101" pitchFamily="49" charset="-122"/>
              <a:ea typeface="楷体" panose="02010609060101010101" pitchFamily="49" charset="-122"/>
            </a:endParaRPr>
          </a:p>
        </p:txBody>
      </p:sp>
      <p:sp>
        <p:nvSpPr>
          <p:cNvPr id="17" name="文本框 16"/>
          <p:cNvSpPr txBox="1"/>
          <p:nvPr/>
        </p:nvSpPr>
        <p:spPr>
          <a:xfrm>
            <a:off x="3111891" y="1721498"/>
            <a:ext cx="1987516" cy="367024"/>
          </a:xfrm>
          <a:prstGeom prst="rect">
            <a:avLst/>
          </a:prstGeom>
          <a:noFill/>
        </p:spPr>
        <p:txBody>
          <a:bodyPr wrap="square" rtlCol="0">
            <a:spAutoFit/>
          </a:bodyPr>
          <a:lstStyle/>
          <a:p>
            <a:pPr algn="l" eaLnBrk="1" hangingPunct="1">
              <a:lnSpc>
                <a:spcPct val="130000"/>
              </a:lnSpc>
            </a:pPr>
            <a:r>
              <a:rPr lang="en-US" altLang="zh-CN" sz="1600" dirty="0">
                <a:latin typeface="+mj-ea"/>
                <a:ea typeface="+mj-ea"/>
                <a:cs typeface="Times New Roman" panose="02020603050405020304" pitchFamily="18" charset="0"/>
              </a:rPr>
              <a:t>【</a:t>
            </a:r>
            <a:r>
              <a:rPr lang="zh-CN" altLang="en-US" sz="1600" dirty="0">
                <a:latin typeface="+mj-ea"/>
                <a:ea typeface="+mj-ea"/>
                <a:cs typeface="Times New Roman" panose="02020603050405020304" pitchFamily="18" charset="0"/>
              </a:rPr>
              <a:t>例</a:t>
            </a:r>
            <a:r>
              <a:rPr lang="en-US" altLang="zh-CN" sz="1600" dirty="0">
                <a:latin typeface="+mj-ea"/>
                <a:ea typeface="+mj-ea"/>
                <a:cs typeface="Times New Roman" panose="02020603050405020304" pitchFamily="18" charset="0"/>
              </a:rPr>
              <a:t>1】</a:t>
            </a:r>
            <a:endParaRPr lang="zh-CN" altLang="en-US" sz="1600" dirty="0">
              <a:latin typeface="+mj-ea"/>
              <a:ea typeface="+mj-ea"/>
              <a:cs typeface="Times New Roman" panose="02020603050405020304" pitchFamily="18" charset="0"/>
            </a:endParaRPr>
          </a:p>
        </p:txBody>
      </p:sp>
      <p:sp>
        <p:nvSpPr>
          <p:cNvPr id="18" name="文本框 17"/>
          <p:cNvSpPr txBox="1"/>
          <p:nvPr/>
        </p:nvSpPr>
        <p:spPr>
          <a:xfrm>
            <a:off x="3111891" y="4009957"/>
            <a:ext cx="1987516" cy="367024"/>
          </a:xfrm>
          <a:prstGeom prst="rect">
            <a:avLst/>
          </a:prstGeom>
          <a:noFill/>
        </p:spPr>
        <p:txBody>
          <a:bodyPr wrap="square" rtlCol="0">
            <a:spAutoFit/>
          </a:bodyPr>
          <a:lstStyle/>
          <a:p>
            <a:pPr algn="l" eaLnBrk="1" hangingPunct="1">
              <a:lnSpc>
                <a:spcPct val="130000"/>
              </a:lnSpc>
            </a:pPr>
            <a:r>
              <a:rPr lang="en-US" altLang="zh-CN" sz="1600" dirty="0">
                <a:latin typeface="+mj-ea"/>
                <a:ea typeface="+mj-ea"/>
                <a:cs typeface="Times New Roman" panose="02020603050405020304" pitchFamily="18" charset="0"/>
              </a:rPr>
              <a:t>【</a:t>
            </a:r>
            <a:r>
              <a:rPr lang="zh-CN" altLang="en-US" sz="1600" dirty="0">
                <a:latin typeface="+mj-ea"/>
                <a:ea typeface="+mj-ea"/>
                <a:cs typeface="Times New Roman" panose="02020603050405020304" pitchFamily="18" charset="0"/>
              </a:rPr>
              <a:t>例</a:t>
            </a:r>
            <a:r>
              <a:rPr lang="en-US" altLang="zh-CN" sz="1600" dirty="0">
                <a:latin typeface="+mj-ea"/>
                <a:ea typeface="+mj-ea"/>
                <a:cs typeface="Times New Roman" panose="02020603050405020304" pitchFamily="18" charset="0"/>
              </a:rPr>
              <a:t>2】</a:t>
            </a:r>
            <a:endParaRPr lang="zh-CN" altLang="en-US" sz="1600" dirty="0">
              <a:latin typeface="+mj-ea"/>
              <a:ea typeface="+mj-ea"/>
              <a:cs typeface="Times New Roman" panose="02020603050405020304" pitchFamily="18" charset="0"/>
            </a:endParaRPr>
          </a:p>
        </p:txBody>
      </p:sp>
      <p:sp>
        <p:nvSpPr>
          <p:cNvPr id="28" name="文本框 27"/>
          <p:cNvSpPr txBox="1"/>
          <p:nvPr/>
        </p:nvSpPr>
        <p:spPr>
          <a:xfrm>
            <a:off x="3111891" y="2927942"/>
            <a:ext cx="1987516" cy="367024"/>
          </a:xfrm>
          <a:prstGeom prst="rect">
            <a:avLst/>
          </a:prstGeom>
          <a:noFill/>
        </p:spPr>
        <p:txBody>
          <a:bodyPr wrap="square" rtlCol="0">
            <a:spAutoFit/>
          </a:bodyPr>
          <a:lstStyle/>
          <a:p>
            <a:pPr algn="l" eaLnBrk="1" hangingPunct="1">
              <a:lnSpc>
                <a:spcPct val="130000"/>
              </a:lnSpc>
            </a:pPr>
            <a:r>
              <a:rPr lang="en-US" altLang="zh-CN" sz="1600" dirty="0">
                <a:latin typeface="+mj-ea"/>
                <a:ea typeface="+mj-ea"/>
                <a:cs typeface="Times New Roman" panose="02020603050405020304" pitchFamily="18" charset="0"/>
              </a:rPr>
              <a:t>【</a:t>
            </a:r>
            <a:r>
              <a:rPr lang="zh-CN" altLang="en-US" sz="1600" dirty="0">
                <a:latin typeface="+mj-ea"/>
                <a:ea typeface="+mj-ea"/>
                <a:cs typeface="Times New Roman" panose="02020603050405020304" pitchFamily="18" charset="0"/>
              </a:rPr>
              <a:t>例</a:t>
            </a:r>
            <a:r>
              <a:rPr lang="en-US" altLang="zh-CN" sz="1600" dirty="0">
                <a:latin typeface="+mj-ea"/>
                <a:ea typeface="+mj-ea"/>
                <a:cs typeface="Times New Roman" panose="02020603050405020304" pitchFamily="18" charset="0"/>
              </a:rPr>
              <a:t>2】</a:t>
            </a:r>
            <a:endParaRPr lang="zh-CN" altLang="en-US" sz="1600" dirty="0">
              <a:latin typeface="+mj-ea"/>
              <a:ea typeface="+mj-ea"/>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713" y="60325"/>
            <a:ext cx="4027239"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53"/>
          <p:cNvSpPr txBox="1">
            <a:spLocks noChangeArrowheads="1"/>
          </p:cNvSpPr>
          <p:nvPr/>
        </p:nvSpPr>
        <p:spPr bwMode="auto">
          <a:xfrm>
            <a:off x="355688" y="204788"/>
            <a:ext cx="30641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chemeClr val="accent2"/>
                </a:solidFill>
                <a:latin typeface="黑体" panose="02010609060101010101" pitchFamily="49" charset="-122"/>
                <a:ea typeface="黑体" panose="02010609060101010101" pitchFamily="49" charset="-122"/>
              </a:rPr>
              <a:t>六、作业设计</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4" name="文本框 3"/>
          <p:cNvSpPr txBox="1"/>
          <p:nvPr/>
        </p:nvSpPr>
        <p:spPr>
          <a:xfrm>
            <a:off x="467544" y="1278731"/>
            <a:ext cx="8208912" cy="914400"/>
          </a:xfrm>
          <a:prstGeom prst="rect">
            <a:avLst/>
          </a:prstGeom>
        </p:spPr>
        <p:txBody>
          <a:bodyPr wrap="square" rtlCol="0">
            <a:noAutofit/>
          </a:bodyPr>
          <a:lstStyle/>
          <a:p>
            <a:pPr marL="0" indent="0" algn="l" defTabSz="914400" eaLnBrk="1" hangingPunct="1">
              <a:lnSpc>
                <a:spcPct val="130000"/>
              </a:lnSpc>
            </a:pPr>
            <a:r>
              <a:rPr lang="zh-CN" altLang="en-US" sz="2400" b="1" kern="0" dirty="0">
                <a:latin typeface="+mn-lt"/>
                <a:ea typeface="+mj-ea"/>
                <a:cs typeface="Times New Roman" panose="02020603050405020304"/>
              </a:rPr>
              <a:t>一、下面哪些几何体符合要求？在符合要求的几何体下面的</a:t>
            </a:r>
            <a:endParaRPr lang="en-US" altLang="zh-CN" sz="2400" b="1" kern="0" dirty="0">
              <a:latin typeface="+mn-lt"/>
              <a:ea typeface="+mj-ea"/>
              <a:cs typeface="Times New Roman" panose="02020603050405020304"/>
            </a:endParaRPr>
          </a:p>
          <a:p>
            <a:pPr marL="0" indent="0" algn="l" defTabSz="914400" eaLnBrk="1" hangingPunct="1">
              <a:lnSpc>
                <a:spcPct val="130000"/>
              </a:lnSpc>
            </a:pPr>
            <a:r>
              <a:rPr lang="en-US" altLang="zh-CN" sz="2400" b="1" kern="0" dirty="0">
                <a:latin typeface="+mn-lt"/>
                <a:ea typeface="+mj-ea"/>
                <a:cs typeface="Times New Roman" panose="02020603050405020304"/>
              </a:rPr>
              <a:t>        </a:t>
            </a:r>
            <a:r>
              <a:rPr lang="zh-CN" altLang="en-US" sz="2400" b="1" kern="0" dirty="0">
                <a:latin typeface="+mn-lt"/>
                <a:ea typeface="+mj-ea"/>
                <a:cs typeface="Times New Roman" panose="02020603050405020304"/>
              </a:rPr>
              <a:t>括号里画“√”。</a:t>
            </a:r>
            <a:endParaRPr lang="zh-CN" altLang="en-US" sz="2400" b="1" kern="0" dirty="0">
              <a:latin typeface="+mn-lt"/>
              <a:ea typeface="+mj-ea"/>
              <a:cs typeface="Times New Roman" panose="02020603050405020304"/>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2439128" y="2188212"/>
            <a:ext cx="4265744" cy="1086659"/>
          </a:xfrm>
          <a:prstGeom prst="rect">
            <a:avLst/>
          </a:prstGeom>
        </p:spPr>
      </p:pic>
      <p:pic>
        <p:nvPicPr>
          <p:cNvPr id="8" name="图片 7"/>
          <p:cNvPicPr>
            <a:picLocks noChangeAspect="1"/>
          </p:cNvPicPr>
          <p:nvPr/>
        </p:nvPicPr>
        <p:blipFill>
          <a:blip r:embed="rId3"/>
          <a:stretch>
            <a:fillRect/>
          </a:stretch>
        </p:blipFill>
        <p:spPr>
          <a:xfrm>
            <a:off x="1259632" y="3267761"/>
            <a:ext cx="1208816" cy="980595"/>
          </a:xfrm>
          <a:prstGeom prst="rect">
            <a:avLst/>
          </a:prstGeom>
        </p:spPr>
      </p:pic>
      <p:pic>
        <p:nvPicPr>
          <p:cNvPr id="10" name="图片 9"/>
          <p:cNvPicPr>
            <a:picLocks noChangeAspect="1"/>
          </p:cNvPicPr>
          <p:nvPr/>
        </p:nvPicPr>
        <p:blipFill>
          <a:blip r:embed="rId4"/>
          <a:stretch>
            <a:fillRect/>
          </a:stretch>
        </p:blipFill>
        <p:spPr>
          <a:xfrm>
            <a:off x="3180407" y="3342998"/>
            <a:ext cx="1203800" cy="830120"/>
          </a:xfrm>
          <a:prstGeom prst="rect">
            <a:avLst/>
          </a:prstGeom>
        </p:spPr>
      </p:pic>
      <p:pic>
        <p:nvPicPr>
          <p:cNvPr id="12" name="图片 11"/>
          <p:cNvPicPr>
            <a:picLocks noChangeAspect="1"/>
          </p:cNvPicPr>
          <p:nvPr/>
        </p:nvPicPr>
        <p:blipFill>
          <a:blip r:embed="rId5"/>
          <a:stretch>
            <a:fillRect/>
          </a:stretch>
        </p:blipFill>
        <p:spPr>
          <a:xfrm>
            <a:off x="5217310" y="3270270"/>
            <a:ext cx="1284054" cy="975578"/>
          </a:xfrm>
          <a:prstGeom prst="rect">
            <a:avLst/>
          </a:prstGeom>
        </p:spPr>
      </p:pic>
      <p:pic>
        <p:nvPicPr>
          <p:cNvPr id="14" name="图片 13"/>
          <p:cNvPicPr>
            <a:picLocks noChangeAspect="1"/>
          </p:cNvPicPr>
          <p:nvPr/>
        </p:nvPicPr>
        <p:blipFill>
          <a:blip r:embed="rId6"/>
          <a:stretch>
            <a:fillRect/>
          </a:stretch>
        </p:blipFill>
        <p:spPr>
          <a:xfrm>
            <a:off x="7058876" y="3272777"/>
            <a:ext cx="1279039" cy="970565"/>
          </a:xfrm>
          <a:prstGeom prst="rect">
            <a:avLst/>
          </a:prstGeom>
        </p:spPr>
      </p:pic>
      <p:sp>
        <p:nvSpPr>
          <p:cNvPr id="15" name="文本框 14"/>
          <p:cNvSpPr txBox="1"/>
          <p:nvPr/>
        </p:nvSpPr>
        <p:spPr>
          <a:xfrm>
            <a:off x="1259632" y="4243342"/>
            <a:ext cx="1135914" cy="498173"/>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16" name="文本框 15"/>
          <p:cNvSpPr txBox="1"/>
          <p:nvPr/>
        </p:nvSpPr>
        <p:spPr>
          <a:xfrm>
            <a:off x="3096242" y="4243342"/>
            <a:ext cx="1135914" cy="498173"/>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17" name="文本框 16"/>
          <p:cNvSpPr txBox="1"/>
          <p:nvPr/>
        </p:nvSpPr>
        <p:spPr>
          <a:xfrm>
            <a:off x="5217310" y="4243342"/>
            <a:ext cx="1135914" cy="498173"/>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18" name="文本框 17"/>
          <p:cNvSpPr txBox="1"/>
          <p:nvPr/>
        </p:nvSpPr>
        <p:spPr>
          <a:xfrm>
            <a:off x="7058876" y="4243342"/>
            <a:ext cx="1135914" cy="498173"/>
          </a:xfrm>
          <a:prstGeom prst="rect">
            <a:avLst/>
          </a:prstGeom>
        </p:spPr>
        <p:txBody>
          <a:bodyPr wrap="square" rtlCol="0">
            <a:noAutofit/>
          </a:bodyPr>
          <a:lstStyle/>
          <a:p>
            <a:pPr marL="0" indent="0" algn="ctr" defTabSz="914400" eaLnBrk="1" hangingPunct="1">
              <a:lnSpc>
                <a:spcPct val="130000"/>
              </a:lnSpc>
            </a:pPr>
            <a:r>
              <a:rPr lang="zh-CN" altLang="en-US" sz="2400" b="1" kern="0" dirty="0">
                <a:latin typeface="+mn-lt"/>
                <a:ea typeface="楷体" panose="02010609060101010101" pitchFamily="49" charset="-122"/>
                <a:cs typeface="Times New Roman" panose="02020603050405020304"/>
              </a:rPr>
              <a:t>（      ）</a:t>
            </a:r>
            <a:endParaRPr lang="zh-CN" altLang="en-US" sz="2400" b="1" kern="0" dirty="0">
              <a:latin typeface="+mn-lt"/>
              <a:ea typeface="楷体" panose="02010609060101010101" pitchFamily="49" charset="-122"/>
              <a:cs typeface="Times New Roman" panose="02020603050405020304"/>
            </a:endParaRPr>
          </a:p>
        </p:txBody>
      </p:sp>
      <p:sp>
        <p:nvSpPr>
          <p:cNvPr id="19" name="文本框 18"/>
          <p:cNvSpPr txBox="1"/>
          <p:nvPr/>
        </p:nvSpPr>
        <p:spPr>
          <a:xfrm>
            <a:off x="5272395" y="4167431"/>
            <a:ext cx="917552" cy="561765"/>
          </a:xfrm>
          <a:prstGeom prst="rect">
            <a:avLst/>
          </a:prstGeom>
        </p:spPr>
        <p:txBody>
          <a:bodyPr wrap="square" rtlCol="0">
            <a:noAutofit/>
          </a:bodyPr>
          <a:lstStyle/>
          <a:p>
            <a:pPr marL="0" indent="0" algn="ctr" defTabSz="914400" eaLnBrk="1" hangingPunct="1">
              <a:lnSpc>
                <a:spcPct val="130000"/>
              </a:lnSpc>
            </a:pPr>
            <a:r>
              <a:rPr lang="zh-CN" altLang="en-US" sz="3600" b="1" kern="0" dirty="0">
                <a:solidFill>
                  <a:srgbClr val="FF0000"/>
                </a:solidFill>
                <a:latin typeface="+mn-lt"/>
                <a:ea typeface="楷体" panose="02010609060101010101" pitchFamily="49" charset="-122"/>
                <a:cs typeface="Times New Roman" panose="02020603050405020304"/>
              </a:rPr>
              <a:t>√</a:t>
            </a:r>
            <a:endParaRPr lang="zh-CN" altLang="en-US" sz="3600" b="1" kern="0" dirty="0">
              <a:solidFill>
                <a:srgbClr val="FF0000"/>
              </a:solidFill>
              <a:latin typeface="+mn-lt"/>
              <a:ea typeface="楷体" panose="02010609060101010101" pitchFamily="49" charset="-122"/>
              <a:cs typeface="Times New Roman" panose="02020603050405020304"/>
            </a:endParaRPr>
          </a:p>
        </p:txBody>
      </p:sp>
      <p:sp>
        <p:nvSpPr>
          <p:cNvPr id="20" name="文本框 19"/>
          <p:cNvSpPr txBox="1"/>
          <p:nvPr/>
        </p:nvSpPr>
        <p:spPr>
          <a:xfrm>
            <a:off x="7168057" y="4167431"/>
            <a:ext cx="917552" cy="561765"/>
          </a:xfrm>
          <a:prstGeom prst="rect">
            <a:avLst/>
          </a:prstGeom>
        </p:spPr>
        <p:txBody>
          <a:bodyPr wrap="square" rtlCol="0">
            <a:noAutofit/>
          </a:bodyPr>
          <a:lstStyle/>
          <a:p>
            <a:pPr marL="0" indent="0" algn="ctr" defTabSz="914400" eaLnBrk="1" hangingPunct="1">
              <a:lnSpc>
                <a:spcPct val="130000"/>
              </a:lnSpc>
            </a:pPr>
            <a:r>
              <a:rPr lang="zh-CN" altLang="en-US" sz="3600" b="1" kern="0" dirty="0">
                <a:solidFill>
                  <a:srgbClr val="FF0000"/>
                </a:solidFill>
                <a:latin typeface="+mn-lt"/>
                <a:ea typeface="楷体" panose="02010609060101010101" pitchFamily="49" charset="-122"/>
                <a:cs typeface="Times New Roman" panose="02020603050405020304"/>
              </a:rPr>
              <a:t>√</a:t>
            </a:r>
            <a:endParaRPr lang="zh-CN" altLang="en-US" sz="3600" b="1" kern="0" dirty="0">
              <a:solidFill>
                <a:srgbClr val="FF0000"/>
              </a:solidFill>
              <a:latin typeface="+mn-lt"/>
              <a:ea typeface="楷体" panose="02010609060101010101" pitchFamily="49" charset="-122"/>
              <a:cs typeface="Times New Roman" panose="02020603050405020304"/>
            </a:endParaRPr>
          </a:p>
        </p:txBody>
      </p:sp>
      <p:sp>
        <p:nvSpPr>
          <p:cNvPr id="21" name="文本框 20"/>
          <p:cNvSpPr txBox="1"/>
          <p:nvPr/>
        </p:nvSpPr>
        <p:spPr>
          <a:xfrm>
            <a:off x="300196" y="929025"/>
            <a:ext cx="8234830" cy="369332"/>
          </a:xfrm>
          <a:prstGeom prst="rect">
            <a:avLst/>
          </a:prstGeom>
          <a:noFill/>
        </p:spPr>
        <p:txBody>
          <a:bodyPr wrap="square">
            <a:spAutoFit/>
          </a:bodyPr>
          <a:lstStyle/>
          <a:p>
            <a:r>
              <a:rPr lang="en-US" altLang="zh-CN" sz="1800" dirty="0">
                <a:solidFill>
                  <a:schemeClr val="accent2"/>
                </a:solidFill>
                <a:latin typeface="黑体" panose="02010609060101010101" pitchFamily="49" charset="-122"/>
                <a:ea typeface="黑体" panose="02010609060101010101" pitchFamily="49" charset="-122"/>
              </a:rPr>
              <a:t>(</a:t>
            </a:r>
            <a:r>
              <a:rPr lang="zh-CN" altLang="en-US" sz="1800" dirty="0">
                <a:solidFill>
                  <a:schemeClr val="accent2"/>
                </a:solidFill>
                <a:latin typeface="黑体" panose="02010609060101010101" pitchFamily="49" charset="-122"/>
                <a:ea typeface="黑体" panose="02010609060101010101" pitchFamily="49" charset="-122"/>
              </a:rPr>
              <a:t>见“状元成才路”系列丛书</a:t>
            </a:r>
            <a:r>
              <a:rPr lang="en-US" altLang="zh-CN" sz="1800" dirty="0">
                <a:solidFill>
                  <a:schemeClr val="accent2"/>
                </a:solidFill>
                <a:latin typeface="黑体" panose="02010609060101010101" pitchFamily="49" charset="-122"/>
                <a:ea typeface="黑体" panose="02010609060101010101" pitchFamily="49" charset="-122"/>
              </a:rPr>
              <a:t>《</a:t>
            </a:r>
            <a:r>
              <a:rPr lang="zh-CN" altLang="en-US" sz="1800" dirty="0">
                <a:solidFill>
                  <a:schemeClr val="accent2"/>
                </a:solidFill>
                <a:latin typeface="黑体" panose="02010609060101010101" pitchFamily="49" charset="-122"/>
                <a:ea typeface="黑体" panose="02010609060101010101" pitchFamily="49" charset="-122"/>
              </a:rPr>
              <a:t>创优作业</a:t>
            </a:r>
            <a:r>
              <a:rPr lang="en-US" altLang="zh-CN" sz="1800" dirty="0">
                <a:solidFill>
                  <a:schemeClr val="accent2"/>
                </a:solidFill>
                <a:latin typeface="黑体" panose="02010609060101010101" pitchFamily="49" charset="-122"/>
                <a:ea typeface="黑体" panose="02010609060101010101" pitchFamily="49" charset="-122"/>
              </a:rPr>
              <a:t>100</a:t>
            </a:r>
            <a:r>
              <a:rPr lang="zh-CN" altLang="en-US" sz="1800" dirty="0">
                <a:solidFill>
                  <a:schemeClr val="accent2"/>
                </a:solidFill>
                <a:latin typeface="黑体" panose="02010609060101010101" pitchFamily="49" charset="-122"/>
                <a:ea typeface="黑体" panose="02010609060101010101" pitchFamily="49" charset="-122"/>
              </a:rPr>
              <a:t>分</a:t>
            </a:r>
            <a:r>
              <a:rPr lang="en-US" altLang="zh-CN" sz="1800" dirty="0">
                <a:solidFill>
                  <a:schemeClr val="accent2"/>
                </a:solidFill>
                <a:latin typeface="黑体" panose="02010609060101010101" pitchFamily="49" charset="-122"/>
                <a:ea typeface="黑体" panose="02010609060101010101" pitchFamily="49" charset="-122"/>
              </a:rPr>
              <a:t>》</a:t>
            </a:r>
            <a:r>
              <a:rPr lang="zh-CN" altLang="en-US" sz="1800" dirty="0">
                <a:solidFill>
                  <a:schemeClr val="accent2"/>
                </a:solidFill>
                <a:latin typeface="黑体" panose="02010609060101010101" pitchFamily="49" charset="-122"/>
                <a:ea typeface="黑体" panose="02010609060101010101" pitchFamily="49" charset="-122"/>
              </a:rPr>
              <a:t>对应课时作业</a:t>
            </a:r>
            <a:r>
              <a:rPr lang="en-US" altLang="zh-CN" sz="1800" dirty="0">
                <a:solidFill>
                  <a:schemeClr val="accent2"/>
                </a:solidFill>
                <a:latin typeface="黑体" panose="02010609060101010101" pitchFamily="49" charset="-122"/>
                <a:ea typeface="黑体" panose="02010609060101010101" pitchFamily="49" charset="-122"/>
              </a:rPr>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7544" y="674688"/>
            <a:ext cx="9217024" cy="617173"/>
          </a:xfrm>
          <a:prstGeom prst="rect">
            <a:avLst/>
          </a:prstGeom>
        </p:spPr>
        <p:txBody>
          <a:bodyPr wrap="square" rtlCol="0">
            <a:noAutofit/>
          </a:bodyPr>
          <a:lstStyle/>
          <a:p>
            <a:pPr marL="0" indent="0" algn="l" defTabSz="914400" eaLnBrk="1" hangingPunct="1">
              <a:lnSpc>
                <a:spcPct val="130000"/>
              </a:lnSpc>
            </a:pPr>
            <a:r>
              <a:rPr lang="zh-CN" altLang="en-US" sz="2400" b="1" kern="0" dirty="0">
                <a:latin typeface="+mn-lt"/>
                <a:ea typeface="+mj-ea"/>
                <a:cs typeface="Times New Roman" panose="02020603050405020304"/>
              </a:rPr>
              <a:t>二、下面都是用</a:t>
            </a:r>
            <a:r>
              <a:rPr lang="en-US" altLang="zh-CN" sz="2400" b="1" kern="0" dirty="0">
                <a:latin typeface="+mn-lt"/>
                <a:ea typeface="+mj-ea"/>
                <a:cs typeface="Times New Roman" panose="02020603050405020304"/>
              </a:rPr>
              <a:t>5</a:t>
            </a:r>
            <a:r>
              <a:rPr lang="zh-CN" altLang="en-US" sz="2400" b="1" kern="0" dirty="0">
                <a:latin typeface="+mn-lt"/>
                <a:ea typeface="+mj-ea"/>
                <a:cs typeface="Times New Roman" panose="02020603050405020304"/>
              </a:rPr>
              <a:t>个同样的小正方体摆出的几何体。</a:t>
            </a:r>
            <a:r>
              <a:rPr lang="zh-CN" altLang="en-US" sz="2000" b="1" kern="0" dirty="0">
                <a:latin typeface="楷体" panose="02010609060101010101" pitchFamily="49" charset="-122"/>
                <a:ea typeface="楷体" panose="02010609060101010101" pitchFamily="49" charset="-122"/>
                <a:cs typeface="Times New Roman" panose="02020603050405020304"/>
              </a:rPr>
              <a:t>（填序号）</a:t>
            </a:r>
            <a:endParaRPr lang="zh-CN" altLang="en-US" sz="2400" b="1" kern="0" dirty="0">
              <a:latin typeface="楷体" panose="02010609060101010101" pitchFamily="49" charset="-122"/>
              <a:ea typeface="楷体" panose="02010609060101010101" pitchFamily="49" charset="-122"/>
              <a:cs typeface="Times New Roman" panose="02020603050405020304"/>
            </a:endParaRPr>
          </a:p>
        </p:txBody>
      </p:sp>
      <p:pic>
        <p:nvPicPr>
          <p:cNvPr id="4" name="图片 3"/>
          <p:cNvPicPr>
            <a:picLocks noChangeAspect="1"/>
          </p:cNvPicPr>
          <p:nvPr/>
        </p:nvPicPr>
        <p:blipFill>
          <a:blip r:embed="rId1"/>
          <a:stretch>
            <a:fillRect/>
          </a:stretch>
        </p:blipFill>
        <p:spPr>
          <a:xfrm>
            <a:off x="567109" y="1427226"/>
            <a:ext cx="1226599" cy="1114883"/>
          </a:xfrm>
          <a:prstGeom prst="rect">
            <a:avLst/>
          </a:prstGeom>
        </p:spPr>
      </p:pic>
      <p:pic>
        <p:nvPicPr>
          <p:cNvPr id="6" name="图片 5"/>
          <p:cNvPicPr>
            <a:picLocks noChangeAspect="1"/>
          </p:cNvPicPr>
          <p:nvPr/>
        </p:nvPicPr>
        <p:blipFill>
          <a:blip r:embed="rId2"/>
          <a:stretch>
            <a:fillRect/>
          </a:stretch>
        </p:blipFill>
        <p:spPr>
          <a:xfrm>
            <a:off x="1883995" y="1338969"/>
            <a:ext cx="1249398" cy="1215199"/>
          </a:xfrm>
          <a:prstGeom prst="rect">
            <a:avLst/>
          </a:prstGeom>
        </p:spPr>
      </p:pic>
      <p:pic>
        <p:nvPicPr>
          <p:cNvPr id="8" name="图片 7"/>
          <p:cNvPicPr>
            <a:picLocks noChangeAspect="1"/>
          </p:cNvPicPr>
          <p:nvPr/>
        </p:nvPicPr>
        <p:blipFill>
          <a:blip r:embed="rId3"/>
          <a:stretch>
            <a:fillRect/>
          </a:stretch>
        </p:blipFill>
        <p:spPr>
          <a:xfrm>
            <a:off x="3223680" y="1359157"/>
            <a:ext cx="1329195" cy="1212920"/>
          </a:xfrm>
          <a:prstGeom prst="rect">
            <a:avLst/>
          </a:prstGeom>
        </p:spPr>
      </p:pic>
      <p:pic>
        <p:nvPicPr>
          <p:cNvPr id="10" name="图片 9"/>
          <p:cNvPicPr>
            <a:picLocks noChangeAspect="1"/>
          </p:cNvPicPr>
          <p:nvPr/>
        </p:nvPicPr>
        <p:blipFill>
          <a:blip r:embed="rId4"/>
          <a:stretch>
            <a:fillRect/>
          </a:stretch>
        </p:blipFill>
        <p:spPr>
          <a:xfrm>
            <a:off x="4643162" y="1340437"/>
            <a:ext cx="1185962" cy="1231313"/>
          </a:xfrm>
          <a:prstGeom prst="rect">
            <a:avLst/>
          </a:prstGeom>
        </p:spPr>
      </p:pic>
      <p:pic>
        <p:nvPicPr>
          <p:cNvPr id="12" name="图片 11"/>
          <p:cNvPicPr>
            <a:picLocks noChangeAspect="1"/>
          </p:cNvPicPr>
          <p:nvPr/>
        </p:nvPicPr>
        <p:blipFill>
          <a:blip r:embed="rId5"/>
          <a:stretch>
            <a:fillRect/>
          </a:stretch>
        </p:blipFill>
        <p:spPr>
          <a:xfrm>
            <a:off x="5919411" y="1340512"/>
            <a:ext cx="1226599" cy="1231160"/>
          </a:xfrm>
          <a:prstGeom prst="rect">
            <a:avLst/>
          </a:prstGeom>
        </p:spPr>
      </p:pic>
      <p:pic>
        <p:nvPicPr>
          <p:cNvPr id="14" name="图片 13"/>
          <p:cNvPicPr>
            <a:picLocks noChangeAspect="1"/>
          </p:cNvPicPr>
          <p:nvPr/>
        </p:nvPicPr>
        <p:blipFill>
          <a:blip r:embed="rId6"/>
          <a:stretch>
            <a:fillRect/>
          </a:stretch>
        </p:blipFill>
        <p:spPr>
          <a:xfrm>
            <a:off x="7236296" y="1421197"/>
            <a:ext cx="1340595" cy="1165041"/>
          </a:xfrm>
          <a:prstGeom prst="rect">
            <a:avLst/>
          </a:prstGeom>
        </p:spPr>
      </p:pic>
      <p:sp>
        <p:nvSpPr>
          <p:cNvPr id="17" name="文本框 1"/>
          <p:cNvSpPr txBox="1">
            <a:spLocks noChangeArrowheads="1"/>
          </p:cNvSpPr>
          <p:nvPr/>
        </p:nvSpPr>
        <p:spPr bwMode="auto">
          <a:xfrm>
            <a:off x="567109" y="2589217"/>
            <a:ext cx="8280920" cy="1130246"/>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defRPr/>
            </a:pPr>
            <a:r>
              <a:rPr lang="en-US" altLang="zh-CN" sz="2400" b="1" kern="0" dirty="0">
                <a:latin typeface="+mn-lt"/>
                <a:ea typeface="+mj-ea"/>
                <a:cs typeface="Times New Roman" panose="02020603050405020304"/>
              </a:rPr>
              <a:t>1. </a:t>
            </a:r>
            <a:r>
              <a:rPr lang="zh-CN" altLang="en-US" sz="2400" b="1" kern="0" dirty="0">
                <a:latin typeface="+mn-lt"/>
                <a:ea typeface="+mj-ea"/>
                <a:cs typeface="Times New Roman" panose="02020603050405020304"/>
              </a:rPr>
              <a:t>从前面看是              的有（         ）；从左面看是           的</a:t>
            </a:r>
            <a:endParaRPr lang="en-US" altLang="zh-CN" sz="2400" b="1" kern="0" dirty="0">
              <a:latin typeface="+mn-lt"/>
              <a:ea typeface="+mj-ea"/>
              <a:cs typeface="Times New Roman" panose="02020603050405020304"/>
            </a:endParaRPr>
          </a:p>
          <a:p>
            <a:pPr>
              <a:lnSpc>
                <a:spcPct val="150000"/>
              </a:lnSpc>
              <a:defRPr/>
            </a:pPr>
            <a:r>
              <a:rPr lang="en-US" altLang="zh-CN" sz="2400" b="1" kern="0" dirty="0">
                <a:latin typeface="+mn-lt"/>
                <a:ea typeface="+mj-ea"/>
                <a:cs typeface="Times New Roman" panose="02020603050405020304"/>
              </a:rPr>
              <a:t>    </a:t>
            </a:r>
            <a:r>
              <a:rPr lang="zh-CN" altLang="en-US" sz="2400" b="1" kern="0" dirty="0">
                <a:latin typeface="+mn-lt"/>
                <a:ea typeface="+mj-ea"/>
                <a:cs typeface="Times New Roman" panose="02020603050405020304"/>
              </a:rPr>
              <a:t>有（             ）。</a:t>
            </a:r>
            <a:endParaRPr lang="zh-CN" altLang="en-US" sz="2400" b="1" kern="0" dirty="0">
              <a:latin typeface="+mn-lt"/>
              <a:ea typeface="+mj-ea"/>
              <a:cs typeface="Times New Roman" panose="02020603050405020304"/>
            </a:endParaRPr>
          </a:p>
        </p:txBody>
      </p:sp>
      <p:pic>
        <p:nvPicPr>
          <p:cNvPr id="19" name="图片 18"/>
          <p:cNvPicPr>
            <a:picLocks noChangeAspect="1"/>
          </p:cNvPicPr>
          <p:nvPr/>
        </p:nvPicPr>
        <p:blipFill>
          <a:blip r:embed="rId7">
            <a:clrChange>
              <a:clrFrom>
                <a:srgbClr val="FFFFFF"/>
              </a:clrFrom>
              <a:clrTo>
                <a:srgbClr val="FFFFFF">
                  <a:alpha val="0"/>
                </a:srgbClr>
              </a:clrTo>
            </a:clrChange>
          </a:blip>
          <a:stretch>
            <a:fillRect/>
          </a:stretch>
        </p:blipFill>
        <p:spPr>
          <a:xfrm>
            <a:off x="2627784" y="2653465"/>
            <a:ext cx="849789" cy="590707"/>
          </a:xfrm>
          <a:prstGeom prst="rect">
            <a:avLst/>
          </a:prstGeom>
        </p:spPr>
      </p:pic>
      <p:pic>
        <p:nvPicPr>
          <p:cNvPr id="21" name="图片 20"/>
          <p:cNvPicPr>
            <a:picLocks noChangeAspect="1"/>
          </p:cNvPicPr>
          <p:nvPr/>
        </p:nvPicPr>
        <p:blipFill>
          <a:blip r:embed="rId8">
            <a:clrChange>
              <a:clrFrom>
                <a:srgbClr val="FFFFFF"/>
              </a:clrFrom>
              <a:clrTo>
                <a:srgbClr val="FFFFFF">
                  <a:alpha val="0"/>
                </a:srgbClr>
              </a:clrTo>
            </a:clrChange>
          </a:blip>
          <a:stretch>
            <a:fillRect/>
          </a:stretch>
        </p:blipFill>
        <p:spPr>
          <a:xfrm>
            <a:off x="7437132" y="2653465"/>
            <a:ext cx="580654" cy="582728"/>
          </a:xfrm>
          <a:prstGeom prst="rect">
            <a:avLst/>
          </a:prstGeom>
        </p:spPr>
      </p:pic>
      <p:sp>
        <p:nvSpPr>
          <p:cNvPr id="24" name="文本框 1"/>
          <p:cNvSpPr txBox="1">
            <a:spLocks noChangeArrowheads="1"/>
          </p:cNvSpPr>
          <p:nvPr/>
        </p:nvSpPr>
        <p:spPr bwMode="auto">
          <a:xfrm>
            <a:off x="567109" y="3647599"/>
            <a:ext cx="8280920" cy="1130246"/>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defRPr/>
            </a:pPr>
            <a:r>
              <a:rPr lang="en-US" altLang="zh-CN" sz="2400" b="1" kern="0" dirty="0">
                <a:latin typeface="+mn-lt"/>
                <a:ea typeface="+mj-ea"/>
                <a:cs typeface="Times New Roman" panose="02020603050405020304"/>
              </a:rPr>
              <a:t>2. </a:t>
            </a:r>
            <a:r>
              <a:rPr lang="zh-CN" altLang="en-US" sz="2400" b="1" kern="0" dirty="0">
                <a:latin typeface="+mn-lt"/>
                <a:ea typeface="+mj-ea"/>
                <a:cs typeface="Times New Roman" panose="02020603050405020304"/>
              </a:rPr>
              <a:t>从上面看是              的有（         ）；从前面和左面看都是           </a:t>
            </a:r>
            <a:endParaRPr lang="en-US" altLang="zh-CN" sz="2400" b="1" kern="0" dirty="0">
              <a:latin typeface="+mn-lt"/>
              <a:ea typeface="+mj-ea"/>
              <a:cs typeface="Times New Roman" panose="02020603050405020304"/>
            </a:endParaRPr>
          </a:p>
          <a:p>
            <a:pPr>
              <a:lnSpc>
                <a:spcPct val="150000"/>
              </a:lnSpc>
              <a:defRPr/>
            </a:pPr>
            <a:r>
              <a:rPr lang="en-US" altLang="zh-CN" sz="2400" b="1" kern="0" dirty="0">
                <a:latin typeface="+mn-lt"/>
                <a:ea typeface="+mj-ea"/>
                <a:cs typeface="Times New Roman" panose="02020603050405020304"/>
              </a:rPr>
              <a:t>                  </a:t>
            </a:r>
            <a:r>
              <a:rPr lang="zh-CN" altLang="en-US" sz="2400" b="1" kern="0" dirty="0">
                <a:latin typeface="+mn-lt"/>
                <a:ea typeface="+mj-ea"/>
                <a:cs typeface="Times New Roman" panose="02020603050405020304"/>
              </a:rPr>
              <a:t>的有（              ）。</a:t>
            </a:r>
            <a:endParaRPr lang="zh-CN" altLang="en-US" sz="2400" b="1" kern="0" dirty="0">
              <a:latin typeface="+mn-lt"/>
              <a:ea typeface="+mj-ea"/>
              <a:cs typeface="Times New Roman" panose="02020603050405020304"/>
            </a:endParaRPr>
          </a:p>
        </p:txBody>
      </p:sp>
      <p:pic>
        <p:nvPicPr>
          <p:cNvPr id="26" name="图片 25"/>
          <p:cNvPicPr>
            <a:picLocks noChangeAspect="1"/>
          </p:cNvPicPr>
          <p:nvPr/>
        </p:nvPicPr>
        <p:blipFill>
          <a:blip r:embed="rId9">
            <a:clrChange>
              <a:clrFrom>
                <a:srgbClr val="FFFFFF"/>
              </a:clrFrom>
              <a:clrTo>
                <a:srgbClr val="FFFFFF">
                  <a:alpha val="0"/>
                </a:srgbClr>
              </a:clrTo>
            </a:clrChange>
          </a:blip>
          <a:stretch>
            <a:fillRect/>
          </a:stretch>
        </p:blipFill>
        <p:spPr>
          <a:xfrm>
            <a:off x="2641539" y="3572206"/>
            <a:ext cx="774422" cy="770652"/>
          </a:xfrm>
          <a:prstGeom prst="rect">
            <a:avLst/>
          </a:prstGeom>
        </p:spPr>
      </p:pic>
      <p:pic>
        <p:nvPicPr>
          <p:cNvPr id="28" name="图片 27"/>
          <p:cNvPicPr>
            <a:picLocks noChangeAspect="1"/>
          </p:cNvPicPr>
          <p:nvPr/>
        </p:nvPicPr>
        <p:blipFill>
          <a:blip r:embed="rId10">
            <a:clrChange>
              <a:clrFrom>
                <a:srgbClr val="FFFFFF"/>
              </a:clrFrom>
              <a:clrTo>
                <a:srgbClr val="FFFFFF">
                  <a:alpha val="0"/>
                </a:srgbClr>
              </a:clrTo>
            </a:clrChange>
          </a:blip>
          <a:stretch>
            <a:fillRect/>
          </a:stretch>
        </p:blipFill>
        <p:spPr>
          <a:xfrm>
            <a:off x="1019030" y="4406733"/>
            <a:ext cx="864965" cy="312859"/>
          </a:xfrm>
          <a:prstGeom prst="rect">
            <a:avLst/>
          </a:prstGeom>
        </p:spPr>
      </p:pic>
      <p:sp>
        <p:nvSpPr>
          <p:cNvPr id="29" name="文本框 28"/>
          <p:cNvSpPr txBox="1">
            <a:spLocks noChangeArrowheads="1"/>
          </p:cNvSpPr>
          <p:nvPr/>
        </p:nvSpPr>
        <p:spPr bwMode="auto">
          <a:xfrm>
            <a:off x="4427504" y="2677666"/>
            <a:ext cx="1416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lt"/>
                <a:cs typeface="Times New Roman" panose="02020603050405020304" pitchFamily="18" charset="0"/>
              </a:rPr>
              <a:t>①④</a:t>
            </a:r>
            <a:endParaRPr lang="zh-CN" altLang="en-US" sz="2400" b="1" dirty="0">
              <a:solidFill>
                <a:srgbClr val="FF0000"/>
              </a:solidFill>
              <a:latin typeface="+mn-lt"/>
              <a:cs typeface="Times New Roman" panose="02020603050405020304" pitchFamily="18" charset="0"/>
            </a:endParaRPr>
          </a:p>
        </p:txBody>
      </p:sp>
      <p:sp>
        <p:nvSpPr>
          <p:cNvPr id="30" name="文本框 29"/>
          <p:cNvSpPr txBox="1">
            <a:spLocks noChangeArrowheads="1"/>
          </p:cNvSpPr>
          <p:nvPr/>
        </p:nvSpPr>
        <p:spPr bwMode="auto">
          <a:xfrm>
            <a:off x="1546329" y="3220589"/>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lt"/>
                <a:cs typeface="Times New Roman" panose="02020603050405020304" pitchFamily="18" charset="0"/>
              </a:rPr>
              <a:t>②④⑤</a:t>
            </a:r>
            <a:endParaRPr lang="zh-CN" altLang="en-US" sz="2400" b="1" dirty="0">
              <a:solidFill>
                <a:srgbClr val="FF0000"/>
              </a:solidFill>
              <a:latin typeface="+mn-lt"/>
              <a:cs typeface="Times New Roman" panose="02020603050405020304" pitchFamily="18" charset="0"/>
            </a:endParaRPr>
          </a:p>
        </p:txBody>
      </p:sp>
      <p:sp>
        <p:nvSpPr>
          <p:cNvPr id="31" name="文本框 30"/>
          <p:cNvSpPr txBox="1">
            <a:spLocks noChangeArrowheads="1"/>
          </p:cNvSpPr>
          <p:nvPr/>
        </p:nvSpPr>
        <p:spPr bwMode="auto">
          <a:xfrm>
            <a:off x="4552875" y="373660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lt"/>
                <a:cs typeface="Times New Roman" panose="02020603050405020304" pitchFamily="18" charset="0"/>
              </a:rPr>
              <a:t>⑥</a:t>
            </a:r>
            <a:endParaRPr lang="zh-CN" altLang="en-US" sz="2400" b="1" dirty="0">
              <a:solidFill>
                <a:srgbClr val="FF0000"/>
              </a:solidFill>
              <a:latin typeface="+mn-lt"/>
              <a:cs typeface="Times New Roman" panose="02020603050405020304" pitchFamily="18" charset="0"/>
            </a:endParaRPr>
          </a:p>
        </p:txBody>
      </p:sp>
      <p:sp>
        <p:nvSpPr>
          <p:cNvPr id="32" name="文本框 31"/>
          <p:cNvSpPr txBox="1">
            <a:spLocks noChangeArrowheads="1"/>
          </p:cNvSpPr>
          <p:nvPr/>
        </p:nvSpPr>
        <p:spPr bwMode="auto">
          <a:xfrm>
            <a:off x="3088058" y="4280073"/>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400" b="1" dirty="0">
                <a:solidFill>
                  <a:srgbClr val="FF0000"/>
                </a:solidFill>
                <a:latin typeface="+mn-lt"/>
                <a:cs typeface="Times New Roman" panose="02020603050405020304" pitchFamily="18" charset="0"/>
              </a:rPr>
              <a:t>③⑥</a:t>
            </a:r>
            <a:endParaRPr lang="zh-CN" altLang="en-US" sz="2400" b="1" dirty="0">
              <a:solidFill>
                <a:srgbClr val="FF0000"/>
              </a:solidFill>
              <a:latin typeface="+mn-lt"/>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35"/>
          <p:cNvSpPr>
            <a:spLocks noChangeArrowheads="1"/>
          </p:cNvSpPr>
          <p:nvPr/>
        </p:nvSpPr>
        <p:spPr bwMode="auto">
          <a:xfrm>
            <a:off x="3652113" y="2255591"/>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0" name="AutoShape 35"/>
          <p:cNvSpPr>
            <a:spLocks noChangeArrowheads="1"/>
          </p:cNvSpPr>
          <p:nvPr/>
        </p:nvSpPr>
        <p:spPr bwMode="auto">
          <a:xfrm>
            <a:off x="4800506" y="2134282"/>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9" name="AutoShape 35"/>
          <p:cNvSpPr>
            <a:spLocks noChangeArrowheads="1"/>
          </p:cNvSpPr>
          <p:nvPr/>
        </p:nvSpPr>
        <p:spPr bwMode="auto">
          <a:xfrm>
            <a:off x="4455784" y="2134282"/>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 name="文本框 1"/>
          <p:cNvSpPr txBox="1"/>
          <p:nvPr/>
        </p:nvSpPr>
        <p:spPr>
          <a:xfrm>
            <a:off x="467360" y="675005"/>
            <a:ext cx="8467725" cy="914400"/>
          </a:xfrm>
          <a:prstGeom prst="rect">
            <a:avLst/>
          </a:prstGeom>
        </p:spPr>
        <p:txBody>
          <a:bodyPr wrap="square" rtlCol="0">
            <a:noAutofit/>
          </a:bodyPr>
          <a:lstStyle/>
          <a:p>
            <a:pPr marL="0" indent="0" algn="l" defTabSz="914400" eaLnBrk="1" hangingPunct="1">
              <a:lnSpc>
                <a:spcPct val="130000"/>
              </a:lnSpc>
            </a:pPr>
            <a:r>
              <a:rPr lang="zh-CN" altLang="en-US" sz="2400" b="1" kern="0" dirty="0">
                <a:latin typeface="+mn-lt"/>
                <a:ea typeface="+mj-ea"/>
                <a:cs typeface="Times New Roman" panose="02020603050405020304"/>
              </a:rPr>
              <a:t>三、给桌面上的              增加</a:t>
            </a:r>
            <a:r>
              <a:rPr lang="en-US" altLang="zh-CN" sz="2400" b="1" kern="0" dirty="0">
                <a:latin typeface="+mn-lt"/>
                <a:ea typeface="+mj-ea"/>
                <a:cs typeface="Times New Roman" panose="02020603050405020304"/>
              </a:rPr>
              <a:t>1</a:t>
            </a:r>
            <a:r>
              <a:rPr lang="zh-CN" altLang="en-US" sz="2400" b="1" kern="0" dirty="0">
                <a:latin typeface="+mn-lt"/>
                <a:ea typeface="+mj-ea"/>
                <a:cs typeface="Times New Roman" panose="02020603050405020304"/>
              </a:rPr>
              <a:t>个同样的小正方体。</a:t>
            </a:r>
            <a:r>
              <a:rPr lang="zh-CN" altLang="en-US" sz="2000" b="1" kern="0" dirty="0">
                <a:latin typeface="楷体" panose="02010609060101010101" pitchFamily="49" charset="-122"/>
                <a:ea typeface="楷体" panose="02010609060101010101" pitchFamily="49" charset="-122"/>
                <a:cs typeface="Times New Roman" panose="02020603050405020304"/>
              </a:rPr>
              <a:t>（增加的小正方体与其他小正方体至少有一个面挨着）</a:t>
            </a:r>
            <a:endParaRPr lang="zh-CN" altLang="en-US" sz="2400" b="1" kern="0" dirty="0">
              <a:latin typeface="楷体" panose="02010609060101010101" pitchFamily="49" charset="-122"/>
              <a:ea typeface="楷体" panose="02010609060101010101" pitchFamily="49" charset="-122"/>
              <a:cs typeface="Times New Roman" panose="02020603050405020304"/>
            </a:endParaRPr>
          </a:p>
        </p:txBody>
      </p:sp>
      <p:pic>
        <p:nvPicPr>
          <p:cNvPr id="6" name="图片 5"/>
          <p:cNvPicPr>
            <a:picLocks noChangeAspect="1"/>
          </p:cNvPicPr>
          <p:nvPr/>
        </p:nvPicPr>
        <p:blipFill>
          <a:blip r:embed="rId1"/>
          <a:stretch>
            <a:fillRect/>
          </a:stretch>
        </p:blipFill>
        <p:spPr>
          <a:xfrm>
            <a:off x="2796074" y="510287"/>
            <a:ext cx="890575" cy="621601"/>
          </a:xfrm>
          <a:prstGeom prst="rect">
            <a:avLst/>
          </a:prstGeom>
        </p:spPr>
      </p:pic>
      <p:sp>
        <p:nvSpPr>
          <p:cNvPr id="7" name="文本框 1"/>
          <p:cNvSpPr txBox="1">
            <a:spLocks noChangeArrowheads="1"/>
          </p:cNvSpPr>
          <p:nvPr/>
        </p:nvSpPr>
        <p:spPr bwMode="auto">
          <a:xfrm>
            <a:off x="683568" y="2709553"/>
            <a:ext cx="9217024" cy="5762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defRPr/>
            </a:pPr>
            <a:r>
              <a:rPr lang="en-US" altLang="zh-CN" sz="2400" b="1" kern="0" dirty="0">
                <a:latin typeface="+mn-lt"/>
                <a:ea typeface="+mj-ea"/>
                <a:cs typeface="Times New Roman" panose="02020603050405020304"/>
              </a:rPr>
              <a:t>1. </a:t>
            </a:r>
            <a:r>
              <a:rPr lang="zh-CN" altLang="en-US" sz="2400" b="1" kern="0" dirty="0">
                <a:latin typeface="+mn-lt"/>
                <a:ea typeface="+mj-ea"/>
                <a:cs typeface="Times New Roman" panose="02020603050405020304"/>
              </a:rPr>
              <a:t>要保证从前面看到的图形不变，有（       ）种不同的摆法。</a:t>
            </a:r>
            <a:endParaRPr lang="zh-CN" altLang="en-US" sz="2400" b="1" kern="0" dirty="0">
              <a:latin typeface="+mn-lt"/>
              <a:ea typeface="+mj-ea"/>
              <a:cs typeface="Times New Roman" panose="02020603050405020304"/>
            </a:endParaRPr>
          </a:p>
        </p:txBody>
      </p:sp>
      <p:sp>
        <p:nvSpPr>
          <p:cNvPr id="8" name="文本框 1"/>
          <p:cNvSpPr txBox="1">
            <a:spLocks noChangeArrowheads="1"/>
          </p:cNvSpPr>
          <p:nvPr/>
        </p:nvSpPr>
        <p:spPr bwMode="auto">
          <a:xfrm>
            <a:off x="683568" y="3383259"/>
            <a:ext cx="9217024" cy="5762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defRPr/>
            </a:pPr>
            <a:r>
              <a:rPr lang="en-US" altLang="zh-CN" sz="2400" b="1" kern="0" dirty="0">
                <a:latin typeface="+mn-lt"/>
                <a:ea typeface="+mj-ea"/>
                <a:cs typeface="Times New Roman" panose="02020603050405020304"/>
              </a:rPr>
              <a:t>2. </a:t>
            </a:r>
            <a:r>
              <a:rPr lang="zh-CN" altLang="en-US" sz="2400" b="1" kern="0" dirty="0">
                <a:latin typeface="+mn-lt"/>
                <a:ea typeface="+mj-ea"/>
                <a:cs typeface="Times New Roman" panose="02020603050405020304"/>
              </a:rPr>
              <a:t>要保证从左面看到的图形不变，有（       ）种不同的摆法。</a:t>
            </a:r>
            <a:endParaRPr lang="zh-CN" altLang="en-US" sz="2400" b="1" kern="0" dirty="0">
              <a:latin typeface="+mn-lt"/>
              <a:ea typeface="+mj-ea"/>
              <a:cs typeface="Times New Roman" panose="02020603050405020304"/>
            </a:endParaRPr>
          </a:p>
        </p:txBody>
      </p:sp>
      <p:sp>
        <p:nvSpPr>
          <p:cNvPr id="9" name="文本框 1"/>
          <p:cNvSpPr txBox="1">
            <a:spLocks noChangeArrowheads="1"/>
          </p:cNvSpPr>
          <p:nvPr/>
        </p:nvSpPr>
        <p:spPr bwMode="auto">
          <a:xfrm>
            <a:off x="683568" y="4056965"/>
            <a:ext cx="9217024" cy="576248"/>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defRPr/>
            </a:pPr>
            <a:r>
              <a:rPr lang="en-US" altLang="zh-CN" sz="2400" b="1" kern="0" dirty="0">
                <a:latin typeface="+mn-lt"/>
                <a:ea typeface="+mj-ea"/>
                <a:cs typeface="Times New Roman" panose="02020603050405020304"/>
              </a:rPr>
              <a:t>3. </a:t>
            </a:r>
            <a:r>
              <a:rPr lang="zh-CN" altLang="en-US" sz="2400" b="1" kern="0" dirty="0">
                <a:latin typeface="+mn-lt"/>
                <a:ea typeface="+mj-ea"/>
                <a:cs typeface="Times New Roman" panose="02020603050405020304"/>
              </a:rPr>
              <a:t>要保证从上面看到的图形不变，有（       ）种不同的摆法。</a:t>
            </a:r>
            <a:endParaRPr lang="zh-CN" altLang="en-US" sz="2400" b="1" kern="0" dirty="0">
              <a:latin typeface="+mn-lt"/>
              <a:ea typeface="+mj-ea"/>
              <a:cs typeface="Times New Roman" panose="02020603050405020304"/>
            </a:endParaRPr>
          </a:p>
        </p:txBody>
      </p:sp>
      <p:sp>
        <p:nvSpPr>
          <p:cNvPr id="11" name="AutoShape 35"/>
          <p:cNvSpPr>
            <a:spLocks noChangeArrowheads="1"/>
          </p:cNvSpPr>
          <p:nvPr/>
        </p:nvSpPr>
        <p:spPr bwMode="auto">
          <a:xfrm>
            <a:off x="4114740" y="2134282"/>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2" name="AutoShape 37"/>
          <p:cNvSpPr>
            <a:spLocks noChangeArrowheads="1"/>
          </p:cNvSpPr>
          <p:nvPr/>
        </p:nvSpPr>
        <p:spPr bwMode="auto">
          <a:xfrm>
            <a:off x="3995937" y="2256427"/>
            <a:ext cx="456780" cy="456488"/>
          </a:xfrm>
          <a:prstGeom prst="cube">
            <a:avLst>
              <a:gd name="adj" fmla="val 25000"/>
            </a:avLst>
          </a:prstGeom>
          <a:solidFill>
            <a:srgbClr val="FF9900">
              <a:alpha val="54902"/>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3" name="AutoShape 38"/>
          <p:cNvSpPr>
            <a:spLocks noChangeArrowheads="1"/>
          </p:cNvSpPr>
          <p:nvPr/>
        </p:nvSpPr>
        <p:spPr bwMode="auto">
          <a:xfrm>
            <a:off x="4339362" y="2256427"/>
            <a:ext cx="457260" cy="456488"/>
          </a:xfrm>
          <a:prstGeom prst="cube">
            <a:avLst>
              <a:gd name="adj" fmla="val 25000"/>
            </a:avLst>
          </a:prstGeom>
          <a:solidFill>
            <a:srgbClr val="FF9900">
              <a:alpha val="54902"/>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5" name="AutoShape 38"/>
          <p:cNvSpPr>
            <a:spLocks noChangeArrowheads="1"/>
          </p:cNvSpPr>
          <p:nvPr/>
        </p:nvSpPr>
        <p:spPr bwMode="auto">
          <a:xfrm>
            <a:off x="4691433" y="2256427"/>
            <a:ext cx="457260" cy="456488"/>
          </a:xfrm>
          <a:prstGeom prst="cube">
            <a:avLst>
              <a:gd name="adj" fmla="val 25000"/>
            </a:avLst>
          </a:prstGeom>
          <a:solidFill>
            <a:srgbClr val="FF9900">
              <a:alpha val="54902"/>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6" name="文本框 15"/>
          <p:cNvSpPr txBox="1"/>
          <p:nvPr/>
        </p:nvSpPr>
        <p:spPr>
          <a:xfrm>
            <a:off x="6084168" y="2730245"/>
            <a:ext cx="914400" cy="914400"/>
          </a:xfrm>
          <a:prstGeom prst="rect">
            <a:avLst/>
          </a:prstGeom>
        </p:spPr>
        <p:txBody>
          <a:bodyPr wrap="square" rtlCol="0">
            <a:noAutofit/>
          </a:bodyPr>
          <a:lstStyle/>
          <a:p>
            <a:pPr marL="0" indent="0" algn="l" defTabSz="914400" eaLnBrk="1" hangingPunct="1">
              <a:lnSpc>
                <a:spcPct val="130000"/>
              </a:lnSpc>
            </a:pPr>
            <a:r>
              <a:rPr lang="en-US" altLang="zh-CN" sz="2400" b="1" kern="0" dirty="0">
                <a:solidFill>
                  <a:srgbClr val="FF0000"/>
                </a:solidFill>
                <a:latin typeface="+mn-lt"/>
                <a:ea typeface="楷体" panose="02010609060101010101" pitchFamily="49" charset="-122"/>
                <a:cs typeface="Times New Roman" panose="02020603050405020304"/>
              </a:rPr>
              <a:t>6</a:t>
            </a:r>
            <a:endParaRPr lang="zh-CN" altLang="en-US" sz="2400" b="1" kern="0" dirty="0">
              <a:solidFill>
                <a:srgbClr val="FF0000"/>
              </a:solidFill>
              <a:latin typeface="+mn-lt"/>
              <a:ea typeface="楷体" panose="02010609060101010101" pitchFamily="49" charset="-122"/>
              <a:cs typeface="Times New Roman" panose="02020603050405020304"/>
            </a:endParaRPr>
          </a:p>
        </p:txBody>
      </p:sp>
      <p:sp>
        <p:nvSpPr>
          <p:cNvPr id="17" name="文本框 16"/>
          <p:cNvSpPr txBox="1"/>
          <p:nvPr/>
        </p:nvSpPr>
        <p:spPr>
          <a:xfrm>
            <a:off x="6084168" y="3430689"/>
            <a:ext cx="914400" cy="914400"/>
          </a:xfrm>
          <a:prstGeom prst="rect">
            <a:avLst/>
          </a:prstGeom>
        </p:spPr>
        <p:txBody>
          <a:bodyPr wrap="square" rtlCol="0">
            <a:noAutofit/>
          </a:bodyPr>
          <a:lstStyle/>
          <a:p>
            <a:pPr marL="0" indent="0" algn="l" defTabSz="914400" eaLnBrk="1" hangingPunct="1">
              <a:lnSpc>
                <a:spcPct val="130000"/>
              </a:lnSpc>
            </a:pPr>
            <a:r>
              <a:rPr lang="en-US" altLang="zh-CN" sz="2400" b="1" kern="0" dirty="0">
                <a:solidFill>
                  <a:srgbClr val="FF0000"/>
                </a:solidFill>
                <a:latin typeface="+mn-lt"/>
                <a:ea typeface="楷体" panose="02010609060101010101" pitchFamily="49" charset="-122"/>
                <a:cs typeface="Times New Roman" panose="02020603050405020304"/>
              </a:rPr>
              <a:t>4</a:t>
            </a:r>
            <a:endParaRPr lang="zh-CN" altLang="en-US" sz="2400" b="1" kern="0" dirty="0">
              <a:solidFill>
                <a:srgbClr val="FF0000"/>
              </a:solidFill>
              <a:latin typeface="+mn-lt"/>
              <a:ea typeface="楷体" panose="02010609060101010101" pitchFamily="49" charset="-122"/>
              <a:cs typeface="Times New Roman" panose="02020603050405020304"/>
            </a:endParaRPr>
          </a:p>
        </p:txBody>
      </p:sp>
      <p:sp>
        <p:nvSpPr>
          <p:cNvPr id="18" name="文本框 17"/>
          <p:cNvSpPr txBox="1"/>
          <p:nvPr/>
        </p:nvSpPr>
        <p:spPr>
          <a:xfrm>
            <a:off x="6084168" y="4105622"/>
            <a:ext cx="914400" cy="914400"/>
          </a:xfrm>
          <a:prstGeom prst="rect">
            <a:avLst/>
          </a:prstGeom>
        </p:spPr>
        <p:txBody>
          <a:bodyPr wrap="square" rtlCol="0">
            <a:noAutofit/>
          </a:bodyPr>
          <a:lstStyle/>
          <a:p>
            <a:pPr marL="0" indent="0" algn="l" defTabSz="914400" eaLnBrk="1" hangingPunct="1">
              <a:lnSpc>
                <a:spcPct val="130000"/>
              </a:lnSpc>
            </a:pPr>
            <a:r>
              <a:rPr lang="en-US" altLang="zh-CN" sz="2400" b="1" kern="0" dirty="0">
                <a:solidFill>
                  <a:srgbClr val="FF0000"/>
                </a:solidFill>
                <a:latin typeface="+mn-lt"/>
                <a:ea typeface="楷体" panose="02010609060101010101" pitchFamily="49" charset="-122"/>
                <a:cs typeface="Times New Roman" panose="02020603050405020304"/>
              </a:rPr>
              <a:t>3</a:t>
            </a:r>
            <a:endParaRPr lang="zh-CN" altLang="en-US" sz="2400" b="1" kern="0" dirty="0">
              <a:solidFill>
                <a:srgbClr val="FF0000"/>
              </a:solidFill>
              <a:latin typeface="+mn-lt"/>
              <a:ea typeface="楷体" panose="02010609060101010101" pitchFamily="49" charset="-122"/>
              <a:cs typeface="Times New Roman" panose="02020603050405020304"/>
            </a:endParaRPr>
          </a:p>
        </p:txBody>
      </p:sp>
      <p:sp>
        <p:nvSpPr>
          <p:cNvPr id="21" name="AutoShape 35"/>
          <p:cNvSpPr>
            <a:spLocks noChangeArrowheads="1"/>
          </p:cNvSpPr>
          <p:nvPr/>
        </p:nvSpPr>
        <p:spPr bwMode="auto">
          <a:xfrm>
            <a:off x="4570705" y="2374257"/>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2" name="AutoShape 35"/>
          <p:cNvSpPr>
            <a:spLocks noChangeArrowheads="1"/>
          </p:cNvSpPr>
          <p:nvPr/>
        </p:nvSpPr>
        <p:spPr bwMode="auto">
          <a:xfrm>
            <a:off x="4227971" y="2374257"/>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 name="AutoShape 35"/>
          <p:cNvSpPr>
            <a:spLocks noChangeArrowheads="1"/>
          </p:cNvSpPr>
          <p:nvPr/>
        </p:nvSpPr>
        <p:spPr bwMode="auto">
          <a:xfrm>
            <a:off x="3877182" y="2374257"/>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5" name="AutoShape 35"/>
          <p:cNvSpPr>
            <a:spLocks noChangeArrowheads="1"/>
          </p:cNvSpPr>
          <p:nvPr/>
        </p:nvSpPr>
        <p:spPr bwMode="auto">
          <a:xfrm>
            <a:off x="3998774" y="1916248"/>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14" name="AutoShape 39"/>
          <p:cNvSpPr>
            <a:spLocks noChangeArrowheads="1"/>
          </p:cNvSpPr>
          <p:nvPr/>
        </p:nvSpPr>
        <p:spPr bwMode="auto">
          <a:xfrm>
            <a:off x="4339362" y="1913463"/>
            <a:ext cx="457260" cy="456488"/>
          </a:xfrm>
          <a:prstGeom prst="cube">
            <a:avLst>
              <a:gd name="adj" fmla="val 25000"/>
            </a:avLst>
          </a:prstGeom>
          <a:solidFill>
            <a:srgbClr val="FF9900">
              <a:alpha val="54902"/>
            </a:srgbClr>
          </a:solidFill>
          <a:ln w="15875">
            <a:solidFill>
              <a:srgbClr val="F87000"/>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6" name="AutoShape 35"/>
          <p:cNvSpPr>
            <a:spLocks noChangeArrowheads="1"/>
          </p:cNvSpPr>
          <p:nvPr/>
        </p:nvSpPr>
        <p:spPr bwMode="auto">
          <a:xfrm>
            <a:off x="4687127" y="1916248"/>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7" name="AutoShape 35"/>
          <p:cNvSpPr>
            <a:spLocks noChangeArrowheads="1"/>
          </p:cNvSpPr>
          <p:nvPr/>
        </p:nvSpPr>
        <p:spPr bwMode="auto">
          <a:xfrm>
            <a:off x="5033407" y="2262099"/>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8" name="AutoShape 35"/>
          <p:cNvSpPr>
            <a:spLocks noChangeArrowheads="1"/>
          </p:cNvSpPr>
          <p:nvPr/>
        </p:nvSpPr>
        <p:spPr bwMode="auto">
          <a:xfrm>
            <a:off x="4349979" y="1576338"/>
            <a:ext cx="457260" cy="456488"/>
          </a:xfrm>
          <a:prstGeom prst="cube">
            <a:avLst>
              <a:gd name="adj" fmla="val 25000"/>
            </a:avLst>
          </a:prstGeom>
          <a:solidFill>
            <a:srgbClr val="FFFFFF">
              <a:alpha val="65098"/>
            </a:srgbClr>
          </a:solidFill>
          <a:ln w="15875">
            <a:solidFill>
              <a:srgbClr val="E56775"/>
            </a:solidFill>
            <a:prstDash val="sysDash"/>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xit" presetSubtype="0" fill="hold" grpId="1" nodeType="withEffect">
                                  <p:stCondLst>
                                    <p:cond delay="50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100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xit" presetSubtype="0" fill="hold" grpId="1" nodeType="withEffect">
                                  <p:stCondLst>
                                    <p:cond delay="100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ntr" presetSubtype="0" fill="hold" grpId="0" nodeType="withEffect">
                                  <p:stCondLst>
                                    <p:cond delay="150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xit" presetSubtype="0" fill="hold" grpId="1" nodeType="withEffect">
                                  <p:stCondLst>
                                    <p:cond delay="150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ntr" presetSubtype="0" fill="hold" grpId="0" nodeType="withEffect">
                                  <p:stCondLst>
                                    <p:cond delay="200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xit" presetSubtype="0" fill="hold" grpId="1" nodeType="withEffect">
                                  <p:stCondLst>
                                    <p:cond delay="200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ntr" presetSubtype="0" fill="hold" grpId="0" nodeType="withEffect">
                                  <p:stCondLst>
                                    <p:cond delay="275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xit" presetSubtype="0" fill="hold" grpId="1" nodeType="withEffect">
                                  <p:stCondLst>
                                    <p:cond delay="275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xit" presetSubtype="0" fill="hold" grpId="1" nodeType="withEffect">
                                  <p:stCondLst>
                                    <p:cond delay="3750"/>
                                  </p:stCondLst>
                                  <p:childTnLst>
                                    <p:set>
                                      <p:cBhvr>
                                        <p:cTn id="28" dur="1" fill="hold">
                                          <p:stCondLst>
                                            <p:cond delay="0"/>
                                          </p:stCondLst>
                                        </p:cTn>
                                        <p:tgtEl>
                                          <p:spTgt spid="2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50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xit" presetSubtype="0" fill="hold" grpId="1" nodeType="withEffect">
                                  <p:stCondLst>
                                    <p:cond delay="50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ntr" presetSubtype="0" fill="hold" grpId="0" nodeType="withEffect">
                                  <p:stCondLst>
                                    <p:cond delay="100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xit" presetSubtype="0" fill="hold" grpId="1" nodeType="withEffect">
                                  <p:stCondLst>
                                    <p:cond delay="1000"/>
                                  </p:stCondLst>
                                  <p:childTnLst>
                                    <p:set>
                                      <p:cBhvr>
                                        <p:cTn id="44" dur="1" fill="hold">
                                          <p:stCondLst>
                                            <p:cond delay="0"/>
                                          </p:stCondLst>
                                        </p:cTn>
                                        <p:tgtEl>
                                          <p:spTgt spid="25"/>
                                        </p:tgtEl>
                                        <p:attrNameLst>
                                          <p:attrName>style.visibility</p:attrName>
                                        </p:attrNameLst>
                                      </p:cBhvr>
                                      <p:to>
                                        <p:strVal val="hidden"/>
                                      </p:to>
                                    </p:set>
                                  </p:childTnLst>
                                </p:cTn>
                              </p:par>
                              <p:par>
                                <p:cTn id="45" presetID="1" presetClass="entr" presetSubtype="0" fill="hold" grpId="0" nodeType="withEffect">
                                  <p:stCondLst>
                                    <p:cond delay="150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xit" presetSubtype="0" fill="hold" grpId="1" nodeType="withEffect">
                                  <p:stCondLst>
                                    <p:cond delay="1500"/>
                                  </p:stCondLst>
                                  <p:childTnLst>
                                    <p:set>
                                      <p:cBhvr>
                                        <p:cTn id="48" dur="1" fill="hold">
                                          <p:stCondLst>
                                            <p:cond delay="0"/>
                                          </p:stCondLst>
                                        </p:cTn>
                                        <p:tgtEl>
                                          <p:spTgt spid="26"/>
                                        </p:tgtEl>
                                        <p:attrNameLst>
                                          <p:attrName>style.visibility</p:attrName>
                                        </p:attrNameLst>
                                      </p:cBhvr>
                                      <p:to>
                                        <p:strVal val="hidden"/>
                                      </p:to>
                                    </p:set>
                                  </p:childTnLst>
                                </p:cTn>
                              </p:par>
                              <p:par>
                                <p:cTn id="49" presetID="1" presetClass="exit" presetSubtype="0" fill="hold" grpId="1" nodeType="withEffect">
                                  <p:stCondLst>
                                    <p:cond delay="2500"/>
                                  </p:stCondLst>
                                  <p:childTnLst>
                                    <p:set>
                                      <p:cBhvr>
                                        <p:cTn id="50" dur="1" fill="hold">
                                          <p:stCondLst>
                                            <p:cond delay="0"/>
                                          </p:stCondLst>
                                        </p:cTn>
                                        <p:tgtEl>
                                          <p:spTgt spid="2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2"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50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xit" presetSubtype="0" fill="hold" grpId="3" nodeType="withEffect">
                                  <p:stCondLst>
                                    <p:cond delay="500"/>
                                  </p:stCondLst>
                                  <p:childTnLst>
                                    <p:set>
                                      <p:cBhvr>
                                        <p:cTn id="62" dur="1" fill="hold">
                                          <p:stCondLst>
                                            <p:cond delay="0"/>
                                          </p:stCondLst>
                                        </p:cTn>
                                        <p:tgtEl>
                                          <p:spTgt spid="25"/>
                                        </p:tgtEl>
                                        <p:attrNameLst>
                                          <p:attrName>style.visibility</p:attrName>
                                        </p:attrNameLst>
                                      </p:cBhvr>
                                      <p:to>
                                        <p:strVal val="hidden"/>
                                      </p:to>
                                    </p:set>
                                  </p:childTnLst>
                                </p:cTn>
                              </p:par>
                              <p:par>
                                <p:cTn id="63" presetID="1" presetClass="entr" presetSubtype="0" fill="hold" grpId="2" nodeType="withEffect">
                                  <p:stCondLst>
                                    <p:cond delay="1000"/>
                                  </p:stCondLst>
                                  <p:childTnLst>
                                    <p:set>
                                      <p:cBhvr>
                                        <p:cTn id="64" dur="1" fill="hold">
                                          <p:stCondLst>
                                            <p:cond delay="249"/>
                                          </p:stCondLst>
                                        </p:cTn>
                                        <p:tgtEl>
                                          <p:spTgt spid="26"/>
                                        </p:tgtEl>
                                        <p:attrNameLst>
                                          <p:attrName>style.visibility</p:attrName>
                                        </p:attrNameLst>
                                      </p:cBhvr>
                                      <p:to>
                                        <p:strVal val="visible"/>
                                      </p:to>
                                    </p:set>
                                  </p:childTnLst>
                                </p:cTn>
                              </p:par>
                              <p:par>
                                <p:cTn id="65" presetID="1" presetClass="exit" presetSubtype="0" fill="hold" grpId="1" nodeType="withEffect">
                                  <p:stCondLst>
                                    <p:cond delay="1000"/>
                                  </p:stCondLst>
                                  <p:childTnLst>
                                    <p:set>
                                      <p:cBhvr>
                                        <p:cTn id="66" dur="1" fill="hold">
                                          <p:stCondLst>
                                            <p:cond delay="249"/>
                                          </p:stCondLst>
                                        </p:cTn>
                                        <p:tgtEl>
                                          <p:spTgt spid="28"/>
                                        </p:tgtEl>
                                        <p:attrNameLst>
                                          <p:attrName>style.visibility</p:attrName>
                                        </p:attrNameLst>
                                      </p:cBhvr>
                                      <p:to>
                                        <p:strVal val="hidden"/>
                                      </p:to>
                                    </p:set>
                                  </p:childTnLst>
                                </p:cTn>
                              </p:par>
                              <p:par>
                                <p:cTn id="67" presetID="1" presetClass="exit" presetSubtype="0" fill="hold" grpId="3" nodeType="withEffect">
                                  <p:stCondLst>
                                    <p:cond delay="2000"/>
                                  </p:stCondLst>
                                  <p:childTnLst>
                                    <p:set>
                                      <p:cBhvr>
                                        <p:cTn id="68" dur="1" fill="hold">
                                          <p:stCondLst>
                                            <p:cond delay="0"/>
                                          </p:stCondLst>
                                        </p:cTn>
                                        <p:tgtEl>
                                          <p:spTgt spid="26"/>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0" grpId="0" animBg="1"/>
      <p:bldP spid="20" grpId="1" animBg="1"/>
      <p:bldP spid="19" grpId="0" animBg="1"/>
      <p:bldP spid="19" grpId="1" animBg="1"/>
      <p:bldP spid="11" grpId="0" animBg="1"/>
      <p:bldP spid="11" grpId="1" animBg="1"/>
      <p:bldP spid="16" grpId="0"/>
      <p:bldP spid="17" grpId="0"/>
      <p:bldP spid="18" grpId="0"/>
      <p:bldP spid="21" grpId="0" animBg="1"/>
      <p:bldP spid="21" grpId="1" animBg="1"/>
      <p:bldP spid="22" grpId="0" animBg="1"/>
      <p:bldP spid="22" grpId="1" animBg="1"/>
      <p:bldP spid="23" grpId="0" animBg="1"/>
      <p:bldP spid="23" grpId="1" animBg="1"/>
      <p:bldP spid="25" grpId="0" animBg="1"/>
      <p:bldP spid="25" grpId="1" animBg="1"/>
      <p:bldP spid="25" grpId="2" animBg="1"/>
      <p:bldP spid="25" grpId="3" animBg="1"/>
      <p:bldP spid="26" grpId="0" animBg="1"/>
      <p:bldP spid="26" grpId="1" animBg="1"/>
      <p:bldP spid="26" grpId="2" animBg="1"/>
      <p:bldP spid="26" grpId="3" animBg="1"/>
      <p:bldP spid="27" grpId="0" animBg="1"/>
      <p:bldP spid="27" grpId="1" animBg="1"/>
      <p:bldP spid="28" grpId="0" animBg="1"/>
      <p:bldP spid="28" grpId="1" animBg="1"/>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Times New Roman"/>
        <a:ea typeface="黑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noAutofit/>
      </a:bodyPr>
      <a:lstStyle>
        <a:defPPr marL="0" indent="0" algn="l" defTabSz="914400" eaLnBrk="1" hangingPunct="1">
          <a:lnSpc>
            <a:spcPct val="130000"/>
          </a:lnSpc>
          <a:defRPr sz="2400" b="1" kern="0" dirty="0" smtClean="0">
            <a:latin typeface="+mn-lt"/>
            <a:ea typeface="楷体" panose="02010609060101010101" pitchFamily="49" charset="-122"/>
            <a:cs typeface="Times New Roman" panose="02020603050405020304"/>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2006</Words>
  <Application>WPS 演示</Application>
  <PresentationFormat>全屏显示(16:9)</PresentationFormat>
  <Paragraphs>335</Paragraphs>
  <Slides>23</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等线</vt:lpstr>
      <vt:lpstr>楷体</vt:lpstr>
      <vt:lpstr>Times New Roman</vt:lpstr>
      <vt:lpstr>Times New Roman</vt:lpstr>
      <vt:lpstr>黑体</vt:lpstr>
      <vt:lpstr>等线 Light</vt:lpstr>
      <vt:lpstr>Arial</vt:lpstr>
      <vt:lpstr>微软雅黑</vt:lpstr>
      <vt:lpstr>Arial Unicode MS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Manager>状元成才路</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nk</cp:lastModifiedBy>
  <cp:revision>329</cp:revision>
  <dcterms:created xsi:type="dcterms:W3CDTF">2015-08-27T07:30:00Z</dcterms:created>
  <dcterms:modified xsi:type="dcterms:W3CDTF">2023-11-02T01:23:40Z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B966997FCD3A4FEEB210AA7CA22CA13F</vt:lpwstr>
  </property>
</Properties>
</file>