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326" r:id="rId2"/>
    <p:sldId id="281" r:id="rId3"/>
    <p:sldId id="366" r:id="rId4"/>
    <p:sldId id="258" r:id="rId5"/>
    <p:sldId id="367" r:id="rId6"/>
    <p:sldId id="295" r:id="rId7"/>
    <p:sldId id="292" r:id="rId8"/>
    <p:sldId id="369" r:id="rId9"/>
    <p:sldId id="363" r:id="rId10"/>
    <p:sldId id="301" r:id="rId11"/>
    <p:sldId id="370" r:id="rId12"/>
    <p:sldId id="371" r:id="rId13"/>
    <p:sldId id="372" r:id="rId14"/>
    <p:sldId id="309" r:id="rId15"/>
    <p:sldId id="311" r:id="rId16"/>
    <p:sldId id="307" r:id="rId17"/>
    <p:sldId id="362" r:id="rId18"/>
    <p:sldId id="373" r:id="rId19"/>
    <p:sldId id="374" r:id="rId20"/>
    <p:sldId id="375" r:id="rId21"/>
    <p:sldId id="323" r:id="rId22"/>
    <p:sldId id="377" r:id="rId23"/>
    <p:sldId id="376" r:id="rId24"/>
  </p:sldIdLst>
  <p:sldSz cx="9144000" cy="5143500" type="screen16x9"/>
  <p:notesSz cx="6858000" cy="9144000"/>
  <p:defaultTextStyle>
    <a:defPPr>
      <a:defRPr lang="en-US"/>
    </a:defPPr>
    <a:lvl1pPr algn="l" defTabSz="4559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1905" algn="l" defTabSz="4559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1905" algn="l" defTabSz="4559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1905" algn="l" defTabSz="4559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1905" algn="l" defTabSz="4559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">
          <p15:clr>
            <a:srgbClr val="A4A3A4"/>
          </p15:clr>
        </p15:guide>
        <p15:guide id="2" pos="2908">
          <p15:clr>
            <a:srgbClr val="A4A3A4"/>
          </p15:clr>
        </p15:guide>
        <p15:guide id="3" pos="5216">
          <p15:clr>
            <a:srgbClr val="A4A3A4"/>
          </p15:clr>
        </p15:guide>
        <p15:guide id="4" orient="horz" pos="2913">
          <p15:clr>
            <a:srgbClr val="A4A3A4"/>
          </p15:clr>
        </p15:guide>
        <p15:guide id="5" orient="horz" pos="1076">
          <p15:clr>
            <a:srgbClr val="A4A3A4"/>
          </p15:clr>
        </p15:guide>
        <p15:guide id="6" pos="5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D1F8"/>
    <a:srgbClr val="FF9900"/>
    <a:srgbClr val="FFFFFF"/>
    <a:srgbClr val="F56C2F"/>
    <a:srgbClr val="FF7C80"/>
    <a:srgbClr val="E34E0B"/>
    <a:srgbClr val="097156"/>
    <a:srgbClr val="8DDFEF"/>
    <a:srgbClr val="008000"/>
    <a:srgbClr val="F494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8" y="1122"/>
      </p:cViewPr>
      <p:guideLst>
        <p:guide orient="horz" pos="1643"/>
        <p:guide pos="2908"/>
        <p:guide pos="5216"/>
        <p:guide orient="horz" pos="2913"/>
        <p:guide orient="horz" pos="1076"/>
        <p:guide pos="5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57200"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457200">
              <a:defRPr sz="1200">
                <a:ea typeface="+mn-ea"/>
              </a:defRPr>
            </a:lvl1pPr>
          </a:lstStyle>
          <a:p>
            <a:pPr>
              <a:defRPr/>
            </a:pPr>
            <a:fld id="{379B6A21-B754-42ED-AD66-DCDF408A237A}" type="datetimeFigureOut">
              <a:rPr lang="zh-CN" altLang="en-US"/>
              <a:t>2023/12/8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57200"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A1167009-43AF-4469-B22D-4FA559E7E32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527" y="2228851"/>
            <a:ext cx="4056473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5" r="19923"/>
          <a:stretch>
            <a:fillRect/>
          </a:stretch>
        </p:blipFill>
        <p:spPr bwMode="auto">
          <a:xfrm>
            <a:off x="7551738" y="3922713"/>
            <a:ext cx="1592262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7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4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5512D7A-24A9-46FA-A190-4DE8E5AEB38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3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49.xml"/><Relationship Id="rId21" Type="http://schemas.openxmlformats.org/officeDocument/2006/relationships/tags" Target="../tags/tag44.xml"/><Relationship Id="rId42" Type="http://schemas.openxmlformats.org/officeDocument/2006/relationships/tags" Target="../tags/tag65.xml"/><Relationship Id="rId47" Type="http://schemas.openxmlformats.org/officeDocument/2006/relationships/tags" Target="../tags/tag70.xml"/><Relationship Id="rId63" Type="http://schemas.openxmlformats.org/officeDocument/2006/relationships/tags" Target="../tags/tag86.xml"/><Relationship Id="rId68" Type="http://schemas.openxmlformats.org/officeDocument/2006/relationships/tags" Target="../tags/tag91.xml"/><Relationship Id="rId16" Type="http://schemas.openxmlformats.org/officeDocument/2006/relationships/tags" Target="../tags/tag3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32" Type="http://schemas.openxmlformats.org/officeDocument/2006/relationships/tags" Target="../tags/tag55.xml"/><Relationship Id="rId37" Type="http://schemas.openxmlformats.org/officeDocument/2006/relationships/tags" Target="../tags/tag60.xml"/><Relationship Id="rId40" Type="http://schemas.openxmlformats.org/officeDocument/2006/relationships/tags" Target="../tags/tag63.xml"/><Relationship Id="rId45" Type="http://schemas.openxmlformats.org/officeDocument/2006/relationships/tags" Target="../tags/tag68.xml"/><Relationship Id="rId53" Type="http://schemas.openxmlformats.org/officeDocument/2006/relationships/tags" Target="../tags/tag76.xml"/><Relationship Id="rId58" Type="http://schemas.openxmlformats.org/officeDocument/2006/relationships/tags" Target="../tags/tag81.xml"/><Relationship Id="rId66" Type="http://schemas.openxmlformats.org/officeDocument/2006/relationships/tags" Target="../tags/tag89.xml"/><Relationship Id="rId74" Type="http://schemas.openxmlformats.org/officeDocument/2006/relationships/tags" Target="../tags/tag97.xml"/><Relationship Id="rId5" Type="http://schemas.openxmlformats.org/officeDocument/2006/relationships/tags" Target="../tags/tag28.xml"/><Relationship Id="rId61" Type="http://schemas.openxmlformats.org/officeDocument/2006/relationships/tags" Target="../tags/tag84.xml"/><Relationship Id="rId19" Type="http://schemas.openxmlformats.org/officeDocument/2006/relationships/tags" Target="../tags/tag4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tags" Target="../tags/tag50.xml"/><Relationship Id="rId30" Type="http://schemas.openxmlformats.org/officeDocument/2006/relationships/tags" Target="../tags/tag53.xml"/><Relationship Id="rId35" Type="http://schemas.openxmlformats.org/officeDocument/2006/relationships/tags" Target="../tags/tag58.xml"/><Relationship Id="rId43" Type="http://schemas.openxmlformats.org/officeDocument/2006/relationships/tags" Target="../tags/tag66.xml"/><Relationship Id="rId48" Type="http://schemas.openxmlformats.org/officeDocument/2006/relationships/tags" Target="../tags/tag71.xml"/><Relationship Id="rId56" Type="http://schemas.openxmlformats.org/officeDocument/2006/relationships/tags" Target="../tags/tag79.xml"/><Relationship Id="rId64" Type="http://schemas.openxmlformats.org/officeDocument/2006/relationships/tags" Target="../tags/tag87.xml"/><Relationship Id="rId69" Type="http://schemas.openxmlformats.org/officeDocument/2006/relationships/tags" Target="../tags/tag92.xml"/><Relationship Id="rId77" Type="http://schemas.openxmlformats.org/officeDocument/2006/relationships/slideLayout" Target="../slideLayouts/slideLayout3.xml"/><Relationship Id="rId8" Type="http://schemas.openxmlformats.org/officeDocument/2006/relationships/tags" Target="../tags/tag31.xml"/><Relationship Id="rId51" Type="http://schemas.openxmlformats.org/officeDocument/2006/relationships/tags" Target="../tags/tag74.xml"/><Relationship Id="rId72" Type="http://schemas.openxmlformats.org/officeDocument/2006/relationships/tags" Target="../tags/tag95.xml"/><Relationship Id="rId3" Type="http://schemas.openxmlformats.org/officeDocument/2006/relationships/tags" Target="../tags/tag26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33" Type="http://schemas.openxmlformats.org/officeDocument/2006/relationships/tags" Target="../tags/tag56.xml"/><Relationship Id="rId38" Type="http://schemas.openxmlformats.org/officeDocument/2006/relationships/tags" Target="../tags/tag61.xml"/><Relationship Id="rId46" Type="http://schemas.openxmlformats.org/officeDocument/2006/relationships/tags" Target="../tags/tag69.xml"/><Relationship Id="rId59" Type="http://schemas.openxmlformats.org/officeDocument/2006/relationships/tags" Target="../tags/tag82.xml"/><Relationship Id="rId67" Type="http://schemas.openxmlformats.org/officeDocument/2006/relationships/tags" Target="../tags/tag90.xml"/><Relationship Id="rId20" Type="http://schemas.openxmlformats.org/officeDocument/2006/relationships/tags" Target="../tags/tag43.xml"/><Relationship Id="rId41" Type="http://schemas.openxmlformats.org/officeDocument/2006/relationships/tags" Target="../tags/tag64.xml"/><Relationship Id="rId54" Type="http://schemas.openxmlformats.org/officeDocument/2006/relationships/tags" Target="../tags/tag77.xml"/><Relationship Id="rId62" Type="http://schemas.openxmlformats.org/officeDocument/2006/relationships/tags" Target="../tags/tag85.xml"/><Relationship Id="rId70" Type="http://schemas.openxmlformats.org/officeDocument/2006/relationships/tags" Target="../tags/tag93.xml"/><Relationship Id="rId75" Type="http://schemas.openxmlformats.org/officeDocument/2006/relationships/tags" Target="../tags/tag98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tags" Target="../tags/tag51.xml"/><Relationship Id="rId36" Type="http://schemas.openxmlformats.org/officeDocument/2006/relationships/tags" Target="../tags/tag59.xml"/><Relationship Id="rId49" Type="http://schemas.openxmlformats.org/officeDocument/2006/relationships/tags" Target="../tags/tag72.xml"/><Relationship Id="rId57" Type="http://schemas.openxmlformats.org/officeDocument/2006/relationships/tags" Target="../tags/tag80.xml"/><Relationship Id="rId10" Type="http://schemas.openxmlformats.org/officeDocument/2006/relationships/tags" Target="../tags/tag33.xml"/><Relationship Id="rId31" Type="http://schemas.openxmlformats.org/officeDocument/2006/relationships/tags" Target="../tags/tag54.xml"/><Relationship Id="rId44" Type="http://schemas.openxmlformats.org/officeDocument/2006/relationships/tags" Target="../tags/tag67.xml"/><Relationship Id="rId52" Type="http://schemas.openxmlformats.org/officeDocument/2006/relationships/tags" Target="../tags/tag75.xml"/><Relationship Id="rId60" Type="http://schemas.openxmlformats.org/officeDocument/2006/relationships/tags" Target="../tags/tag83.xml"/><Relationship Id="rId65" Type="http://schemas.openxmlformats.org/officeDocument/2006/relationships/tags" Target="../tags/tag88.xml"/><Relationship Id="rId73" Type="http://schemas.openxmlformats.org/officeDocument/2006/relationships/tags" Target="../tags/tag96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39" Type="http://schemas.openxmlformats.org/officeDocument/2006/relationships/tags" Target="../tags/tag62.xml"/><Relationship Id="rId34" Type="http://schemas.openxmlformats.org/officeDocument/2006/relationships/tags" Target="../tags/tag57.xml"/><Relationship Id="rId50" Type="http://schemas.openxmlformats.org/officeDocument/2006/relationships/tags" Target="../tags/tag73.xml"/><Relationship Id="rId55" Type="http://schemas.openxmlformats.org/officeDocument/2006/relationships/tags" Target="../tags/tag78.xml"/><Relationship Id="rId76" Type="http://schemas.openxmlformats.org/officeDocument/2006/relationships/tags" Target="../tags/tag99.xml"/><Relationship Id="rId7" Type="http://schemas.openxmlformats.org/officeDocument/2006/relationships/tags" Target="../tags/tag30.xml"/><Relationship Id="rId71" Type="http://schemas.openxmlformats.org/officeDocument/2006/relationships/tags" Target="../tags/tag94.xml"/><Relationship Id="rId2" Type="http://schemas.openxmlformats.org/officeDocument/2006/relationships/tags" Target="../tags/tag25.xml"/><Relationship Id="rId29" Type="http://schemas.openxmlformats.org/officeDocument/2006/relationships/tags" Target="../tags/tag5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3"/>
          <p:cNvSpPr>
            <a:spLocks noChangeArrowheads="1"/>
          </p:cNvSpPr>
          <p:nvPr/>
        </p:nvSpPr>
        <p:spPr bwMode="auto">
          <a:xfrm>
            <a:off x="1896110" y="1925320"/>
            <a:ext cx="315722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3600" b="1" dirty="0">
                <a:latin typeface="+mj-lt"/>
                <a:ea typeface="+mj-ea"/>
                <a:cs typeface="Times New Roman" panose="02020603050405020304" pitchFamily="18" charset="0"/>
              </a:rPr>
              <a:t>观察物体</a:t>
            </a:r>
          </a:p>
        </p:txBody>
      </p:sp>
      <p:sp>
        <p:nvSpPr>
          <p:cNvPr id="14340" name="矩形 3"/>
          <p:cNvSpPr>
            <a:spLocks noChangeArrowheads="1"/>
          </p:cNvSpPr>
          <p:nvPr/>
        </p:nvSpPr>
        <p:spPr bwMode="auto">
          <a:xfrm>
            <a:off x="2511952" y="950912"/>
            <a:ext cx="23399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2400" dirty="0">
                <a:latin typeface="+mj-ea"/>
                <a:ea typeface="+mj-ea"/>
                <a:cs typeface="Times New Roman" panose="02020603050405020304" pitchFamily="18" charset="0"/>
              </a:rPr>
              <a:t>观察物体（三）</a:t>
            </a:r>
          </a:p>
        </p:txBody>
      </p:sp>
      <p:pic>
        <p:nvPicPr>
          <p:cNvPr id="9220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6" t="31674" r="22813" b="31149"/>
          <a:stretch>
            <a:fillRect/>
          </a:stretch>
        </p:blipFill>
        <p:spPr bwMode="auto">
          <a:xfrm>
            <a:off x="482600" y="288925"/>
            <a:ext cx="1831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副标题 6"/>
          <p:cNvSpPr txBox="1">
            <a:spLocks noChangeArrowheads="1"/>
          </p:cNvSpPr>
          <p:nvPr/>
        </p:nvSpPr>
        <p:spPr bwMode="auto">
          <a:xfrm>
            <a:off x="3624263" y="247650"/>
            <a:ext cx="2160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6" y="422729"/>
            <a:ext cx="880373" cy="8966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60325"/>
            <a:ext cx="53594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内容占位符 2"/>
          <p:cNvSpPr txBox="1"/>
          <p:nvPr/>
        </p:nvSpPr>
        <p:spPr>
          <a:xfrm>
            <a:off x="387626" y="1139185"/>
            <a:ext cx="8438322" cy="135553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hangingPunct="1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b="1" kern="0" dirty="0">
                <a:solidFill>
                  <a:srgbClr val="0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你们看到了什么？想象一下从不同位置看，看到的图形一样吗？</a:t>
            </a:r>
          </a:p>
        </p:txBody>
      </p:sp>
      <p:grpSp>
        <p:nvGrpSpPr>
          <p:cNvPr id="10243" name="组合 2"/>
          <p:cNvGrpSpPr/>
          <p:nvPr/>
        </p:nvGrpSpPr>
        <p:grpSpPr bwMode="auto">
          <a:xfrm>
            <a:off x="3736182" y="2995094"/>
            <a:ext cx="1728787" cy="896144"/>
            <a:chOff x="2483768" y="2749988"/>
            <a:chExt cx="1728837" cy="895681"/>
          </a:xfrm>
          <a:solidFill>
            <a:srgbClr val="2CC2F5"/>
          </a:solidFill>
        </p:grpSpPr>
        <p:sp>
          <p:nvSpPr>
            <p:cNvPr id="4" name="AutoShape 125"/>
            <p:cNvSpPr>
              <a:spLocks noChangeArrowheads="1"/>
            </p:cNvSpPr>
            <p:nvPr/>
          </p:nvSpPr>
          <p:spPr bwMode="auto">
            <a:xfrm>
              <a:off x="2661573" y="2749988"/>
              <a:ext cx="680263" cy="720353"/>
            </a:xfrm>
            <a:prstGeom prst="cube">
              <a:avLst>
                <a:gd name="adj" fmla="val 26061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lIns="90000" tIns="46800" rIns="90000" bIns="46800" anchor="ctr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64D1F8"/>
                </a:solidFill>
                <a:latin typeface="Arial" panose="020B0604020202020204"/>
                <a:ea typeface="+mn-ea"/>
              </a:endParaRPr>
            </a:p>
          </p:txBody>
        </p:sp>
        <p:sp>
          <p:nvSpPr>
            <p:cNvPr id="5" name="AutoShape 125"/>
            <p:cNvSpPr>
              <a:spLocks noChangeArrowheads="1"/>
            </p:cNvSpPr>
            <p:nvPr/>
          </p:nvSpPr>
          <p:spPr bwMode="auto">
            <a:xfrm>
              <a:off x="2483768" y="2925316"/>
              <a:ext cx="720746" cy="720353"/>
            </a:xfrm>
            <a:prstGeom prst="cube">
              <a:avLst>
                <a:gd name="adj" fmla="val 25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lIns="90000" tIns="46800" rIns="90000" bIns="46800" anchor="ctr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64D1F8"/>
                </a:solidFill>
                <a:latin typeface="Arial" panose="020B0604020202020204"/>
                <a:ea typeface="+mn-ea"/>
              </a:endParaRPr>
            </a:p>
          </p:txBody>
        </p:sp>
        <p:sp>
          <p:nvSpPr>
            <p:cNvPr id="6" name="AutoShape 125"/>
            <p:cNvSpPr>
              <a:spLocks noChangeArrowheads="1"/>
            </p:cNvSpPr>
            <p:nvPr/>
          </p:nvSpPr>
          <p:spPr bwMode="auto">
            <a:xfrm>
              <a:off x="2988608" y="2925316"/>
              <a:ext cx="719158" cy="720353"/>
            </a:xfrm>
            <a:prstGeom prst="cube">
              <a:avLst>
                <a:gd name="adj" fmla="val 25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lIns="90000" tIns="46800" rIns="90000" bIns="46800" anchor="ctr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64D1F8"/>
                </a:solidFill>
                <a:latin typeface="Arial" panose="020B0604020202020204"/>
                <a:ea typeface="+mn-ea"/>
              </a:endParaRPr>
            </a:p>
          </p:txBody>
        </p:sp>
        <p:sp>
          <p:nvSpPr>
            <p:cNvPr id="7" name="AutoShape 125"/>
            <p:cNvSpPr>
              <a:spLocks noChangeArrowheads="1"/>
            </p:cNvSpPr>
            <p:nvPr/>
          </p:nvSpPr>
          <p:spPr bwMode="auto">
            <a:xfrm>
              <a:off x="3491859" y="2925316"/>
              <a:ext cx="720746" cy="720353"/>
            </a:xfrm>
            <a:prstGeom prst="cube">
              <a:avLst>
                <a:gd name="adj" fmla="val 25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lIns="90000" tIns="46800" rIns="90000" bIns="46800" anchor="ctr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64D1F8"/>
                </a:solidFill>
                <a:latin typeface="Arial" panose="020B0604020202020204"/>
                <a:ea typeface="+mn-ea"/>
              </a:endParaRPr>
            </a:p>
          </p:txBody>
        </p:sp>
      </p:grpSp>
      <p:sp>
        <p:nvSpPr>
          <p:cNvPr id="10252" name="文本框 1"/>
          <p:cNvSpPr txBox="1">
            <a:spLocks noChangeArrowheads="1"/>
          </p:cNvSpPr>
          <p:nvPr/>
        </p:nvSpPr>
        <p:spPr bwMode="auto">
          <a:xfrm>
            <a:off x="173038" y="174625"/>
            <a:ext cx="5127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一、复习旧知识，揭示课题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/>
          <p:cNvSpPr txBox="1"/>
          <p:nvPr/>
        </p:nvSpPr>
        <p:spPr>
          <a:xfrm>
            <a:off x="387625" y="1268954"/>
            <a:ext cx="8438321" cy="5143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Font typeface="Wingdings" panose="05000000000000000000" pitchFamily="2" charset="2"/>
              <a:buChar char="Ø"/>
              <a:defRPr/>
            </a:pPr>
            <a:r>
              <a:rPr lang="zh-CN" altLang="zh-CN" b="1" kern="0" dirty="0">
                <a:solidFill>
                  <a:srgbClr val="0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下面图形分别是从什么位置看到的？连一连。</a:t>
            </a:r>
            <a:endParaRPr lang="zh-CN" altLang="en-US" b="1" kern="0" dirty="0">
              <a:solidFill>
                <a:srgbClr val="00808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/>
            </a:endParaRPr>
          </a:p>
        </p:txBody>
      </p:sp>
      <p:grpSp>
        <p:nvGrpSpPr>
          <p:cNvPr id="10243" name="组合 2"/>
          <p:cNvGrpSpPr/>
          <p:nvPr/>
        </p:nvGrpSpPr>
        <p:grpSpPr bwMode="auto">
          <a:xfrm>
            <a:off x="630334" y="2888452"/>
            <a:ext cx="1483774" cy="769137"/>
            <a:chOff x="2483768" y="2749988"/>
            <a:chExt cx="1728837" cy="895681"/>
          </a:xfrm>
          <a:solidFill>
            <a:srgbClr val="2CC2F5"/>
          </a:solidFill>
        </p:grpSpPr>
        <p:sp>
          <p:nvSpPr>
            <p:cNvPr id="4" name="AutoShape 125"/>
            <p:cNvSpPr>
              <a:spLocks noChangeArrowheads="1"/>
            </p:cNvSpPr>
            <p:nvPr/>
          </p:nvSpPr>
          <p:spPr bwMode="auto">
            <a:xfrm>
              <a:off x="2661573" y="2749988"/>
              <a:ext cx="680263" cy="720353"/>
            </a:xfrm>
            <a:prstGeom prst="cube">
              <a:avLst>
                <a:gd name="adj" fmla="val 26061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lIns="90000" tIns="46800" rIns="90000" bIns="46800" anchor="ctr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64D1F8"/>
                </a:solidFill>
                <a:latin typeface="Arial" panose="020B0604020202020204"/>
                <a:ea typeface="+mn-ea"/>
              </a:endParaRPr>
            </a:p>
          </p:txBody>
        </p:sp>
        <p:sp>
          <p:nvSpPr>
            <p:cNvPr id="5" name="AutoShape 125"/>
            <p:cNvSpPr>
              <a:spLocks noChangeArrowheads="1"/>
            </p:cNvSpPr>
            <p:nvPr/>
          </p:nvSpPr>
          <p:spPr bwMode="auto">
            <a:xfrm>
              <a:off x="2483768" y="2925316"/>
              <a:ext cx="720746" cy="720353"/>
            </a:xfrm>
            <a:prstGeom prst="cube">
              <a:avLst>
                <a:gd name="adj" fmla="val 25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lIns="90000" tIns="46800" rIns="90000" bIns="46800" anchor="ctr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64D1F8"/>
                </a:solidFill>
                <a:latin typeface="Arial" panose="020B0604020202020204"/>
                <a:ea typeface="+mn-ea"/>
              </a:endParaRPr>
            </a:p>
          </p:txBody>
        </p:sp>
        <p:sp>
          <p:nvSpPr>
            <p:cNvPr id="6" name="AutoShape 125"/>
            <p:cNvSpPr>
              <a:spLocks noChangeArrowheads="1"/>
            </p:cNvSpPr>
            <p:nvPr/>
          </p:nvSpPr>
          <p:spPr bwMode="auto">
            <a:xfrm>
              <a:off x="2988608" y="2925316"/>
              <a:ext cx="719158" cy="720353"/>
            </a:xfrm>
            <a:prstGeom prst="cube">
              <a:avLst>
                <a:gd name="adj" fmla="val 25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lIns="90000" tIns="46800" rIns="90000" bIns="46800" anchor="ctr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64D1F8"/>
                </a:solidFill>
                <a:latin typeface="Arial" panose="020B0604020202020204"/>
                <a:ea typeface="+mn-ea"/>
              </a:endParaRPr>
            </a:p>
          </p:txBody>
        </p:sp>
        <p:sp>
          <p:nvSpPr>
            <p:cNvPr id="7" name="AutoShape 125"/>
            <p:cNvSpPr>
              <a:spLocks noChangeArrowheads="1"/>
            </p:cNvSpPr>
            <p:nvPr/>
          </p:nvSpPr>
          <p:spPr bwMode="auto">
            <a:xfrm>
              <a:off x="3491859" y="2925316"/>
              <a:ext cx="720746" cy="720353"/>
            </a:xfrm>
            <a:prstGeom prst="cube">
              <a:avLst>
                <a:gd name="adj" fmla="val 25000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lIns="90000" tIns="46800" rIns="90000" bIns="46800" anchor="ctr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64D1F8"/>
                </a:solidFill>
                <a:latin typeface="Arial" panose="020B0604020202020204"/>
                <a:ea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3118695" y="2365662"/>
            <a:ext cx="886619" cy="444008"/>
            <a:chOff x="1259632" y="4005064"/>
            <a:chExt cx="1008112" cy="504056"/>
          </a:xfrm>
          <a:solidFill>
            <a:srgbClr val="2CC2F5"/>
          </a:solidFill>
        </p:grpSpPr>
        <p:sp>
          <p:nvSpPr>
            <p:cNvPr id="9" name="矩形 8"/>
            <p:cNvSpPr/>
            <p:nvPr/>
          </p:nvSpPr>
          <p:spPr>
            <a:xfrm>
              <a:off x="1259632" y="4005064"/>
              <a:ext cx="504850" cy="504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64D1F8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764482" y="4005064"/>
              <a:ext cx="503262" cy="504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64D1F8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5064153" y="2294224"/>
            <a:ext cx="1330628" cy="444008"/>
            <a:chOff x="3059832" y="4005064"/>
            <a:chExt cx="1512168" cy="504056"/>
          </a:xfrm>
          <a:solidFill>
            <a:srgbClr val="2CC2F5"/>
          </a:solidFill>
        </p:grpSpPr>
        <p:sp>
          <p:nvSpPr>
            <p:cNvPr id="12" name="矩形 11"/>
            <p:cNvSpPr/>
            <p:nvPr/>
          </p:nvSpPr>
          <p:spPr>
            <a:xfrm>
              <a:off x="3059832" y="4005064"/>
              <a:ext cx="504585" cy="504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64D1F8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564417" y="4005064"/>
              <a:ext cx="502999" cy="504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64D1F8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067415" y="4005064"/>
              <a:ext cx="504585" cy="504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64D1F8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7223450" y="1933861"/>
            <a:ext cx="1330628" cy="886619"/>
            <a:chOff x="5940152" y="3501008"/>
            <a:chExt cx="1512168" cy="1008112"/>
          </a:xfrm>
          <a:solidFill>
            <a:srgbClr val="2CC2F5"/>
          </a:solidFill>
        </p:grpSpPr>
        <p:sp>
          <p:nvSpPr>
            <p:cNvPr id="16" name="矩形 15"/>
            <p:cNvSpPr/>
            <p:nvPr/>
          </p:nvSpPr>
          <p:spPr>
            <a:xfrm>
              <a:off x="5940152" y="4005858"/>
              <a:ext cx="504585" cy="503262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64D1F8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444737" y="4005858"/>
              <a:ext cx="502999" cy="503262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64D1F8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947735" y="4005858"/>
              <a:ext cx="504585" cy="503262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64D1F8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940152" y="3501008"/>
              <a:ext cx="504585" cy="504850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>
                <a:solidFill>
                  <a:srgbClr val="64D1F8"/>
                </a:solidFill>
              </a:endParaRPr>
            </a:p>
          </p:txBody>
        </p:sp>
      </p:grpSp>
      <p:sp>
        <p:nvSpPr>
          <p:cNvPr id="20" name="内容占位符 2"/>
          <p:cNvSpPr txBox="1"/>
          <p:nvPr/>
        </p:nvSpPr>
        <p:spPr>
          <a:xfrm>
            <a:off x="2926093" y="3639631"/>
            <a:ext cx="6937375" cy="50323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从前面看    从上面看    从左面看</a:t>
            </a: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3480125" y="2869693"/>
            <a:ext cx="1655763" cy="79216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6" idx="2"/>
          </p:cNvCxnSpPr>
          <p:nvPr/>
        </p:nvCxnSpPr>
        <p:spPr>
          <a:xfrm flipH="1">
            <a:off x="5783588" y="2820480"/>
            <a:ext cx="1661866" cy="84137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713639" y="2896533"/>
            <a:ext cx="4175125" cy="72072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矩形 3"/>
          <p:cNvSpPr>
            <a:spLocks noChangeArrowheads="1"/>
          </p:cNvSpPr>
          <p:nvPr/>
        </p:nvSpPr>
        <p:spPr bwMode="auto">
          <a:xfrm>
            <a:off x="991374" y="1299006"/>
            <a:ext cx="34512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黑体" panose="02010609060101010101" pitchFamily="49" charset="-122"/>
              </a:rPr>
              <a:t>按要求摆一摆。</a:t>
            </a:r>
          </a:p>
        </p:txBody>
      </p:sp>
      <p:sp>
        <p:nvSpPr>
          <p:cNvPr id="11268" name="矩形 3"/>
          <p:cNvSpPr>
            <a:spLocks noChangeArrowheads="1"/>
          </p:cNvSpPr>
          <p:nvPr/>
        </p:nvSpPr>
        <p:spPr bwMode="auto">
          <a:xfrm>
            <a:off x="175398" y="1991877"/>
            <a:ext cx="8366125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</a:rPr>
              <a:t>（1）用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</a:rPr>
              <a:t> 个同样的小正方体摆出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从前面</a:t>
            </a:r>
            <a:r>
              <a:rPr lang="zh-CN" altLang="en-US" sz="3200" b="1" dirty="0">
                <a:latin typeface="Times New Roman" panose="02020603050405020304" pitchFamily="18" charset="0"/>
              </a:rPr>
              <a:t>看是                </a:t>
            </a:r>
            <a:endParaRPr lang="en-US" altLang="zh-CN" sz="3200" b="1" dirty="0">
              <a:latin typeface="Times New Roman" panose="02020603050405020304" pitchFamily="18" charset="0"/>
            </a:endParaRPr>
          </a:p>
          <a:p>
            <a:pPr indent="0"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</a:rPr>
              <a:t>                         </a:t>
            </a:r>
            <a:r>
              <a:rPr lang="zh-CN" altLang="en-US" sz="3200" b="1" dirty="0">
                <a:latin typeface="Times New Roman" panose="02020603050405020304" pitchFamily="18" charset="0"/>
              </a:rPr>
              <a:t>的几何体。     </a:t>
            </a:r>
          </a:p>
        </p:txBody>
      </p:sp>
      <p:pic>
        <p:nvPicPr>
          <p:cNvPr id="11269" name="Picture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791" y="1325625"/>
            <a:ext cx="587583" cy="587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60325"/>
            <a:ext cx="53594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219731" y="187180"/>
            <a:ext cx="60413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二、操作体验摆法的多样化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19730" y="909399"/>
            <a:ext cx="8606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18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二、操作体验，根据从一个方向看到的图形摆几何体</a:t>
            </a:r>
            <a:r>
              <a:rPr lang="en-US" altLang="zh-CN" sz="18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18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体会摆法的多样化</a:t>
            </a:r>
            <a:r>
              <a:rPr lang="en-US" altLang="zh-CN" sz="18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dirty="0"/>
          </a:p>
        </p:txBody>
      </p:sp>
      <p:sp>
        <p:nvSpPr>
          <p:cNvPr id="11" name="文本框 4"/>
          <p:cNvSpPr txBox="1">
            <a:spLocks noChangeArrowheads="1"/>
          </p:cNvSpPr>
          <p:nvPr/>
        </p:nvSpPr>
        <p:spPr bwMode="auto">
          <a:xfrm>
            <a:off x="1188651" y="3485347"/>
            <a:ext cx="8137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kern="0" dirty="0">
                <a:solidFill>
                  <a:srgbClr val="0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题中告诉了我们哪些数学信息？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188650" y="4150543"/>
            <a:ext cx="81377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457200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sz="2800" b="1" kern="0" dirty="0">
                <a:solidFill>
                  <a:srgbClr val="0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想一想应该怎样摆，有几种摆法。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1319188" y="2782637"/>
            <a:ext cx="1330628" cy="444008"/>
            <a:chOff x="3059832" y="4005064"/>
            <a:chExt cx="1512168" cy="504056"/>
          </a:xfrm>
          <a:solidFill>
            <a:srgbClr val="64D1F8"/>
          </a:solidFill>
        </p:grpSpPr>
        <p:sp>
          <p:nvSpPr>
            <p:cNvPr id="4" name="矩形 3"/>
            <p:cNvSpPr/>
            <p:nvPr/>
          </p:nvSpPr>
          <p:spPr>
            <a:xfrm>
              <a:off x="3059832" y="4005064"/>
              <a:ext cx="504585" cy="504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564417" y="4005064"/>
              <a:ext cx="502999" cy="504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067415" y="4005064"/>
              <a:ext cx="504585" cy="504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380800" y="1485087"/>
            <a:ext cx="8382400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1" kern="0" dirty="0">
                <a:latin typeface="+mn-lt"/>
                <a:ea typeface="楷体" panose="02010609060101010101" pitchFamily="49" charset="-122"/>
                <a:cs typeface="Times New Roman" panose="02020603050405020304"/>
              </a:rPr>
              <a:t>以小组为单位，每个小组拿出</a:t>
            </a:r>
            <a:r>
              <a:rPr lang="en-US" altLang="zh-CN" sz="2800" b="1" kern="0" dirty="0">
                <a:latin typeface="+mn-lt"/>
                <a:ea typeface="楷体" panose="02010609060101010101" pitchFamily="49" charset="-122"/>
                <a:cs typeface="Times New Roman" panose="02020603050405020304"/>
              </a:rPr>
              <a:t>4</a:t>
            </a:r>
            <a:r>
              <a:rPr lang="zh-CN" altLang="en-US" sz="2800" b="1" kern="0" dirty="0">
                <a:latin typeface="+mn-lt"/>
                <a:ea typeface="楷体" panose="02010609060101010101" pitchFamily="49" charset="-122"/>
                <a:cs typeface="Times New Roman" panose="02020603050405020304"/>
              </a:rPr>
              <a:t>个同样的小正方体，根据你的理解，用手中的</a:t>
            </a:r>
            <a:r>
              <a:rPr lang="en-US" altLang="zh-CN" sz="2800" b="1" kern="0" dirty="0">
                <a:latin typeface="+mn-lt"/>
                <a:ea typeface="楷体" panose="02010609060101010101" pitchFamily="49" charset="-122"/>
                <a:cs typeface="Times New Roman" panose="02020603050405020304"/>
              </a:rPr>
              <a:t>4</a:t>
            </a:r>
            <a:r>
              <a:rPr lang="zh-CN" altLang="en-US" sz="2800" b="1" kern="0" dirty="0">
                <a:latin typeface="+mn-lt"/>
                <a:ea typeface="楷体" panose="02010609060101010101" pitchFamily="49" charset="-122"/>
                <a:cs typeface="Times New Roman" panose="02020603050405020304"/>
              </a:rPr>
              <a:t>个小正方体先摆一摆；</a:t>
            </a:r>
            <a:endParaRPr lang="en-US" altLang="zh-CN" sz="2800" b="1" kern="0" dirty="0">
              <a:latin typeface="+mn-lt"/>
              <a:ea typeface="楷体" panose="02010609060101010101" pitchFamily="49" charset="-122"/>
              <a:cs typeface="Times New Roman" panose="02020603050405020304"/>
            </a:endParaRP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1" kern="0" dirty="0">
                <a:latin typeface="+mn-lt"/>
                <a:ea typeface="楷体" panose="02010609060101010101" pitchFamily="49" charset="-122"/>
                <a:cs typeface="Times New Roman" panose="02020603050405020304"/>
              </a:rPr>
              <a:t>摆好后仔细观察前面，验证自己的摆法是否正确；</a:t>
            </a:r>
            <a:endParaRPr lang="en-US" altLang="zh-CN" sz="2800" b="1" kern="0" dirty="0">
              <a:latin typeface="+mn-lt"/>
              <a:ea typeface="楷体" panose="02010609060101010101" pitchFamily="49" charset="-122"/>
              <a:cs typeface="Times New Roman" panose="02020603050405020304"/>
            </a:endParaRPr>
          </a:p>
          <a:p>
            <a:pPr marL="457200" indent="-4572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1" kern="0" dirty="0">
                <a:latin typeface="+mn-lt"/>
                <a:ea typeface="楷体" panose="02010609060101010101" pitchFamily="49" charset="-122"/>
                <a:cs typeface="Times New Roman" panose="02020603050405020304"/>
              </a:rPr>
              <a:t>小组统计交流，看看小组能有多少种不同的摆法。</a:t>
            </a:r>
          </a:p>
        </p:txBody>
      </p: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403791" y="811721"/>
            <a:ext cx="8382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kern="0" dirty="0">
                <a:latin typeface="+mj-ea"/>
                <a:ea typeface="+mj-ea"/>
                <a:cs typeface="Times New Roman" panose="02020603050405020304"/>
              </a:rPr>
              <a:t>学生合作，动手拼摆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4"/>
          <p:cNvSpPr txBox="1">
            <a:spLocks noChangeArrowheads="1"/>
          </p:cNvSpPr>
          <p:nvPr/>
        </p:nvSpPr>
        <p:spPr bwMode="auto">
          <a:xfrm>
            <a:off x="403791" y="532816"/>
            <a:ext cx="8382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kern="0" dirty="0">
                <a:latin typeface="+mj-ea"/>
                <a:ea typeface="+mj-ea"/>
                <a:cs typeface="Times New Roman" panose="02020603050405020304"/>
              </a:rPr>
              <a:t>展示摆法，观察验证</a:t>
            </a:r>
          </a:p>
        </p:txBody>
      </p:sp>
      <p:sp>
        <p:nvSpPr>
          <p:cNvPr id="88" name="立方体 87"/>
          <p:cNvSpPr/>
          <p:nvPr/>
        </p:nvSpPr>
        <p:spPr bwMode="auto">
          <a:xfrm>
            <a:off x="715032" y="2154056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9" name="立方体 88"/>
          <p:cNvSpPr/>
          <p:nvPr/>
        </p:nvSpPr>
        <p:spPr bwMode="auto">
          <a:xfrm>
            <a:off x="1052833" y="2154056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90" name="立方体 89"/>
          <p:cNvSpPr/>
          <p:nvPr/>
        </p:nvSpPr>
        <p:spPr bwMode="auto">
          <a:xfrm>
            <a:off x="1395460" y="2154056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5" name="立方体 84"/>
          <p:cNvSpPr/>
          <p:nvPr/>
        </p:nvSpPr>
        <p:spPr bwMode="auto">
          <a:xfrm>
            <a:off x="2383819" y="2154056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6" name="立方体 85"/>
          <p:cNvSpPr/>
          <p:nvPr/>
        </p:nvSpPr>
        <p:spPr bwMode="auto">
          <a:xfrm>
            <a:off x="2721620" y="2154056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7" name="立方体 86"/>
          <p:cNvSpPr/>
          <p:nvPr/>
        </p:nvSpPr>
        <p:spPr bwMode="auto">
          <a:xfrm>
            <a:off x="3064247" y="2154056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 dirty="0"/>
          </a:p>
        </p:txBody>
      </p:sp>
      <p:sp>
        <p:nvSpPr>
          <p:cNvPr id="82" name="立方体 81"/>
          <p:cNvSpPr/>
          <p:nvPr/>
        </p:nvSpPr>
        <p:spPr bwMode="auto">
          <a:xfrm>
            <a:off x="4082091" y="2154056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3" name="立方体 82"/>
          <p:cNvSpPr/>
          <p:nvPr/>
        </p:nvSpPr>
        <p:spPr bwMode="auto">
          <a:xfrm>
            <a:off x="4419892" y="2154056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4" name="立方体 83"/>
          <p:cNvSpPr/>
          <p:nvPr/>
        </p:nvSpPr>
        <p:spPr bwMode="auto">
          <a:xfrm>
            <a:off x="4762519" y="2154056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19" name="PA_ACE_立方体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99092" y="2263862"/>
            <a:ext cx="453618" cy="441071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" name="PA_ACE_立方体 1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610505" y="2263862"/>
            <a:ext cx="453618" cy="441071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4" name="PA_ACE_立方体 1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54300" y="2263862"/>
            <a:ext cx="453618" cy="441071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" name="PA_ACE_立方体 3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007947" y="1335221"/>
            <a:ext cx="453618" cy="441072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" name="PA_ACE_立方体 3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868607" y="1333291"/>
            <a:ext cx="453618" cy="441072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" name="PA_ACE_立方体 3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70043" y="1333291"/>
            <a:ext cx="453618" cy="441072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9" name="立方体 78"/>
          <p:cNvSpPr/>
          <p:nvPr/>
        </p:nvSpPr>
        <p:spPr bwMode="auto">
          <a:xfrm>
            <a:off x="759174" y="1443923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0" name="立方体 79"/>
          <p:cNvSpPr/>
          <p:nvPr/>
        </p:nvSpPr>
        <p:spPr bwMode="auto">
          <a:xfrm>
            <a:off x="1096975" y="1443923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1" name="立方体 80"/>
          <p:cNvSpPr/>
          <p:nvPr/>
        </p:nvSpPr>
        <p:spPr bwMode="auto">
          <a:xfrm>
            <a:off x="1439602" y="1443923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75" name="立方体 74"/>
          <p:cNvSpPr/>
          <p:nvPr/>
        </p:nvSpPr>
        <p:spPr bwMode="auto">
          <a:xfrm>
            <a:off x="2417043" y="1443923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77" name="立方体 76"/>
          <p:cNvSpPr/>
          <p:nvPr/>
        </p:nvSpPr>
        <p:spPr bwMode="auto">
          <a:xfrm>
            <a:off x="2754844" y="1443923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78" name="立方体 77"/>
          <p:cNvSpPr/>
          <p:nvPr/>
        </p:nvSpPr>
        <p:spPr bwMode="auto">
          <a:xfrm>
            <a:off x="3097471" y="1443923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68" name="立方体 67"/>
          <p:cNvSpPr/>
          <p:nvPr/>
        </p:nvSpPr>
        <p:spPr bwMode="auto">
          <a:xfrm>
            <a:off x="4217616" y="1443923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73" name="立方体 72"/>
          <p:cNvSpPr/>
          <p:nvPr/>
        </p:nvSpPr>
        <p:spPr bwMode="auto">
          <a:xfrm>
            <a:off x="4555417" y="1443923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74" name="立方体 73"/>
          <p:cNvSpPr/>
          <p:nvPr/>
        </p:nvSpPr>
        <p:spPr bwMode="auto">
          <a:xfrm>
            <a:off x="4898044" y="1443923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62" name="PA_立方体 46"/>
          <p:cNvSpPr/>
          <p:nvPr/>
        </p:nvSpPr>
        <p:spPr bwMode="auto">
          <a:xfrm>
            <a:off x="726062" y="2999409"/>
            <a:ext cx="453618" cy="44109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63" name="PA_立方体 47"/>
          <p:cNvSpPr/>
          <p:nvPr/>
        </p:nvSpPr>
        <p:spPr bwMode="auto">
          <a:xfrm>
            <a:off x="1068689" y="2999409"/>
            <a:ext cx="453618" cy="44109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58" name="PA_立方体 45"/>
          <p:cNvSpPr/>
          <p:nvPr>
            <p:custDataLst>
              <p:tags r:id="rId7"/>
            </p:custDataLst>
          </p:nvPr>
        </p:nvSpPr>
        <p:spPr bwMode="auto">
          <a:xfrm>
            <a:off x="1295498" y="3114262"/>
            <a:ext cx="453618" cy="441071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5" name="PA_立方体 4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15071" y="3113296"/>
            <a:ext cx="453618" cy="442037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1" name="PA_立方体 46"/>
          <p:cNvSpPr/>
          <p:nvPr/>
        </p:nvSpPr>
        <p:spPr bwMode="auto">
          <a:xfrm>
            <a:off x="2363618" y="3022776"/>
            <a:ext cx="453618" cy="441070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52" name="PA_立方体 47"/>
          <p:cNvSpPr/>
          <p:nvPr/>
        </p:nvSpPr>
        <p:spPr bwMode="auto">
          <a:xfrm>
            <a:off x="2706245" y="3022776"/>
            <a:ext cx="453618" cy="441070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47" name="PA_立方体 45"/>
          <p:cNvSpPr/>
          <p:nvPr>
            <p:custDataLst>
              <p:tags r:id="rId9"/>
            </p:custDataLst>
          </p:nvPr>
        </p:nvSpPr>
        <p:spPr bwMode="auto">
          <a:xfrm>
            <a:off x="4343481" y="2914476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49" name="PA_立方体 46"/>
          <p:cNvSpPr/>
          <p:nvPr/>
        </p:nvSpPr>
        <p:spPr bwMode="auto">
          <a:xfrm>
            <a:off x="4570290" y="3029328"/>
            <a:ext cx="453618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50" name="PA_立方体 47"/>
          <p:cNvSpPr/>
          <p:nvPr/>
        </p:nvSpPr>
        <p:spPr bwMode="auto">
          <a:xfrm>
            <a:off x="4912917" y="3029328"/>
            <a:ext cx="453618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43" name="PA_立方体 45"/>
          <p:cNvSpPr/>
          <p:nvPr>
            <p:custDataLst>
              <p:tags r:id="rId10"/>
            </p:custDataLst>
          </p:nvPr>
        </p:nvSpPr>
        <p:spPr bwMode="auto">
          <a:xfrm>
            <a:off x="5865426" y="2914959"/>
            <a:ext cx="453619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45" name="PA_立方体 46"/>
          <p:cNvSpPr/>
          <p:nvPr/>
        </p:nvSpPr>
        <p:spPr bwMode="auto">
          <a:xfrm>
            <a:off x="6092235" y="3029811"/>
            <a:ext cx="453618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46" name="PA_立方体 47"/>
          <p:cNvSpPr/>
          <p:nvPr/>
        </p:nvSpPr>
        <p:spPr bwMode="auto">
          <a:xfrm>
            <a:off x="6434862" y="3029811"/>
            <a:ext cx="453618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9" name="PA_立方体 48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118851" y="3138390"/>
            <a:ext cx="453618" cy="441072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0" name="PA_立方体 4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323870" y="3135013"/>
            <a:ext cx="453618" cy="441071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1" name="PA_立方体 4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590633" y="3132811"/>
            <a:ext cx="453618" cy="441072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2" name="PA_立方体 45"/>
          <p:cNvSpPr/>
          <p:nvPr>
            <p:custDataLst>
              <p:tags r:id="rId14"/>
            </p:custDataLst>
          </p:nvPr>
        </p:nvSpPr>
        <p:spPr bwMode="auto">
          <a:xfrm>
            <a:off x="2933259" y="3136671"/>
            <a:ext cx="453618" cy="44107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7294921" y="3012285"/>
            <a:ext cx="1491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+mn-lt"/>
                <a:ea typeface="+mj-ea"/>
              </a:rPr>
              <a:t>······</a:t>
            </a:r>
            <a:endParaRPr lang="zh-CN" altLang="en-US" sz="3200" dirty="0">
              <a:latin typeface="+mn-lt"/>
              <a:ea typeface="+mj-ea"/>
            </a:endParaRPr>
          </a:p>
        </p:txBody>
      </p:sp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526124" y="3787013"/>
            <a:ext cx="813773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b="1" kern="0" dirty="0">
                <a:solidFill>
                  <a:srgbClr val="0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我们摆了这么多几何体，从前面看到的都是</a:t>
            </a:r>
            <a:r>
              <a:rPr lang="en-US" altLang="zh-CN" sz="2800" b="1" kern="0" dirty="0">
                <a:solidFill>
                  <a:srgbClr val="0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3</a:t>
            </a:r>
            <a:r>
              <a:rPr lang="zh-CN" altLang="en-US" sz="2800" b="1" kern="0" dirty="0">
                <a:solidFill>
                  <a:srgbClr val="0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个小正方形。你们发现了什么规律吗？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500"/>
                            </p:stCondLst>
                            <p:childTnLst>
                              <p:par>
                                <p:cTn id="2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0" grpId="0" animBg="1"/>
      <p:bldP spid="85" grpId="0" animBg="1"/>
      <p:bldP spid="86" grpId="0" animBg="1"/>
      <p:bldP spid="87" grpId="0" animBg="1"/>
      <p:bldP spid="82" grpId="0" animBg="1"/>
      <p:bldP spid="83" grpId="0" animBg="1"/>
      <p:bldP spid="84" grpId="0" animBg="1"/>
      <p:bldP spid="19" grpId="0" animBg="1"/>
      <p:bldP spid="20" grpId="0" animBg="1"/>
      <p:bldP spid="24" grpId="0" animBg="1"/>
      <p:bldP spid="3" grpId="0" animBg="1"/>
      <p:bldP spid="4" grpId="0" animBg="1"/>
      <p:bldP spid="5" grpId="0" animBg="1"/>
      <p:bldP spid="79" grpId="0" animBg="1"/>
      <p:bldP spid="80" grpId="0" animBg="1"/>
      <p:bldP spid="81" grpId="0" animBg="1"/>
      <p:bldP spid="75" grpId="0" animBg="1"/>
      <p:bldP spid="77" grpId="0" animBg="1"/>
      <p:bldP spid="78" grpId="0" animBg="1"/>
      <p:bldP spid="68" grpId="0" animBg="1"/>
      <p:bldP spid="73" grpId="0" animBg="1"/>
      <p:bldP spid="74" grpId="0" animBg="1"/>
      <p:bldP spid="62" grpId="0" animBg="1"/>
      <p:bldP spid="63" grpId="0" animBg="1"/>
      <p:bldP spid="58" grpId="0" animBg="1"/>
      <p:bldP spid="35" grpId="0" animBg="1"/>
      <p:bldP spid="51" grpId="0" animBg="1"/>
      <p:bldP spid="52" grpId="0" animBg="1"/>
      <p:bldP spid="47" grpId="0" animBg="1"/>
      <p:bldP spid="49" grpId="0" animBg="1"/>
      <p:bldP spid="50" grpId="0" animBg="1"/>
      <p:bldP spid="43" grpId="0" animBg="1"/>
      <p:bldP spid="45" grpId="0" animBg="1"/>
      <p:bldP spid="46" grpId="0" animBg="1"/>
      <p:bldP spid="39" grpId="0" animBg="1"/>
      <p:bldP spid="40" grpId="0" animBg="1"/>
      <p:bldP spid="41" grpId="0" animBg="1"/>
      <p:bldP spid="42" grpId="0" animBg="1"/>
      <p:bldP spid="98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立方体 27"/>
          <p:cNvSpPr/>
          <p:nvPr/>
        </p:nvSpPr>
        <p:spPr bwMode="auto">
          <a:xfrm>
            <a:off x="1599087" y="3170372"/>
            <a:ext cx="532142" cy="517424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9" name="立方体 28"/>
          <p:cNvSpPr/>
          <p:nvPr/>
        </p:nvSpPr>
        <p:spPr bwMode="auto">
          <a:xfrm>
            <a:off x="1995363" y="3170372"/>
            <a:ext cx="532142" cy="517424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0" name="立方体 29"/>
          <p:cNvSpPr/>
          <p:nvPr/>
        </p:nvSpPr>
        <p:spPr bwMode="auto">
          <a:xfrm>
            <a:off x="2397300" y="3170372"/>
            <a:ext cx="532142" cy="517424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4" name="PA_立方体 46"/>
          <p:cNvSpPr/>
          <p:nvPr/>
        </p:nvSpPr>
        <p:spPr bwMode="auto">
          <a:xfrm>
            <a:off x="4217547" y="3170685"/>
            <a:ext cx="532142" cy="51745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5" name="PA_立方体 47"/>
          <p:cNvSpPr/>
          <p:nvPr/>
        </p:nvSpPr>
        <p:spPr bwMode="auto">
          <a:xfrm>
            <a:off x="4619484" y="3170685"/>
            <a:ext cx="532142" cy="51745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3" name="PA_立方体 45"/>
          <p:cNvSpPr/>
          <p:nvPr>
            <p:custDataLst>
              <p:tags r:id="rId1"/>
            </p:custDataLst>
          </p:nvPr>
        </p:nvSpPr>
        <p:spPr bwMode="auto">
          <a:xfrm>
            <a:off x="4885555" y="3305418"/>
            <a:ext cx="532142" cy="517424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7" name="PA_立方体 45"/>
          <p:cNvSpPr/>
          <p:nvPr>
            <p:custDataLst>
              <p:tags r:id="rId2"/>
            </p:custDataLst>
          </p:nvPr>
        </p:nvSpPr>
        <p:spPr bwMode="auto">
          <a:xfrm>
            <a:off x="6654359" y="3173860"/>
            <a:ext cx="532142" cy="517423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9" name="PA_立方体 46"/>
          <p:cNvSpPr/>
          <p:nvPr/>
        </p:nvSpPr>
        <p:spPr bwMode="auto">
          <a:xfrm>
            <a:off x="6920430" y="3308593"/>
            <a:ext cx="532142" cy="517424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40" name="PA_立方体 47"/>
          <p:cNvSpPr/>
          <p:nvPr/>
        </p:nvSpPr>
        <p:spPr bwMode="auto">
          <a:xfrm>
            <a:off x="7322367" y="3308593"/>
            <a:ext cx="532142" cy="517424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572416" y="2398471"/>
            <a:ext cx="9658350" cy="57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然后再在三个小正方体的前面或后面任意摆一个。</a:t>
            </a:r>
          </a:p>
        </p:txBody>
      </p:sp>
      <p:sp>
        <p:nvSpPr>
          <p:cNvPr id="14343" name="矩形 7"/>
          <p:cNvSpPr>
            <a:spLocks noChangeArrowheads="1"/>
          </p:cNvSpPr>
          <p:nvPr/>
        </p:nvSpPr>
        <p:spPr bwMode="auto">
          <a:xfrm>
            <a:off x="614363" y="1300683"/>
            <a:ext cx="4546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想从正面看到        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72416" y="1907958"/>
            <a:ext cx="6819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可以先摆好三个小正方体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PA_立方体 4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860110" y="3305622"/>
            <a:ext cx="532142" cy="517424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6" name="PA_立方体 4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093193" y="3294968"/>
            <a:ext cx="532142" cy="517424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7" name="PA_立方体 4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797235" y="3438972"/>
            <a:ext cx="532142" cy="517424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4350" name="矩形 2"/>
          <p:cNvSpPr>
            <a:spLocks noChangeArrowheads="1"/>
          </p:cNvSpPr>
          <p:nvPr/>
        </p:nvSpPr>
        <p:spPr bwMode="auto">
          <a:xfrm>
            <a:off x="614363" y="565479"/>
            <a:ext cx="1574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发现：</a:t>
            </a:r>
            <a:endParaRPr lang="zh-CN" altLang="en-US" sz="2000" dirty="0">
              <a:solidFill>
                <a:srgbClr val="C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矩形 3"/>
          <p:cNvSpPr>
            <a:spLocks noChangeArrowheads="1"/>
          </p:cNvSpPr>
          <p:nvPr/>
        </p:nvSpPr>
        <p:spPr bwMode="auto">
          <a:xfrm>
            <a:off x="561059" y="4011251"/>
            <a:ext cx="8010525" cy="656421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（只要摆成一层三列，正面看到的图形不变。）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2929442" y="1374898"/>
            <a:ext cx="1212070" cy="404447"/>
            <a:chOff x="3059832" y="4005064"/>
            <a:chExt cx="1512168" cy="504056"/>
          </a:xfrm>
          <a:solidFill>
            <a:srgbClr val="64D1F8"/>
          </a:solidFill>
        </p:grpSpPr>
        <p:sp>
          <p:nvSpPr>
            <p:cNvPr id="3" name="矩形 2"/>
            <p:cNvSpPr/>
            <p:nvPr/>
          </p:nvSpPr>
          <p:spPr>
            <a:xfrm>
              <a:off x="3059832" y="4005064"/>
              <a:ext cx="504585" cy="504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564417" y="4005064"/>
              <a:ext cx="502999" cy="504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4067415" y="4005064"/>
              <a:ext cx="504585" cy="504056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8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6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2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6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4" grpId="0" animBg="1"/>
      <p:bldP spid="35" grpId="0" animBg="1"/>
      <p:bldP spid="33" grpId="0" animBg="1"/>
      <p:bldP spid="37" grpId="0" animBg="1"/>
      <p:bldP spid="39" grpId="0" animBg="1"/>
      <p:bldP spid="40" grpId="0" animBg="1"/>
      <p:bldP spid="42" grpId="0"/>
      <p:bldP spid="15" grpId="0"/>
      <p:bldP spid="46" grpId="0" animBg="1"/>
      <p:bldP spid="56" grpId="0" animBg="1"/>
      <p:bldP spid="57" grpId="0" animBg="1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ACE_立方体 3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266931" y="2934688"/>
            <a:ext cx="572424" cy="556592"/>
          </a:xfrm>
          <a:prstGeom prst="cube">
            <a:avLst>
              <a:gd name="adj" fmla="val 25000"/>
            </a:avLst>
          </a:prstGeom>
          <a:solidFill>
            <a:srgbClr val="FF7C80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4" name="PA_ACE_立方体 3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483364" y="3074461"/>
            <a:ext cx="572424" cy="556592"/>
          </a:xfrm>
          <a:prstGeom prst="cube">
            <a:avLst>
              <a:gd name="adj" fmla="val 25000"/>
            </a:avLst>
          </a:prstGeom>
          <a:solidFill>
            <a:srgbClr val="FF7C80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991374" y="643562"/>
            <a:ext cx="7876401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</a:rPr>
              <a:t>）如果再增加</a:t>
            </a:r>
            <a:r>
              <a:rPr lang="en-US" altLang="zh-CN" sz="3200" b="1" dirty="0">
                <a:latin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</a:rPr>
              <a:t>个同样的小正方体，要保证从前面看到的图形不变，可以怎样摆？     </a:t>
            </a:r>
          </a:p>
        </p:txBody>
      </p:sp>
      <p:pic>
        <p:nvPicPr>
          <p:cNvPr id="3" name="Picture 2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" y="738954"/>
            <a:ext cx="526554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A_ACE_立方体 3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26184" y="3074461"/>
            <a:ext cx="572424" cy="556592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" name="PA_ACE_立方体 3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23105" y="3074461"/>
            <a:ext cx="572424" cy="556592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" name="立方体 5"/>
          <p:cNvSpPr/>
          <p:nvPr/>
        </p:nvSpPr>
        <p:spPr bwMode="auto">
          <a:xfrm>
            <a:off x="2483199" y="3214069"/>
            <a:ext cx="572425" cy="55659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7" name="立方体 6"/>
          <p:cNvSpPr/>
          <p:nvPr/>
        </p:nvSpPr>
        <p:spPr bwMode="auto">
          <a:xfrm>
            <a:off x="2909473" y="3214069"/>
            <a:ext cx="572425" cy="55659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" name="立方体 7"/>
          <p:cNvSpPr/>
          <p:nvPr/>
        </p:nvSpPr>
        <p:spPr bwMode="auto">
          <a:xfrm>
            <a:off x="3341836" y="3214069"/>
            <a:ext cx="572425" cy="55659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9" name="立方体 8"/>
          <p:cNvSpPr/>
          <p:nvPr/>
        </p:nvSpPr>
        <p:spPr bwMode="auto">
          <a:xfrm>
            <a:off x="5556351" y="3214069"/>
            <a:ext cx="572425" cy="55659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10" name="立方体 9"/>
          <p:cNvSpPr/>
          <p:nvPr/>
        </p:nvSpPr>
        <p:spPr bwMode="auto">
          <a:xfrm>
            <a:off x="5982625" y="3214069"/>
            <a:ext cx="572425" cy="55659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11" name="立方体 10"/>
          <p:cNvSpPr/>
          <p:nvPr/>
        </p:nvSpPr>
        <p:spPr bwMode="auto">
          <a:xfrm>
            <a:off x="6414988" y="3214069"/>
            <a:ext cx="572425" cy="556592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044239" y="2099502"/>
            <a:ext cx="3365835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小明这样摆：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585919" y="2099502"/>
            <a:ext cx="3365835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小红这样摆：</a:t>
            </a:r>
          </a:p>
        </p:txBody>
      </p:sp>
      <p:sp>
        <p:nvSpPr>
          <p:cNvPr id="16" name="内容占位符 2"/>
          <p:cNvSpPr txBox="1"/>
          <p:nvPr/>
        </p:nvSpPr>
        <p:spPr>
          <a:xfrm>
            <a:off x="1044239" y="4012205"/>
            <a:ext cx="8438322" cy="6689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hangingPunct="1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b="1" kern="0" dirty="0">
                <a:solidFill>
                  <a:srgbClr val="0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先独立思考再操作，摆完后请同桌相互验证。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12" grpId="0"/>
      <p:bldP spid="1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A_ACE_立方体 3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438794" y="2854146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69" name="PA_立方体 45"/>
          <p:cNvSpPr/>
          <p:nvPr>
            <p:custDataLst>
              <p:tags r:id="rId2"/>
            </p:custDataLst>
          </p:nvPr>
        </p:nvSpPr>
        <p:spPr bwMode="auto">
          <a:xfrm>
            <a:off x="7354308" y="2936420"/>
            <a:ext cx="325486" cy="316483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95" name="PA_ACE_立方体 3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608420" y="2936015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96" name="PA_ACE_立方体 3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856032" y="2939445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88" name="PA_ACE_立方体 3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22201" y="2864800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64" name="PA_立方体 45"/>
          <p:cNvSpPr/>
          <p:nvPr>
            <p:custDataLst>
              <p:tags r:id="rId6"/>
            </p:custDataLst>
          </p:nvPr>
        </p:nvSpPr>
        <p:spPr bwMode="auto">
          <a:xfrm>
            <a:off x="5544645" y="2940244"/>
            <a:ext cx="325486" cy="316483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9" name="PA_ACE_立方体 3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801160" y="293856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90" name="PA_ACE_立方体 3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45816" y="2937006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87" name="PA_ACE_立方体 3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71956" y="3017755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66" name="PA_立方体 46"/>
          <p:cNvSpPr/>
          <p:nvPr/>
        </p:nvSpPr>
        <p:spPr bwMode="auto">
          <a:xfrm>
            <a:off x="5711544" y="3017286"/>
            <a:ext cx="325486" cy="316483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67" name="PA_立方体 47"/>
          <p:cNvSpPr/>
          <p:nvPr/>
        </p:nvSpPr>
        <p:spPr bwMode="auto">
          <a:xfrm>
            <a:off x="5957543" y="3017286"/>
            <a:ext cx="325486" cy="316483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3" name="PA_ACE_立方体 3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203013" y="2861727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82" name="PA_ACE_立方体 3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442729" y="2863846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60" name="PA_立方体 46"/>
          <p:cNvSpPr/>
          <p:nvPr/>
        </p:nvSpPr>
        <p:spPr bwMode="auto">
          <a:xfrm>
            <a:off x="3126767" y="2942200"/>
            <a:ext cx="325486" cy="316483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61" name="PA_立方体 47"/>
          <p:cNvSpPr/>
          <p:nvPr/>
        </p:nvSpPr>
        <p:spPr bwMode="auto">
          <a:xfrm>
            <a:off x="3360130" y="2940613"/>
            <a:ext cx="325486" cy="316483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81" name="PA_ACE_立方体 3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611739" y="2938286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75" name="PA_ACE_立方体 3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153148" y="2863023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77" name="PA_ACE_立方体 3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392310" y="286541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56" name="PA_立方体 46"/>
          <p:cNvSpPr/>
          <p:nvPr/>
        </p:nvSpPr>
        <p:spPr bwMode="auto">
          <a:xfrm>
            <a:off x="1067049" y="2942733"/>
            <a:ext cx="325486" cy="316501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57" name="PA_立方体 47"/>
          <p:cNvSpPr/>
          <p:nvPr/>
        </p:nvSpPr>
        <p:spPr bwMode="auto">
          <a:xfrm>
            <a:off x="1311525" y="2942733"/>
            <a:ext cx="325486" cy="316501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74" name="PA_ACE_立方体 31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569999" y="2940638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62" name="PA_ACE_立方体 3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036612" y="1143782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50" name="PA_ACE_立方体 31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478477" y="1218064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58" name="PA_ACE_立方体 3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715482" y="1219286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49" name="PA_ACE_立方体 31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535933" y="1138225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48" name="PA_ACE_立方体 3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218534" y="1218988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12291" name="PA_ACE_立方体 32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453687" y="1216902"/>
            <a:ext cx="325486" cy="316483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7" name="PA_ACE_立方体 3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708038" y="1218764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43" name="PA_ACE_立方体 3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157564" y="1138099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12292" name="PA_ACE_立方体 31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074289" y="1217399"/>
            <a:ext cx="325486" cy="316483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1" name="PA_ACE_立方体 31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323142" y="1219780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42" name="PA_ACE_立方体 3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567410" y="1217614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35" name="PA_ACE_立方体 31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5470073" y="1981785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36" name="PA_ACE_立方体 31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5712213" y="1981785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37" name="PA_ACE_立方体 31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5951797" y="1981784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2" name="PA_ACE_立方体 31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3201481" y="1988069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9" name="PA_ACE_立方体 31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3441869" y="1990209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19" name="PA_ACE_立方体 31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3684960" y="1986738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18" name="PA_ACE_立方体 31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1157086" y="198831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14" name="PA_ACE_立方体 31"/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1391917" y="1987276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10" name="PA_ACE_立方体 31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1631832" y="1985392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12290" name="PA_ACE_立方体 33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5948023" y="1223455"/>
            <a:ext cx="325486" cy="316483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8215" name="组合 8"/>
          <p:cNvGrpSpPr/>
          <p:nvPr/>
        </p:nvGrpSpPr>
        <p:grpSpPr bwMode="auto">
          <a:xfrm>
            <a:off x="1077103" y="2067215"/>
            <a:ext cx="813714" cy="316483"/>
            <a:chOff x="671396" y="792743"/>
            <a:chExt cx="1865313" cy="725488"/>
          </a:xfrm>
          <a:solidFill>
            <a:srgbClr val="64D1F8"/>
          </a:solidFill>
        </p:grpSpPr>
        <p:sp>
          <p:nvSpPr>
            <p:cNvPr id="6" name="立方体 5"/>
            <p:cNvSpPr/>
            <p:nvPr/>
          </p:nvSpPr>
          <p:spPr bwMode="auto">
            <a:xfrm>
              <a:off x="671396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7" name="立方体 6"/>
            <p:cNvSpPr/>
            <p:nvPr/>
          </p:nvSpPr>
          <p:spPr bwMode="auto">
            <a:xfrm>
              <a:off x="1227021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8" name="立方体 7"/>
            <p:cNvSpPr/>
            <p:nvPr/>
          </p:nvSpPr>
          <p:spPr bwMode="auto">
            <a:xfrm>
              <a:off x="1790584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</p:grpSp>
      <p:grpSp>
        <p:nvGrpSpPr>
          <p:cNvPr id="8216" name="组合 9"/>
          <p:cNvGrpSpPr/>
          <p:nvPr/>
        </p:nvGrpSpPr>
        <p:grpSpPr bwMode="auto">
          <a:xfrm>
            <a:off x="3118545" y="2067215"/>
            <a:ext cx="813714" cy="316483"/>
            <a:chOff x="671396" y="792743"/>
            <a:chExt cx="1865313" cy="725488"/>
          </a:xfrm>
          <a:solidFill>
            <a:srgbClr val="64D1F8"/>
          </a:solidFill>
        </p:grpSpPr>
        <p:sp>
          <p:nvSpPr>
            <p:cNvPr id="11" name="立方体 10"/>
            <p:cNvSpPr/>
            <p:nvPr/>
          </p:nvSpPr>
          <p:spPr bwMode="auto">
            <a:xfrm>
              <a:off x="671396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12" name="立方体 11"/>
            <p:cNvSpPr/>
            <p:nvPr/>
          </p:nvSpPr>
          <p:spPr bwMode="auto">
            <a:xfrm>
              <a:off x="1227021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13" name="立方体 12"/>
            <p:cNvSpPr/>
            <p:nvPr/>
          </p:nvSpPr>
          <p:spPr bwMode="auto">
            <a:xfrm>
              <a:off x="1790584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</p:grpSp>
      <p:grpSp>
        <p:nvGrpSpPr>
          <p:cNvPr id="8217" name="组合 13"/>
          <p:cNvGrpSpPr/>
          <p:nvPr/>
        </p:nvGrpSpPr>
        <p:grpSpPr bwMode="auto">
          <a:xfrm>
            <a:off x="5386783" y="2057688"/>
            <a:ext cx="813714" cy="316483"/>
            <a:chOff x="671396" y="792743"/>
            <a:chExt cx="1865313" cy="725488"/>
          </a:xfrm>
          <a:solidFill>
            <a:srgbClr val="64D1F8"/>
          </a:solidFill>
        </p:grpSpPr>
        <p:sp>
          <p:nvSpPr>
            <p:cNvPr id="15" name="立方体 14"/>
            <p:cNvSpPr/>
            <p:nvPr/>
          </p:nvSpPr>
          <p:spPr bwMode="auto">
            <a:xfrm>
              <a:off x="671396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16" name="立方体 15"/>
            <p:cNvSpPr/>
            <p:nvPr/>
          </p:nvSpPr>
          <p:spPr bwMode="auto">
            <a:xfrm>
              <a:off x="1227021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17" name="立方体 16"/>
            <p:cNvSpPr/>
            <p:nvPr/>
          </p:nvSpPr>
          <p:spPr bwMode="auto">
            <a:xfrm>
              <a:off x="1790584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</p:grpSp>
      <p:sp>
        <p:nvSpPr>
          <p:cNvPr id="12296" name="PA_ACE_立方体 4"/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997526" y="2143052"/>
            <a:ext cx="325486" cy="316483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8221" name="组合 19"/>
          <p:cNvGrpSpPr/>
          <p:nvPr/>
        </p:nvGrpSpPr>
        <p:grpSpPr bwMode="auto">
          <a:xfrm>
            <a:off x="994322" y="1299357"/>
            <a:ext cx="813714" cy="316483"/>
            <a:chOff x="671396" y="792743"/>
            <a:chExt cx="1865313" cy="725488"/>
          </a:xfrm>
          <a:solidFill>
            <a:srgbClr val="64D1F8"/>
          </a:solidFill>
        </p:grpSpPr>
        <p:sp>
          <p:nvSpPr>
            <p:cNvPr id="21" name="立方体 20"/>
            <p:cNvSpPr/>
            <p:nvPr/>
          </p:nvSpPr>
          <p:spPr bwMode="auto">
            <a:xfrm>
              <a:off x="671396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22" name="立方体 21"/>
            <p:cNvSpPr/>
            <p:nvPr/>
          </p:nvSpPr>
          <p:spPr bwMode="auto">
            <a:xfrm>
              <a:off x="1227021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23" name="立方体 22"/>
            <p:cNvSpPr/>
            <p:nvPr/>
          </p:nvSpPr>
          <p:spPr bwMode="auto">
            <a:xfrm>
              <a:off x="1790584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</p:grpSp>
      <p:grpSp>
        <p:nvGrpSpPr>
          <p:cNvPr id="8222" name="组合 23"/>
          <p:cNvGrpSpPr/>
          <p:nvPr/>
        </p:nvGrpSpPr>
        <p:grpSpPr bwMode="auto">
          <a:xfrm>
            <a:off x="3134713" y="1299357"/>
            <a:ext cx="813714" cy="316483"/>
            <a:chOff x="671396" y="792743"/>
            <a:chExt cx="1865313" cy="725488"/>
          </a:xfrm>
          <a:solidFill>
            <a:srgbClr val="64D1F8"/>
          </a:solidFill>
        </p:grpSpPr>
        <p:sp>
          <p:nvSpPr>
            <p:cNvPr id="25" name="立方体 24"/>
            <p:cNvSpPr/>
            <p:nvPr/>
          </p:nvSpPr>
          <p:spPr bwMode="auto">
            <a:xfrm>
              <a:off x="671396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26" name="立方体 25"/>
            <p:cNvSpPr/>
            <p:nvPr/>
          </p:nvSpPr>
          <p:spPr bwMode="auto">
            <a:xfrm>
              <a:off x="1227021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27" name="立方体 26"/>
            <p:cNvSpPr/>
            <p:nvPr/>
          </p:nvSpPr>
          <p:spPr bwMode="auto">
            <a:xfrm>
              <a:off x="1790584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</p:grpSp>
      <p:grpSp>
        <p:nvGrpSpPr>
          <p:cNvPr id="8223" name="组合 27"/>
          <p:cNvGrpSpPr/>
          <p:nvPr/>
        </p:nvGrpSpPr>
        <p:grpSpPr bwMode="auto">
          <a:xfrm>
            <a:off x="5390259" y="1299357"/>
            <a:ext cx="813714" cy="316483"/>
            <a:chOff x="671396" y="792743"/>
            <a:chExt cx="1865313" cy="725488"/>
          </a:xfrm>
          <a:solidFill>
            <a:srgbClr val="64D1F8"/>
          </a:solidFill>
        </p:grpSpPr>
        <p:sp>
          <p:nvSpPr>
            <p:cNvPr id="29" name="立方体 28"/>
            <p:cNvSpPr/>
            <p:nvPr/>
          </p:nvSpPr>
          <p:spPr bwMode="auto">
            <a:xfrm>
              <a:off x="671396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30" name="立方体 29"/>
            <p:cNvSpPr/>
            <p:nvPr/>
          </p:nvSpPr>
          <p:spPr bwMode="auto">
            <a:xfrm>
              <a:off x="1227021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  <p:sp>
          <p:nvSpPr>
            <p:cNvPr id="31" name="立方体 30"/>
            <p:cNvSpPr/>
            <p:nvPr/>
          </p:nvSpPr>
          <p:spPr bwMode="auto">
            <a:xfrm>
              <a:off x="1790584" y="792743"/>
              <a:ext cx="746125" cy="725488"/>
            </a:xfrm>
            <a:prstGeom prst="cube">
              <a:avLst/>
            </a:prstGeom>
            <a:grpFill/>
            <a:ln w="63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zh-CN" altLang="en-US"/>
            </a:p>
          </p:txBody>
        </p:sp>
      </p:grpSp>
      <p:sp>
        <p:nvSpPr>
          <p:cNvPr id="12303" name="PA_立方体 48"/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994024" y="3020518"/>
            <a:ext cx="325486" cy="317176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2307" name="PA_立方体 48"/>
          <p:cNvSpPr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5393393" y="3095248"/>
            <a:ext cx="325486" cy="316483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" name="PA_ACE_立方体 31"/>
          <p:cNvSpPr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1246762" y="2143052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4" name="PA_ACE_立方体 31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1487674" y="214811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5" name="PA_ACE_立方体 31"/>
          <p:cNvSpPr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926667" y="2222064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28" name="PA_ACE_立方体 31"/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3039769" y="2144639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32" name="PA_ACE_立方体 31"/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5313361" y="2135264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33" name="PA_ACE_立方体 31"/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5554684" y="2137646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12298" name="PA_ACE_立方体 18"/>
          <p:cNvSpPr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5793612" y="2137025"/>
            <a:ext cx="325486" cy="316483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4" name="PA_ACE_立方体 31"/>
          <p:cNvSpPr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5724031" y="2219364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38" name="PA_ACE_立方体 31"/>
          <p:cNvSpPr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920401" y="137600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39" name="PA_ACE_立方体 31"/>
          <p:cNvSpPr>
            <a:spLocks noChangeArrowheads="1"/>
          </p:cNvSpPr>
          <p:nvPr>
            <p:custDataLst>
              <p:tags r:id="rId49"/>
            </p:custDataLst>
          </p:nvPr>
        </p:nvSpPr>
        <p:spPr bwMode="auto">
          <a:xfrm>
            <a:off x="1165708" y="137600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40" name="PA_ACE_立方体 31"/>
          <p:cNvSpPr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1409624" y="137802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44" name="PA_ACE_立方体 31"/>
          <p:cNvSpPr>
            <a:spLocks noChangeArrowheads="1"/>
          </p:cNvSpPr>
          <p:nvPr>
            <p:custDataLst>
              <p:tags r:id="rId51"/>
            </p:custDataLst>
          </p:nvPr>
        </p:nvSpPr>
        <p:spPr bwMode="auto">
          <a:xfrm>
            <a:off x="3059491" y="137600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45" name="PA_ACE_立方体 31"/>
          <p:cNvSpPr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3301990" y="1379473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46" name="PA_ACE_立方体 31"/>
          <p:cNvSpPr>
            <a:spLocks noChangeArrowheads="1"/>
          </p:cNvSpPr>
          <p:nvPr>
            <p:custDataLst>
              <p:tags r:id="rId53"/>
            </p:custDataLst>
          </p:nvPr>
        </p:nvSpPr>
        <p:spPr bwMode="auto">
          <a:xfrm>
            <a:off x="3547662" y="1380402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51" name="PA_ACE_立方体 31"/>
          <p:cNvSpPr>
            <a:spLocks noChangeArrowheads="1"/>
          </p:cNvSpPr>
          <p:nvPr>
            <p:custDataLst>
              <p:tags r:id="rId54"/>
            </p:custDataLst>
          </p:nvPr>
        </p:nvSpPr>
        <p:spPr bwMode="auto">
          <a:xfrm>
            <a:off x="5310884" y="137722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52" name="PA_ACE_立方体 31"/>
          <p:cNvSpPr>
            <a:spLocks noChangeArrowheads="1"/>
          </p:cNvSpPr>
          <p:nvPr>
            <p:custDataLst>
              <p:tags r:id="rId55"/>
            </p:custDataLst>
          </p:nvPr>
        </p:nvSpPr>
        <p:spPr bwMode="auto">
          <a:xfrm>
            <a:off x="5555765" y="137831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53" name="PA_ACE_立方体 31"/>
          <p:cNvSpPr>
            <a:spLocks noChangeArrowheads="1"/>
          </p:cNvSpPr>
          <p:nvPr>
            <p:custDataLst>
              <p:tags r:id="rId56"/>
            </p:custDataLst>
          </p:nvPr>
        </p:nvSpPr>
        <p:spPr bwMode="auto">
          <a:xfrm>
            <a:off x="5804765" y="1379315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63" name="PA_ACE_立方体 31"/>
          <p:cNvSpPr>
            <a:spLocks noChangeArrowheads="1"/>
          </p:cNvSpPr>
          <p:nvPr>
            <p:custDataLst>
              <p:tags r:id="rId57"/>
            </p:custDataLst>
          </p:nvPr>
        </p:nvSpPr>
        <p:spPr bwMode="auto">
          <a:xfrm>
            <a:off x="918486" y="3099068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68" name="PA_ACE_立方体 31"/>
          <p:cNvSpPr>
            <a:spLocks noChangeArrowheads="1"/>
          </p:cNvSpPr>
          <p:nvPr>
            <p:custDataLst>
              <p:tags r:id="rId58"/>
            </p:custDataLst>
          </p:nvPr>
        </p:nvSpPr>
        <p:spPr bwMode="auto">
          <a:xfrm>
            <a:off x="1239569" y="3023532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55" name="PA_立方体 45"/>
          <p:cNvSpPr/>
          <p:nvPr>
            <p:custDataLst>
              <p:tags r:id="rId59"/>
            </p:custDataLst>
          </p:nvPr>
        </p:nvSpPr>
        <p:spPr bwMode="auto">
          <a:xfrm>
            <a:off x="1482183" y="3021211"/>
            <a:ext cx="325486" cy="316483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73" name="PA_ACE_立方体 31"/>
          <p:cNvSpPr>
            <a:spLocks noChangeArrowheads="1"/>
          </p:cNvSpPr>
          <p:nvPr>
            <p:custDataLst>
              <p:tags r:id="rId60"/>
            </p:custDataLst>
          </p:nvPr>
        </p:nvSpPr>
        <p:spPr bwMode="auto">
          <a:xfrm>
            <a:off x="1409624" y="310225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78" name="PA_ACE_立方体 31"/>
          <p:cNvSpPr>
            <a:spLocks noChangeArrowheads="1"/>
          </p:cNvSpPr>
          <p:nvPr>
            <p:custDataLst>
              <p:tags r:id="rId61"/>
            </p:custDataLst>
          </p:nvPr>
        </p:nvSpPr>
        <p:spPr bwMode="auto">
          <a:xfrm>
            <a:off x="3044532" y="3021151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12309" name="PA_立方体 48"/>
          <p:cNvSpPr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3282367" y="3019969"/>
            <a:ext cx="325486" cy="316483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6" name="PA_立方体 45"/>
          <p:cNvSpPr/>
          <p:nvPr>
            <p:custDataLst>
              <p:tags r:id="rId63"/>
            </p:custDataLst>
          </p:nvPr>
        </p:nvSpPr>
        <p:spPr bwMode="auto">
          <a:xfrm>
            <a:off x="3529630" y="3020763"/>
            <a:ext cx="325486" cy="316483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79" name="PA_ACE_立方体 31"/>
          <p:cNvSpPr>
            <a:spLocks noChangeArrowheads="1"/>
          </p:cNvSpPr>
          <p:nvPr>
            <p:custDataLst>
              <p:tags r:id="rId64"/>
            </p:custDataLst>
          </p:nvPr>
        </p:nvSpPr>
        <p:spPr bwMode="auto">
          <a:xfrm>
            <a:off x="3214765" y="3101633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80" name="PA_ACE_立方体 31"/>
          <p:cNvSpPr>
            <a:spLocks noChangeArrowheads="1"/>
          </p:cNvSpPr>
          <p:nvPr>
            <p:custDataLst>
              <p:tags r:id="rId65"/>
            </p:custDataLst>
          </p:nvPr>
        </p:nvSpPr>
        <p:spPr bwMode="auto">
          <a:xfrm>
            <a:off x="3456285" y="3099783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84" name="PA_ACE_立方体 31"/>
          <p:cNvSpPr>
            <a:spLocks noChangeArrowheads="1"/>
          </p:cNvSpPr>
          <p:nvPr>
            <p:custDataLst>
              <p:tags r:id="rId66"/>
            </p:custDataLst>
          </p:nvPr>
        </p:nvSpPr>
        <p:spPr bwMode="auto">
          <a:xfrm>
            <a:off x="5316893" y="3172735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85" name="PA_ACE_立方体 31"/>
          <p:cNvSpPr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5642189" y="3096224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86" name="PA_ACE_立方体 31"/>
          <p:cNvSpPr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5883035" y="3096090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91" name="PA_ACE_立方体 31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7278542" y="3016868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71" name="PA_立方体 46"/>
          <p:cNvSpPr/>
          <p:nvPr/>
        </p:nvSpPr>
        <p:spPr bwMode="auto">
          <a:xfrm>
            <a:off x="7521295" y="3017012"/>
            <a:ext cx="325486" cy="316483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72" name="PA_立方体 47"/>
          <p:cNvSpPr/>
          <p:nvPr/>
        </p:nvSpPr>
        <p:spPr bwMode="auto">
          <a:xfrm>
            <a:off x="7770356" y="3016868"/>
            <a:ext cx="325486" cy="316483"/>
          </a:xfrm>
          <a:prstGeom prst="cube">
            <a:avLst/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92" name="PA_ACE_立方体 31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7205866" y="3093275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93" name="PA_ACE_立方体 31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7448595" y="3091875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12308" name="PA_立方体 48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7689047" y="3093974"/>
            <a:ext cx="325486" cy="316483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7" name="PA_ACE_立方体 31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7614223" y="3177490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388528" y="403299"/>
            <a:ext cx="5740444" cy="559897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800" b="1" kern="0" dirty="0">
                <a:solidFill>
                  <a:srgbClr val="0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你是怎样摆的？你有什么发现？</a:t>
            </a:r>
          </a:p>
        </p:txBody>
      </p:sp>
      <p:sp>
        <p:nvSpPr>
          <p:cNvPr id="12297" name="PA_ACE_立方体 17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3281637" y="2145433"/>
            <a:ext cx="325486" cy="316483"/>
          </a:xfrm>
          <a:prstGeom prst="cube">
            <a:avLst>
              <a:gd name="adj" fmla="val 25000"/>
            </a:avLst>
          </a:prstGeom>
          <a:solidFill>
            <a:srgbClr val="64D1F8"/>
          </a:solidFill>
          <a:ln w="635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4" name="PA_ACE_立方体 31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3531880" y="2146552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20" name="PA_ACE_立方体 31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3212321" y="2220694"/>
            <a:ext cx="316483" cy="316483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6350">
            <a:solidFill>
              <a:srgbClr val="FF7C80"/>
            </a:solidFill>
            <a:prstDash val="dash"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/>
          </a:p>
        </p:txBody>
      </p:sp>
      <p:sp>
        <p:nvSpPr>
          <p:cNvPr id="99" name="文本框 98"/>
          <p:cNvSpPr txBox="1"/>
          <p:nvPr/>
        </p:nvSpPr>
        <p:spPr>
          <a:xfrm>
            <a:off x="3255052" y="3425079"/>
            <a:ext cx="3698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+mj-ea"/>
                <a:ea typeface="+mj-ea"/>
              </a:rPr>
              <a:t>······</a:t>
            </a:r>
            <a:endParaRPr lang="zh-CN" altLang="en-US" sz="2400" dirty="0">
              <a:latin typeface="+mj-ea"/>
              <a:ea typeface="+mj-ea"/>
            </a:endParaRPr>
          </a:p>
        </p:txBody>
      </p:sp>
      <p:sp>
        <p:nvSpPr>
          <p:cNvPr id="100" name="矩形 7"/>
          <p:cNvSpPr>
            <a:spLocks noChangeArrowheads="1"/>
          </p:cNvSpPr>
          <p:nvPr/>
        </p:nvSpPr>
        <p:spPr bwMode="auto">
          <a:xfrm>
            <a:off x="773226" y="3771989"/>
            <a:ext cx="9075316" cy="9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根据从</a:t>
            </a:r>
            <a:r>
              <a:rPr lang="zh-CN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一个方向观察</a:t>
            </a:r>
            <a:r>
              <a:rPr lang="zh-CN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到的图形摆小正方体，</a:t>
            </a:r>
            <a:r>
              <a:rPr lang="zh-CN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摆法是多样的</a:t>
            </a:r>
            <a:r>
              <a:rPr lang="zh-CN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从同一个方向观察不同的几何体，观察到的图形可能是相同的。</a:t>
            </a:r>
            <a:endParaRPr lang="en-US" altLang="zh-CN" sz="2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3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5" grpId="0" animBg="1"/>
      <p:bldP spid="96" grpId="0" animBg="1"/>
      <p:bldP spid="88" grpId="0" animBg="1"/>
      <p:bldP spid="89" grpId="0" animBg="1"/>
      <p:bldP spid="90" grpId="0" animBg="1"/>
      <p:bldP spid="87" grpId="0" animBg="1"/>
      <p:bldP spid="83" grpId="0" animBg="1"/>
      <p:bldP spid="82" grpId="0" animBg="1"/>
      <p:bldP spid="81" grpId="0" animBg="1"/>
      <p:bldP spid="75" grpId="0" animBg="1"/>
      <p:bldP spid="77" grpId="0" animBg="1"/>
      <p:bldP spid="74" grpId="0" animBg="1"/>
      <p:bldP spid="62" grpId="0" animBg="1"/>
      <p:bldP spid="50" grpId="0" animBg="1"/>
      <p:bldP spid="58" grpId="0" animBg="1"/>
      <p:bldP spid="49" grpId="0" animBg="1"/>
      <p:bldP spid="48" grpId="0" animBg="1"/>
      <p:bldP spid="47" grpId="0" animBg="1"/>
      <p:bldP spid="43" grpId="0" animBg="1"/>
      <p:bldP spid="41" grpId="0" animBg="1"/>
      <p:bldP spid="42" grpId="0" animBg="1"/>
      <p:bldP spid="35" grpId="0" animBg="1"/>
      <p:bldP spid="36" grpId="0" animBg="1"/>
      <p:bldP spid="37" grpId="0" animBg="1"/>
      <p:bldP spid="2" grpId="0" animBg="1"/>
      <p:bldP spid="9" grpId="0" animBg="1"/>
      <p:bldP spid="19" grpId="0" animBg="1"/>
      <p:bldP spid="18" grpId="0" animBg="1"/>
      <p:bldP spid="14" grpId="0" animBg="1"/>
      <p:bldP spid="10" grpId="0" animBg="1"/>
      <p:bldP spid="3" grpId="0" animBg="1"/>
      <p:bldP spid="4" grpId="0" animBg="1"/>
      <p:bldP spid="5" grpId="0" animBg="1"/>
      <p:bldP spid="28" grpId="0" animBg="1"/>
      <p:bldP spid="32" grpId="0" animBg="1"/>
      <p:bldP spid="33" grpId="0" animBg="1"/>
      <p:bldP spid="34" grpId="0" animBg="1"/>
      <p:bldP spid="38" grpId="0" animBg="1"/>
      <p:bldP spid="39" grpId="0" animBg="1"/>
      <p:bldP spid="40" grpId="0" animBg="1"/>
      <p:bldP spid="44" grpId="0" animBg="1"/>
      <p:bldP spid="45" grpId="0" animBg="1"/>
      <p:bldP spid="46" grpId="0" animBg="1"/>
      <p:bldP spid="51" grpId="0" animBg="1"/>
      <p:bldP spid="52" grpId="0" animBg="1"/>
      <p:bldP spid="53" grpId="0" animBg="1"/>
      <p:bldP spid="63" grpId="0" animBg="1"/>
      <p:bldP spid="68" grpId="0" animBg="1"/>
      <p:bldP spid="73" grpId="0" animBg="1"/>
      <p:bldP spid="78" grpId="0" animBg="1"/>
      <p:bldP spid="79" grpId="0" animBg="1"/>
      <p:bldP spid="80" grpId="0" animBg="1"/>
      <p:bldP spid="84" grpId="0" animBg="1"/>
      <p:bldP spid="85" grpId="0" animBg="1"/>
      <p:bldP spid="86" grpId="0" animBg="1"/>
      <p:bldP spid="91" grpId="0" animBg="1"/>
      <p:bldP spid="92" grpId="0" animBg="1"/>
      <p:bldP spid="93" grpId="0" animBg="1"/>
      <p:bldP spid="97" grpId="0" animBg="1"/>
      <p:bldP spid="24" grpId="0" animBg="1"/>
      <p:bldP spid="20" grpId="0" animBg="1"/>
      <p:bldP spid="10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矩形 3"/>
          <p:cNvSpPr>
            <a:spLocks noChangeArrowheads="1"/>
          </p:cNvSpPr>
          <p:nvPr/>
        </p:nvSpPr>
        <p:spPr bwMode="auto">
          <a:xfrm>
            <a:off x="1019176" y="1279316"/>
            <a:ext cx="7261224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</a:rPr>
              <a:t>下面是从三个方向观察同一个几何体看到的图形，你能摆出这个几何体吗？     </a:t>
            </a:r>
          </a:p>
        </p:txBody>
      </p:sp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3421063" y="3864184"/>
            <a:ext cx="20097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从左面看</a:t>
            </a:r>
          </a:p>
        </p:txBody>
      </p:sp>
      <p:sp>
        <p:nvSpPr>
          <p:cNvPr id="18437" name="Rectangle 11"/>
          <p:cNvSpPr>
            <a:spLocks noChangeArrowheads="1"/>
          </p:cNvSpPr>
          <p:nvPr/>
        </p:nvSpPr>
        <p:spPr bwMode="auto">
          <a:xfrm>
            <a:off x="1082177" y="3864184"/>
            <a:ext cx="1892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从前面看</a:t>
            </a:r>
          </a:p>
        </p:txBody>
      </p:sp>
      <p:sp>
        <p:nvSpPr>
          <p:cNvPr id="18438" name="Rectangle 15"/>
          <p:cNvSpPr>
            <a:spLocks noChangeArrowheads="1"/>
          </p:cNvSpPr>
          <p:nvPr/>
        </p:nvSpPr>
        <p:spPr bwMode="auto">
          <a:xfrm>
            <a:off x="5877424" y="3864184"/>
            <a:ext cx="1955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从上面看</a:t>
            </a:r>
          </a:p>
        </p:txBody>
      </p:sp>
      <p:pic>
        <p:nvPicPr>
          <p:cNvPr id="18441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204" y="1416175"/>
            <a:ext cx="515535" cy="515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60325"/>
            <a:ext cx="53594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219731" y="187180"/>
            <a:ext cx="60413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三、操作体验摆法的确定性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19730" y="909399"/>
            <a:ext cx="8606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18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三、根据从三个方向看到的图形摆几何体</a:t>
            </a:r>
            <a:r>
              <a:rPr lang="en-US" altLang="zh-CN" sz="18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18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体会有些摆法的确定性</a:t>
            </a:r>
            <a:r>
              <a:rPr lang="en-US" altLang="zh-CN" sz="18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1526291" y="3319907"/>
            <a:ext cx="975360" cy="487680"/>
            <a:chOff x="1526291" y="3438865"/>
            <a:chExt cx="975360" cy="487680"/>
          </a:xfrm>
        </p:grpSpPr>
        <p:sp>
          <p:nvSpPr>
            <p:cNvPr id="6" name="矩形 5"/>
            <p:cNvSpPr/>
            <p:nvPr/>
          </p:nvSpPr>
          <p:spPr>
            <a:xfrm>
              <a:off x="1526291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013971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938271" y="3319907"/>
            <a:ext cx="975360" cy="487680"/>
            <a:chOff x="4084320" y="3438865"/>
            <a:chExt cx="975360" cy="487680"/>
          </a:xfrm>
        </p:grpSpPr>
        <p:sp>
          <p:nvSpPr>
            <p:cNvPr id="8" name="矩形 7"/>
            <p:cNvSpPr/>
            <p:nvPr/>
          </p:nvSpPr>
          <p:spPr>
            <a:xfrm>
              <a:off x="4084320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572000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55249" y="2832227"/>
            <a:ext cx="975360" cy="975360"/>
            <a:chOff x="6255249" y="2951185"/>
            <a:chExt cx="975360" cy="975360"/>
          </a:xfrm>
        </p:grpSpPr>
        <p:sp>
          <p:nvSpPr>
            <p:cNvPr id="11" name="矩形 10"/>
            <p:cNvSpPr/>
            <p:nvPr/>
          </p:nvSpPr>
          <p:spPr>
            <a:xfrm>
              <a:off x="6255249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742929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255249" y="295118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380800" y="661935"/>
            <a:ext cx="8382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kern="0" dirty="0">
                <a:latin typeface="+mj-ea"/>
                <a:ea typeface="+mj-ea"/>
                <a:cs typeface="Times New Roman" panose="02020603050405020304"/>
              </a:rPr>
              <a:t>小组合作，动手操作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567112" y="2467684"/>
            <a:ext cx="20097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从左面看</a:t>
            </a: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374275" y="2467684"/>
            <a:ext cx="1892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从前面看</a:t>
            </a: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5877424" y="2467684"/>
            <a:ext cx="1955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从上面看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818389" y="1923407"/>
            <a:ext cx="975360" cy="487680"/>
            <a:chOff x="1526291" y="3438865"/>
            <a:chExt cx="975360" cy="487680"/>
          </a:xfrm>
        </p:grpSpPr>
        <p:sp>
          <p:nvSpPr>
            <p:cNvPr id="8" name="矩形 7"/>
            <p:cNvSpPr/>
            <p:nvPr/>
          </p:nvSpPr>
          <p:spPr>
            <a:xfrm>
              <a:off x="1526291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013971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084320" y="1923407"/>
            <a:ext cx="975360" cy="487680"/>
            <a:chOff x="4084320" y="3438865"/>
            <a:chExt cx="975360" cy="487680"/>
          </a:xfrm>
        </p:grpSpPr>
        <p:sp>
          <p:nvSpPr>
            <p:cNvPr id="11" name="矩形 10"/>
            <p:cNvSpPr/>
            <p:nvPr/>
          </p:nvSpPr>
          <p:spPr>
            <a:xfrm>
              <a:off x="4084320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4572000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55249" y="1435727"/>
            <a:ext cx="975360" cy="975360"/>
            <a:chOff x="6255249" y="2951185"/>
            <a:chExt cx="975360" cy="975360"/>
          </a:xfrm>
        </p:grpSpPr>
        <p:sp>
          <p:nvSpPr>
            <p:cNvPr id="14" name="矩形 13"/>
            <p:cNvSpPr/>
            <p:nvPr/>
          </p:nvSpPr>
          <p:spPr>
            <a:xfrm>
              <a:off x="6255249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742929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255249" y="2951185"/>
              <a:ext cx="487680" cy="487680"/>
            </a:xfrm>
            <a:prstGeom prst="rect">
              <a:avLst/>
            </a:prstGeom>
            <a:solidFill>
              <a:srgbClr val="64D1F8"/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4"/>
          <p:cNvSpPr txBox="1">
            <a:spLocks noChangeArrowheads="1"/>
          </p:cNvSpPr>
          <p:nvPr/>
        </p:nvSpPr>
        <p:spPr bwMode="auto">
          <a:xfrm>
            <a:off x="380800" y="3159407"/>
            <a:ext cx="8382400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 kern="0" dirty="0">
                <a:solidFill>
                  <a:srgbClr val="0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可以怎样摆呢？有几种摆法？小组交流，组织语言介绍你们组的摆放思路。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768225" y="1903005"/>
            <a:ext cx="1602927" cy="319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从左面看</a:t>
            </a: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514093" y="1903005"/>
            <a:ext cx="1509233" cy="319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从前面看</a:t>
            </a: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7217270" y="1903005"/>
            <a:ext cx="1559879" cy="319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从上面看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68303" y="1468909"/>
            <a:ext cx="777914" cy="388957"/>
            <a:chOff x="1526291" y="3438865"/>
            <a:chExt cx="975360" cy="487680"/>
          </a:xfrm>
        </p:grpSpPr>
        <p:sp>
          <p:nvSpPr>
            <p:cNvPr id="8" name="矩形 7"/>
            <p:cNvSpPr/>
            <p:nvPr/>
          </p:nvSpPr>
          <p:spPr>
            <a:xfrm>
              <a:off x="1526291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9" name="矩形 8"/>
            <p:cNvSpPr/>
            <p:nvPr/>
          </p:nvSpPr>
          <p:spPr>
            <a:xfrm>
              <a:off x="2013971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80732" y="1468909"/>
            <a:ext cx="777914" cy="388957"/>
            <a:chOff x="4084320" y="3438865"/>
            <a:chExt cx="975360" cy="487680"/>
          </a:xfrm>
        </p:grpSpPr>
        <p:sp>
          <p:nvSpPr>
            <p:cNvPr id="11" name="矩形 10"/>
            <p:cNvSpPr/>
            <p:nvPr/>
          </p:nvSpPr>
          <p:spPr>
            <a:xfrm>
              <a:off x="4084320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2" name="矩形 11"/>
            <p:cNvSpPr/>
            <p:nvPr/>
          </p:nvSpPr>
          <p:spPr>
            <a:xfrm>
              <a:off x="4572000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518611" y="1079952"/>
            <a:ext cx="777914" cy="777913"/>
            <a:chOff x="6255249" y="2951185"/>
            <a:chExt cx="975360" cy="975360"/>
          </a:xfrm>
        </p:grpSpPr>
        <p:sp>
          <p:nvSpPr>
            <p:cNvPr id="14" name="矩形 13"/>
            <p:cNvSpPr/>
            <p:nvPr/>
          </p:nvSpPr>
          <p:spPr>
            <a:xfrm>
              <a:off x="6255249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5" name="矩形 14"/>
            <p:cNvSpPr/>
            <p:nvPr/>
          </p:nvSpPr>
          <p:spPr>
            <a:xfrm>
              <a:off x="6742929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6255249" y="295118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sp>
        <p:nvSpPr>
          <p:cNvPr id="29" name="立方体 28"/>
          <p:cNvSpPr/>
          <p:nvPr/>
        </p:nvSpPr>
        <p:spPr bwMode="auto">
          <a:xfrm>
            <a:off x="6013249" y="2834863"/>
            <a:ext cx="510095" cy="495986"/>
          </a:xfrm>
          <a:prstGeom prst="cube">
            <a:avLst/>
          </a:prstGeom>
          <a:solidFill>
            <a:srgbClr val="FFFFFF">
              <a:alpha val="60000"/>
            </a:srgbClr>
          </a:solidFill>
          <a:ln w="9525">
            <a:solidFill>
              <a:srgbClr val="FF7C8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8" name="立方体 27"/>
          <p:cNvSpPr/>
          <p:nvPr/>
        </p:nvSpPr>
        <p:spPr bwMode="auto">
          <a:xfrm>
            <a:off x="5248400" y="2834863"/>
            <a:ext cx="510095" cy="495986"/>
          </a:xfrm>
          <a:prstGeom prst="cube">
            <a:avLst/>
          </a:prstGeom>
          <a:solidFill>
            <a:srgbClr val="FFFFFF">
              <a:alpha val="60000"/>
            </a:srgbClr>
          </a:solidFill>
          <a:ln w="9525">
            <a:solidFill>
              <a:srgbClr val="FF7C8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" name="立方体 1"/>
          <p:cNvSpPr/>
          <p:nvPr/>
        </p:nvSpPr>
        <p:spPr bwMode="auto">
          <a:xfrm>
            <a:off x="758615" y="3279728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" name="立方体 2"/>
          <p:cNvSpPr/>
          <p:nvPr/>
        </p:nvSpPr>
        <p:spPr bwMode="auto">
          <a:xfrm>
            <a:off x="1146789" y="3279728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18" name="立方体 17"/>
          <p:cNvSpPr/>
          <p:nvPr/>
        </p:nvSpPr>
        <p:spPr bwMode="auto">
          <a:xfrm>
            <a:off x="2351644" y="2957577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19" name="立方体 18"/>
          <p:cNvSpPr/>
          <p:nvPr/>
        </p:nvSpPr>
        <p:spPr bwMode="auto">
          <a:xfrm>
            <a:off x="2739818" y="2957577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0" name="立方体 19"/>
          <p:cNvSpPr/>
          <p:nvPr/>
        </p:nvSpPr>
        <p:spPr bwMode="auto">
          <a:xfrm>
            <a:off x="3546207" y="2957577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1" name="立方体 20"/>
          <p:cNvSpPr/>
          <p:nvPr/>
        </p:nvSpPr>
        <p:spPr bwMode="auto">
          <a:xfrm>
            <a:off x="3934381" y="2957577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2" name="立方体 21"/>
          <p:cNvSpPr/>
          <p:nvPr/>
        </p:nvSpPr>
        <p:spPr bwMode="auto">
          <a:xfrm>
            <a:off x="4734927" y="2957577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3" name="立方体 22"/>
          <p:cNvSpPr/>
          <p:nvPr/>
        </p:nvSpPr>
        <p:spPr bwMode="auto">
          <a:xfrm>
            <a:off x="5123101" y="2957577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4" name="立方体 23"/>
          <p:cNvSpPr/>
          <p:nvPr/>
        </p:nvSpPr>
        <p:spPr bwMode="auto">
          <a:xfrm>
            <a:off x="5890331" y="2957577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5" name="立方体 24"/>
          <p:cNvSpPr/>
          <p:nvPr/>
        </p:nvSpPr>
        <p:spPr bwMode="auto">
          <a:xfrm>
            <a:off x="6278505" y="2957577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6" name="立方体 25"/>
          <p:cNvSpPr/>
          <p:nvPr/>
        </p:nvSpPr>
        <p:spPr bwMode="auto">
          <a:xfrm>
            <a:off x="2229724" y="3080475"/>
            <a:ext cx="510095" cy="495986"/>
          </a:xfrm>
          <a:prstGeom prst="cube">
            <a:avLst/>
          </a:prstGeom>
          <a:solidFill>
            <a:srgbClr val="FFFFFF">
              <a:alpha val="60000"/>
            </a:srgbClr>
          </a:solidFill>
          <a:ln w="9525">
            <a:solidFill>
              <a:srgbClr val="FF7C8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7" name="立方体 26"/>
          <p:cNvSpPr/>
          <p:nvPr/>
        </p:nvSpPr>
        <p:spPr bwMode="auto">
          <a:xfrm>
            <a:off x="3818209" y="3080475"/>
            <a:ext cx="510095" cy="495986"/>
          </a:xfrm>
          <a:prstGeom prst="cube">
            <a:avLst/>
          </a:prstGeom>
          <a:solidFill>
            <a:srgbClr val="FFFFFF">
              <a:alpha val="60000"/>
            </a:srgbClr>
          </a:solidFill>
          <a:ln w="9525">
            <a:solidFill>
              <a:srgbClr val="FF7C8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0" name="立方体 29"/>
          <p:cNvSpPr/>
          <p:nvPr/>
        </p:nvSpPr>
        <p:spPr bwMode="auto">
          <a:xfrm>
            <a:off x="7610033" y="3157014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1" name="立方体 30"/>
          <p:cNvSpPr/>
          <p:nvPr/>
        </p:nvSpPr>
        <p:spPr bwMode="auto">
          <a:xfrm>
            <a:off x="7487115" y="3279728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32" name="立方体 31"/>
          <p:cNvSpPr/>
          <p:nvPr/>
        </p:nvSpPr>
        <p:spPr bwMode="auto">
          <a:xfrm>
            <a:off x="7875289" y="3279728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cxnSp>
        <p:nvCxnSpPr>
          <p:cNvPr id="35" name="直接箭头连接符 34"/>
          <p:cNvCxnSpPr/>
          <p:nvPr/>
        </p:nvCxnSpPr>
        <p:spPr>
          <a:xfrm>
            <a:off x="1758484" y="3527721"/>
            <a:ext cx="382373" cy="0"/>
          </a:xfrm>
          <a:prstGeom prst="straightConnector1">
            <a:avLst/>
          </a:prstGeom>
          <a:ln w="57150">
            <a:solidFill>
              <a:srgbClr val="FF7C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>
            <a:off x="6904471" y="3527721"/>
            <a:ext cx="382373" cy="0"/>
          </a:xfrm>
          <a:prstGeom prst="straightConnector1">
            <a:avLst/>
          </a:prstGeom>
          <a:ln w="57150">
            <a:solidFill>
              <a:srgbClr val="FF7C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689589" y="4163645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</a:rPr>
              <a:t>①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114800" y="4175956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>
                <a:latin typeface="+mn-lt"/>
              </a:rPr>
              <a:t>②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418089" y="4180565"/>
            <a:ext cx="914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</a:rPr>
              <a:t>③</a:t>
            </a:r>
          </a:p>
        </p:txBody>
      </p:sp>
      <p:cxnSp>
        <p:nvCxnSpPr>
          <p:cNvPr id="43" name="直接连接符 42"/>
          <p:cNvCxnSpPr/>
          <p:nvPr/>
        </p:nvCxnSpPr>
        <p:spPr>
          <a:xfrm>
            <a:off x="1257260" y="2328436"/>
            <a:ext cx="0" cy="763264"/>
          </a:xfrm>
          <a:prstGeom prst="line">
            <a:avLst/>
          </a:prstGeom>
          <a:ln w="38100">
            <a:solidFill>
              <a:srgbClr val="00B0F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左大括号 45"/>
          <p:cNvSpPr/>
          <p:nvPr/>
        </p:nvSpPr>
        <p:spPr>
          <a:xfrm rot="5400000">
            <a:off x="4297574" y="258164"/>
            <a:ext cx="539036" cy="4674741"/>
          </a:xfrm>
          <a:prstGeom prst="leftBrace">
            <a:avLst>
              <a:gd name="adj1" fmla="val 47765"/>
              <a:gd name="adj2" fmla="val 50000"/>
            </a:avLst>
          </a:prstGeom>
          <a:ln w="1905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7" name="直接连接符 46"/>
          <p:cNvCxnSpPr/>
          <p:nvPr/>
        </p:nvCxnSpPr>
        <p:spPr>
          <a:xfrm>
            <a:off x="7875289" y="2328436"/>
            <a:ext cx="0" cy="763264"/>
          </a:xfrm>
          <a:prstGeom prst="line">
            <a:avLst/>
          </a:prstGeom>
          <a:ln w="38100">
            <a:solidFill>
              <a:srgbClr val="00B0F0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"/>
          <p:cNvSpPr txBox="1">
            <a:spLocks noChangeArrowheads="1"/>
          </p:cNvSpPr>
          <p:nvPr/>
        </p:nvSpPr>
        <p:spPr bwMode="auto">
          <a:xfrm>
            <a:off x="403791" y="669111"/>
            <a:ext cx="8382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kern="0" dirty="0">
                <a:latin typeface="+mj-ea"/>
                <a:ea typeface="+mj-ea"/>
                <a:cs typeface="Times New Roman" panose="02020603050405020304"/>
              </a:rPr>
              <a:t>交流反馈，形成认识</a:t>
            </a:r>
          </a:p>
        </p:txBody>
      </p:sp>
      <p:sp>
        <p:nvSpPr>
          <p:cNvPr id="54" name="立方体 53"/>
          <p:cNvSpPr/>
          <p:nvPr/>
        </p:nvSpPr>
        <p:spPr bwMode="auto">
          <a:xfrm>
            <a:off x="2351644" y="3792634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55" name="立方体 54"/>
          <p:cNvSpPr/>
          <p:nvPr/>
        </p:nvSpPr>
        <p:spPr bwMode="auto">
          <a:xfrm>
            <a:off x="2739818" y="3792634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62" name="立方体 61"/>
          <p:cNvSpPr/>
          <p:nvPr/>
        </p:nvSpPr>
        <p:spPr bwMode="auto">
          <a:xfrm>
            <a:off x="2229724" y="3915532"/>
            <a:ext cx="510095" cy="495986"/>
          </a:xfrm>
          <a:prstGeom prst="cube">
            <a:avLst/>
          </a:prstGeom>
          <a:solidFill>
            <a:srgbClr val="FFFFFF">
              <a:alpha val="60000"/>
            </a:srgbClr>
          </a:solidFill>
          <a:ln w="9525">
            <a:solidFill>
              <a:srgbClr val="FF7C8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64" name="立方体 63"/>
          <p:cNvSpPr/>
          <p:nvPr/>
        </p:nvSpPr>
        <p:spPr bwMode="auto">
          <a:xfrm>
            <a:off x="2623161" y="3915532"/>
            <a:ext cx="510095" cy="495986"/>
          </a:xfrm>
          <a:prstGeom prst="cube">
            <a:avLst/>
          </a:prstGeom>
          <a:solidFill>
            <a:srgbClr val="FFFFFF">
              <a:alpha val="60000"/>
            </a:srgbClr>
          </a:solidFill>
          <a:ln w="9525">
            <a:solidFill>
              <a:srgbClr val="FF7C8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65" name="Rectangle 7"/>
          <p:cNvSpPr>
            <a:spLocks noChangeArrowheads="1"/>
          </p:cNvSpPr>
          <p:nvPr/>
        </p:nvSpPr>
        <p:spPr bwMode="auto">
          <a:xfrm>
            <a:off x="3164735" y="3949959"/>
            <a:ext cx="40525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从两个方向观察，摆法不确定）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" grpId="0" animBg="1"/>
      <p:bldP spid="28" grpId="0" animBg="1"/>
      <p:bldP spid="2" grpId="0" animBg="1"/>
      <p:bldP spid="3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0" grpId="0" animBg="1"/>
      <p:bldP spid="31" grpId="0" animBg="1"/>
      <p:bldP spid="32" grpId="0" animBg="1"/>
      <p:bldP spid="39" grpId="0"/>
      <p:bldP spid="40" grpId="0"/>
      <p:bldP spid="41" grpId="0"/>
      <p:bldP spid="46" grpId="0" animBg="1"/>
      <p:bldP spid="54" grpId="0" animBg="1"/>
      <p:bldP spid="55" grpId="0" animBg="1"/>
      <p:bldP spid="62" grpId="0" animBg="1"/>
      <p:bldP spid="64" grpId="0" animBg="1"/>
      <p:bldP spid="6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380800" y="706493"/>
            <a:ext cx="8382400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b="1" kern="0" dirty="0">
                <a:solidFill>
                  <a:srgbClr val="00808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/>
              </a:rPr>
              <a:t>同学们根据自己的不同思路摆出了这个几何体，仔细分析，你们有什么发现吗？</a:t>
            </a: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1905180" y="3036987"/>
            <a:ext cx="1602927" cy="319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从左面看</a:t>
            </a: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630207" y="3036987"/>
            <a:ext cx="1509233" cy="319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从前面看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414413" y="3036987"/>
            <a:ext cx="1559879" cy="319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从上面看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84417" y="2602891"/>
            <a:ext cx="777914" cy="388957"/>
            <a:chOff x="1526291" y="3438865"/>
            <a:chExt cx="975360" cy="487680"/>
          </a:xfrm>
        </p:grpSpPr>
        <p:sp>
          <p:nvSpPr>
            <p:cNvPr id="7" name="矩形 6"/>
            <p:cNvSpPr/>
            <p:nvPr/>
          </p:nvSpPr>
          <p:spPr>
            <a:xfrm>
              <a:off x="1526291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" name="矩形 7"/>
            <p:cNvSpPr/>
            <p:nvPr/>
          </p:nvSpPr>
          <p:spPr>
            <a:xfrm>
              <a:off x="2013971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317687" y="2602891"/>
            <a:ext cx="777914" cy="388957"/>
            <a:chOff x="4084320" y="3438865"/>
            <a:chExt cx="975360" cy="487680"/>
          </a:xfrm>
        </p:grpSpPr>
        <p:sp>
          <p:nvSpPr>
            <p:cNvPr id="10" name="矩形 9"/>
            <p:cNvSpPr/>
            <p:nvPr/>
          </p:nvSpPr>
          <p:spPr>
            <a:xfrm>
              <a:off x="4084320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1" name="矩形 10"/>
            <p:cNvSpPr/>
            <p:nvPr/>
          </p:nvSpPr>
          <p:spPr>
            <a:xfrm>
              <a:off x="4572000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15754" y="2213934"/>
            <a:ext cx="777914" cy="777913"/>
            <a:chOff x="6255249" y="2951185"/>
            <a:chExt cx="975360" cy="975360"/>
          </a:xfrm>
        </p:grpSpPr>
        <p:sp>
          <p:nvSpPr>
            <p:cNvPr id="13" name="矩形 12"/>
            <p:cNvSpPr/>
            <p:nvPr/>
          </p:nvSpPr>
          <p:spPr>
            <a:xfrm>
              <a:off x="6255249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6742929" y="343886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5" name="矩形 14"/>
            <p:cNvSpPr/>
            <p:nvPr/>
          </p:nvSpPr>
          <p:spPr>
            <a:xfrm>
              <a:off x="6255249" y="2951185"/>
              <a:ext cx="487680" cy="487680"/>
            </a:xfrm>
            <a:prstGeom prst="rect">
              <a:avLst/>
            </a:prstGeom>
            <a:solidFill>
              <a:srgbClr val="64D1F8"/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cxnSp>
        <p:nvCxnSpPr>
          <p:cNvPr id="16" name="直接箭头连接符 15"/>
          <p:cNvCxnSpPr/>
          <p:nvPr/>
        </p:nvCxnSpPr>
        <p:spPr>
          <a:xfrm>
            <a:off x="5257100" y="2774065"/>
            <a:ext cx="1049357" cy="0"/>
          </a:xfrm>
          <a:prstGeom prst="straightConnector1">
            <a:avLst/>
          </a:prstGeom>
          <a:ln w="57150">
            <a:solidFill>
              <a:srgbClr val="FF7C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立方体 16"/>
          <p:cNvSpPr/>
          <p:nvPr/>
        </p:nvSpPr>
        <p:spPr bwMode="auto">
          <a:xfrm>
            <a:off x="7027019" y="2373148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18" name="立方体 17"/>
          <p:cNvSpPr/>
          <p:nvPr/>
        </p:nvSpPr>
        <p:spPr bwMode="auto">
          <a:xfrm>
            <a:off x="6904101" y="2495862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19" name="立方体 18"/>
          <p:cNvSpPr/>
          <p:nvPr/>
        </p:nvSpPr>
        <p:spPr bwMode="auto">
          <a:xfrm>
            <a:off x="7292275" y="2495862"/>
            <a:ext cx="510095" cy="495986"/>
          </a:xfrm>
          <a:prstGeom prst="cube">
            <a:avLst/>
          </a:prstGeom>
          <a:solidFill>
            <a:srgbClr val="64D1F8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zh-CN" altLang="en-US"/>
          </a:p>
        </p:txBody>
      </p:sp>
      <p:sp>
        <p:nvSpPr>
          <p:cNvPr id="22" name="矩形 7"/>
          <p:cNvSpPr>
            <a:spLocks noChangeArrowheads="1"/>
          </p:cNvSpPr>
          <p:nvPr/>
        </p:nvSpPr>
        <p:spPr bwMode="auto">
          <a:xfrm>
            <a:off x="886993" y="3604240"/>
            <a:ext cx="7393407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根据从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三个方向观察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到的图形摆几何体，可以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确定几何体的形状。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611279" y="883795"/>
            <a:ext cx="7963354" cy="72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7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同样的小正方体按要求摆几何体。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60325"/>
            <a:ext cx="3963987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578970" y="187180"/>
            <a:ext cx="60413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四、实践应用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3811" y="2009118"/>
            <a:ext cx="66900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）从前面看是                。</a:t>
            </a:r>
            <a:endParaRPr lang="zh-CN" altLang="en-US" sz="2800" dirty="0"/>
          </a:p>
        </p:txBody>
      </p:sp>
      <p:sp>
        <p:nvSpPr>
          <p:cNvPr id="8" name="文本框 7"/>
          <p:cNvSpPr txBox="1"/>
          <p:nvPr/>
        </p:nvSpPr>
        <p:spPr>
          <a:xfrm>
            <a:off x="6103566" y="1547542"/>
            <a:ext cx="3148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97156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97156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97156"/>
                </a:solidFill>
                <a:latin typeface="+mn-lt"/>
                <a:ea typeface="+mj-ea"/>
              </a:rPr>
              <a:t>P3 </a:t>
            </a:r>
            <a:r>
              <a:rPr lang="zh-CN" altLang="en-US" sz="1600" dirty="0">
                <a:solidFill>
                  <a:srgbClr val="0971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练习一</a:t>
            </a:r>
            <a:r>
              <a:rPr lang="zh-CN" altLang="en-US" sz="1600" dirty="0">
                <a:solidFill>
                  <a:srgbClr val="097156"/>
                </a:solidFill>
              </a:rPr>
              <a:t> </a:t>
            </a:r>
            <a:r>
              <a:rPr lang="zh-CN" altLang="en-US" sz="1600" dirty="0">
                <a:solidFill>
                  <a:srgbClr val="097156"/>
                </a:solidFill>
                <a:latin typeface="+mn-lt"/>
                <a:ea typeface="+mj-ea"/>
              </a:rPr>
              <a:t>第</a:t>
            </a:r>
            <a:r>
              <a:rPr lang="en-US" altLang="zh-CN" sz="1600" dirty="0">
                <a:solidFill>
                  <a:srgbClr val="097156"/>
                </a:solidFill>
                <a:latin typeface="+mn-lt"/>
                <a:ea typeface="+mj-ea"/>
              </a:rPr>
              <a:t>1</a:t>
            </a:r>
            <a:r>
              <a:rPr lang="zh-CN" altLang="en-US" sz="1600" dirty="0">
                <a:solidFill>
                  <a:srgbClr val="097156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97156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97156"/>
              </a:solidFill>
              <a:latin typeface="+mn-lt"/>
              <a:ea typeface="+mj-ea"/>
            </a:endParaRPr>
          </a:p>
        </p:txBody>
      </p:sp>
      <p:grpSp>
        <p:nvGrpSpPr>
          <p:cNvPr id="24579" name="组合 6"/>
          <p:cNvGrpSpPr/>
          <p:nvPr/>
        </p:nvGrpSpPr>
        <p:grpSpPr bwMode="auto">
          <a:xfrm>
            <a:off x="3496759" y="1585350"/>
            <a:ext cx="1233341" cy="851686"/>
            <a:chOff x="3684640" y="2809273"/>
            <a:chExt cx="1341999" cy="894663"/>
          </a:xfrm>
          <a:solidFill>
            <a:srgbClr val="FF9900"/>
          </a:solidFill>
        </p:grpSpPr>
        <p:sp>
          <p:nvSpPr>
            <p:cNvPr id="24616" name="矩形 2"/>
            <p:cNvSpPr>
              <a:spLocks noChangeArrowheads="1"/>
            </p:cNvSpPr>
            <p:nvPr/>
          </p:nvSpPr>
          <p:spPr bwMode="auto">
            <a:xfrm>
              <a:off x="3684640" y="3256603"/>
              <a:ext cx="447333" cy="447333"/>
            </a:xfrm>
            <a:prstGeom prst="rect">
              <a:avLst/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7" name="矩形 3"/>
            <p:cNvSpPr>
              <a:spLocks noChangeArrowheads="1"/>
            </p:cNvSpPr>
            <p:nvPr/>
          </p:nvSpPr>
          <p:spPr bwMode="auto">
            <a:xfrm>
              <a:off x="4131973" y="3256603"/>
              <a:ext cx="447333" cy="447333"/>
            </a:xfrm>
            <a:prstGeom prst="rect">
              <a:avLst/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8" name="矩形 4"/>
            <p:cNvSpPr>
              <a:spLocks noChangeArrowheads="1"/>
            </p:cNvSpPr>
            <p:nvPr/>
          </p:nvSpPr>
          <p:spPr bwMode="auto">
            <a:xfrm>
              <a:off x="4579306" y="3256603"/>
              <a:ext cx="447333" cy="447333"/>
            </a:xfrm>
            <a:prstGeom prst="rect">
              <a:avLst/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9" name="矩形 5"/>
            <p:cNvSpPr>
              <a:spLocks noChangeArrowheads="1"/>
            </p:cNvSpPr>
            <p:nvPr/>
          </p:nvSpPr>
          <p:spPr bwMode="auto">
            <a:xfrm>
              <a:off x="4579306" y="2809273"/>
              <a:ext cx="447333" cy="447334"/>
            </a:xfrm>
            <a:prstGeom prst="rect">
              <a:avLst/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916806" y="2106366"/>
            <a:ext cx="3484244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（答案不唯一）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69155" y="2465095"/>
            <a:ext cx="159732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E34E0B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示例：</a:t>
            </a: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1283371" y="2740339"/>
            <a:ext cx="1403844" cy="1012478"/>
            <a:chOff x="1011128" y="2002169"/>
            <a:chExt cx="1668239" cy="1202646"/>
          </a:xfrm>
          <a:solidFill>
            <a:srgbClr val="FF9900">
              <a:alpha val="65098"/>
            </a:srgbClr>
          </a:solidFill>
        </p:grpSpPr>
        <p:sp>
          <p:nvSpPr>
            <p:cNvPr id="13" name="AutoShape 39"/>
            <p:cNvSpPr>
              <a:spLocks noChangeArrowheads="1"/>
            </p:cNvSpPr>
            <p:nvPr/>
          </p:nvSpPr>
          <p:spPr bwMode="auto">
            <a:xfrm>
              <a:off x="1172988" y="244950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" name="AutoShape 39"/>
            <p:cNvSpPr>
              <a:spLocks noChangeArrowheads="1"/>
            </p:cNvSpPr>
            <p:nvPr/>
          </p:nvSpPr>
          <p:spPr bwMode="auto">
            <a:xfrm>
              <a:off x="1620321" y="244950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5" name="AutoShape 39"/>
            <p:cNvSpPr>
              <a:spLocks noChangeArrowheads="1"/>
            </p:cNvSpPr>
            <p:nvPr/>
          </p:nvSpPr>
          <p:spPr bwMode="auto">
            <a:xfrm>
              <a:off x="2073733" y="244950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AutoShape 39"/>
            <p:cNvSpPr>
              <a:spLocks noChangeArrowheads="1"/>
            </p:cNvSpPr>
            <p:nvPr/>
          </p:nvSpPr>
          <p:spPr bwMode="auto">
            <a:xfrm>
              <a:off x="2073733" y="2002169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AutoShape 39"/>
            <p:cNvSpPr>
              <a:spLocks noChangeArrowheads="1"/>
            </p:cNvSpPr>
            <p:nvPr/>
          </p:nvSpPr>
          <p:spPr bwMode="auto">
            <a:xfrm>
              <a:off x="1011128" y="2600203"/>
              <a:ext cx="605634" cy="604612"/>
            </a:xfrm>
            <a:prstGeom prst="cube">
              <a:avLst>
                <a:gd name="adj" fmla="val 25000"/>
              </a:avLst>
            </a:prstGeom>
            <a:solidFill>
              <a:srgbClr val="FFFFFF">
                <a:alpha val="60000"/>
              </a:srgbClr>
            </a:solidFill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3937414" y="2740340"/>
            <a:ext cx="1267602" cy="885606"/>
            <a:chOff x="3620159" y="2002169"/>
            <a:chExt cx="1506379" cy="1051944"/>
          </a:xfrm>
          <a:solidFill>
            <a:srgbClr val="FF9900">
              <a:alpha val="65098"/>
            </a:srgbClr>
          </a:solidFill>
        </p:grpSpPr>
        <p:sp>
          <p:nvSpPr>
            <p:cNvPr id="19" name="AutoShape 39"/>
            <p:cNvSpPr>
              <a:spLocks noChangeArrowheads="1"/>
            </p:cNvSpPr>
            <p:nvPr/>
          </p:nvSpPr>
          <p:spPr bwMode="auto">
            <a:xfrm>
              <a:off x="3620159" y="244950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" name="AutoShape 39"/>
            <p:cNvSpPr>
              <a:spLocks noChangeArrowheads="1"/>
            </p:cNvSpPr>
            <p:nvPr/>
          </p:nvSpPr>
          <p:spPr bwMode="auto">
            <a:xfrm>
              <a:off x="4067492" y="244950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1" name="AutoShape 39"/>
            <p:cNvSpPr>
              <a:spLocks noChangeArrowheads="1"/>
            </p:cNvSpPr>
            <p:nvPr/>
          </p:nvSpPr>
          <p:spPr bwMode="auto">
            <a:xfrm>
              <a:off x="4520904" y="244950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" name="AutoShape 39"/>
            <p:cNvSpPr>
              <a:spLocks noChangeArrowheads="1"/>
            </p:cNvSpPr>
            <p:nvPr/>
          </p:nvSpPr>
          <p:spPr bwMode="auto">
            <a:xfrm>
              <a:off x="4520904" y="2002169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6665241" y="2740339"/>
            <a:ext cx="1267602" cy="1012478"/>
            <a:chOff x="6067330" y="2002169"/>
            <a:chExt cx="1506379" cy="1202646"/>
          </a:xfrm>
          <a:solidFill>
            <a:srgbClr val="FF9900">
              <a:alpha val="65098"/>
            </a:srgbClr>
          </a:solidFill>
        </p:grpSpPr>
        <p:sp>
          <p:nvSpPr>
            <p:cNvPr id="25" name="AutoShape 39"/>
            <p:cNvSpPr>
              <a:spLocks noChangeArrowheads="1"/>
            </p:cNvSpPr>
            <p:nvPr/>
          </p:nvSpPr>
          <p:spPr bwMode="auto">
            <a:xfrm>
              <a:off x="6067330" y="244950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" name="AutoShape 39"/>
            <p:cNvSpPr>
              <a:spLocks noChangeArrowheads="1"/>
            </p:cNvSpPr>
            <p:nvPr/>
          </p:nvSpPr>
          <p:spPr bwMode="auto">
            <a:xfrm>
              <a:off x="6514663" y="244950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" name="AutoShape 39"/>
            <p:cNvSpPr>
              <a:spLocks noChangeArrowheads="1"/>
            </p:cNvSpPr>
            <p:nvPr/>
          </p:nvSpPr>
          <p:spPr bwMode="auto">
            <a:xfrm>
              <a:off x="6968075" y="244950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" name="AutoShape 39"/>
            <p:cNvSpPr>
              <a:spLocks noChangeArrowheads="1"/>
            </p:cNvSpPr>
            <p:nvPr/>
          </p:nvSpPr>
          <p:spPr bwMode="auto">
            <a:xfrm>
              <a:off x="6968075" y="2002169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9" name="AutoShape 39"/>
            <p:cNvSpPr>
              <a:spLocks noChangeArrowheads="1"/>
            </p:cNvSpPr>
            <p:nvPr/>
          </p:nvSpPr>
          <p:spPr bwMode="auto">
            <a:xfrm>
              <a:off x="6813283" y="2600203"/>
              <a:ext cx="605634" cy="604612"/>
            </a:xfrm>
            <a:prstGeom prst="cube">
              <a:avLst>
                <a:gd name="adj" fmla="val 25000"/>
              </a:avLst>
            </a:prstGeom>
            <a:solidFill>
              <a:srgbClr val="FFFFFF">
                <a:alpha val="60000"/>
              </a:srgbClr>
            </a:solidFill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 bwMode="auto">
          <a:xfrm>
            <a:off x="1283371" y="3909959"/>
            <a:ext cx="1267601" cy="885585"/>
            <a:chOff x="1172988" y="3507121"/>
            <a:chExt cx="1506379" cy="1051944"/>
          </a:xfrm>
          <a:solidFill>
            <a:srgbClr val="FF9900">
              <a:alpha val="65098"/>
            </a:srgbClr>
          </a:solidFill>
        </p:grpSpPr>
        <p:sp>
          <p:nvSpPr>
            <p:cNvPr id="31" name="AutoShape 39"/>
            <p:cNvSpPr>
              <a:spLocks noChangeArrowheads="1"/>
            </p:cNvSpPr>
            <p:nvPr/>
          </p:nvSpPr>
          <p:spPr bwMode="auto">
            <a:xfrm>
              <a:off x="1313945" y="3802849"/>
              <a:ext cx="605634" cy="604612"/>
            </a:xfrm>
            <a:prstGeom prst="cube">
              <a:avLst>
                <a:gd name="adj" fmla="val 25000"/>
              </a:avLst>
            </a:prstGeom>
            <a:solidFill>
              <a:srgbClr val="FFFFFF">
                <a:alpha val="60000"/>
              </a:srgbClr>
            </a:solidFill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" name="AutoShape 39"/>
            <p:cNvSpPr>
              <a:spLocks noChangeArrowheads="1"/>
            </p:cNvSpPr>
            <p:nvPr/>
          </p:nvSpPr>
          <p:spPr bwMode="auto">
            <a:xfrm>
              <a:off x="1172988" y="3954453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" name="AutoShape 39"/>
            <p:cNvSpPr>
              <a:spLocks noChangeArrowheads="1"/>
            </p:cNvSpPr>
            <p:nvPr/>
          </p:nvSpPr>
          <p:spPr bwMode="auto">
            <a:xfrm>
              <a:off x="1620321" y="3954453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" name="AutoShape 39"/>
            <p:cNvSpPr>
              <a:spLocks noChangeArrowheads="1"/>
            </p:cNvSpPr>
            <p:nvPr/>
          </p:nvSpPr>
          <p:spPr bwMode="auto">
            <a:xfrm>
              <a:off x="2073733" y="3954453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5" name="AutoShape 39"/>
            <p:cNvSpPr>
              <a:spLocks noChangeArrowheads="1"/>
            </p:cNvSpPr>
            <p:nvPr/>
          </p:nvSpPr>
          <p:spPr bwMode="auto">
            <a:xfrm>
              <a:off x="2073733" y="350712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3934856" y="3917981"/>
            <a:ext cx="1267602" cy="885585"/>
            <a:chOff x="3620159" y="3507121"/>
            <a:chExt cx="1506379" cy="1051944"/>
          </a:xfrm>
          <a:solidFill>
            <a:srgbClr val="FF9900">
              <a:alpha val="65098"/>
            </a:srgbClr>
          </a:solidFill>
        </p:grpSpPr>
        <p:sp>
          <p:nvSpPr>
            <p:cNvPr id="37" name="AutoShape 39"/>
            <p:cNvSpPr>
              <a:spLocks noChangeArrowheads="1"/>
            </p:cNvSpPr>
            <p:nvPr/>
          </p:nvSpPr>
          <p:spPr bwMode="auto">
            <a:xfrm>
              <a:off x="4189970" y="3815702"/>
              <a:ext cx="605634" cy="604612"/>
            </a:xfrm>
            <a:prstGeom prst="cube">
              <a:avLst>
                <a:gd name="adj" fmla="val 25000"/>
              </a:avLst>
            </a:prstGeom>
            <a:solidFill>
              <a:srgbClr val="FFFFFF">
                <a:alpha val="60000"/>
              </a:srgbClr>
            </a:solidFill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5" name="AutoShape 39"/>
            <p:cNvSpPr>
              <a:spLocks noChangeArrowheads="1"/>
            </p:cNvSpPr>
            <p:nvPr/>
          </p:nvSpPr>
          <p:spPr bwMode="auto">
            <a:xfrm>
              <a:off x="3620159" y="3954453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6" name="AutoShape 39"/>
            <p:cNvSpPr>
              <a:spLocks noChangeArrowheads="1"/>
            </p:cNvSpPr>
            <p:nvPr/>
          </p:nvSpPr>
          <p:spPr bwMode="auto">
            <a:xfrm>
              <a:off x="4067492" y="3954453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7" name="AutoShape 39"/>
            <p:cNvSpPr>
              <a:spLocks noChangeArrowheads="1"/>
            </p:cNvSpPr>
            <p:nvPr/>
          </p:nvSpPr>
          <p:spPr bwMode="auto">
            <a:xfrm>
              <a:off x="4520904" y="3954453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48" name="AutoShape 39"/>
            <p:cNvSpPr>
              <a:spLocks noChangeArrowheads="1"/>
            </p:cNvSpPr>
            <p:nvPr/>
          </p:nvSpPr>
          <p:spPr bwMode="auto">
            <a:xfrm>
              <a:off x="4520904" y="350712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 bwMode="auto">
          <a:xfrm>
            <a:off x="6665241" y="3879689"/>
            <a:ext cx="1401174" cy="885585"/>
            <a:chOff x="6067330" y="3507121"/>
            <a:chExt cx="1664680" cy="1051944"/>
          </a:xfrm>
          <a:solidFill>
            <a:srgbClr val="FF9900">
              <a:alpha val="65098"/>
            </a:srgbClr>
          </a:solidFill>
        </p:grpSpPr>
        <p:sp>
          <p:nvSpPr>
            <p:cNvPr id="50" name="AutoShape 39"/>
            <p:cNvSpPr>
              <a:spLocks noChangeArrowheads="1"/>
            </p:cNvSpPr>
            <p:nvPr/>
          </p:nvSpPr>
          <p:spPr bwMode="auto">
            <a:xfrm>
              <a:off x="7126376" y="3809427"/>
              <a:ext cx="605634" cy="604612"/>
            </a:xfrm>
            <a:prstGeom prst="cube">
              <a:avLst>
                <a:gd name="adj" fmla="val 25000"/>
              </a:avLst>
            </a:prstGeom>
            <a:solidFill>
              <a:srgbClr val="FFFFFF">
                <a:alpha val="60000"/>
              </a:srgbClr>
            </a:solidFill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1" name="AutoShape 39"/>
            <p:cNvSpPr>
              <a:spLocks noChangeArrowheads="1"/>
            </p:cNvSpPr>
            <p:nvPr/>
          </p:nvSpPr>
          <p:spPr bwMode="auto">
            <a:xfrm>
              <a:off x="6067330" y="3954453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2" name="AutoShape 39"/>
            <p:cNvSpPr>
              <a:spLocks noChangeArrowheads="1"/>
            </p:cNvSpPr>
            <p:nvPr/>
          </p:nvSpPr>
          <p:spPr bwMode="auto">
            <a:xfrm>
              <a:off x="6514663" y="3954453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3" name="AutoShape 39"/>
            <p:cNvSpPr>
              <a:spLocks noChangeArrowheads="1"/>
            </p:cNvSpPr>
            <p:nvPr/>
          </p:nvSpPr>
          <p:spPr bwMode="auto">
            <a:xfrm>
              <a:off x="6968075" y="3954453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54" name="AutoShape 39"/>
            <p:cNvSpPr>
              <a:spLocks noChangeArrowheads="1"/>
            </p:cNvSpPr>
            <p:nvPr/>
          </p:nvSpPr>
          <p:spPr bwMode="auto">
            <a:xfrm>
              <a:off x="6968075" y="3507121"/>
              <a:ext cx="605634" cy="604612"/>
            </a:xfrm>
            <a:prstGeom prst="cube">
              <a:avLst>
                <a:gd name="adj" fmla="val 25000"/>
              </a:avLst>
            </a:prstGeom>
            <a:grpFill/>
            <a:ln w="15875">
              <a:solidFill>
                <a:srgbClr val="F56C2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55" name="AutoShape 39"/>
          <p:cNvSpPr>
            <a:spLocks noChangeArrowheads="1"/>
          </p:cNvSpPr>
          <p:nvPr/>
        </p:nvSpPr>
        <p:spPr bwMode="auto">
          <a:xfrm>
            <a:off x="4177633" y="3243809"/>
            <a:ext cx="509635" cy="509008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721812" y="769773"/>
            <a:ext cx="9117061" cy="893149"/>
            <a:chOff x="216987" y="664763"/>
            <a:chExt cx="9117061" cy="893149"/>
          </a:xfrm>
        </p:grpSpPr>
        <p:sp>
          <p:nvSpPr>
            <p:cNvPr id="25602" name="矩形 1"/>
            <p:cNvSpPr>
              <a:spLocks noChangeArrowheads="1"/>
            </p:cNvSpPr>
            <p:nvPr/>
          </p:nvSpPr>
          <p:spPr bwMode="auto">
            <a:xfrm>
              <a:off x="216987" y="836432"/>
              <a:ext cx="9117061" cy="721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7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）在第（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）题的基础上，从上面看是 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      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5603" name="组合 2"/>
            <p:cNvGrpSpPr/>
            <p:nvPr/>
          </p:nvGrpSpPr>
          <p:grpSpPr bwMode="auto">
            <a:xfrm>
              <a:off x="6818044" y="664763"/>
              <a:ext cx="1203835" cy="802082"/>
              <a:chOff x="3684640" y="2809270"/>
              <a:chExt cx="1341999" cy="894666"/>
            </a:xfrm>
            <a:solidFill>
              <a:srgbClr val="FF9900"/>
            </a:solidFill>
          </p:grpSpPr>
          <p:sp>
            <p:nvSpPr>
              <p:cNvPr id="25628" name="矩形 3"/>
              <p:cNvSpPr>
                <a:spLocks noChangeArrowheads="1"/>
              </p:cNvSpPr>
              <p:nvPr/>
            </p:nvSpPr>
            <p:spPr bwMode="auto">
              <a:xfrm>
                <a:off x="3684640" y="3256603"/>
                <a:ext cx="447333" cy="447333"/>
              </a:xfrm>
              <a:prstGeom prst="rect">
                <a:avLst/>
              </a:prstGeom>
              <a:grpFill/>
              <a:ln w="15875">
                <a:solidFill>
                  <a:srgbClr val="F56C2F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5629" name="矩形 4"/>
              <p:cNvSpPr>
                <a:spLocks noChangeArrowheads="1"/>
              </p:cNvSpPr>
              <p:nvPr/>
            </p:nvSpPr>
            <p:spPr bwMode="auto">
              <a:xfrm>
                <a:off x="4131973" y="3256603"/>
                <a:ext cx="447333" cy="447333"/>
              </a:xfrm>
              <a:prstGeom prst="rect">
                <a:avLst/>
              </a:prstGeom>
              <a:grpFill/>
              <a:ln w="15875">
                <a:solidFill>
                  <a:srgbClr val="F56C2F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5630" name="矩形 5"/>
              <p:cNvSpPr>
                <a:spLocks noChangeArrowheads="1"/>
              </p:cNvSpPr>
              <p:nvPr/>
            </p:nvSpPr>
            <p:spPr bwMode="auto">
              <a:xfrm>
                <a:off x="4579306" y="3256603"/>
                <a:ext cx="447333" cy="447333"/>
              </a:xfrm>
              <a:prstGeom prst="rect">
                <a:avLst/>
              </a:prstGeom>
              <a:grpFill/>
              <a:ln w="15875">
                <a:solidFill>
                  <a:srgbClr val="F56C2F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5631" name="矩形 6"/>
              <p:cNvSpPr>
                <a:spLocks noChangeArrowheads="1"/>
              </p:cNvSpPr>
              <p:nvPr/>
            </p:nvSpPr>
            <p:spPr bwMode="auto">
              <a:xfrm>
                <a:off x="4131978" y="2809270"/>
                <a:ext cx="447333" cy="447333"/>
              </a:xfrm>
              <a:prstGeom prst="rect">
                <a:avLst/>
              </a:prstGeom>
              <a:grpFill/>
              <a:ln w="15875">
                <a:solidFill>
                  <a:srgbClr val="F56C2F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593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1112955" y="1658767"/>
            <a:ext cx="159732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E34E0B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示例：</a:t>
            </a:r>
          </a:p>
        </p:txBody>
      </p:sp>
      <p:sp>
        <p:nvSpPr>
          <p:cNvPr id="12" name="AutoShape 39"/>
          <p:cNvSpPr>
            <a:spLocks noChangeArrowheads="1"/>
          </p:cNvSpPr>
          <p:nvPr/>
        </p:nvSpPr>
        <p:spPr bwMode="auto">
          <a:xfrm>
            <a:off x="1419578" y="2888119"/>
            <a:ext cx="509649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" name="AutoShape 39"/>
          <p:cNvSpPr>
            <a:spLocks noChangeArrowheads="1"/>
          </p:cNvSpPr>
          <p:nvPr/>
        </p:nvSpPr>
        <p:spPr bwMode="auto">
          <a:xfrm>
            <a:off x="1796015" y="2888119"/>
            <a:ext cx="509649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4" name="AutoShape 39"/>
          <p:cNvSpPr>
            <a:spLocks noChangeArrowheads="1"/>
          </p:cNvSpPr>
          <p:nvPr/>
        </p:nvSpPr>
        <p:spPr bwMode="auto">
          <a:xfrm>
            <a:off x="2177566" y="2888119"/>
            <a:ext cx="509649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" name="AutoShape 39"/>
          <p:cNvSpPr>
            <a:spLocks noChangeArrowheads="1"/>
          </p:cNvSpPr>
          <p:nvPr/>
        </p:nvSpPr>
        <p:spPr bwMode="auto">
          <a:xfrm>
            <a:off x="2177566" y="2511521"/>
            <a:ext cx="509649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" name="AutoShape 39"/>
          <p:cNvSpPr>
            <a:spLocks noChangeArrowheads="1"/>
          </p:cNvSpPr>
          <p:nvPr/>
        </p:nvSpPr>
        <p:spPr bwMode="auto">
          <a:xfrm>
            <a:off x="1283371" y="3014991"/>
            <a:ext cx="509649" cy="509008"/>
          </a:xfrm>
          <a:prstGeom prst="cube">
            <a:avLst>
              <a:gd name="adj" fmla="val 25000"/>
            </a:avLst>
          </a:prstGeom>
          <a:solidFill>
            <a:srgbClr val="FFFFFF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8" name="AutoShape 39"/>
          <p:cNvSpPr>
            <a:spLocks noChangeArrowheads="1"/>
          </p:cNvSpPr>
          <p:nvPr/>
        </p:nvSpPr>
        <p:spPr bwMode="auto">
          <a:xfrm>
            <a:off x="3937414" y="2888119"/>
            <a:ext cx="509635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9" name="AutoShape 39"/>
          <p:cNvSpPr>
            <a:spLocks noChangeArrowheads="1"/>
          </p:cNvSpPr>
          <p:nvPr/>
        </p:nvSpPr>
        <p:spPr bwMode="auto">
          <a:xfrm>
            <a:off x="4313840" y="2888119"/>
            <a:ext cx="509635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" name="AutoShape 39"/>
          <p:cNvSpPr>
            <a:spLocks noChangeArrowheads="1"/>
          </p:cNvSpPr>
          <p:nvPr/>
        </p:nvSpPr>
        <p:spPr bwMode="auto">
          <a:xfrm>
            <a:off x="4695381" y="2888119"/>
            <a:ext cx="509635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1" name="AutoShape 39"/>
          <p:cNvSpPr>
            <a:spLocks noChangeArrowheads="1"/>
          </p:cNvSpPr>
          <p:nvPr/>
        </p:nvSpPr>
        <p:spPr bwMode="auto">
          <a:xfrm>
            <a:off x="4695381" y="2511521"/>
            <a:ext cx="509635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2" name="AutoShape 39"/>
          <p:cNvSpPr>
            <a:spLocks noChangeArrowheads="1"/>
          </p:cNvSpPr>
          <p:nvPr/>
        </p:nvSpPr>
        <p:spPr bwMode="auto">
          <a:xfrm>
            <a:off x="4177633" y="3014991"/>
            <a:ext cx="509635" cy="509008"/>
          </a:xfrm>
          <a:prstGeom prst="cube">
            <a:avLst>
              <a:gd name="adj" fmla="val 25000"/>
            </a:avLst>
          </a:prstGeom>
          <a:solidFill>
            <a:srgbClr val="FFFFFF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4" name="AutoShape 39"/>
          <p:cNvSpPr>
            <a:spLocks noChangeArrowheads="1"/>
          </p:cNvSpPr>
          <p:nvPr/>
        </p:nvSpPr>
        <p:spPr bwMode="auto">
          <a:xfrm>
            <a:off x="6665241" y="2888119"/>
            <a:ext cx="509635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5" name="AutoShape 39"/>
          <p:cNvSpPr>
            <a:spLocks noChangeArrowheads="1"/>
          </p:cNvSpPr>
          <p:nvPr/>
        </p:nvSpPr>
        <p:spPr bwMode="auto">
          <a:xfrm>
            <a:off x="7041667" y="2888119"/>
            <a:ext cx="509635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6" name="AutoShape 39"/>
          <p:cNvSpPr>
            <a:spLocks noChangeArrowheads="1"/>
          </p:cNvSpPr>
          <p:nvPr/>
        </p:nvSpPr>
        <p:spPr bwMode="auto">
          <a:xfrm>
            <a:off x="7423208" y="2888119"/>
            <a:ext cx="509635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7" name="AutoShape 39"/>
          <p:cNvSpPr>
            <a:spLocks noChangeArrowheads="1"/>
          </p:cNvSpPr>
          <p:nvPr/>
        </p:nvSpPr>
        <p:spPr bwMode="auto">
          <a:xfrm>
            <a:off x="7423208" y="2511521"/>
            <a:ext cx="509635" cy="50900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8" name="AutoShape 39"/>
          <p:cNvSpPr>
            <a:spLocks noChangeArrowheads="1"/>
          </p:cNvSpPr>
          <p:nvPr/>
        </p:nvSpPr>
        <p:spPr bwMode="auto">
          <a:xfrm>
            <a:off x="7292953" y="3014991"/>
            <a:ext cx="509635" cy="509008"/>
          </a:xfrm>
          <a:prstGeom prst="cube">
            <a:avLst>
              <a:gd name="adj" fmla="val 25000"/>
            </a:avLst>
          </a:prstGeom>
          <a:solidFill>
            <a:srgbClr val="FFFFFF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0" name="AutoShape 39"/>
          <p:cNvSpPr>
            <a:spLocks noChangeArrowheads="1"/>
          </p:cNvSpPr>
          <p:nvPr/>
        </p:nvSpPr>
        <p:spPr bwMode="auto">
          <a:xfrm>
            <a:off x="1401985" y="3930101"/>
            <a:ext cx="509634" cy="508996"/>
          </a:xfrm>
          <a:prstGeom prst="cube">
            <a:avLst>
              <a:gd name="adj" fmla="val 25000"/>
            </a:avLst>
          </a:prstGeom>
          <a:solidFill>
            <a:srgbClr val="FFFFFF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1" name="AutoShape 39"/>
          <p:cNvSpPr>
            <a:spLocks noChangeArrowheads="1"/>
          </p:cNvSpPr>
          <p:nvPr/>
        </p:nvSpPr>
        <p:spPr bwMode="auto">
          <a:xfrm>
            <a:off x="1283371" y="4057730"/>
            <a:ext cx="509634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2" name="AutoShape 39"/>
          <p:cNvSpPr>
            <a:spLocks noChangeArrowheads="1"/>
          </p:cNvSpPr>
          <p:nvPr/>
        </p:nvSpPr>
        <p:spPr bwMode="auto">
          <a:xfrm>
            <a:off x="1659797" y="4057730"/>
            <a:ext cx="509634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3" name="AutoShape 39"/>
          <p:cNvSpPr>
            <a:spLocks noChangeArrowheads="1"/>
          </p:cNvSpPr>
          <p:nvPr/>
        </p:nvSpPr>
        <p:spPr bwMode="auto">
          <a:xfrm>
            <a:off x="2041338" y="4057730"/>
            <a:ext cx="509634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4" name="AutoShape 39"/>
          <p:cNvSpPr>
            <a:spLocks noChangeArrowheads="1"/>
          </p:cNvSpPr>
          <p:nvPr/>
        </p:nvSpPr>
        <p:spPr bwMode="auto">
          <a:xfrm>
            <a:off x="2041338" y="3681141"/>
            <a:ext cx="509634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6" name="AutoShape 39"/>
          <p:cNvSpPr>
            <a:spLocks noChangeArrowheads="1"/>
          </p:cNvSpPr>
          <p:nvPr/>
        </p:nvSpPr>
        <p:spPr bwMode="auto">
          <a:xfrm>
            <a:off x="4414346" y="3948944"/>
            <a:ext cx="509635" cy="508996"/>
          </a:xfrm>
          <a:prstGeom prst="cube">
            <a:avLst>
              <a:gd name="adj" fmla="val 25000"/>
            </a:avLst>
          </a:prstGeom>
          <a:solidFill>
            <a:srgbClr val="FFFFFF">
              <a:alpha val="60000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7" name="AutoShape 39"/>
          <p:cNvSpPr>
            <a:spLocks noChangeArrowheads="1"/>
          </p:cNvSpPr>
          <p:nvPr/>
        </p:nvSpPr>
        <p:spPr bwMode="auto">
          <a:xfrm>
            <a:off x="3934856" y="4065752"/>
            <a:ext cx="509635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8" name="AutoShape 39"/>
          <p:cNvSpPr>
            <a:spLocks noChangeArrowheads="1"/>
          </p:cNvSpPr>
          <p:nvPr/>
        </p:nvSpPr>
        <p:spPr bwMode="auto">
          <a:xfrm>
            <a:off x="4311282" y="4065752"/>
            <a:ext cx="509635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39" name="AutoShape 39"/>
          <p:cNvSpPr>
            <a:spLocks noChangeArrowheads="1"/>
          </p:cNvSpPr>
          <p:nvPr/>
        </p:nvSpPr>
        <p:spPr bwMode="auto">
          <a:xfrm>
            <a:off x="4692823" y="4065752"/>
            <a:ext cx="509635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0" name="AutoShape 39"/>
          <p:cNvSpPr>
            <a:spLocks noChangeArrowheads="1"/>
          </p:cNvSpPr>
          <p:nvPr/>
        </p:nvSpPr>
        <p:spPr bwMode="auto">
          <a:xfrm>
            <a:off x="4692823" y="3689163"/>
            <a:ext cx="509635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2" name="AutoShape 39"/>
          <p:cNvSpPr>
            <a:spLocks noChangeArrowheads="1"/>
          </p:cNvSpPr>
          <p:nvPr/>
        </p:nvSpPr>
        <p:spPr bwMode="auto">
          <a:xfrm>
            <a:off x="7556648" y="3905369"/>
            <a:ext cx="509767" cy="508996"/>
          </a:xfrm>
          <a:prstGeom prst="cube">
            <a:avLst>
              <a:gd name="adj" fmla="val 25000"/>
            </a:avLst>
          </a:prstGeom>
          <a:solidFill>
            <a:srgbClr val="FFFFFF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3" name="AutoShape 39"/>
          <p:cNvSpPr>
            <a:spLocks noChangeArrowheads="1"/>
          </p:cNvSpPr>
          <p:nvPr/>
        </p:nvSpPr>
        <p:spPr bwMode="auto">
          <a:xfrm>
            <a:off x="6665241" y="4027460"/>
            <a:ext cx="509767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4" name="AutoShape 39"/>
          <p:cNvSpPr>
            <a:spLocks noChangeArrowheads="1"/>
          </p:cNvSpPr>
          <p:nvPr/>
        </p:nvSpPr>
        <p:spPr bwMode="auto">
          <a:xfrm>
            <a:off x="7041765" y="4027459"/>
            <a:ext cx="509767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5" name="AutoShape 39"/>
          <p:cNvSpPr>
            <a:spLocks noChangeArrowheads="1"/>
          </p:cNvSpPr>
          <p:nvPr/>
        </p:nvSpPr>
        <p:spPr bwMode="auto">
          <a:xfrm>
            <a:off x="7423405" y="4027460"/>
            <a:ext cx="509767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6" name="AutoShape 39"/>
          <p:cNvSpPr>
            <a:spLocks noChangeArrowheads="1"/>
          </p:cNvSpPr>
          <p:nvPr/>
        </p:nvSpPr>
        <p:spPr bwMode="auto">
          <a:xfrm>
            <a:off x="7423405" y="3650871"/>
            <a:ext cx="509767" cy="508996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5875">
            <a:solidFill>
              <a:srgbClr val="F56C2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8" name="矩形 1"/>
          <p:cNvSpPr>
            <a:spLocks noChangeArrowheads="1"/>
          </p:cNvSpPr>
          <p:nvPr/>
        </p:nvSpPr>
        <p:spPr bwMode="auto">
          <a:xfrm>
            <a:off x="611279" y="255805"/>
            <a:ext cx="7963354" cy="72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7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同样的小正方体按要求摆几何体。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2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2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3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3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4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4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5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5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6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6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7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7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8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8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9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9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9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0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0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1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1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3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3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4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4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4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4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5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5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6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6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6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7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7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7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7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8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矩形 2"/>
          <p:cNvSpPr>
            <a:spLocks noChangeArrowheads="1"/>
          </p:cNvSpPr>
          <p:nvPr/>
        </p:nvSpPr>
        <p:spPr bwMode="auto">
          <a:xfrm>
            <a:off x="311944" y="561775"/>
            <a:ext cx="8520111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下面两个小题分别是从不同方向观察同一个几何体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所看到的图形，请分别把被观察的几何体摆出来。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735133" y="2503934"/>
            <a:ext cx="5385022" cy="1470062"/>
            <a:chOff x="717188" y="2627929"/>
            <a:chExt cx="6097587" cy="1664590"/>
          </a:xfrm>
        </p:grpSpPr>
        <p:sp>
          <p:nvSpPr>
            <p:cNvPr id="23556" name="Rectangle 7"/>
            <p:cNvSpPr>
              <a:spLocks noChangeArrowheads="1"/>
            </p:cNvSpPr>
            <p:nvPr/>
          </p:nvSpPr>
          <p:spPr bwMode="auto">
            <a:xfrm>
              <a:off x="2730136" y="3769764"/>
              <a:ext cx="2009772" cy="522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从左面看</a:t>
              </a:r>
            </a:p>
          </p:txBody>
        </p:sp>
        <p:sp>
          <p:nvSpPr>
            <p:cNvPr id="23557" name="Rectangle 11"/>
            <p:cNvSpPr>
              <a:spLocks noChangeArrowheads="1"/>
            </p:cNvSpPr>
            <p:nvPr/>
          </p:nvSpPr>
          <p:spPr bwMode="auto">
            <a:xfrm>
              <a:off x="717188" y="3769764"/>
              <a:ext cx="1892301" cy="522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从前面看</a:t>
              </a:r>
            </a:p>
          </p:txBody>
        </p:sp>
        <p:sp>
          <p:nvSpPr>
            <p:cNvPr id="23558" name="Rectangle 15"/>
            <p:cNvSpPr>
              <a:spLocks noChangeArrowheads="1"/>
            </p:cNvSpPr>
            <p:nvPr/>
          </p:nvSpPr>
          <p:spPr bwMode="auto">
            <a:xfrm>
              <a:off x="4858975" y="3769764"/>
              <a:ext cx="1955800" cy="522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从上面看</a:t>
              </a:r>
            </a:p>
          </p:txBody>
        </p:sp>
        <p:sp>
          <p:nvSpPr>
            <p:cNvPr id="2" name="矩形 1"/>
            <p:cNvSpPr/>
            <p:nvPr/>
          </p:nvSpPr>
          <p:spPr>
            <a:xfrm>
              <a:off x="891953" y="2631104"/>
              <a:ext cx="528637" cy="52863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91953" y="3159741"/>
              <a:ext cx="528637" cy="5286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29" name="矩形 28"/>
            <p:cNvSpPr/>
            <p:nvPr/>
          </p:nvSpPr>
          <p:spPr>
            <a:xfrm>
              <a:off x="2893790" y="3159740"/>
              <a:ext cx="528638" cy="5286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22428" y="3159741"/>
              <a:ext cx="528637" cy="5286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3422428" y="2634279"/>
              <a:ext cx="528637" cy="52863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5090890" y="2627929"/>
              <a:ext cx="528638" cy="52863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5090890" y="3156566"/>
              <a:ext cx="528638" cy="5286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619527" y="3156566"/>
              <a:ext cx="528638" cy="5286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414817" y="3159741"/>
              <a:ext cx="528637" cy="5286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865811" y="1708150"/>
            <a:ext cx="31169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97156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97156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97156"/>
                </a:solidFill>
                <a:latin typeface="+mn-lt"/>
                <a:ea typeface="+mj-ea"/>
              </a:rPr>
              <a:t>P3 </a:t>
            </a:r>
            <a:r>
              <a:rPr lang="zh-CN" altLang="en-US" sz="1600" dirty="0">
                <a:solidFill>
                  <a:srgbClr val="097156"/>
                </a:solidFill>
                <a:latin typeface="+mn-lt"/>
                <a:ea typeface="+mj-ea"/>
              </a:rPr>
              <a:t>练习一 第</a:t>
            </a:r>
            <a:r>
              <a:rPr lang="en-US" altLang="zh-CN" sz="1600" dirty="0">
                <a:solidFill>
                  <a:srgbClr val="097156"/>
                </a:solidFill>
                <a:latin typeface="+mn-lt"/>
                <a:ea typeface="+mj-ea"/>
              </a:rPr>
              <a:t>2</a:t>
            </a:r>
            <a:r>
              <a:rPr lang="zh-CN" altLang="en-US" sz="1600" dirty="0">
                <a:solidFill>
                  <a:srgbClr val="097156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97156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97156"/>
              </a:solidFill>
              <a:latin typeface="+mn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1141" y="1799066"/>
            <a:ext cx="1809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1" name="AutoShape 125"/>
          <p:cNvSpPr>
            <a:spLocks noChangeArrowheads="1"/>
          </p:cNvSpPr>
          <p:nvPr/>
        </p:nvSpPr>
        <p:spPr bwMode="auto">
          <a:xfrm>
            <a:off x="7052163" y="2668494"/>
            <a:ext cx="605784" cy="61925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9050">
            <a:solidFill>
              <a:srgbClr val="F56C2F"/>
            </a:solidFill>
            <a:miter lim="800000"/>
          </a:ln>
          <a:effectLst/>
        </p:spPr>
        <p:txBody>
          <a:bodyPr wrap="none" lIns="90000" tIns="46800" rIns="90000" bIns="46800" anchor="ctr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000000"/>
              </a:solidFill>
              <a:latin typeface="Arial" panose="020B0604020202020204"/>
              <a:ea typeface="+mn-ea"/>
            </a:endParaRPr>
          </a:p>
        </p:txBody>
      </p:sp>
      <p:sp>
        <p:nvSpPr>
          <p:cNvPr id="22" name="AutoShape 125"/>
          <p:cNvSpPr>
            <a:spLocks noChangeArrowheads="1"/>
          </p:cNvSpPr>
          <p:nvPr/>
        </p:nvSpPr>
        <p:spPr bwMode="auto">
          <a:xfrm>
            <a:off x="6887772" y="2823984"/>
            <a:ext cx="605784" cy="61925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9050">
            <a:solidFill>
              <a:srgbClr val="F56C2F"/>
            </a:solidFill>
            <a:miter lim="800000"/>
          </a:ln>
          <a:effectLst/>
        </p:spPr>
        <p:txBody>
          <a:bodyPr wrap="none" lIns="90000" tIns="46800" rIns="90000" bIns="46800" anchor="ctr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000000"/>
              </a:solidFill>
              <a:latin typeface="Arial" panose="020B0604020202020204"/>
              <a:ea typeface="+mn-ea"/>
            </a:endParaRPr>
          </a:p>
        </p:txBody>
      </p:sp>
      <p:sp>
        <p:nvSpPr>
          <p:cNvPr id="23" name="AutoShape 125"/>
          <p:cNvSpPr>
            <a:spLocks noChangeArrowheads="1"/>
          </p:cNvSpPr>
          <p:nvPr/>
        </p:nvSpPr>
        <p:spPr bwMode="auto">
          <a:xfrm>
            <a:off x="6887772" y="2358865"/>
            <a:ext cx="605784" cy="61925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9050">
            <a:solidFill>
              <a:srgbClr val="F56C2F"/>
            </a:solidFill>
            <a:miter lim="800000"/>
          </a:ln>
          <a:effectLst/>
        </p:spPr>
        <p:txBody>
          <a:bodyPr wrap="none" lIns="90000" tIns="46800" rIns="90000" bIns="46800" anchor="ctr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000000"/>
              </a:solidFill>
              <a:latin typeface="Arial" panose="020B0604020202020204"/>
              <a:ea typeface="+mn-ea"/>
            </a:endParaRPr>
          </a:p>
        </p:txBody>
      </p:sp>
      <p:sp>
        <p:nvSpPr>
          <p:cNvPr id="24" name="AutoShape 125"/>
          <p:cNvSpPr>
            <a:spLocks noChangeArrowheads="1"/>
          </p:cNvSpPr>
          <p:nvPr/>
        </p:nvSpPr>
        <p:spPr bwMode="auto">
          <a:xfrm>
            <a:off x="7355055" y="2823984"/>
            <a:ext cx="605784" cy="619258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9050">
            <a:solidFill>
              <a:srgbClr val="F56C2F"/>
            </a:solidFill>
            <a:miter lim="800000"/>
          </a:ln>
          <a:effectLst/>
        </p:spPr>
        <p:txBody>
          <a:bodyPr wrap="none" lIns="90000" tIns="46800" rIns="90000" bIns="46800" anchor="ctr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000000"/>
              </a:solidFill>
              <a:latin typeface="Arial" panose="020B0604020202020204"/>
              <a:ea typeface="+mn-ea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6120155" y="3076127"/>
            <a:ext cx="56509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735132" y="3963581"/>
            <a:ext cx="7894517" cy="849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思路：直接根据从上面看到的图形先摆出第一层；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再摆从前面看到的图形，然后验证从左面看到的图形。</a:t>
            </a:r>
          </a:p>
        </p:txBody>
      </p:sp>
      <p:sp>
        <p:nvSpPr>
          <p:cNvPr id="13" name="矩形: 圆角 12"/>
          <p:cNvSpPr/>
          <p:nvPr/>
        </p:nvSpPr>
        <p:spPr>
          <a:xfrm>
            <a:off x="4122444" y="2200114"/>
            <a:ext cx="1865665" cy="177388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12" grpId="0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25"/>
          <p:cNvSpPr>
            <a:spLocks noChangeArrowheads="1"/>
          </p:cNvSpPr>
          <p:nvPr/>
        </p:nvSpPr>
        <p:spPr bwMode="auto">
          <a:xfrm>
            <a:off x="4157362" y="3302039"/>
            <a:ext cx="720725" cy="720725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9050">
            <a:solidFill>
              <a:srgbClr val="F56C2F"/>
            </a:solidFill>
            <a:miter lim="800000"/>
          </a:ln>
          <a:effectLst/>
        </p:spPr>
        <p:txBody>
          <a:bodyPr wrap="none" lIns="90000" tIns="46800" rIns="90000" bIns="46800" anchor="ctr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000000"/>
              </a:solidFill>
              <a:latin typeface="Arial" panose="020B0604020202020204"/>
              <a:ea typeface="+mn-ea"/>
            </a:endParaRPr>
          </a:p>
        </p:txBody>
      </p:sp>
      <p:sp>
        <p:nvSpPr>
          <p:cNvPr id="27" name="AutoShape 125"/>
          <p:cNvSpPr>
            <a:spLocks noChangeArrowheads="1"/>
          </p:cNvSpPr>
          <p:nvPr/>
        </p:nvSpPr>
        <p:spPr bwMode="auto">
          <a:xfrm>
            <a:off x="4706141" y="3302038"/>
            <a:ext cx="720725" cy="720725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9050">
            <a:solidFill>
              <a:srgbClr val="F56C2F"/>
            </a:solidFill>
            <a:miter lim="800000"/>
          </a:ln>
          <a:effectLst/>
        </p:spPr>
        <p:txBody>
          <a:bodyPr wrap="none" lIns="90000" tIns="46800" rIns="90000" bIns="46800" anchor="ctr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000000"/>
              </a:solidFill>
              <a:latin typeface="Arial" panose="020B0604020202020204"/>
              <a:ea typeface="+mn-ea"/>
            </a:endParaRPr>
          </a:p>
        </p:txBody>
      </p:sp>
      <p:sp>
        <p:nvSpPr>
          <p:cNvPr id="8" name="AutoShape 125"/>
          <p:cNvSpPr>
            <a:spLocks noChangeArrowheads="1"/>
          </p:cNvSpPr>
          <p:nvPr/>
        </p:nvSpPr>
        <p:spPr bwMode="auto">
          <a:xfrm>
            <a:off x="2901949" y="3482955"/>
            <a:ext cx="720725" cy="720725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9050">
            <a:solidFill>
              <a:srgbClr val="F56C2F"/>
            </a:solidFill>
            <a:miter lim="800000"/>
          </a:ln>
          <a:effectLst/>
        </p:spPr>
        <p:txBody>
          <a:bodyPr wrap="none" lIns="90000" tIns="46800" rIns="90000" bIns="46800" anchor="ctr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000000"/>
              </a:solidFill>
              <a:latin typeface="Arial" panose="020B0604020202020204"/>
              <a:ea typeface="+mn-ea"/>
            </a:endParaRPr>
          </a:p>
        </p:txBody>
      </p:sp>
      <p:sp>
        <p:nvSpPr>
          <p:cNvPr id="10" name="AutoShape 125"/>
          <p:cNvSpPr>
            <a:spLocks noChangeArrowheads="1"/>
          </p:cNvSpPr>
          <p:nvPr/>
        </p:nvSpPr>
        <p:spPr bwMode="auto">
          <a:xfrm>
            <a:off x="3444874" y="3482955"/>
            <a:ext cx="720725" cy="720725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9050">
            <a:solidFill>
              <a:srgbClr val="F56C2F"/>
            </a:solidFill>
            <a:miter lim="800000"/>
          </a:ln>
          <a:effectLst/>
        </p:spPr>
        <p:txBody>
          <a:bodyPr wrap="none" lIns="90000" tIns="46800" rIns="90000" bIns="46800" anchor="ctr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000000"/>
              </a:solidFill>
              <a:latin typeface="Arial" panose="020B0604020202020204"/>
              <a:ea typeface="+mn-ea"/>
            </a:endParaRPr>
          </a:p>
        </p:txBody>
      </p:sp>
      <p:sp>
        <p:nvSpPr>
          <p:cNvPr id="9" name="AutoShape 125"/>
          <p:cNvSpPr>
            <a:spLocks noChangeArrowheads="1"/>
          </p:cNvSpPr>
          <p:nvPr/>
        </p:nvSpPr>
        <p:spPr bwMode="auto">
          <a:xfrm>
            <a:off x="3983036" y="3482955"/>
            <a:ext cx="720725" cy="720725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9050">
            <a:solidFill>
              <a:srgbClr val="F56C2F"/>
            </a:solidFill>
            <a:miter lim="800000"/>
          </a:ln>
          <a:effectLst/>
        </p:spPr>
        <p:txBody>
          <a:bodyPr wrap="none" lIns="90000" tIns="46800" rIns="90000" bIns="46800" anchor="ctr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000000"/>
              </a:solidFill>
              <a:latin typeface="Arial" panose="020B0604020202020204"/>
              <a:ea typeface="+mn-ea"/>
            </a:endParaRPr>
          </a:p>
        </p:txBody>
      </p:sp>
      <p:sp>
        <p:nvSpPr>
          <p:cNvPr id="26" name="AutoShape 125"/>
          <p:cNvSpPr>
            <a:spLocks noChangeArrowheads="1"/>
          </p:cNvSpPr>
          <p:nvPr/>
        </p:nvSpPr>
        <p:spPr bwMode="auto">
          <a:xfrm>
            <a:off x="4532707" y="3482955"/>
            <a:ext cx="720725" cy="720725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9050">
            <a:solidFill>
              <a:srgbClr val="F56C2F"/>
            </a:solidFill>
            <a:miter lim="800000"/>
          </a:ln>
          <a:effectLst/>
        </p:spPr>
        <p:txBody>
          <a:bodyPr wrap="none" lIns="90000" tIns="46800" rIns="90000" bIns="46800" anchor="ctr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000000"/>
              </a:solidFill>
              <a:latin typeface="Arial" panose="020B0604020202020204"/>
              <a:ea typeface="+mn-ea"/>
            </a:endParaRPr>
          </a:p>
        </p:txBody>
      </p:sp>
      <p:sp>
        <p:nvSpPr>
          <p:cNvPr id="28" name="AutoShape 125"/>
          <p:cNvSpPr>
            <a:spLocks noChangeArrowheads="1"/>
          </p:cNvSpPr>
          <p:nvPr/>
        </p:nvSpPr>
        <p:spPr bwMode="auto">
          <a:xfrm>
            <a:off x="4158456" y="2754987"/>
            <a:ext cx="720725" cy="720725"/>
          </a:xfrm>
          <a:prstGeom prst="cube">
            <a:avLst>
              <a:gd name="adj" fmla="val 25000"/>
            </a:avLst>
          </a:prstGeom>
          <a:solidFill>
            <a:srgbClr val="FF9900">
              <a:alpha val="65098"/>
            </a:srgbClr>
          </a:solidFill>
          <a:ln w="19050">
            <a:solidFill>
              <a:srgbClr val="F56C2F"/>
            </a:solidFill>
            <a:miter lim="800000"/>
          </a:ln>
          <a:effectLst/>
        </p:spPr>
        <p:txBody>
          <a:bodyPr wrap="none" lIns="90000" tIns="46800" rIns="90000" bIns="46800" anchor="ctr"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000000"/>
              </a:solidFill>
              <a:latin typeface="Arial" panose="020B0604020202020204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1141" y="666381"/>
            <a:ext cx="1809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3714511" y="1756009"/>
            <a:ext cx="18030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从左面看</a:t>
            </a: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537385" y="1771578"/>
            <a:ext cx="1697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从前面看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5937567" y="1764213"/>
            <a:ext cx="17546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从上面看</a:t>
            </a:r>
          </a:p>
        </p:txBody>
      </p:sp>
      <p:sp>
        <p:nvSpPr>
          <p:cNvPr id="11" name="矩形 10"/>
          <p:cNvSpPr/>
          <p:nvPr/>
        </p:nvSpPr>
        <p:spPr>
          <a:xfrm>
            <a:off x="2416846" y="744436"/>
            <a:ext cx="474273" cy="474273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2" name="矩形 11"/>
          <p:cNvSpPr/>
          <p:nvPr/>
        </p:nvSpPr>
        <p:spPr>
          <a:xfrm>
            <a:off x="2416846" y="1218709"/>
            <a:ext cx="474273" cy="474274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3" name="矩形 12"/>
          <p:cNvSpPr/>
          <p:nvPr/>
        </p:nvSpPr>
        <p:spPr>
          <a:xfrm>
            <a:off x="2891119" y="1214300"/>
            <a:ext cx="474274" cy="474274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4" name="矩形 13"/>
          <p:cNvSpPr/>
          <p:nvPr/>
        </p:nvSpPr>
        <p:spPr>
          <a:xfrm>
            <a:off x="4141784" y="1227254"/>
            <a:ext cx="474274" cy="474274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5" name="矩形 14"/>
          <p:cNvSpPr/>
          <p:nvPr/>
        </p:nvSpPr>
        <p:spPr>
          <a:xfrm>
            <a:off x="4616058" y="1227254"/>
            <a:ext cx="474273" cy="474274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6" name="矩形 15"/>
          <p:cNvSpPr/>
          <p:nvPr/>
        </p:nvSpPr>
        <p:spPr>
          <a:xfrm>
            <a:off x="4142496" y="752981"/>
            <a:ext cx="474273" cy="474273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7" name="矩形 16"/>
          <p:cNvSpPr/>
          <p:nvPr/>
        </p:nvSpPr>
        <p:spPr>
          <a:xfrm>
            <a:off x="7288229" y="763681"/>
            <a:ext cx="479016" cy="474273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21" name="矩形 20"/>
          <p:cNvSpPr/>
          <p:nvPr/>
        </p:nvSpPr>
        <p:spPr>
          <a:xfrm>
            <a:off x="6814902" y="1235105"/>
            <a:ext cx="474274" cy="474274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22" name="矩形 21"/>
          <p:cNvSpPr/>
          <p:nvPr/>
        </p:nvSpPr>
        <p:spPr>
          <a:xfrm>
            <a:off x="7293449" y="1235104"/>
            <a:ext cx="474273" cy="474274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23" name="矩形 22"/>
          <p:cNvSpPr/>
          <p:nvPr/>
        </p:nvSpPr>
        <p:spPr>
          <a:xfrm>
            <a:off x="6815611" y="763681"/>
            <a:ext cx="474274" cy="474273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24" name="矩形 23"/>
          <p:cNvSpPr/>
          <p:nvPr/>
        </p:nvSpPr>
        <p:spPr>
          <a:xfrm>
            <a:off x="1470090" y="1215878"/>
            <a:ext cx="474273" cy="474274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944363" y="1217302"/>
            <a:ext cx="474274" cy="474274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58" name="矩形 57"/>
          <p:cNvSpPr/>
          <p:nvPr/>
        </p:nvSpPr>
        <p:spPr>
          <a:xfrm>
            <a:off x="6340151" y="1235105"/>
            <a:ext cx="474274" cy="474274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59" name="矩形 58"/>
          <p:cNvSpPr/>
          <p:nvPr/>
        </p:nvSpPr>
        <p:spPr>
          <a:xfrm>
            <a:off x="5868119" y="1235105"/>
            <a:ext cx="474274" cy="474274"/>
          </a:xfrm>
          <a:prstGeom prst="rect">
            <a:avLst/>
          </a:prstGeom>
          <a:solidFill>
            <a:schemeClr val="bg1"/>
          </a:solidFill>
          <a:ln w="190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60" name="矩形: 圆角 59"/>
          <p:cNvSpPr/>
          <p:nvPr/>
        </p:nvSpPr>
        <p:spPr>
          <a:xfrm>
            <a:off x="5636416" y="577450"/>
            <a:ext cx="2383634" cy="1773881"/>
          </a:xfrm>
          <a:prstGeom prst="roundRect">
            <a:avLst>
              <a:gd name="adj" fmla="val 1129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27" grpId="0" bldLvl="0" animBg="1"/>
      <p:bldP spid="8" grpId="0" bldLvl="0" animBg="1"/>
      <p:bldP spid="10" grpId="0" bldLvl="0" animBg="1"/>
      <p:bldP spid="9" grpId="0" bldLvl="0" animBg="1"/>
      <p:bldP spid="26" grpId="0" bldLvl="0" animBg="1"/>
      <p:bldP spid="28" grpId="0" bldLvl="0" animBg="1"/>
      <p:bldP spid="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60325"/>
            <a:ext cx="3963987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578970" y="187180"/>
            <a:ext cx="60413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五、课堂小结</a:t>
            </a: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578970" y="1972508"/>
            <a:ext cx="7963354" cy="72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7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同学们，今天的数学课你们有哪些收获呢？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MConnector"/>
          <p:cNvSpPr/>
          <p:nvPr/>
        </p:nvSpPr>
        <p:spPr>
          <a:xfrm>
            <a:off x="2168044" y="1983242"/>
            <a:ext cx="947607" cy="944700"/>
          </a:xfrm>
          <a:custGeom>
            <a:avLst/>
            <a:gdLst/>
            <a:ahLst/>
            <a:cxnLst/>
            <a:rect l="0" t="0" r="0" b="0"/>
            <a:pathLst>
              <a:path w="888300" h="944700" fill="none">
                <a:moveTo>
                  <a:pt x="-3525" y="472350"/>
                </a:moveTo>
                <a:lnTo>
                  <a:pt x="314289" y="472350"/>
                </a:lnTo>
                <a:lnTo>
                  <a:pt x="314289" y="-387750"/>
                </a:lnTo>
                <a:cubicBezTo>
                  <a:pt x="314289" y="-434449"/>
                  <a:pt x="352190" y="-472350"/>
                  <a:pt x="398889" y="-472350"/>
                </a:cubicBezTo>
                <a:lnTo>
                  <a:pt x="884775" y="-472350"/>
                </a:lnTo>
              </a:path>
            </a:pathLst>
          </a:custGeom>
          <a:noFill/>
          <a:ln w="28200" cap="rnd">
            <a:solidFill>
              <a:srgbClr val="24405D"/>
            </a:solidFill>
            <a:round/>
          </a:ln>
        </p:spPr>
        <p:txBody>
          <a:bodyPr/>
          <a:lstStyle/>
          <a:p>
            <a:endParaRPr lang="zh-CN" altLang="en-US">
              <a:latin typeface="+mn-lt"/>
              <a:ea typeface="+mj-ea"/>
            </a:endParaRPr>
          </a:p>
        </p:txBody>
      </p:sp>
      <p:sp>
        <p:nvSpPr>
          <p:cNvPr id="4" name="MMConnector"/>
          <p:cNvSpPr/>
          <p:nvPr/>
        </p:nvSpPr>
        <p:spPr>
          <a:xfrm>
            <a:off x="2168044" y="2598355"/>
            <a:ext cx="947607" cy="285525"/>
          </a:xfrm>
          <a:custGeom>
            <a:avLst/>
            <a:gdLst/>
            <a:ahLst/>
            <a:cxnLst/>
            <a:rect l="0" t="0" r="0" b="0"/>
            <a:pathLst>
              <a:path w="888300" h="285525" fill="none">
                <a:moveTo>
                  <a:pt x="-3525" y="-142762"/>
                </a:moveTo>
                <a:lnTo>
                  <a:pt x="314289" y="-142762"/>
                </a:lnTo>
                <a:lnTo>
                  <a:pt x="314289" y="58163"/>
                </a:lnTo>
                <a:cubicBezTo>
                  <a:pt x="314289" y="104862"/>
                  <a:pt x="352190" y="142763"/>
                  <a:pt x="398889" y="142763"/>
                </a:cubicBezTo>
                <a:lnTo>
                  <a:pt x="884775" y="142763"/>
                </a:lnTo>
              </a:path>
            </a:pathLst>
          </a:custGeom>
          <a:noFill/>
          <a:ln w="28200" cap="rnd">
            <a:solidFill>
              <a:srgbClr val="24405D"/>
            </a:solidFill>
            <a:round/>
          </a:ln>
        </p:spPr>
        <p:txBody>
          <a:bodyPr/>
          <a:lstStyle/>
          <a:p>
            <a:endParaRPr lang="zh-CN" altLang="en-US">
              <a:latin typeface="+mn-lt"/>
              <a:ea typeface="+mj-ea"/>
            </a:endParaRPr>
          </a:p>
        </p:txBody>
      </p:sp>
      <p:sp>
        <p:nvSpPr>
          <p:cNvPr id="5" name="MMConnector"/>
          <p:cNvSpPr/>
          <p:nvPr/>
        </p:nvSpPr>
        <p:spPr>
          <a:xfrm>
            <a:off x="2168044" y="3118330"/>
            <a:ext cx="947607" cy="1320320"/>
          </a:xfrm>
          <a:custGeom>
            <a:avLst/>
            <a:gdLst/>
            <a:ahLst/>
            <a:cxnLst/>
            <a:rect l="0" t="0" r="0" b="0"/>
            <a:pathLst>
              <a:path w="888300" h="1230225" fill="none">
                <a:moveTo>
                  <a:pt x="-3525" y="-615112"/>
                </a:moveTo>
                <a:lnTo>
                  <a:pt x="314289" y="-615112"/>
                </a:lnTo>
                <a:lnTo>
                  <a:pt x="314289" y="530513"/>
                </a:lnTo>
                <a:cubicBezTo>
                  <a:pt x="314289" y="577212"/>
                  <a:pt x="352190" y="615113"/>
                  <a:pt x="398889" y="615113"/>
                </a:cubicBezTo>
                <a:lnTo>
                  <a:pt x="884775" y="615113"/>
                </a:lnTo>
              </a:path>
            </a:pathLst>
          </a:custGeom>
          <a:noFill/>
          <a:ln w="28200" cap="rnd">
            <a:solidFill>
              <a:srgbClr val="24405D"/>
            </a:solidFill>
            <a:round/>
          </a:ln>
        </p:spPr>
        <p:txBody>
          <a:bodyPr/>
          <a:lstStyle/>
          <a:p>
            <a:endParaRPr lang="zh-CN" altLang="en-US">
              <a:latin typeface="+mn-lt"/>
              <a:ea typeface="+mj-ea"/>
            </a:endParaRPr>
          </a:p>
        </p:txBody>
      </p:sp>
      <p:sp>
        <p:nvSpPr>
          <p:cNvPr id="6" name="MMConnector"/>
          <p:cNvSpPr/>
          <p:nvPr/>
        </p:nvSpPr>
        <p:spPr>
          <a:xfrm>
            <a:off x="5309972" y="1368130"/>
            <a:ext cx="406117" cy="285525"/>
          </a:xfrm>
          <a:custGeom>
            <a:avLst/>
            <a:gdLst/>
            <a:ahLst/>
            <a:cxnLst/>
            <a:rect l="0" t="0" r="0" b="0"/>
            <a:pathLst>
              <a:path w="380700" h="285525" fill="none">
                <a:moveTo>
                  <a:pt x="-190350" y="142763"/>
                </a:moveTo>
                <a:lnTo>
                  <a:pt x="-24816" y="142763"/>
                </a:lnTo>
                <a:lnTo>
                  <a:pt x="-24816" y="-58162"/>
                </a:lnTo>
                <a:cubicBezTo>
                  <a:pt x="-24816" y="-104862"/>
                  <a:pt x="13085" y="-142762"/>
                  <a:pt x="59784" y="-142762"/>
                </a:cubicBezTo>
                <a:lnTo>
                  <a:pt x="190350" y="-142762"/>
                </a:lnTo>
              </a:path>
            </a:pathLst>
          </a:custGeom>
          <a:noFill/>
          <a:ln w="14100" cap="rnd">
            <a:solidFill>
              <a:srgbClr val="24405D"/>
            </a:solidFill>
            <a:round/>
          </a:ln>
        </p:spPr>
        <p:txBody>
          <a:bodyPr/>
          <a:lstStyle/>
          <a:p>
            <a:endParaRPr lang="zh-CN" altLang="en-US">
              <a:latin typeface="+mn-lt"/>
              <a:ea typeface="+mj-ea"/>
            </a:endParaRPr>
          </a:p>
        </p:txBody>
      </p:sp>
      <p:sp>
        <p:nvSpPr>
          <p:cNvPr id="7" name="MMConnector"/>
          <p:cNvSpPr/>
          <p:nvPr/>
        </p:nvSpPr>
        <p:spPr>
          <a:xfrm>
            <a:off x="5309972" y="1653655"/>
            <a:ext cx="229531" cy="285525"/>
          </a:xfrm>
          <a:custGeom>
            <a:avLst/>
            <a:gdLst/>
            <a:ahLst/>
            <a:cxnLst/>
            <a:rect l="0" t="0" r="0" b="0"/>
            <a:pathLst>
              <a:path w="215166" h="285525" fill="none">
                <a:moveTo>
                  <a:pt x="-24816" y="-142762"/>
                </a:moveTo>
                <a:lnTo>
                  <a:pt x="-24816" y="58163"/>
                </a:lnTo>
                <a:cubicBezTo>
                  <a:pt x="-24816" y="104862"/>
                  <a:pt x="13085" y="142763"/>
                  <a:pt x="59784" y="142763"/>
                </a:cubicBezTo>
                <a:lnTo>
                  <a:pt x="190350" y="142763"/>
                </a:lnTo>
              </a:path>
            </a:pathLst>
          </a:custGeom>
          <a:noFill/>
          <a:ln w="14100" cap="rnd">
            <a:solidFill>
              <a:srgbClr val="24405D"/>
            </a:solidFill>
            <a:round/>
          </a:ln>
        </p:spPr>
        <p:txBody>
          <a:bodyPr/>
          <a:lstStyle/>
          <a:p>
            <a:endParaRPr lang="zh-CN" altLang="en-US">
              <a:latin typeface="+mn-lt"/>
              <a:ea typeface="+mj-ea"/>
            </a:endParaRPr>
          </a:p>
        </p:txBody>
      </p:sp>
      <p:sp>
        <p:nvSpPr>
          <p:cNvPr id="8" name="MMConnector"/>
          <p:cNvSpPr/>
          <p:nvPr/>
        </p:nvSpPr>
        <p:spPr>
          <a:xfrm>
            <a:off x="5309972" y="3786073"/>
            <a:ext cx="406117" cy="14100"/>
          </a:xfrm>
          <a:custGeom>
            <a:avLst/>
            <a:gdLst/>
            <a:ahLst/>
            <a:cxnLst/>
            <a:rect l="0" t="0" r="0" b="0"/>
            <a:pathLst>
              <a:path w="380700" h="14100" fill="none">
                <a:moveTo>
                  <a:pt x="-190350" y="0"/>
                </a:moveTo>
                <a:lnTo>
                  <a:pt x="-24816" y="0"/>
                </a:lnTo>
                <a:cubicBezTo>
                  <a:pt x="-24816" y="0"/>
                  <a:pt x="13085" y="0"/>
                  <a:pt x="59784" y="0"/>
                </a:cubicBezTo>
                <a:lnTo>
                  <a:pt x="190350" y="0"/>
                </a:lnTo>
              </a:path>
            </a:pathLst>
          </a:custGeom>
          <a:noFill/>
          <a:ln w="14100" cap="rnd">
            <a:solidFill>
              <a:srgbClr val="24405D"/>
            </a:solidFill>
            <a:round/>
          </a:ln>
        </p:spPr>
        <p:txBody>
          <a:bodyPr/>
          <a:lstStyle/>
          <a:p>
            <a:endParaRPr lang="zh-CN" altLang="en-US">
              <a:latin typeface="+mn-lt"/>
              <a:ea typeface="+mj-ea"/>
            </a:endParaRPr>
          </a:p>
        </p:txBody>
      </p:sp>
      <p:sp>
        <p:nvSpPr>
          <p:cNvPr id="9" name="MMConnector"/>
          <p:cNvSpPr/>
          <p:nvPr/>
        </p:nvSpPr>
        <p:spPr>
          <a:xfrm>
            <a:off x="5309972" y="2741117"/>
            <a:ext cx="406117" cy="14100"/>
          </a:xfrm>
          <a:custGeom>
            <a:avLst/>
            <a:gdLst/>
            <a:ahLst/>
            <a:cxnLst/>
            <a:rect l="0" t="0" r="0" b="0"/>
            <a:pathLst>
              <a:path w="380700" h="14100" fill="none">
                <a:moveTo>
                  <a:pt x="-190350" y="0"/>
                </a:moveTo>
                <a:lnTo>
                  <a:pt x="-24816" y="0"/>
                </a:lnTo>
                <a:cubicBezTo>
                  <a:pt x="-24816" y="0"/>
                  <a:pt x="13085" y="0"/>
                  <a:pt x="59784" y="0"/>
                </a:cubicBezTo>
                <a:lnTo>
                  <a:pt x="190350" y="0"/>
                </a:lnTo>
              </a:path>
            </a:pathLst>
          </a:custGeom>
          <a:noFill/>
          <a:ln w="14100" cap="rnd">
            <a:solidFill>
              <a:srgbClr val="24405D"/>
            </a:solidFill>
            <a:round/>
          </a:ln>
        </p:spPr>
        <p:txBody>
          <a:bodyPr/>
          <a:lstStyle/>
          <a:p>
            <a:endParaRPr lang="zh-CN" altLang="en-US">
              <a:latin typeface="+mn-lt"/>
              <a:ea typeface="+mj-ea"/>
            </a:endParaRPr>
          </a:p>
        </p:txBody>
      </p:sp>
      <p:sp>
        <p:nvSpPr>
          <p:cNvPr id="10" name="MainIdea"/>
          <p:cNvSpPr/>
          <p:nvPr/>
        </p:nvSpPr>
        <p:spPr>
          <a:xfrm>
            <a:off x="439080" y="2074892"/>
            <a:ext cx="1725203" cy="761400"/>
          </a:xfrm>
          <a:custGeom>
            <a:avLst/>
            <a:gdLst>
              <a:gd name="rtl" fmla="*/ 286230 w 1762500"/>
              <a:gd name="rtt" fmla="*/ 238290 h 761400"/>
              <a:gd name="rtr" fmla="*/ 1470630 w 1762500"/>
              <a:gd name="rtb" fmla="*/ 548490 h 761400"/>
            </a:gdLst>
            <a:ahLst/>
            <a:cxnLst/>
            <a:rect l="rtl" t="rtt" r="rtr" b="rtb"/>
            <a:pathLst>
              <a:path w="1762500" h="761400">
                <a:moveTo>
                  <a:pt x="0" y="0"/>
                </a:moveTo>
                <a:lnTo>
                  <a:pt x="1762500" y="0"/>
                </a:lnTo>
                <a:lnTo>
                  <a:pt x="1762500" y="761400"/>
                </a:lnTo>
                <a:lnTo>
                  <a:pt x="0" y="761400"/>
                </a:lnTo>
                <a:lnTo>
                  <a:pt x="0" y="0"/>
                </a:lnTo>
                <a:close/>
              </a:path>
            </a:pathLst>
          </a:custGeom>
          <a:solidFill>
            <a:srgbClr val="24405D"/>
          </a:solidFill>
          <a:ln w="423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2800" dirty="0" err="1">
                <a:solidFill>
                  <a:srgbClr val="FFFFFF"/>
                </a:solidFill>
                <a:latin typeface="+mn-lt"/>
                <a:ea typeface="+mj-ea"/>
              </a:rPr>
              <a:t>观察物体</a:t>
            </a:r>
            <a:endParaRPr sz="2800" dirty="0">
              <a:solidFill>
                <a:srgbClr val="FFFFFF"/>
              </a:solidFill>
              <a:latin typeface="+mn-lt"/>
              <a:ea typeface="+mj-ea"/>
            </a:endParaRPr>
          </a:p>
        </p:txBody>
      </p:sp>
      <p:sp>
        <p:nvSpPr>
          <p:cNvPr id="11" name="MainTopic"/>
          <p:cNvSpPr/>
          <p:nvPr/>
        </p:nvSpPr>
        <p:spPr>
          <a:xfrm>
            <a:off x="3111891" y="1271192"/>
            <a:ext cx="2003033" cy="479400"/>
          </a:xfrm>
          <a:custGeom>
            <a:avLst/>
            <a:gdLst>
              <a:gd name="rtl" fmla="*/ 243930 w 2129100"/>
              <a:gd name="rtt" fmla="*/ 125490 h 479400"/>
              <a:gd name="rtr" fmla="*/ 1879530 w 2129100"/>
              <a:gd name="rtb" fmla="*/ 379290 h 479400"/>
            </a:gdLst>
            <a:ahLst/>
            <a:cxnLst/>
            <a:rect l="rtl" t="rtt" r="rtr" b="rtb"/>
            <a:pathLst>
              <a:path w="2129100" h="479400">
                <a:moveTo>
                  <a:pt x="0" y="0"/>
                </a:moveTo>
                <a:lnTo>
                  <a:pt x="2129100" y="0"/>
                </a:lnTo>
                <a:lnTo>
                  <a:pt x="2129100" y="479400"/>
                </a:lnTo>
                <a:lnTo>
                  <a:pt x="0" y="479400"/>
                </a:lnTo>
                <a:lnTo>
                  <a:pt x="0" y="0"/>
                </a:lnTo>
                <a:close/>
              </a:path>
            </a:pathLst>
          </a:custGeom>
          <a:solidFill>
            <a:srgbClr val="2FAEA9"/>
          </a:solidFill>
          <a:ln w="14100" cap="flat">
            <a:solidFill>
              <a:srgbClr val="2FAEA9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1705" dirty="0" err="1">
                <a:solidFill>
                  <a:srgbClr val="FFFFFF"/>
                </a:solidFill>
                <a:latin typeface="+mn-lt"/>
                <a:ea typeface="+mj-ea"/>
              </a:rPr>
              <a:t>从一个方向观察</a:t>
            </a:r>
            <a:endParaRPr sz="1705" dirty="0">
              <a:solidFill>
                <a:srgbClr val="FFFFFF"/>
              </a:solidFill>
              <a:latin typeface="+mn-lt"/>
              <a:ea typeface="+mj-ea"/>
            </a:endParaRPr>
          </a:p>
        </p:txBody>
      </p:sp>
      <p:sp>
        <p:nvSpPr>
          <p:cNvPr id="12" name="MainTopic"/>
          <p:cNvSpPr/>
          <p:nvPr/>
        </p:nvSpPr>
        <p:spPr>
          <a:xfrm>
            <a:off x="3111891" y="2501417"/>
            <a:ext cx="2003035" cy="479400"/>
          </a:xfrm>
          <a:custGeom>
            <a:avLst/>
            <a:gdLst>
              <a:gd name="rtl" fmla="*/ 243930 w 2129100"/>
              <a:gd name="rtt" fmla="*/ 125490 h 479400"/>
              <a:gd name="rtr" fmla="*/ 1879530 w 2129100"/>
              <a:gd name="rtb" fmla="*/ 379290 h 479400"/>
            </a:gdLst>
            <a:ahLst/>
            <a:cxnLst/>
            <a:rect l="rtl" t="rtt" r="rtr" b="rtb"/>
            <a:pathLst>
              <a:path w="2129100" h="479400">
                <a:moveTo>
                  <a:pt x="0" y="0"/>
                </a:moveTo>
                <a:lnTo>
                  <a:pt x="2129100" y="0"/>
                </a:lnTo>
                <a:lnTo>
                  <a:pt x="2129100" y="479400"/>
                </a:lnTo>
                <a:lnTo>
                  <a:pt x="0" y="479400"/>
                </a:lnTo>
                <a:lnTo>
                  <a:pt x="0" y="0"/>
                </a:lnTo>
                <a:close/>
              </a:path>
            </a:pathLst>
          </a:custGeom>
          <a:solidFill>
            <a:srgbClr val="2FAEA9"/>
          </a:solidFill>
          <a:ln w="14100" cap="flat">
            <a:solidFill>
              <a:srgbClr val="2FAEA9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1705">
                <a:solidFill>
                  <a:srgbClr val="FFFFFF"/>
                </a:solidFill>
                <a:latin typeface="+mn-lt"/>
                <a:ea typeface="+mj-ea"/>
              </a:rPr>
              <a:t>从两个方向观察</a:t>
            </a:r>
          </a:p>
        </p:txBody>
      </p:sp>
      <p:sp>
        <p:nvSpPr>
          <p:cNvPr id="13" name="MainTopic"/>
          <p:cNvSpPr/>
          <p:nvPr/>
        </p:nvSpPr>
        <p:spPr>
          <a:xfrm>
            <a:off x="3111891" y="3546373"/>
            <a:ext cx="2003035" cy="479400"/>
          </a:xfrm>
          <a:custGeom>
            <a:avLst/>
            <a:gdLst>
              <a:gd name="rtl" fmla="*/ 243930 w 2129100"/>
              <a:gd name="rtt" fmla="*/ 125490 h 479400"/>
              <a:gd name="rtr" fmla="*/ 1879530 w 2129100"/>
              <a:gd name="rtb" fmla="*/ 379290 h 479400"/>
            </a:gdLst>
            <a:ahLst/>
            <a:cxnLst/>
            <a:rect l="rtl" t="rtt" r="rtr" b="rtb"/>
            <a:pathLst>
              <a:path w="2129100" h="479400">
                <a:moveTo>
                  <a:pt x="0" y="0"/>
                </a:moveTo>
                <a:lnTo>
                  <a:pt x="2129100" y="0"/>
                </a:lnTo>
                <a:lnTo>
                  <a:pt x="2129100" y="479400"/>
                </a:lnTo>
                <a:lnTo>
                  <a:pt x="0" y="479400"/>
                </a:lnTo>
                <a:lnTo>
                  <a:pt x="0" y="0"/>
                </a:lnTo>
                <a:close/>
              </a:path>
            </a:pathLst>
          </a:custGeom>
          <a:solidFill>
            <a:srgbClr val="2FAEA9"/>
          </a:solidFill>
          <a:ln w="14100" cap="flat">
            <a:solidFill>
              <a:srgbClr val="2FAEA9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1705">
                <a:solidFill>
                  <a:srgbClr val="FFFFFF"/>
                </a:solidFill>
                <a:latin typeface="+mn-lt"/>
                <a:ea typeface="+mj-ea"/>
              </a:rPr>
              <a:t>从三个方向观察</a:t>
            </a:r>
          </a:p>
        </p:txBody>
      </p:sp>
      <p:sp>
        <p:nvSpPr>
          <p:cNvPr id="14" name="SubTopic"/>
          <p:cNvSpPr/>
          <p:nvPr/>
        </p:nvSpPr>
        <p:spPr>
          <a:xfrm>
            <a:off x="5513031" y="953859"/>
            <a:ext cx="3233896" cy="479400"/>
          </a:xfrm>
          <a:custGeom>
            <a:avLst/>
            <a:gdLst>
              <a:gd name="rtl" fmla="*/ 117030 w 3031500"/>
              <a:gd name="rtt" fmla="*/ 54990 h 479400"/>
              <a:gd name="rtr" fmla="*/ 2937030 w 3031500"/>
              <a:gd name="rtb" fmla="*/ 477990 h 479400"/>
            </a:gdLst>
            <a:ahLst/>
            <a:cxnLst/>
            <a:rect l="rtl" t="rtt" r="rtr" b="rtb"/>
            <a:pathLst>
              <a:path w="3031500" h="479400" stroke="0">
                <a:moveTo>
                  <a:pt x="0" y="0"/>
                </a:moveTo>
                <a:lnTo>
                  <a:pt x="3031500" y="0"/>
                </a:lnTo>
                <a:lnTo>
                  <a:pt x="3031500" y="479400"/>
                </a:lnTo>
                <a:lnTo>
                  <a:pt x="0" y="479400"/>
                </a:lnTo>
                <a:lnTo>
                  <a:pt x="0" y="0"/>
                </a:lnTo>
                <a:close/>
              </a:path>
            </a:pathLst>
          </a:custGeom>
          <a:noFill/>
          <a:ln w="14100" cap="flat">
            <a:solidFill>
              <a:srgbClr val="24405D"/>
            </a:solidFill>
            <a:round/>
          </a:ln>
        </p:spPr>
        <p:txBody>
          <a:bodyPr wrap="square" lIns="0" tIns="0" rIns="0" bIns="22500" rtlCol="0" anchor="ctr"/>
          <a:lstStyle/>
          <a:p>
            <a:pPr algn="l"/>
            <a:r>
              <a:rPr sz="1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根据从某一方向观察到的图形</a:t>
            </a:r>
            <a:r>
              <a:rPr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</a:p>
          <a:p>
            <a:pPr algn="l"/>
            <a:r>
              <a:rPr sz="1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可以摆出多种不同的几何体</a:t>
            </a:r>
            <a:endParaRPr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SubTopic"/>
          <p:cNvSpPr/>
          <p:nvPr/>
        </p:nvSpPr>
        <p:spPr>
          <a:xfrm>
            <a:off x="5513031" y="1556717"/>
            <a:ext cx="3444475" cy="479400"/>
          </a:xfrm>
          <a:custGeom>
            <a:avLst/>
            <a:gdLst>
              <a:gd name="rtl" fmla="*/ 117030 w 3228900"/>
              <a:gd name="rtt" fmla="*/ 54990 h 479400"/>
              <a:gd name="rtr" fmla="*/ 3134430 w 3228900"/>
              <a:gd name="rtb" fmla="*/ 477990 h 479400"/>
            </a:gdLst>
            <a:ahLst/>
            <a:cxnLst/>
            <a:rect l="rtl" t="rtt" r="rtr" b="rtb"/>
            <a:pathLst>
              <a:path w="3228900" h="479400" stroke="0">
                <a:moveTo>
                  <a:pt x="0" y="0"/>
                </a:moveTo>
                <a:lnTo>
                  <a:pt x="3228900" y="0"/>
                </a:lnTo>
                <a:lnTo>
                  <a:pt x="3228900" y="479400"/>
                </a:lnTo>
                <a:lnTo>
                  <a:pt x="0" y="479400"/>
                </a:lnTo>
                <a:lnTo>
                  <a:pt x="0" y="0"/>
                </a:lnTo>
                <a:close/>
              </a:path>
            </a:pathLst>
          </a:custGeom>
          <a:noFill/>
          <a:ln w="14100" cap="flat">
            <a:solidFill>
              <a:srgbClr val="24405D"/>
            </a:solidFill>
            <a:round/>
          </a:ln>
        </p:spPr>
        <p:txBody>
          <a:bodyPr wrap="square" lIns="0" tIns="0" rIns="0" bIns="22500" rtlCol="0" anchor="ctr"/>
          <a:lstStyle/>
          <a:p>
            <a:pPr algn="l"/>
            <a:r>
              <a:rPr sz="1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从同一个方向观察不同的几何体</a:t>
            </a:r>
            <a:r>
              <a:rPr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</a:p>
          <a:p>
            <a:pPr algn="l"/>
            <a:r>
              <a:rPr sz="1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观察到的图形可能是相同的</a:t>
            </a:r>
            <a:endParaRPr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SubTopic"/>
          <p:cNvSpPr/>
          <p:nvPr/>
        </p:nvSpPr>
        <p:spPr>
          <a:xfrm>
            <a:off x="5513031" y="3546373"/>
            <a:ext cx="3444475" cy="479400"/>
          </a:xfrm>
          <a:custGeom>
            <a:avLst/>
            <a:gdLst>
              <a:gd name="rtl" fmla="*/ 117030 w 3228900"/>
              <a:gd name="rtt" fmla="*/ 54990 h 479400"/>
              <a:gd name="rtr" fmla="*/ 3134430 w 3228900"/>
              <a:gd name="rtb" fmla="*/ 477990 h 479400"/>
            </a:gdLst>
            <a:ahLst/>
            <a:cxnLst/>
            <a:rect l="rtl" t="rtt" r="rtr" b="rtb"/>
            <a:pathLst>
              <a:path w="3228900" h="479400" stroke="0">
                <a:moveTo>
                  <a:pt x="0" y="0"/>
                </a:moveTo>
                <a:lnTo>
                  <a:pt x="3228900" y="0"/>
                </a:lnTo>
                <a:lnTo>
                  <a:pt x="3228900" y="479400"/>
                </a:lnTo>
                <a:lnTo>
                  <a:pt x="0" y="479400"/>
                </a:lnTo>
                <a:lnTo>
                  <a:pt x="0" y="0"/>
                </a:lnTo>
                <a:close/>
              </a:path>
            </a:pathLst>
          </a:custGeom>
          <a:noFill/>
          <a:ln w="14100" cap="flat">
            <a:solidFill>
              <a:srgbClr val="24405D"/>
            </a:solidFill>
            <a:round/>
          </a:ln>
        </p:spPr>
        <p:txBody>
          <a:bodyPr wrap="square" lIns="0" tIns="0" rIns="0" bIns="22500" rtlCol="0" anchor="ctr"/>
          <a:lstStyle/>
          <a:p>
            <a:pPr algn="l">
              <a:lnSpc>
                <a:spcPct val="100000"/>
              </a:lnSpc>
            </a:pPr>
            <a:r>
              <a:rPr sz="1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根据从三个方向观察到的图形摆几</a:t>
            </a:r>
            <a:endParaRPr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00000"/>
              </a:lnSpc>
            </a:pPr>
            <a:r>
              <a:rPr sz="1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何体，可以确定几何体的形状</a:t>
            </a:r>
            <a:r>
              <a:rPr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7" name="SubTopic"/>
          <p:cNvSpPr/>
          <p:nvPr/>
        </p:nvSpPr>
        <p:spPr>
          <a:xfrm>
            <a:off x="5358062" y="2430486"/>
            <a:ext cx="3137307" cy="500217"/>
          </a:xfrm>
          <a:custGeom>
            <a:avLst/>
            <a:gdLst>
              <a:gd name="rtl" fmla="*/ 117030 w 1254900"/>
              <a:gd name="rtt" fmla="*/ 54990 h 267900"/>
              <a:gd name="rtr" fmla="*/ 1160430 w 1254900"/>
              <a:gd name="rtb" fmla="*/ 266490 h 267900"/>
            </a:gdLst>
            <a:ahLst/>
            <a:cxnLst/>
            <a:rect l="rtl" t="rtt" r="rtr" b="rtb"/>
            <a:pathLst>
              <a:path w="1254900" h="267900" stroke="0">
                <a:moveTo>
                  <a:pt x="0" y="0"/>
                </a:moveTo>
                <a:lnTo>
                  <a:pt x="1254900" y="0"/>
                </a:lnTo>
                <a:lnTo>
                  <a:pt x="1254900" y="267900"/>
                </a:lnTo>
                <a:lnTo>
                  <a:pt x="0" y="267900"/>
                </a:lnTo>
                <a:lnTo>
                  <a:pt x="0" y="0"/>
                </a:lnTo>
                <a:close/>
              </a:path>
            </a:pathLst>
          </a:custGeom>
          <a:noFill/>
          <a:ln w="141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/>
          <a:p>
            <a:r>
              <a:rPr sz="1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摆法不确定</a:t>
            </a:r>
            <a:endParaRPr 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111891" y="1721498"/>
            <a:ext cx="1987516" cy="367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1600" dirty="0">
                <a:latin typeface="+mj-ea"/>
                <a:ea typeface="+mj-ea"/>
                <a:cs typeface="Times New Roman" panose="02020603050405020304" pitchFamily="18" charset="0"/>
              </a:rPr>
              <a:t>【</a:t>
            </a:r>
            <a:r>
              <a:rPr lang="zh-CN" altLang="en-US" sz="1600" dirty="0">
                <a:latin typeface="+mj-ea"/>
                <a:ea typeface="+mj-ea"/>
                <a:cs typeface="Times New Roman" panose="02020603050405020304" pitchFamily="18" charset="0"/>
              </a:rPr>
              <a:t>例</a:t>
            </a:r>
            <a:r>
              <a:rPr lang="en-US" altLang="zh-CN" sz="1600" dirty="0">
                <a:latin typeface="+mj-ea"/>
                <a:ea typeface="+mj-ea"/>
                <a:cs typeface="Times New Roman" panose="02020603050405020304" pitchFamily="18" charset="0"/>
              </a:rPr>
              <a:t>1】</a:t>
            </a:r>
            <a:endParaRPr lang="zh-CN" altLang="en-US" sz="1600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111891" y="4009957"/>
            <a:ext cx="1987516" cy="367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1600" dirty="0">
                <a:latin typeface="+mj-ea"/>
                <a:ea typeface="+mj-ea"/>
                <a:cs typeface="Times New Roman" panose="02020603050405020304" pitchFamily="18" charset="0"/>
              </a:rPr>
              <a:t>【</a:t>
            </a:r>
            <a:r>
              <a:rPr lang="zh-CN" altLang="en-US" sz="1600" dirty="0">
                <a:latin typeface="+mj-ea"/>
                <a:ea typeface="+mj-ea"/>
                <a:cs typeface="Times New Roman" panose="02020603050405020304" pitchFamily="18" charset="0"/>
              </a:rPr>
              <a:t>例</a:t>
            </a:r>
            <a:r>
              <a:rPr lang="en-US" altLang="zh-CN" sz="1600" dirty="0">
                <a:latin typeface="+mj-ea"/>
                <a:ea typeface="+mj-ea"/>
                <a:cs typeface="Times New Roman" panose="02020603050405020304" pitchFamily="18" charset="0"/>
              </a:rPr>
              <a:t>2】</a:t>
            </a:r>
            <a:endParaRPr lang="zh-CN" altLang="en-US" sz="1600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21" name="组合 6"/>
          <p:cNvGrpSpPr/>
          <p:nvPr/>
        </p:nvGrpSpPr>
        <p:grpSpPr bwMode="auto">
          <a:xfrm>
            <a:off x="6208415" y="2968841"/>
            <a:ext cx="354377" cy="183578"/>
            <a:chOff x="4131972" y="2809273"/>
            <a:chExt cx="894667" cy="447433"/>
          </a:xfrm>
          <a:solidFill>
            <a:srgbClr val="64D1F8"/>
          </a:solidFill>
        </p:grpSpPr>
        <p:sp>
          <p:nvSpPr>
            <p:cNvPr id="23" name="矩形 3"/>
            <p:cNvSpPr>
              <a:spLocks noChangeArrowheads="1"/>
            </p:cNvSpPr>
            <p:nvPr/>
          </p:nvSpPr>
          <p:spPr bwMode="auto">
            <a:xfrm>
              <a:off x="4131972" y="2809373"/>
              <a:ext cx="447332" cy="447333"/>
            </a:xfrm>
            <a:prstGeom prst="rect">
              <a:avLst/>
            </a:prstGeom>
            <a:grpFill/>
            <a:ln w="9525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" name="矩形 5"/>
            <p:cNvSpPr>
              <a:spLocks noChangeArrowheads="1"/>
            </p:cNvSpPr>
            <p:nvPr/>
          </p:nvSpPr>
          <p:spPr bwMode="auto">
            <a:xfrm>
              <a:off x="4579307" y="2809273"/>
              <a:ext cx="447332" cy="447335"/>
            </a:xfrm>
            <a:prstGeom prst="rect">
              <a:avLst/>
            </a:prstGeom>
            <a:grpFill/>
            <a:ln w="9525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6" name="SubTopic"/>
          <p:cNvSpPr/>
          <p:nvPr/>
        </p:nvSpPr>
        <p:spPr>
          <a:xfrm>
            <a:off x="5590870" y="2741117"/>
            <a:ext cx="859900" cy="500217"/>
          </a:xfrm>
          <a:custGeom>
            <a:avLst/>
            <a:gdLst>
              <a:gd name="rtl" fmla="*/ 117030 w 1254900"/>
              <a:gd name="rtt" fmla="*/ 54990 h 267900"/>
              <a:gd name="rtr" fmla="*/ 1160430 w 1254900"/>
              <a:gd name="rtb" fmla="*/ 266490 h 267900"/>
            </a:gdLst>
            <a:ahLst/>
            <a:cxnLst/>
            <a:rect l="rtl" t="rtt" r="rtr" b="rtb"/>
            <a:pathLst>
              <a:path w="1254900" h="267900" stroke="0">
                <a:moveTo>
                  <a:pt x="0" y="0"/>
                </a:moveTo>
                <a:lnTo>
                  <a:pt x="1254900" y="0"/>
                </a:lnTo>
                <a:lnTo>
                  <a:pt x="1254900" y="267900"/>
                </a:lnTo>
                <a:lnTo>
                  <a:pt x="0" y="267900"/>
                </a:lnTo>
                <a:lnTo>
                  <a:pt x="0" y="0"/>
                </a:lnTo>
                <a:close/>
              </a:path>
            </a:pathLst>
          </a:custGeom>
          <a:noFill/>
          <a:ln w="141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/>
          <a:p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例：</a:t>
            </a:r>
            <a:endParaRPr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7" name="组合 6"/>
          <p:cNvGrpSpPr/>
          <p:nvPr/>
        </p:nvGrpSpPr>
        <p:grpSpPr bwMode="auto">
          <a:xfrm>
            <a:off x="7169870" y="2980170"/>
            <a:ext cx="354376" cy="183537"/>
            <a:chOff x="3684640" y="3256603"/>
            <a:chExt cx="894664" cy="447333"/>
          </a:xfrm>
          <a:solidFill>
            <a:srgbClr val="64D1F8"/>
          </a:solidFill>
        </p:grpSpPr>
        <p:sp>
          <p:nvSpPr>
            <p:cNvPr id="28" name="矩形 2"/>
            <p:cNvSpPr>
              <a:spLocks noChangeArrowheads="1"/>
            </p:cNvSpPr>
            <p:nvPr/>
          </p:nvSpPr>
          <p:spPr bwMode="auto">
            <a:xfrm>
              <a:off x="3684640" y="3256603"/>
              <a:ext cx="447333" cy="447333"/>
            </a:xfrm>
            <a:prstGeom prst="rect">
              <a:avLst/>
            </a:prstGeom>
            <a:grpFill/>
            <a:ln w="9525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9" name="矩形 3"/>
            <p:cNvSpPr>
              <a:spLocks noChangeArrowheads="1"/>
            </p:cNvSpPr>
            <p:nvPr/>
          </p:nvSpPr>
          <p:spPr bwMode="auto">
            <a:xfrm>
              <a:off x="4131972" y="3256603"/>
              <a:ext cx="447332" cy="447333"/>
            </a:xfrm>
            <a:prstGeom prst="rect">
              <a:avLst/>
            </a:prstGeom>
            <a:grpFill/>
            <a:ln w="9525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35" name="SubTopic"/>
          <p:cNvSpPr/>
          <p:nvPr/>
        </p:nvSpPr>
        <p:spPr>
          <a:xfrm>
            <a:off x="5975316" y="3027640"/>
            <a:ext cx="859900" cy="500217"/>
          </a:xfrm>
          <a:custGeom>
            <a:avLst/>
            <a:gdLst>
              <a:gd name="rtl" fmla="*/ 117030 w 1254900"/>
              <a:gd name="rtt" fmla="*/ 54990 h 267900"/>
              <a:gd name="rtr" fmla="*/ 1160430 w 1254900"/>
              <a:gd name="rtb" fmla="*/ 266490 h 267900"/>
            </a:gdLst>
            <a:ahLst/>
            <a:cxnLst/>
            <a:rect l="rtl" t="rtt" r="rtr" b="rtb"/>
            <a:pathLst>
              <a:path w="1254900" h="267900" stroke="0">
                <a:moveTo>
                  <a:pt x="0" y="0"/>
                </a:moveTo>
                <a:lnTo>
                  <a:pt x="1254900" y="0"/>
                </a:lnTo>
                <a:lnTo>
                  <a:pt x="1254900" y="267900"/>
                </a:lnTo>
                <a:lnTo>
                  <a:pt x="0" y="267900"/>
                </a:lnTo>
                <a:lnTo>
                  <a:pt x="0" y="0"/>
                </a:lnTo>
                <a:close/>
              </a:path>
            </a:pathLst>
          </a:custGeom>
          <a:noFill/>
          <a:ln w="141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lang="zh-CN" altLang="en-US" sz="1200" b="1" dirty="0">
                <a:latin typeface="楷体" panose="02010609060101010101" pitchFamily="49" charset="-122"/>
                <a:ea typeface="楷体" panose="02010609060101010101" pitchFamily="49" charset="-122"/>
              </a:rPr>
              <a:t>从前面看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SubTopic"/>
          <p:cNvSpPr/>
          <p:nvPr/>
        </p:nvSpPr>
        <p:spPr>
          <a:xfrm>
            <a:off x="6917108" y="3027640"/>
            <a:ext cx="859900" cy="500217"/>
          </a:xfrm>
          <a:custGeom>
            <a:avLst/>
            <a:gdLst>
              <a:gd name="rtl" fmla="*/ 117030 w 1254900"/>
              <a:gd name="rtt" fmla="*/ 54990 h 267900"/>
              <a:gd name="rtr" fmla="*/ 1160430 w 1254900"/>
              <a:gd name="rtb" fmla="*/ 266490 h 267900"/>
            </a:gdLst>
            <a:ahLst/>
            <a:cxnLst/>
            <a:rect l="rtl" t="rtt" r="rtr" b="rtb"/>
            <a:pathLst>
              <a:path w="1254900" h="267900" stroke="0">
                <a:moveTo>
                  <a:pt x="0" y="0"/>
                </a:moveTo>
                <a:lnTo>
                  <a:pt x="1254900" y="0"/>
                </a:lnTo>
                <a:lnTo>
                  <a:pt x="1254900" y="267900"/>
                </a:lnTo>
                <a:lnTo>
                  <a:pt x="0" y="267900"/>
                </a:lnTo>
                <a:lnTo>
                  <a:pt x="0" y="0"/>
                </a:lnTo>
                <a:close/>
              </a:path>
            </a:pathLst>
          </a:custGeom>
          <a:noFill/>
          <a:ln w="14100" cap="flat">
            <a:solidFill>
              <a:srgbClr val="24405D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lang="zh-CN" altLang="en-US" sz="1200" b="1" dirty="0">
                <a:latin typeface="楷体" panose="02010609060101010101" pitchFamily="49" charset="-122"/>
                <a:ea typeface="楷体" panose="02010609060101010101" pitchFamily="49" charset="-122"/>
              </a:rPr>
              <a:t>从左面看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11891" y="2927942"/>
            <a:ext cx="1987516" cy="367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1600" dirty="0">
                <a:latin typeface="+mj-ea"/>
                <a:ea typeface="+mj-ea"/>
                <a:cs typeface="Times New Roman" panose="02020603050405020304" pitchFamily="18" charset="0"/>
              </a:rPr>
              <a:t>【</a:t>
            </a:r>
            <a:r>
              <a:rPr lang="zh-CN" altLang="en-US" sz="1600" dirty="0">
                <a:latin typeface="+mj-ea"/>
                <a:ea typeface="+mj-ea"/>
                <a:cs typeface="Times New Roman" panose="02020603050405020304" pitchFamily="18" charset="0"/>
              </a:rPr>
              <a:t>例</a:t>
            </a:r>
            <a:r>
              <a:rPr lang="en-US" altLang="zh-CN" sz="1600" dirty="0">
                <a:latin typeface="+mj-ea"/>
                <a:ea typeface="+mj-ea"/>
                <a:cs typeface="Times New Roman" panose="02020603050405020304" pitchFamily="18" charset="0"/>
              </a:rPr>
              <a:t>2】</a:t>
            </a:r>
            <a:endParaRPr lang="zh-CN" altLang="en-US" sz="1600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60325"/>
            <a:ext cx="3963987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578970" y="187180"/>
            <a:ext cx="60413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六、作业设计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58651" y="909399"/>
            <a:ext cx="8234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1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见“状元成才路”系列丛书</a:t>
            </a:r>
            <a:r>
              <a:rPr lang="en-US" altLang="zh-CN" sz="1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1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创优作业</a:t>
            </a:r>
            <a:r>
              <a:rPr lang="en-US" altLang="zh-CN" sz="1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zh-CN" altLang="en-US" sz="1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en-US" altLang="zh-CN" sz="1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对应课时作业</a:t>
            </a:r>
            <a:r>
              <a:rPr lang="en-US" altLang="zh-CN" sz="1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endParaRPr lang="zh-CN" altLang="en-US" dirty="0"/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578970" y="1336009"/>
            <a:ext cx="8587105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一、用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个同样的小正方体，摆出从前面看是                的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几何体。</a:t>
            </a:r>
          </a:p>
        </p:txBody>
      </p:sp>
      <p:pic>
        <p:nvPicPr>
          <p:cNvPr id="6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713" y="1429925"/>
            <a:ext cx="1111567" cy="37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1168400" y="2336989"/>
            <a:ext cx="711200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请在下面摆法正确的（    ）里画“√”。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/>
          <a:srcRect b="35783"/>
          <a:stretch>
            <a:fillRect/>
          </a:stretch>
        </p:blipFill>
        <p:spPr>
          <a:xfrm>
            <a:off x="1350349" y="3097526"/>
            <a:ext cx="6870023" cy="575314"/>
          </a:xfrm>
          <a:prstGeom prst="rect">
            <a:avLst/>
          </a:prstGeom>
        </p:spPr>
      </p:pic>
      <p:sp>
        <p:nvSpPr>
          <p:cNvPr id="10" name="矩形 5"/>
          <p:cNvSpPr>
            <a:spLocks noChangeArrowheads="1"/>
          </p:cNvSpPr>
          <p:nvPr/>
        </p:nvSpPr>
        <p:spPr bwMode="auto">
          <a:xfrm>
            <a:off x="1168400" y="3713814"/>
            <a:ext cx="110236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</a:t>
            </a:r>
          </a:p>
        </p:txBody>
      </p:sp>
      <p:sp>
        <p:nvSpPr>
          <p:cNvPr id="11" name="矩形 5"/>
          <p:cNvSpPr>
            <a:spLocks noChangeArrowheads="1"/>
          </p:cNvSpPr>
          <p:nvPr/>
        </p:nvSpPr>
        <p:spPr bwMode="auto">
          <a:xfrm>
            <a:off x="2593340" y="3713814"/>
            <a:ext cx="110236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</a:t>
            </a:r>
          </a:p>
        </p:txBody>
      </p:sp>
      <p:sp>
        <p:nvSpPr>
          <p:cNvPr id="12" name="矩形 5"/>
          <p:cNvSpPr>
            <a:spLocks noChangeArrowheads="1"/>
          </p:cNvSpPr>
          <p:nvPr/>
        </p:nvSpPr>
        <p:spPr bwMode="auto">
          <a:xfrm>
            <a:off x="4018280" y="3713814"/>
            <a:ext cx="110236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</a:t>
            </a:r>
          </a:p>
        </p:txBody>
      </p:sp>
      <p:sp>
        <p:nvSpPr>
          <p:cNvPr id="13" name="矩形 5"/>
          <p:cNvSpPr>
            <a:spLocks noChangeArrowheads="1"/>
          </p:cNvSpPr>
          <p:nvPr/>
        </p:nvSpPr>
        <p:spPr bwMode="auto">
          <a:xfrm>
            <a:off x="5443220" y="3713814"/>
            <a:ext cx="110236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</a:t>
            </a:r>
          </a:p>
        </p:txBody>
      </p:sp>
      <p:sp>
        <p:nvSpPr>
          <p:cNvPr id="14" name="矩形 5"/>
          <p:cNvSpPr>
            <a:spLocks noChangeArrowheads="1"/>
          </p:cNvSpPr>
          <p:nvPr/>
        </p:nvSpPr>
        <p:spPr bwMode="auto">
          <a:xfrm>
            <a:off x="6868160" y="3713814"/>
            <a:ext cx="110236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869227" y="3713814"/>
            <a:ext cx="43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4352925" y="3713814"/>
            <a:ext cx="43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768043" y="3713814"/>
            <a:ext cx="43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7180421" y="3713814"/>
            <a:ext cx="43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349091" y="696485"/>
            <a:ext cx="8665369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如果再增加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个同样的小正方体，要保证从前面看到的图形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不变，可以怎样摆？请在下面摆法正确的（    ）里画“√”。</a:t>
            </a:r>
          </a:p>
        </p:txBody>
      </p:sp>
      <p:sp>
        <p:nvSpPr>
          <p:cNvPr id="30726" name="矩形 5"/>
          <p:cNvSpPr>
            <a:spLocks noChangeArrowheads="1"/>
          </p:cNvSpPr>
          <p:nvPr/>
        </p:nvSpPr>
        <p:spPr bwMode="auto">
          <a:xfrm>
            <a:off x="1060450" y="3184097"/>
            <a:ext cx="15351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endParaRPr lang="zh-CN" altLang="en-US" sz="2800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727" name="矩形 6"/>
          <p:cNvSpPr>
            <a:spLocks noChangeArrowheads="1"/>
          </p:cNvSpPr>
          <p:nvPr/>
        </p:nvSpPr>
        <p:spPr bwMode="auto">
          <a:xfrm>
            <a:off x="3914219" y="3185050"/>
            <a:ext cx="15351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endParaRPr lang="zh-CN" altLang="en-US" sz="2800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728" name="矩形 7"/>
          <p:cNvSpPr>
            <a:spLocks noChangeArrowheads="1"/>
          </p:cNvSpPr>
          <p:nvPr/>
        </p:nvSpPr>
        <p:spPr bwMode="auto">
          <a:xfrm>
            <a:off x="6548438" y="3192670"/>
            <a:ext cx="15351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endParaRPr lang="zh-CN" altLang="en-US" sz="2800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462700" y="3192670"/>
            <a:ext cx="438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096919" y="3192670"/>
            <a:ext cx="438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9" y="2219389"/>
            <a:ext cx="6870023" cy="7047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457050" y="619729"/>
            <a:ext cx="8587105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二、选一选。（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将正确答案的序号填在括号里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18260" y="3007995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A.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66682" y="3007995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B.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48922" y="3007995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C.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935038" y="1303019"/>
            <a:ext cx="8109117" cy="1138354"/>
            <a:chOff x="935038" y="1179194"/>
            <a:chExt cx="8109117" cy="1138354"/>
          </a:xfrm>
        </p:grpSpPr>
        <p:sp>
          <p:nvSpPr>
            <p:cNvPr id="3" name="矩形 3"/>
            <p:cNvSpPr>
              <a:spLocks noChangeArrowheads="1"/>
            </p:cNvSpPr>
            <p:nvPr/>
          </p:nvSpPr>
          <p:spPr bwMode="auto">
            <a:xfrm>
              <a:off x="935038" y="1187302"/>
              <a:ext cx="8109117" cy="1130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59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一个几何体，从前面看是             ，从上面看是              ，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下面符合要求的是（        ）。</a:t>
              </a: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91691" y="1179194"/>
              <a:ext cx="842659" cy="569297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55556" y="1187302"/>
              <a:ext cx="845168" cy="559266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013" y="2789746"/>
            <a:ext cx="1280592" cy="9467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6265" y="2792781"/>
            <a:ext cx="1286661" cy="94071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586" y="2732088"/>
            <a:ext cx="1292732" cy="106210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114800" y="1903015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637858" y="770107"/>
            <a:ext cx="8109117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小明摆了一个几何体，从三个方向看到的图形如下：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128" y="1469897"/>
            <a:ext cx="4265744" cy="1101853"/>
          </a:xfrm>
          <a:prstGeom prst="rect">
            <a:avLst/>
          </a:prstGeom>
        </p:spPr>
      </p:pic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935038" y="2703399"/>
            <a:ext cx="7811937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59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小明摆的几何体是（        ）。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643" y="3405363"/>
            <a:ext cx="1253281" cy="9589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119" y="3400810"/>
            <a:ext cx="1207763" cy="96803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8078" y="3396258"/>
            <a:ext cx="1056034" cy="97713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903746" y="2724600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2800" b="1" dirty="0">
            <a:latin typeface="+mn-lt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974</Words>
  <Application>Microsoft Office PowerPoint</Application>
  <PresentationFormat>全屏显示(16:9)</PresentationFormat>
  <Paragraphs>130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等线 Light</vt:lpstr>
      <vt:lpstr>黑体</vt:lpstr>
      <vt:lpstr>楷体</vt:lpstr>
      <vt:lpstr>Arial</vt:lpstr>
      <vt:lpstr>Times New Roman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Fanmo Peng</cp:lastModifiedBy>
  <cp:revision>257</cp:revision>
  <dcterms:created xsi:type="dcterms:W3CDTF">2017-10-14T09:05:00Z</dcterms:created>
  <dcterms:modified xsi:type="dcterms:W3CDTF">2023-12-08T02:47:22Z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AD903C56632F4E0DA550F30B7A191F06</vt:lpwstr>
  </property>
</Properties>
</file>