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56" r:id="rId3"/>
    <p:sldId id="344" r:id="rId4"/>
    <p:sldId id="356" r:id="rId5"/>
    <p:sldId id="357" r:id="rId6"/>
    <p:sldId id="384" r:id="rId7"/>
    <p:sldId id="385" r:id="rId8"/>
    <p:sldId id="386" r:id="rId9"/>
    <p:sldId id="387" r:id="rId10"/>
    <p:sldId id="388" r:id="rId11"/>
    <p:sldId id="389" r:id="rId12"/>
    <p:sldId id="371" r:id="rId13"/>
    <p:sldId id="372" r:id="rId14"/>
    <p:sldId id="373" r:id="rId15"/>
    <p:sldId id="374" r:id="rId16"/>
    <p:sldId id="328" r:id="rId17"/>
    <p:sldId id="391" r:id="rId18"/>
    <p:sldId id="392" r:id="rId19"/>
    <p:sldId id="393" r:id="rId20"/>
  </p:sldIdLst>
  <p:sldSz cx="9144000" cy="5143500" type="screen16x9"/>
  <p:notesSz cx="6858000" cy="9144000"/>
  <p:embeddedFontLst>
    <p:embeddedFont>
      <p:font typeface="楷体" panose="02010609060101010101" pitchFamily="49" charset="-122"/>
      <p:regular r:id="rId27"/>
    </p:embeddedFont>
    <p:embeddedFont>
      <p:font typeface="黑体" panose="02010609060101010101" pitchFamily="49" charset="-122"/>
      <p:regular r:id="rId28"/>
    </p:embeddedFont>
    <p:embeddedFont>
      <p:font typeface="等线" panose="02010600030101010101" charset="-122"/>
      <p:regular r:id="rId29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A0E9"/>
    <a:srgbClr val="FF0000"/>
    <a:srgbClr val="DB621F"/>
    <a:srgbClr val="723100"/>
    <a:srgbClr val="8DCEFF"/>
    <a:srgbClr val="E72D8B"/>
    <a:srgbClr val="F9CBE2"/>
    <a:srgbClr val="F17FB8"/>
    <a:srgbClr val="0000FF"/>
    <a:srgbClr val="E7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6391" autoAdjust="0"/>
  </p:normalViewPr>
  <p:slideViewPr>
    <p:cSldViewPr snapToGrid="0">
      <p:cViewPr>
        <p:scale>
          <a:sx n="125" d="100"/>
          <a:sy n="125" d="100"/>
        </p:scale>
        <p:origin x="492" y="366"/>
      </p:cViewPr>
      <p:guideLst>
        <p:guide orient="horz" pos="1620"/>
        <p:guide pos="2857"/>
        <p:guide pos="5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font" Target="fonts/font3.fntdata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31092ED-973E-4651-B2FE-9315FA4CECC6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13F6791-5DC8-4C26-B8EA-63C8B5A1D301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nk\Desktop\2.png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88" y="952"/>
            <a:ext cx="9140825" cy="5141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\Users\nk\Desktop\1.png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C:\Users\nk\Desktop\3.png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0424B03-D7EA-42A0-B8B8-B4F79A5E06A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1095153" y="711200"/>
            <a:ext cx="6809011" cy="2268538"/>
          </a:xfrm>
          <a:prstGeom prst="rect">
            <a:avLst/>
          </a:prstGeom>
          <a:noFill/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等线 Light" panose="02010600030101010101" pitchFamily="2" charset="-122"/>
                <a:ea typeface="等线 Light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br>
              <a:rPr lang="en-US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因数和倍数的认识（</a:t>
            </a:r>
            <a:r>
              <a:rPr lang="en-US" altLang="zh-C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zh-CN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lang="zh-CN" alt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2889" y="711200"/>
            <a:ext cx="1096277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9220" name="副标题 6"/>
          <p:cNvSpPr txBox="1">
            <a:spLocks noChangeArrowheads="1"/>
          </p:cNvSpPr>
          <p:nvPr/>
        </p:nvSpPr>
        <p:spPr bwMode="auto">
          <a:xfrm>
            <a:off x="2147888" y="3397250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0"/>
            <a:ext cx="38830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6"/>
          <p:cNvSpPr>
            <a:spLocks noChangeArrowheads="1"/>
          </p:cNvSpPr>
          <p:nvPr/>
        </p:nvSpPr>
        <p:spPr bwMode="auto">
          <a:xfrm>
            <a:off x="468313" y="280988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一、回顾整理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矩形 5"/>
          <p:cNvSpPr>
            <a:spLocks noChangeArrowheads="1"/>
          </p:cNvSpPr>
          <p:nvPr/>
        </p:nvSpPr>
        <p:spPr bwMode="auto">
          <a:xfrm>
            <a:off x="477838" y="1245609"/>
            <a:ext cx="8115300" cy="47666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口算下面各题，说说谁是谁的倍数？谁是谁的因数？</a:t>
            </a:r>
            <a:endParaRPr lang="zh-CN" altLang="en-US" sz="2000" b="1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261900" y="1355726"/>
            <a:ext cx="2932420" cy="2639428"/>
            <a:chOff x="3252287" y="1352242"/>
            <a:chExt cx="2932420" cy="263942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28960">
              <a:off x="3252287" y="1352242"/>
              <a:ext cx="2639428" cy="2639428"/>
            </a:xfrm>
            <a:prstGeom prst="rect">
              <a:avLst/>
            </a:prstGeom>
          </p:spPr>
        </p:pic>
        <p:sp>
          <p:nvSpPr>
            <p:cNvPr id="25" name="文本框 7"/>
            <p:cNvSpPr txBox="1">
              <a:spLocks noChangeArrowheads="1"/>
            </p:cNvSpPr>
            <p:nvPr/>
          </p:nvSpPr>
          <p:spPr bwMode="auto">
            <a:xfrm>
              <a:off x="4114607" y="2338581"/>
              <a:ext cx="2070100" cy="493148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7231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2÷4</a:t>
              </a:r>
              <a:r>
                <a:rPr lang="zh-CN" altLang="en-US" sz="2400" b="1" dirty="0">
                  <a:solidFill>
                    <a:srgbClr val="7231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＝</a:t>
              </a:r>
              <a:endParaRPr lang="zh-CN" altLang="en-US" sz="2400" b="1" dirty="0">
                <a:solidFill>
                  <a:srgbClr val="7231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24551" y="1355726"/>
            <a:ext cx="2932420" cy="2639428"/>
            <a:chOff x="3252287" y="1352242"/>
            <a:chExt cx="2932420" cy="263942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28960">
              <a:off x="3252287" y="1352242"/>
              <a:ext cx="2639428" cy="2639428"/>
            </a:xfrm>
            <a:prstGeom prst="rect">
              <a:avLst/>
            </a:prstGeom>
          </p:spPr>
        </p:pic>
        <p:sp>
          <p:nvSpPr>
            <p:cNvPr id="10" name="文本框 7"/>
            <p:cNvSpPr txBox="1">
              <a:spLocks noChangeArrowheads="1"/>
            </p:cNvSpPr>
            <p:nvPr/>
          </p:nvSpPr>
          <p:spPr bwMode="auto">
            <a:xfrm>
              <a:off x="4114607" y="2338581"/>
              <a:ext cx="2070100" cy="493148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7231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18÷6</a:t>
              </a:r>
              <a:r>
                <a:rPr lang="zh-CN" altLang="en-US" sz="2400" b="1" dirty="0">
                  <a:solidFill>
                    <a:srgbClr val="7231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＝</a:t>
              </a:r>
              <a:endParaRPr lang="zh-CN" altLang="en-US" sz="2400" b="1" dirty="0">
                <a:solidFill>
                  <a:srgbClr val="7231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6402" y="1355726"/>
            <a:ext cx="2938770" cy="2639428"/>
            <a:chOff x="3245937" y="1352242"/>
            <a:chExt cx="2938770" cy="26394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28960">
              <a:off x="3245937" y="1352242"/>
              <a:ext cx="2639428" cy="2639428"/>
            </a:xfrm>
            <a:prstGeom prst="rect">
              <a:avLst/>
            </a:prstGeom>
          </p:spPr>
        </p:pic>
        <p:sp>
          <p:nvSpPr>
            <p:cNvPr id="7" name="文本框 7"/>
            <p:cNvSpPr txBox="1">
              <a:spLocks noChangeArrowheads="1"/>
            </p:cNvSpPr>
            <p:nvPr/>
          </p:nvSpPr>
          <p:spPr bwMode="auto">
            <a:xfrm>
              <a:off x="4114607" y="2338581"/>
              <a:ext cx="2070100" cy="493148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7231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34÷2</a:t>
              </a:r>
              <a:r>
                <a:rPr lang="zh-CN" altLang="en-US" sz="2400" b="1" dirty="0">
                  <a:solidFill>
                    <a:srgbClr val="7231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＝</a:t>
              </a:r>
              <a:endParaRPr lang="zh-CN" altLang="en-US" sz="2400" b="1" dirty="0">
                <a:solidFill>
                  <a:srgbClr val="7231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468313" y="3455000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对于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2÷4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，为什么没有谁是谁的因数，谁是谁的倍数？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8313" y="4106637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的因数只有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吗？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0"/>
            <a:ext cx="706755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469900" y="269875"/>
            <a:ext cx="5951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二、探索找一个数的因数的方法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099" y="1067832"/>
            <a:ext cx="553561" cy="553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4"/>
          <p:cNvSpPr txBox="1"/>
          <p:nvPr/>
        </p:nvSpPr>
        <p:spPr>
          <a:xfrm>
            <a:off x="1089660" y="1098173"/>
            <a:ext cx="50212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kern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的因数有哪些？</a:t>
            </a:r>
            <a:endParaRPr lang="zh-CN" altLang="en-US" sz="2800" b="1" kern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6099" y="1835150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怎么找到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的所有因数？先独立思考，稍后展示交流。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39958" y="2542353"/>
            <a:ext cx="2346167" cy="2151567"/>
            <a:chOff x="939958" y="2542353"/>
            <a:chExt cx="2346167" cy="2151567"/>
          </a:xfrm>
        </p:grpSpPr>
        <p:sp>
          <p:nvSpPr>
            <p:cNvPr id="28" name="矩形: 圆角 27"/>
            <p:cNvSpPr/>
            <p:nvPr/>
          </p:nvSpPr>
          <p:spPr>
            <a:xfrm>
              <a:off x="1022350" y="2549525"/>
              <a:ext cx="2263775" cy="509506"/>
            </a:xfrm>
            <a:prstGeom prst="roundRect">
              <a:avLst>
                <a:gd name="adj" fmla="val 10124"/>
              </a:avLst>
            </a:prstGeom>
            <a:solidFill>
              <a:srgbClr val="8DC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1013460" y="2542353"/>
              <a:ext cx="2270760" cy="2151567"/>
            </a:xfrm>
            <a:prstGeom prst="roundRect">
              <a:avLst>
                <a:gd name="adj" fmla="val 3607"/>
              </a:avLst>
            </a:prstGeom>
            <a:solidFill>
              <a:srgbClr val="8DCEFF">
                <a:alpha val="14902"/>
              </a:srgbClr>
            </a:solidFill>
            <a:ln w="19050">
              <a:solidFill>
                <a:srgbClr val="01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39958" y="2542353"/>
              <a:ext cx="2324100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①列除法算式：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78872" y="2542353"/>
            <a:ext cx="2324100" cy="2151567"/>
            <a:chOff x="4482148" y="2542353"/>
            <a:chExt cx="2324100" cy="2151567"/>
          </a:xfrm>
        </p:grpSpPr>
        <p:sp>
          <p:nvSpPr>
            <p:cNvPr id="31" name="矩形: 圆角 30"/>
            <p:cNvSpPr/>
            <p:nvPr/>
          </p:nvSpPr>
          <p:spPr>
            <a:xfrm>
              <a:off x="4542473" y="2549525"/>
              <a:ext cx="2263775" cy="509506"/>
            </a:xfrm>
            <a:prstGeom prst="roundRect">
              <a:avLst>
                <a:gd name="adj" fmla="val 10124"/>
              </a:avLst>
            </a:prstGeom>
            <a:solidFill>
              <a:srgbClr val="8DC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/>
            <p:cNvSpPr/>
            <p:nvPr/>
          </p:nvSpPr>
          <p:spPr>
            <a:xfrm>
              <a:off x="4533583" y="2542353"/>
              <a:ext cx="2270760" cy="2151567"/>
            </a:xfrm>
            <a:prstGeom prst="roundRect">
              <a:avLst>
                <a:gd name="adj" fmla="val 3607"/>
              </a:avLst>
            </a:prstGeom>
            <a:solidFill>
              <a:srgbClr val="8DCEFF">
                <a:alpha val="14902"/>
              </a:srgbClr>
            </a:solidFill>
            <a:ln w="19050">
              <a:solidFill>
                <a:srgbClr val="01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82148" y="2542353"/>
              <a:ext cx="2324100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②列乘法算式：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395719" y="2513777"/>
            <a:ext cx="2270760" cy="2214196"/>
            <a:chOff x="6395719" y="2513777"/>
            <a:chExt cx="2270760" cy="2214196"/>
          </a:xfrm>
        </p:grpSpPr>
        <p:sp>
          <p:nvSpPr>
            <p:cNvPr id="43" name="矩形: 圆角 42"/>
            <p:cNvSpPr/>
            <p:nvPr/>
          </p:nvSpPr>
          <p:spPr>
            <a:xfrm>
              <a:off x="6395719" y="2542352"/>
              <a:ext cx="2270760" cy="2151567"/>
            </a:xfrm>
            <a:prstGeom prst="roundRect">
              <a:avLst>
                <a:gd name="adj" fmla="val 3607"/>
              </a:avLst>
            </a:prstGeom>
            <a:solidFill>
              <a:srgbClr val="8DCEFF">
                <a:alpha val="14902"/>
              </a:srgbClr>
            </a:solidFill>
            <a:ln w="19050">
              <a:solidFill>
                <a:srgbClr val="01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411279" y="2513777"/>
              <a:ext cx="2226625" cy="2214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solidFill>
                    <a:srgbClr val="C00000"/>
                  </a:solidFill>
                  <a:latin typeface="+mn-lt"/>
                  <a:ea typeface="楷体" panose="02010609060101010101" pitchFamily="49" charset="-122"/>
                </a:rPr>
                <a:t>方法：</a:t>
              </a:r>
              <a:r>
                <a:rPr lang="zh-CN" altLang="en-US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从最小的非</a:t>
              </a:r>
              <a:r>
                <a:rPr lang="en-US" altLang="zh-CN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0</a:t>
              </a:r>
              <a:r>
                <a:rPr lang="zh-CN" altLang="en-US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自然数</a:t>
              </a:r>
              <a:r>
                <a:rPr lang="en-US" altLang="zh-CN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找起，一直找到它本身，找的过程中一对一对地找，写的时候从小到大写。</a:t>
              </a:r>
              <a:endParaRPr lang="zh-CN" altLang="en-US" b="1" dirty="0">
                <a:solidFill>
                  <a:srgbClr val="7231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4" name="矩形: 圆角 3"/>
          <p:cNvSpPr/>
          <p:nvPr/>
        </p:nvSpPr>
        <p:spPr>
          <a:xfrm>
            <a:off x="1980594" y="3132406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2452304" y="3132406"/>
            <a:ext cx="341696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/>
          <p:cNvSpPr/>
          <p:nvPr/>
        </p:nvSpPr>
        <p:spPr>
          <a:xfrm>
            <a:off x="1980594" y="3625554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/>
          <p:cNvSpPr/>
          <p:nvPr/>
        </p:nvSpPr>
        <p:spPr>
          <a:xfrm>
            <a:off x="2449989" y="3625554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1980594" y="4118702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2449989" y="4118702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4108955" y="3132406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4580665" y="3132406"/>
            <a:ext cx="341696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4108955" y="3625554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4578350" y="3625554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: 圆角 17"/>
          <p:cNvSpPr/>
          <p:nvPr/>
        </p:nvSpPr>
        <p:spPr>
          <a:xfrm>
            <a:off x="4108955" y="4118702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: 圆角 18"/>
          <p:cNvSpPr/>
          <p:nvPr/>
        </p:nvSpPr>
        <p:spPr>
          <a:xfrm>
            <a:off x="4578350" y="4118702"/>
            <a:ext cx="193964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22"/>
          <p:cNvSpPr txBox="1">
            <a:spLocks noChangeArrowheads="1"/>
          </p:cNvSpPr>
          <p:nvPr/>
        </p:nvSpPr>
        <p:spPr bwMode="auto">
          <a:xfrm>
            <a:off x="1288891" y="3059031"/>
            <a:ext cx="1944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22"/>
          <p:cNvSpPr txBox="1">
            <a:spLocks noChangeArrowheads="1"/>
          </p:cNvSpPr>
          <p:nvPr/>
        </p:nvSpPr>
        <p:spPr bwMode="auto">
          <a:xfrm>
            <a:off x="1288891" y="3552179"/>
            <a:ext cx="1944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22"/>
          <p:cNvSpPr txBox="1">
            <a:spLocks noChangeArrowheads="1"/>
          </p:cNvSpPr>
          <p:nvPr/>
        </p:nvSpPr>
        <p:spPr bwMode="auto">
          <a:xfrm>
            <a:off x="1288891" y="4045327"/>
            <a:ext cx="1944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22"/>
          <p:cNvSpPr txBox="1">
            <a:spLocks noChangeArrowheads="1"/>
          </p:cNvSpPr>
          <p:nvPr/>
        </p:nvSpPr>
        <p:spPr bwMode="auto">
          <a:xfrm>
            <a:off x="4058285" y="3059031"/>
            <a:ext cx="1944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1×18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文本框 22"/>
          <p:cNvSpPr txBox="1">
            <a:spLocks noChangeArrowheads="1"/>
          </p:cNvSpPr>
          <p:nvPr/>
        </p:nvSpPr>
        <p:spPr bwMode="auto">
          <a:xfrm>
            <a:off x="4058285" y="3552179"/>
            <a:ext cx="1944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2×9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文本框 22"/>
          <p:cNvSpPr txBox="1">
            <a:spLocks noChangeArrowheads="1"/>
          </p:cNvSpPr>
          <p:nvPr/>
        </p:nvSpPr>
        <p:spPr bwMode="auto">
          <a:xfrm>
            <a:off x="4058285" y="4045327"/>
            <a:ext cx="194468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276474" y="1149276"/>
            <a:ext cx="6638926" cy="520848"/>
            <a:chOff x="2209799" y="971550"/>
            <a:chExt cx="6638926" cy="520848"/>
          </a:xfrm>
        </p:grpSpPr>
        <p:sp>
          <p:nvSpPr>
            <p:cNvPr id="2" name="文本框 1"/>
            <p:cNvSpPr txBox="1"/>
            <p:nvPr/>
          </p:nvSpPr>
          <p:spPr>
            <a:xfrm>
              <a:off x="2209799" y="971550"/>
              <a:ext cx="6638926" cy="520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18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的因数有  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 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2 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3 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6 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9 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，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18   </a:t>
              </a:r>
              <a:r>
                <a:rPr lang="zh-CN" altLang="en-US" sz="2400" b="1" dirty="0">
                  <a:latin typeface="+mn-lt"/>
                  <a:ea typeface="楷体" panose="02010609060101010101" pitchFamily="49" charset="-122"/>
                </a:rPr>
                <a:t>。</a:t>
              </a:r>
              <a:r>
                <a:rPr lang="en-US" altLang="zh-CN" sz="2400" b="1" dirty="0">
                  <a:latin typeface="+mn-lt"/>
                  <a:ea typeface="楷体" panose="02010609060101010101" pitchFamily="49" charset="-122"/>
                </a:rPr>
                <a:t>            </a:t>
              </a:r>
              <a:endParaRPr lang="zh-CN" altLang="en-US" sz="2400" b="1" dirty="0">
                <a:latin typeface="+mn-lt"/>
                <a:ea typeface="楷体" panose="02010609060101010101" pitchFamily="49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873500" y="1447948"/>
              <a:ext cx="3625850" cy="0"/>
              <a:chOff x="3873500" y="1447948"/>
              <a:chExt cx="3625850" cy="0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3873500" y="1447948"/>
                <a:ext cx="3683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4497388" y="1447948"/>
                <a:ext cx="3683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5100638" y="1447948"/>
                <a:ext cx="3683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5708650" y="1447948"/>
                <a:ext cx="3683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6332538" y="1447948"/>
                <a:ext cx="3683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6999288" y="1447948"/>
                <a:ext cx="500062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文本框 21"/>
          <p:cNvSpPr txBox="1"/>
          <p:nvPr/>
        </p:nvSpPr>
        <p:spPr>
          <a:xfrm>
            <a:off x="823911" y="1082601"/>
            <a:ext cx="2284413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列举法：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454400" y="2184252"/>
            <a:ext cx="214312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748087" y="3025479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0537" y="3025479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902200" y="3025479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48087" y="3574902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300537" y="3574902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902200" y="3574902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227388" y="2781005"/>
            <a:ext cx="2609850" cy="1613196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823911" y="2184252"/>
            <a:ext cx="2284413" cy="573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</a:rPr>
              <a:t>图示法：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40423" y="463123"/>
            <a:ext cx="409194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7A01"/>
                </a:solidFill>
                <a:latin typeface="+mj-ea"/>
                <a:ea typeface="+mj-ea"/>
              </a:rPr>
              <a:t>▶明确</a:t>
            </a:r>
            <a:r>
              <a:rPr lang="en-US" altLang="zh-CN" sz="2000" b="1" dirty="0">
                <a:solidFill>
                  <a:srgbClr val="FF7A01"/>
                </a:solidFill>
                <a:latin typeface="+mj-ea"/>
                <a:ea typeface="+mj-ea"/>
              </a:rPr>
              <a:t>18</a:t>
            </a:r>
            <a:r>
              <a:rPr lang="zh-CN" altLang="en-US" sz="2000" b="1" dirty="0">
                <a:solidFill>
                  <a:srgbClr val="FF7A01"/>
                </a:solidFill>
                <a:latin typeface="+mj-ea"/>
                <a:ea typeface="+mj-ea"/>
              </a:rPr>
              <a:t>的因数的表示方法</a:t>
            </a:r>
            <a:endParaRPr lang="zh-CN" altLang="en-US" sz="2000" b="1" dirty="0">
              <a:solidFill>
                <a:srgbClr val="FF7A0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6" grpId="0"/>
      <p:bldP spid="27" grpId="0"/>
      <p:bldP spid="28" grpId="0"/>
      <p:bldP spid="29" grpId="0"/>
      <p:bldP spid="30" grpId="0"/>
      <p:bldP spid="32" grpId="0"/>
      <p:bldP spid="33" grpId="0" animBg="1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6574" y="563130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找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的因数和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36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的因数，自主解答后展示交流。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1757885" y="1672342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30÷1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1757885" y="2084316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30÷2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1757885" y="2496290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30÷3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1757885" y="2908264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30÷5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0121" y="1165855"/>
            <a:ext cx="4385682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解答：找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的因数列除法算式，</a:t>
            </a:r>
            <a:endParaRPr lang="zh-CN" altLang="en-US" sz="2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57885" y="3348036"/>
            <a:ext cx="2777603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22"/>
          <p:cNvSpPr txBox="1">
            <a:spLocks noChangeArrowheads="1"/>
          </p:cNvSpPr>
          <p:nvPr/>
        </p:nvSpPr>
        <p:spPr bwMode="auto">
          <a:xfrm>
            <a:off x="5497372" y="1672342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1×36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22"/>
          <p:cNvSpPr txBox="1">
            <a:spLocks noChangeArrowheads="1"/>
          </p:cNvSpPr>
          <p:nvPr/>
        </p:nvSpPr>
        <p:spPr bwMode="auto">
          <a:xfrm>
            <a:off x="5497372" y="2084316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2×18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22"/>
          <p:cNvSpPr txBox="1">
            <a:spLocks noChangeArrowheads="1"/>
          </p:cNvSpPr>
          <p:nvPr/>
        </p:nvSpPr>
        <p:spPr bwMode="auto">
          <a:xfrm>
            <a:off x="5497372" y="2496290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3×12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22"/>
          <p:cNvSpPr txBox="1">
            <a:spLocks noChangeArrowheads="1"/>
          </p:cNvSpPr>
          <p:nvPr/>
        </p:nvSpPr>
        <p:spPr bwMode="auto">
          <a:xfrm>
            <a:off x="5497372" y="2908264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4×9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97372" y="1165855"/>
            <a:ext cx="3424955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找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</a:rPr>
              <a:t>36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</a:rPr>
              <a:t>的因数列乘法算式，</a:t>
            </a:r>
            <a:endParaRPr lang="zh-CN" altLang="en-US" sz="2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97372" y="3850867"/>
            <a:ext cx="2777603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36 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22"/>
          <p:cNvSpPr txBox="1">
            <a:spLocks noChangeArrowheads="1"/>
          </p:cNvSpPr>
          <p:nvPr/>
        </p:nvSpPr>
        <p:spPr bwMode="auto">
          <a:xfrm>
            <a:off x="5497372" y="3317280"/>
            <a:ext cx="1742766" cy="42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6×6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任意多边形: 形状 15"/>
          <p:cNvSpPr/>
          <p:nvPr/>
        </p:nvSpPr>
        <p:spPr>
          <a:xfrm>
            <a:off x="2412538" y="1750198"/>
            <a:ext cx="459155" cy="1584401"/>
          </a:xfrm>
          <a:custGeom>
            <a:avLst/>
            <a:gdLst>
              <a:gd name="connsiteX0" fmla="*/ 22803 w 303327"/>
              <a:gd name="connsiteY0" fmla="*/ 0 h 1695021"/>
              <a:gd name="connsiteX1" fmla="*/ 15876 w 303327"/>
              <a:gd name="connsiteY1" fmla="*/ 1454727 h 1695021"/>
              <a:gd name="connsiteX2" fmla="*/ 202912 w 303327"/>
              <a:gd name="connsiteY2" fmla="*/ 1690254 h 1695021"/>
              <a:gd name="connsiteX3" fmla="*/ 279112 w 303327"/>
              <a:gd name="connsiteY3" fmla="*/ 1427018 h 1695021"/>
              <a:gd name="connsiteX4" fmla="*/ 299894 w 303327"/>
              <a:gd name="connsiteY4" fmla="*/ 48491 h 1695021"/>
              <a:gd name="connsiteX0-1" fmla="*/ 17318 w 307938"/>
              <a:gd name="connsiteY0-2" fmla="*/ 0 h 1646237"/>
              <a:gd name="connsiteX1-3" fmla="*/ 20487 w 307938"/>
              <a:gd name="connsiteY1-4" fmla="*/ 1407015 h 1646237"/>
              <a:gd name="connsiteX2-5" fmla="*/ 207523 w 307938"/>
              <a:gd name="connsiteY2-6" fmla="*/ 1642542 h 1646237"/>
              <a:gd name="connsiteX3-7" fmla="*/ 283723 w 307938"/>
              <a:gd name="connsiteY3-8" fmla="*/ 1379306 h 1646237"/>
              <a:gd name="connsiteX4-9" fmla="*/ 304505 w 307938"/>
              <a:gd name="connsiteY4-10" fmla="*/ 779 h 1646237"/>
              <a:gd name="connsiteX0-11" fmla="*/ 11724 w 302344"/>
              <a:gd name="connsiteY0-12" fmla="*/ 0 h 1646237"/>
              <a:gd name="connsiteX1-13" fmla="*/ 14893 w 302344"/>
              <a:gd name="connsiteY1-14" fmla="*/ 1407015 h 1646237"/>
              <a:gd name="connsiteX2-15" fmla="*/ 201929 w 302344"/>
              <a:gd name="connsiteY2-16" fmla="*/ 1642542 h 1646237"/>
              <a:gd name="connsiteX3-17" fmla="*/ 278129 w 302344"/>
              <a:gd name="connsiteY3-18" fmla="*/ 1379306 h 1646237"/>
              <a:gd name="connsiteX4-19" fmla="*/ 298911 w 302344"/>
              <a:gd name="connsiteY4-20" fmla="*/ 779 h 1646237"/>
              <a:gd name="connsiteX0-21" fmla="*/ 6928 w 297548"/>
              <a:gd name="connsiteY0-22" fmla="*/ 0 h 1656130"/>
              <a:gd name="connsiteX1-23" fmla="*/ 17309 w 297548"/>
              <a:gd name="connsiteY1-24" fmla="*/ 1442170 h 1656130"/>
              <a:gd name="connsiteX2-25" fmla="*/ 197133 w 297548"/>
              <a:gd name="connsiteY2-26" fmla="*/ 1642542 h 1656130"/>
              <a:gd name="connsiteX3-27" fmla="*/ 273333 w 297548"/>
              <a:gd name="connsiteY3-28" fmla="*/ 1379306 h 1656130"/>
              <a:gd name="connsiteX4-29" fmla="*/ 294115 w 297548"/>
              <a:gd name="connsiteY4-30" fmla="*/ 779 h 1656130"/>
              <a:gd name="connsiteX0-31" fmla="*/ 1246 w 291866"/>
              <a:gd name="connsiteY0-32" fmla="*/ 0 h 1656130"/>
              <a:gd name="connsiteX1-33" fmla="*/ 11627 w 291866"/>
              <a:gd name="connsiteY1-34" fmla="*/ 1442170 h 1656130"/>
              <a:gd name="connsiteX2-35" fmla="*/ 191451 w 291866"/>
              <a:gd name="connsiteY2-36" fmla="*/ 1642542 h 1656130"/>
              <a:gd name="connsiteX3-37" fmla="*/ 267651 w 291866"/>
              <a:gd name="connsiteY3-38" fmla="*/ 1379306 h 1656130"/>
              <a:gd name="connsiteX4-39" fmla="*/ 288433 w 291866"/>
              <a:gd name="connsiteY4-40" fmla="*/ 779 h 1656130"/>
              <a:gd name="connsiteX0-41" fmla="*/ 1246 w 291866"/>
              <a:gd name="connsiteY0-42" fmla="*/ 0 h 1681695"/>
              <a:gd name="connsiteX1-43" fmla="*/ 11627 w 291866"/>
              <a:gd name="connsiteY1-44" fmla="*/ 1442170 h 1681695"/>
              <a:gd name="connsiteX2-45" fmla="*/ 129431 w 291866"/>
              <a:gd name="connsiteY2-46" fmla="*/ 1675187 h 1681695"/>
              <a:gd name="connsiteX3-47" fmla="*/ 267651 w 291866"/>
              <a:gd name="connsiteY3-48" fmla="*/ 1379306 h 1681695"/>
              <a:gd name="connsiteX4-49" fmla="*/ 288433 w 291866"/>
              <a:gd name="connsiteY4-50" fmla="*/ 779 h 1681695"/>
              <a:gd name="connsiteX0-51" fmla="*/ 1246 w 291866"/>
              <a:gd name="connsiteY0-52" fmla="*/ 0 h 1676084"/>
              <a:gd name="connsiteX1-53" fmla="*/ 11627 w 291866"/>
              <a:gd name="connsiteY1-54" fmla="*/ 1442170 h 1676084"/>
              <a:gd name="connsiteX2-55" fmla="*/ 129431 w 291866"/>
              <a:gd name="connsiteY2-56" fmla="*/ 1675187 h 1676084"/>
              <a:gd name="connsiteX3-57" fmla="*/ 267651 w 291866"/>
              <a:gd name="connsiteY3-58" fmla="*/ 1379306 h 1676084"/>
              <a:gd name="connsiteX4-59" fmla="*/ 288433 w 291866"/>
              <a:gd name="connsiteY4-60" fmla="*/ 779 h 1676084"/>
              <a:gd name="connsiteX0-61" fmla="*/ 1246 w 291866"/>
              <a:gd name="connsiteY0-62" fmla="*/ 0 h 1676485"/>
              <a:gd name="connsiteX1-63" fmla="*/ 11627 w 291866"/>
              <a:gd name="connsiteY1-64" fmla="*/ 1442170 h 1676485"/>
              <a:gd name="connsiteX2-65" fmla="*/ 129431 w 291866"/>
              <a:gd name="connsiteY2-66" fmla="*/ 1675187 h 1676485"/>
              <a:gd name="connsiteX3-67" fmla="*/ 267651 w 291866"/>
              <a:gd name="connsiteY3-68" fmla="*/ 1379306 h 1676485"/>
              <a:gd name="connsiteX4-69" fmla="*/ 288433 w 291866"/>
              <a:gd name="connsiteY4-70" fmla="*/ 779 h 1676485"/>
              <a:gd name="connsiteX0-71" fmla="*/ 1246 w 291866"/>
              <a:gd name="connsiteY0-72" fmla="*/ 0 h 1723340"/>
              <a:gd name="connsiteX1-73" fmla="*/ 11627 w 291866"/>
              <a:gd name="connsiteY1-74" fmla="*/ 1442170 h 1723340"/>
              <a:gd name="connsiteX2-75" fmla="*/ 123662 w 291866"/>
              <a:gd name="connsiteY2-76" fmla="*/ 1722899 h 1723340"/>
              <a:gd name="connsiteX3-77" fmla="*/ 267651 w 291866"/>
              <a:gd name="connsiteY3-78" fmla="*/ 1379306 h 1723340"/>
              <a:gd name="connsiteX4-79" fmla="*/ 288433 w 291866"/>
              <a:gd name="connsiteY4-80" fmla="*/ 779 h 1723340"/>
              <a:gd name="connsiteX0-81" fmla="*/ 1246 w 291866"/>
              <a:gd name="connsiteY0-82" fmla="*/ 0 h 1722899"/>
              <a:gd name="connsiteX1-83" fmla="*/ 11627 w 291866"/>
              <a:gd name="connsiteY1-84" fmla="*/ 1442170 h 1722899"/>
              <a:gd name="connsiteX2-85" fmla="*/ 123662 w 291866"/>
              <a:gd name="connsiteY2-86" fmla="*/ 1722899 h 1722899"/>
              <a:gd name="connsiteX3-87" fmla="*/ 267651 w 291866"/>
              <a:gd name="connsiteY3-88" fmla="*/ 1379306 h 1722899"/>
              <a:gd name="connsiteX4-89" fmla="*/ 288433 w 291866"/>
              <a:gd name="connsiteY4-90" fmla="*/ 779 h 1722899"/>
              <a:gd name="connsiteX0-91" fmla="*/ 1246 w 291866"/>
              <a:gd name="connsiteY0-92" fmla="*/ 0 h 1722899"/>
              <a:gd name="connsiteX1-93" fmla="*/ 11627 w 291866"/>
              <a:gd name="connsiteY1-94" fmla="*/ 1442170 h 1722899"/>
              <a:gd name="connsiteX2-95" fmla="*/ 123662 w 291866"/>
              <a:gd name="connsiteY2-96" fmla="*/ 1722899 h 1722899"/>
              <a:gd name="connsiteX3-97" fmla="*/ 267651 w 291866"/>
              <a:gd name="connsiteY3-98" fmla="*/ 1379306 h 1722899"/>
              <a:gd name="connsiteX4-99" fmla="*/ 288433 w 291866"/>
              <a:gd name="connsiteY4-100" fmla="*/ 779 h 1722899"/>
              <a:gd name="connsiteX0-101" fmla="*/ 1246 w 291866"/>
              <a:gd name="connsiteY0-102" fmla="*/ 0 h 1722942"/>
              <a:gd name="connsiteX1-103" fmla="*/ 11627 w 291866"/>
              <a:gd name="connsiteY1-104" fmla="*/ 1442170 h 1722942"/>
              <a:gd name="connsiteX2-105" fmla="*/ 123662 w 291866"/>
              <a:gd name="connsiteY2-106" fmla="*/ 1722899 h 1722942"/>
              <a:gd name="connsiteX3-107" fmla="*/ 267651 w 291866"/>
              <a:gd name="connsiteY3-108" fmla="*/ 1379306 h 1722942"/>
              <a:gd name="connsiteX4-109" fmla="*/ 288433 w 291866"/>
              <a:gd name="connsiteY4-110" fmla="*/ 779 h 1722942"/>
              <a:gd name="connsiteX0-111" fmla="*/ 1246 w 291364"/>
              <a:gd name="connsiteY0-112" fmla="*/ 0 h 1723058"/>
              <a:gd name="connsiteX1-113" fmla="*/ 11627 w 291364"/>
              <a:gd name="connsiteY1-114" fmla="*/ 1442170 h 1723058"/>
              <a:gd name="connsiteX2-115" fmla="*/ 123662 w 291364"/>
              <a:gd name="connsiteY2-116" fmla="*/ 1722899 h 1723058"/>
              <a:gd name="connsiteX3-117" fmla="*/ 263325 w 291364"/>
              <a:gd name="connsiteY3-118" fmla="*/ 1437061 h 1723058"/>
              <a:gd name="connsiteX4-119" fmla="*/ 288433 w 291364"/>
              <a:gd name="connsiteY4-120" fmla="*/ 779 h 1723058"/>
              <a:gd name="connsiteX0-121" fmla="*/ 1246 w 291364"/>
              <a:gd name="connsiteY0-122" fmla="*/ 0 h 1723058"/>
              <a:gd name="connsiteX1-123" fmla="*/ 11627 w 291364"/>
              <a:gd name="connsiteY1-124" fmla="*/ 1442170 h 1723058"/>
              <a:gd name="connsiteX2-125" fmla="*/ 123662 w 291364"/>
              <a:gd name="connsiteY2-126" fmla="*/ 1722899 h 1723058"/>
              <a:gd name="connsiteX3-127" fmla="*/ 263325 w 291364"/>
              <a:gd name="connsiteY3-128" fmla="*/ 1437061 h 1723058"/>
              <a:gd name="connsiteX4-129" fmla="*/ 288433 w 291364"/>
              <a:gd name="connsiteY4-130" fmla="*/ 779 h 1723058"/>
              <a:gd name="connsiteX0-131" fmla="*/ 1246 w 281607"/>
              <a:gd name="connsiteY0-132" fmla="*/ 0 h 1723058"/>
              <a:gd name="connsiteX1-133" fmla="*/ 11627 w 281607"/>
              <a:gd name="connsiteY1-134" fmla="*/ 1442170 h 1723058"/>
              <a:gd name="connsiteX2-135" fmla="*/ 123662 w 281607"/>
              <a:gd name="connsiteY2-136" fmla="*/ 1722899 h 1723058"/>
              <a:gd name="connsiteX3-137" fmla="*/ 263325 w 281607"/>
              <a:gd name="connsiteY3-138" fmla="*/ 1437061 h 1723058"/>
              <a:gd name="connsiteX4-139" fmla="*/ 276894 w 281607"/>
              <a:gd name="connsiteY4-140" fmla="*/ 5801 h 1723058"/>
              <a:gd name="connsiteX0-141" fmla="*/ 1246 w 276894"/>
              <a:gd name="connsiteY0-142" fmla="*/ 0 h 1723058"/>
              <a:gd name="connsiteX1-143" fmla="*/ 11627 w 276894"/>
              <a:gd name="connsiteY1-144" fmla="*/ 1442170 h 1723058"/>
              <a:gd name="connsiteX2-145" fmla="*/ 123662 w 276894"/>
              <a:gd name="connsiteY2-146" fmla="*/ 1722899 h 1723058"/>
              <a:gd name="connsiteX3-147" fmla="*/ 263325 w 276894"/>
              <a:gd name="connsiteY3-148" fmla="*/ 1437061 h 1723058"/>
              <a:gd name="connsiteX4-149" fmla="*/ 276894 w 276894"/>
              <a:gd name="connsiteY4-150" fmla="*/ 5801 h 1723058"/>
              <a:gd name="connsiteX0-151" fmla="*/ 1246 w 279464"/>
              <a:gd name="connsiteY0-152" fmla="*/ 0 h 1723009"/>
              <a:gd name="connsiteX1-153" fmla="*/ 11627 w 279464"/>
              <a:gd name="connsiteY1-154" fmla="*/ 1442170 h 1723009"/>
              <a:gd name="connsiteX2-155" fmla="*/ 123662 w 279464"/>
              <a:gd name="connsiteY2-156" fmla="*/ 1722899 h 1723009"/>
              <a:gd name="connsiteX3-157" fmla="*/ 270537 w 279464"/>
              <a:gd name="connsiteY3-158" fmla="*/ 1427017 h 1723009"/>
              <a:gd name="connsiteX4-159" fmla="*/ 276894 w 279464"/>
              <a:gd name="connsiteY4-160" fmla="*/ 5801 h 1723009"/>
              <a:gd name="connsiteX0-161" fmla="*/ 1246 w 276894"/>
              <a:gd name="connsiteY0-162" fmla="*/ 0 h 1723010"/>
              <a:gd name="connsiteX1-163" fmla="*/ 11627 w 276894"/>
              <a:gd name="connsiteY1-164" fmla="*/ 1442170 h 1723010"/>
              <a:gd name="connsiteX2-165" fmla="*/ 123662 w 276894"/>
              <a:gd name="connsiteY2-166" fmla="*/ 1722899 h 1723010"/>
              <a:gd name="connsiteX3-167" fmla="*/ 270537 w 276894"/>
              <a:gd name="connsiteY3-168" fmla="*/ 1427017 h 1723010"/>
              <a:gd name="connsiteX4-169" fmla="*/ 276894 w 276894"/>
              <a:gd name="connsiteY4-170" fmla="*/ 5801 h 1723010"/>
              <a:gd name="connsiteX0-171" fmla="*/ 541 w 278112"/>
              <a:gd name="connsiteY0-172" fmla="*/ 272931 h 1717209"/>
              <a:gd name="connsiteX1-173" fmla="*/ 12845 w 278112"/>
              <a:gd name="connsiteY1-174" fmla="*/ 1436369 h 1717209"/>
              <a:gd name="connsiteX2-175" fmla="*/ 124880 w 278112"/>
              <a:gd name="connsiteY2-176" fmla="*/ 1717098 h 1717209"/>
              <a:gd name="connsiteX3-177" fmla="*/ 271755 w 278112"/>
              <a:gd name="connsiteY3-178" fmla="*/ 1421216 h 1717209"/>
              <a:gd name="connsiteX4-179" fmla="*/ 278112 w 278112"/>
              <a:gd name="connsiteY4-180" fmla="*/ 0 h 17172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8112" h="1717209">
                <a:moveTo>
                  <a:pt x="541" y="272931"/>
                </a:moveTo>
                <a:cubicBezTo>
                  <a:pt x="819" y="874506"/>
                  <a:pt x="-4433" y="1177679"/>
                  <a:pt x="12845" y="1436369"/>
                </a:cubicBezTo>
                <a:cubicBezTo>
                  <a:pt x="28680" y="1679992"/>
                  <a:pt x="56247" y="1709998"/>
                  <a:pt x="124880" y="1717098"/>
                </a:cubicBezTo>
                <a:cubicBezTo>
                  <a:pt x="213706" y="1719178"/>
                  <a:pt x="255591" y="1694843"/>
                  <a:pt x="271755" y="1421216"/>
                </a:cubicBezTo>
                <a:cubicBezTo>
                  <a:pt x="277823" y="1192789"/>
                  <a:pt x="276964" y="713481"/>
                  <a:pt x="278112" y="0"/>
                </a:cubicBezTo>
              </a:path>
            </a:pathLst>
          </a:custGeom>
          <a:noFill/>
          <a:ln>
            <a:solidFill>
              <a:srgbClr val="FF0000">
                <a:alpha val="50196"/>
              </a:srgbClr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5644520" y="1744914"/>
            <a:ext cx="454719" cy="2040273"/>
          </a:xfrm>
          <a:custGeom>
            <a:avLst/>
            <a:gdLst>
              <a:gd name="connsiteX0" fmla="*/ 22803 w 303327"/>
              <a:gd name="connsiteY0" fmla="*/ 0 h 1695021"/>
              <a:gd name="connsiteX1" fmla="*/ 15876 w 303327"/>
              <a:gd name="connsiteY1" fmla="*/ 1454727 h 1695021"/>
              <a:gd name="connsiteX2" fmla="*/ 202912 w 303327"/>
              <a:gd name="connsiteY2" fmla="*/ 1690254 h 1695021"/>
              <a:gd name="connsiteX3" fmla="*/ 279112 w 303327"/>
              <a:gd name="connsiteY3" fmla="*/ 1427018 h 1695021"/>
              <a:gd name="connsiteX4" fmla="*/ 299894 w 303327"/>
              <a:gd name="connsiteY4" fmla="*/ 48491 h 1695021"/>
              <a:gd name="connsiteX0-1" fmla="*/ 17318 w 307938"/>
              <a:gd name="connsiteY0-2" fmla="*/ 0 h 1646237"/>
              <a:gd name="connsiteX1-3" fmla="*/ 20487 w 307938"/>
              <a:gd name="connsiteY1-4" fmla="*/ 1407015 h 1646237"/>
              <a:gd name="connsiteX2-5" fmla="*/ 207523 w 307938"/>
              <a:gd name="connsiteY2-6" fmla="*/ 1642542 h 1646237"/>
              <a:gd name="connsiteX3-7" fmla="*/ 283723 w 307938"/>
              <a:gd name="connsiteY3-8" fmla="*/ 1379306 h 1646237"/>
              <a:gd name="connsiteX4-9" fmla="*/ 304505 w 307938"/>
              <a:gd name="connsiteY4-10" fmla="*/ 779 h 1646237"/>
              <a:gd name="connsiteX0-11" fmla="*/ 11724 w 302344"/>
              <a:gd name="connsiteY0-12" fmla="*/ 0 h 1646237"/>
              <a:gd name="connsiteX1-13" fmla="*/ 14893 w 302344"/>
              <a:gd name="connsiteY1-14" fmla="*/ 1407015 h 1646237"/>
              <a:gd name="connsiteX2-15" fmla="*/ 201929 w 302344"/>
              <a:gd name="connsiteY2-16" fmla="*/ 1642542 h 1646237"/>
              <a:gd name="connsiteX3-17" fmla="*/ 278129 w 302344"/>
              <a:gd name="connsiteY3-18" fmla="*/ 1379306 h 1646237"/>
              <a:gd name="connsiteX4-19" fmla="*/ 298911 w 302344"/>
              <a:gd name="connsiteY4-20" fmla="*/ 779 h 1646237"/>
              <a:gd name="connsiteX0-21" fmla="*/ 6928 w 297548"/>
              <a:gd name="connsiteY0-22" fmla="*/ 0 h 1656130"/>
              <a:gd name="connsiteX1-23" fmla="*/ 17309 w 297548"/>
              <a:gd name="connsiteY1-24" fmla="*/ 1442170 h 1656130"/>
              <a:gd name="connsiteX2-25" fmla="*/ 197133 w 297548"/>
              <a:gd name="connsiteY2-26" fmla="*/ 1642542 h 1656130"/>
              <a:gd name="connsiteX3-27" fmla="*/ 273333 w 297548"/>
              <a:gd name="connsiteY3-28" fmla="*/ 1379306 h 1656130"/>
              <a:gd name="connsiteX4-29" fmla="*/ 294115 w 297548"/>
              <a:gd name="connsiteY4-30" fmla="*/ 779 h 1656130"/>
              <a:gd name="connsiteX0-31" fmla="*/ 1246 w 291866"/>
              <a:gd name="connsiteY0-32" fmla="*/ 0 h 1656130"/>
              <a:gd name="connsiteX1-33" fmla="*/ 11627 w 291866"/>
              <a:gd name="connsiteY1-34" fmla="*/ 1442170 h 1656130"/>
              <a:gd name="connsiteX2-35" fmla="*/ 191451 w 291866"/>
              <a:gd name="connsiteY2-36" fmla="*/ 1642542 h 1656130"/>
              <a:gd name="connsiteX3-37" fmla="*/ 267651 w 291866"/>
              <a:gd name="connsiteY3-38" fmla="*/ 1379306 h 1656130"/>
              <a:gd name="connsiteX4-39" fmla="*/ 288433 w 291866"/>
              <a:gd name="connsiteY4-40" fmla="*/ 779 h 1656130"/>
              <a:gd name="connsiteX0-41" fmla="*/ 1246 w 291866"/>
              <a:gd name="connsiteY0-42" fmla="*/ 0 h 1681695"/>
              <a:gd name="connsiteX1-43" fmla="*/ 11627 w 291866"/>
              <a:gd name="connsiteY1-44" fmla="*/ 1442170 h 1681695"/>
              <a:gd name="connsiteX2-45" fmla="*/ 129431 w 291866"/>
              <a:gd name="connsiteY2-46" fmla="*/ 1675187 h 1681695"/>
              <a:gd name="connsiteX3-47" fmla="*/ 267651 w 291866"/>
              <a:gd name="connsiteY3-48" fmla="*/ 1379306 h 1681695"/>
              <a:gd name="connsiteX4-49" fmla="*/ 288433 w 291866"/>
              <a:gd name="connsiteY4-50" fmla="*/ 779 h 1681695"/>
              <a:gd name="connsiteX0-51" fmla="*/ 1246 w 291866"/>
              <a:gd name="connsiteY0-52" fmla="*/ 0 h 1676084"/>
              <a:gd name="connsiteX1-53" fmla="*/ 11627 w 291866"/>
              <a:gd name="connsiteY1-54" fmla="*/ 1442170 h 1676084"/>
              <a:gd name="connsiteX2-55" fmla="*/ 129431 w 291866"/>
              <a:gd name="connsiteY2-56" fmla="*/ 1675187 h 1676084"/>
              <a:gd name="connsiteX3-57" fmla="*/ 267651 w 291866"/>
              <a:gd name="connsiteY3-58" fmla="*/ 1379306 h 1676084"/>
              <a:gd name="connsiteX4-59" fmla="*/ 288433 w 291866"/>
              <a:gd name="connsiteY4-60" fmla="*/ 779 h 1676084"/>
              <a:gd name="connsiteX0-61" fmla="*/ 1246 w 291866"/>
              <a:gd name="connsiteY0-62" fmla="*/ 0 h 1676485"/>
              <a:gd name="connsiteX1-63" fmla="*/ 11627 w 291866"/>
              <a:gd name="connsiteY1-64" fmla="*/ 1442170 h 1676485"/>
              <a:gd name="connsiteX2-65" fmla="*/ 129431 w 291866"/>
              <a:gd name="connsiteY2-66" fmla="*/ 1675187 h 1676485"/>
              <a:gd name="connsiteX3-67" fmla="*/ 267651 w 291866"/>
              <a:gd name="connsiteY3-68" fmla="*/ 1379306 h 1676485"/>
              <a:gd name="connsiteX4-69" fmla="*/ 288433 w 291866"/>
              <a:gd name="connsiteY4-70" fmla="*/ 779 h 1676485"/>
              <a:gd name="connsiteX0-71" fmla="*/ 1246 w 291866"/>
              <a:gd name="connsiteY0-72" fmla="*/ 0 h 1723340"/>
              <a:gd name="connsiteX1-73" fmla="*/ 11627 w 291866"/>
              <a:gd name="connsiteY1-74" fmla="*/ 1442170 h 1723340"/>
              <a:gd name="connsiteX2-75" fmla="*/ 123662 w 291866"/>
              <a:gd name="connsiteY2-76" fmla="*/ 1722899 h 1723340"/>
              <a:gd name="connsiteX3-77" fmla="*/ 267651 w 291866"/>
              <a:gd name="connsiteY3-78" fmla="*/ 1379306 h 1723340"/>
              <a:gd name="connsiteX4-79" fmla="*/ 288433 w 291866"/>
              <a:gd name="connsiteY4-80" fmla="*/ 779 h 1723340"/>
              <a:gd name="connsiteX0-81" fmla="*/ 1246 w 291866"/>
              <a:gd name="connsiteY0-82" fmla="*/ 0 h 1722899"/>
              <a:gd name="connsiteX1-83" fmla="*/ 11627 w 291866"/>
              <a:gd name="connsiteY1-84" fmla="*/ 1442170 h 1722899"/>
              <a:gd name="connsiteX2-85" fmla="*/ 123662 w 291866"/>
              <a:gd name="connsiteY2-86" fmla="*/ 1722899 h 1722899"/>
              <a:gd name="connsiteX3-87" fmla="*/ 267651 w 291866"/>
              <a:gd name="connsiteY3-88" fmla="*/ 1379306 h 1722899"/>
              <a:gd name="connsiteX4-89" fmla="*/ 288433 w 291866"/>
              <a:gd name="connsiteY4-90" fmla="*/ 779 h 1722899"/>
              <a:gd name="connsiteX0-91" fmla="*/ 1246 w 291866"/>
              <a:gd name="connsiteY0-92" fmla="*/ 0 h 1722899"/>
              <a:gd name="connsiteX1-93" fmla="*/ 11627 w 291866"/>
              <a:gd name="connsiteY1-94" fmla="*/ 1442170 h 1722899"/>
              <a:gd name="connsiteX2-95" fmla="*/ 123662 w 291866"/>
              <a:gd name="connsiteY2-96" fmla="*/ 1722899 h 1722899"/>
              <a:gd name="connsiteX3-97" fmla="*/ 267651 w 291866"/>
              <a:gd name="connsiteY3-98" fmla="*/ 1379306 h 1722899"/>
              <a:gd name="connsiteX4-99" fmla="*/ 288433 w 291866"/>
              <a:gd name="connsiteY4-100" fmla="*/ 779 h 1722899"/>
              <a:gd name="connsiteX0-101" fmla="*/ 1246 w 291866"/>
              <a:gd name="connsiteY0-102" fmla="*/ 0 h 1722942"/>
              <a:gd name="connsiteX1-103" fmla="*/ 11627 w 291866"/>
              <a:gd name="connsiteY1-104" fmla="*/ 1442170 h 1722942"/>
              <a:gd name="connsiteX2-105" fmla="*/ 123662 w 291866"/>
              <a:gd name="connsiteY2-106" fmla="*/ 1722899 h 1722942"/>
              <a:gd name="connsiteX3-107" fmla="*/ 267651 w 291866"/>
              <a:gd name="connsiteY3-108" fmla="*/ 1379306 h 1722942"/>
              <a:gd name="connsiteX4-109" fmla="*/ 288433 w 291866"/>
              <a:gd name="connsiteY4-110" fmla="*/ 779 h 1722942"/>
              <a:gd name="connsiteX0-111" fmla="*/ 1246 w 291364"/>
              <a:gd name="connsiteY0-112" fmla="*/ 0 h 1723058"/>
              <a:gd name="connsiteX1-113" fmla="*/ 11627 w 291364"/>
              <a:gd name="connsiteY1-114" fmla="*/ 1442170 h 1723058"/>
              <a:gd name="connsiteX2-115" fmla="*/ 123662 w 291364"/>
              <a:gd name="connsiteY2-116" fmla="*/ 1722899 h 1723058"/>
              <a:gd name="connsiteX3-117" fmla="*/ 263325 w 291364"/>
              <a:gd name="connsiteY3-118" fmla="*/ 1437061 h 1723058"/>
              <a:gd name="connsiteX4-119" fmla="*/ 288433 w 291364"/>
              <a:gd name="connsiteY4-120" fmla="*/ 779 h 1723058"/>
              <a:gd name="connsiteX0-121" fmla="*/ 1246 w 291364"/>
              <a:gd name="connsiteY0-122" fmla="*/ 0 h 1723058"/>
              <a:gd name="connsiteX1-123" fmla="*/ 11627 w 291364"/>
              <a:gd name="connsiteY1-124" fmla="*/ 1442170 h 1723058"/>
              <a:gd name="connsiteX2-125" fmla="*/ 123662 w 291364"/>
              <a:gd name="connsiteY2-126" fmla="*/ 1722899 h 1723058"/>
              <a:gd name="connsiteX3-127" fmla="*/ 263325 w 291364"/>
              <a:gd name="connsiteY3-128" fmla="*/ 1437061 h 1723058"/>
              <a:gd name="connsiteX4-129" fmla="*/ 288433 w 291364"/>
              <a:gd name="connsiteY4-130" fmla="*/ 779 h 1723058"/>
              <a:gd name="connsiteX0-131" fmla="*/ 1246 w 281607"/>
              <a:gd name="connsiteY0-132" fmla="*/ 0 h 1723058"/>
              <a:gd name="connsiteX1-133" fmla="*/ 11627 w 281607"/>
              <a:gd name="connsiteY1-134" fmla="*/ 1442170 h 1723058"/>
              <a:gd name="connsiteX2-135" fmla="*/ 123662 w 281607"/>
              <a:gd name="connsiteY2-136" fmla="*/ 1722899 h 1723058"/>
              <a:gd name="connsiteX3-137" fmla="*/ 263325 w 281607"/>
              <a:gd name="connsiteY3-138" fmla="*/ 1437061 h 1723058"/>
              <a:gd name="connsiteX4-139" fmla="*/ 276894 w 281607"/>
              <a:gd name="connsiteY4-140" fmla="*/ 5801 h 1723058"/>
              <a:gd name="connsiteX0-141" fmla="*/ 1246 w 276894"/>
              <a:gd name="connsiteY0-142" fmla="*/ 0 h 1723058"/>
              <a:gd name="connsiteX1-143" fmla="*/ 11627 w 276894"/>
              <a:gd name="connsiteY1-144" fmla="*/ 1442170 h 1723058"/>
              <a:gd name="connsiteX2-145" fmla="*/ 123662 w 276894"/>
              <a:gd name="connsiteY2-146" fmla="*/ 1722899 h 1723058"/>
              <a:gd name="connsiteX3-147" fmla="*/ 263325 w 276894"/>
              <a:gd name="connsiteY3-148" fmla="*/ 1437061 h 1723058"/>
              <a:gd name="connsiteX4-149" fmla="*/ 276894 w 276894"/>
              <a:gd name="connsiteY4-150" fmla="*/ 5801 h 1723058"/>
              <a:gd name="connsiteX0-151" fmla="*/ 1246 w 279464"/>
              <a:gd name="connsiteY0-152" fmla="*/ 0 h 1723009"/>
              <a:gd name="connsiteX1-153" fmla="*/ 11627 w 279464"/>
              <a:gd name="connsiteY1-154" fmla="*/ 1442170 h 1723009"/>
              <a:gd name="connsiteX2-155" fmla="*/ 123662 w 279464"/>
              <a:gd name="connsiteY2-156" fmla="*/ 1722899 h 1723009"/>
              <a:gd name="connsiteX3-157" fmla="*/ 270537 w 279464"/>
              <a:gd name="connsiteY3-158" fmla="*/ 1427017 h 1723009"/>
              <a:gd name="connsiteX4-159" fmla="*/ 276894 w 279464"/>
              <a:gd name="connsiteY4-160" fmla="*/ 5801 h 1723009"/>
              <a:gd name="connsiteX0-161" fmla="*/ 1246 w 276894"/>
              <a:gd name="connsiteY0-162" fmla="*/ 0 h 1723010"/>
              <a:gd name="connsiteX1-163" fmla="*/ 11627 w 276894"/>
              <a:gd name="connsiteY1-164" fmla="*/ 1442170 h 1723010"/>
              <a:gd name="connsiteX2-165" fmla="*/ 123662 w 276894"/>
              <a:gd name="connsiteY2-166" fmla="*/ 1722899 h 1723010"/>
              <a:gd name="connsiteX3-167" fmla="*/ 270537 w 276894"/>
              <a:gd name="connsiteY3-168" fmla="*/ 1427017 h 1723010"/>
              <a:gd name="connsiteX4-169" fmla="*/ 276894 w 276894"/>
              <a:gd name="connsiteY4-170" fmla="*/ 5801 h 1723010"/>
              <a:gd name="connsiteX0-171" fmla="*/ 2661 w 275425"/>
              <a:gd name="connsiteY0-172" fmla="*/ 212656 h 1717209"/>
              <a:gd name="connsiteX1-173" fmla="*/ 10158 w 275425"/>
              <a:gd name="connsiteY1-174" fmla="*/ 1436369 h 1717209"/>
              <a:gd name="connsiteX2-175" fmla="*/ 122193 w 275425"/>
              <a:gd name="connsiteY2-176" fmla="*/ 1717098 h 1717209"/>
              <a:gd name="connsiteX3-177" fmla="*/ 269068 w 275425"/>
              <a:gd name="connsiteY3-178" fmla="*/ 1421216 h 1717209"/>
              <a:gd name="connsiteX4-179" fmla="*/ 275425 w 275425"/>
              <a:gd name="connsiteY4-180" fmla="*/ 0 h 171720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5425" h="1717209">
                <a:moveTo>
                  <a:pt x="2661" y="212656"/>
                </a:moveTo>
                <a:cubicBezTo>
                  <a:pt x="2939" y="814231"/>
                  <a:pt x="-7120" y="1177679"/>
                  <a:pt x="10158" y="1436369"/>
                </a:cubicBezTo>
                <a:cubicBezTo>
                  <a:pt x="25993" y="1679992"/>
                  <a:pt x="53560" y="1709998"/>
                  <a:pt x="122193" y="1717098"/>
                </a:cubicBezTo>
                <a:cubicBezTo>
                  <a:pt x="211019" y="1719178"/>
                  <a:pt x="252904" y="1694843"/>
                  <a:pt x="269068" y="1421216"/>
                </a:cubicBezTo>
                <a:cubicBezTo>
                  <a:pt x="275136" y="1192789"/>
                  <a:pt x="274277" y="713481"/>
                  <a:pt x="275425" y="0"/>
                </a:cubicBezTo>
              </a:path>
            </a:pathLst>
          </a:custGeom>
          <a:noFill/>
          <a:ln>
            <a:solidFill>
              <a:srgbClr val="FF0000">
                <a:alpha val="50196"/>
              </a:srgbClr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: 圆角 43"/>
          <p:cNvSpPr/>
          <p:nvPr/>
        </p:nvSpPr>
        <p:spPr>
          <a:xfrm>
            <a:off x="5729459" y="1228341"/>
            <a:ext cx="357441" cy="40427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/>
          <p:cNvSpPr/>
          <p:nvPr/>
        </p:nvSpPr>
        <p:spPr>
          <a:xfrm>
            <a:off x="980038" y="1930570"/>
            <a:ext cx="357441" cy="40427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/>
          <p:cNvSpPr/>
          <p:nvPr/>
        </p:nvSpPr>
        <p:spPr>
          <a:xfrm>
            <a:off x="7172814" y="1930570"/>
            <a:ext cx="357441" cy="40427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/>
          <p:cNvSpPr/>
          <p:nvPr/>
        </p:nvSpPr>
        <p:spPr>
          <a:xfrm>
            <a:off x="980038" y="2605870"/>
            <a:ext cx="357441" cy="40427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: 圆角 47"/>
          <p:cNvSpPr/>
          <p:nvPr/>
        </p:nvSpPr>
        <p:spPr>
          <a:xfrm>
            <a:off x="7646969" y="2605870"/>
            <a:ext cx="357441" cy="40427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/>
          <p:cNvSpPr/>
          <p:nvPr/>
        </p:nvSpPr>
        <p:spPr>
          <a:xfrm>
            <a:off x="980038" y="1228341"/>
            <a:ext cx="357441" cy="404273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26574" y="563130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仔细观察找到的因数，你们发现了什么？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11801" y="1142349"/>
            <a:ext cx="663892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 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。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           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11800" y="1835077"/>
            <a:ext cx="7587963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15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30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。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           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1801" y="2527805"/>
            <a:ext cx="8081884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的因数有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36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。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            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597300" y="1142349"/>
            <a:ext cx="35744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597300" y="1835077"/>
            <a:ext cx="35744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597300" y="2527152"/>
            <a:ext cx="35744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80038" y="3238930"/>
            <a:ext cx="7338272" cy="1352458"/>
          </a:xfrm>
          <a:prstGeom prst="rect">
            <a:avLst/>
          </a:prstGeom>
          <a:solidFill>
            <a:srgbClr val="00B0F0">
              <a:alpha val="10196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1058498" y="3418325"/>
            <a:ext cx="7198398" cy="98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一个数的</a:t>
            </a:r>
            <a:r>
              <a:rPr lang="zh-CN" altLang="en-US" sz="2400" b="1" dirty="0">
                <a:latin typeface="+mj-ea"/>
                <a:ea typeface="+mj-ea"/>
              </a:rPr>
              <a:t>最小因数是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_____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400" b="1" dirty="0">
                <a:latin typeface="+mj-ea"/>
                <a:ea typeface="+mj-ea"/>
              </a:rPr>
              <a:t>最大因数是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________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一个数的因数的</a:t>
            </a:r>
            <a:r>
              <a:rPr lang="zh-CN" altLang="en-US" sz="2400" b="1" dirty="0">
                <a:latin typeface="+mj-ea"/>
                <a:ea typeface="+mj-ea"/>
              </a:rPr>
              <a:t>个数是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114800" y="3413304"/>
            <a:ext cx="4572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578220" y="3413304"/>
            <a:ext cx="142619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它本身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275161" y="3893358"/>
            <a:ext cx="142619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有限的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3" grpId="0" animBg="1"/>
      <p:bldP spid="40" grpId="0"/>
      <p:bldP spid="41" grpId="0"/>
      <p:bldP spid="42" grpId="0"/>
      <p:bldP spid="49" grpId="0" animBg="1"/>
      <p:bldP spid="50" grpId="0"/>
      <p:bldP spid="53" grpId="0"/>
      <p:bldP spid="54" grpId="0"/>
      <p:bldP spid="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019263" y="2636994"/>
            <a:ext cx="7380935" cy="1592538"/>
            <a:chOff x="1022350" y="2500649"/>
            <a:chExt cx="2263775" cy="1793885"/>
          </a:xfrm>
        </p:grpSpPr>
        <p:sp>
          <p:nvSpPr>
            <p:cNvPr id="36" name="矩形: 圆角 35"/>
            <p:cNvSpPr/>
            <p:nvPr/>
          </p:nvSpPr>
          <p:spPr>
            <a:xfrm>
              <a:off x="1022350" y="2549525"/>
              <a:ext cx="2263775" cy="509506"/>
            </a:xfrm>
            <a:prstGeom prst="roundRect">
              <a:avLst>
                <a:gd name="adj" fmla="val 10124"/>
              </a:avLst>
            </a:prstGeom>
            <a:solidFill>
              <a:srgbClr val="8DCE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: 圆角 36"/>
            <p:cNvSpPr/>
            <p:nvPr/>
          </p:nvSpPr>
          <p:spPr>
            <a:xfrm>
              <a:off x="1022381" y="2542353"/>
              <a:ext cx="2262731" cy="1752181"/>
            </a:xfrm>
            <a:prstGeom prst="roundRect">
              <a:avLst>
                <a:gd name="adj" fmla="val 3607"/>
              </a:avLst>
            </a:prstGeom>
            <a:solidFill>
              <a:srgbClr val="8DCEFF">
                <a:alpha val="14902"/>
              </a:srgbClr>
            </a:solidFill>
            <a:ln w="19050">
              <a:solidFill>
                <a:srgbClr val="01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22350" y="2500649"/>
              <a:ext cx="2188044" cy="50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hangingPunct="1">
                <a:lnSpc>
                  <a:spcPct val="13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列乘法算式：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2" name="图片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0"/>
            <a:ext cx="706755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469900" y="269875"/>
            <a:ext cx="5951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三、探索找一个数的倍数的方法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36100" y="1044865"/>
            <a:ext cx="7277242" cy="588510"/>
            <a:chOff x="536100" y="1044865"/>
            <a:chExt cx="7277242" cy="588510"/>
          </a:xfrm>
        </p:grpSpPr>
        <p:pic>
          <p:nvPicPr>
            <p:cNvPr id="5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36100" y="1044865"/>
              <a:ext cx="562546" cy="5885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4"/>
            <p:cNvSpPr txBox="1">
              <a:spLocks noChangeArrowheads="1"/>
            </p:cNvSpPr>
            <p:nvPr/>
          </p:nvSpPr>
          <p:spPr bwMode="auto">
            <a:xfrm>
              <a:off x="1185213" y="1064664"/>
              <a:ext cx="6628129" cy="559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的倍数有哪些？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36101" y="1638912"/>
            <a:ext cx="7986926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先独立解答，稍后展示交流，你是怎样找到的？找到了多少个？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0" name="文本框 72"/>
          <p:cNvSpPr txBox="1">
            <a:spLocks noChangeArrowheads="1"/>
          </p:cNvSpPr>
          <p:nvPr/>
        </p:nvSpPr>
        <p:spPr bwMode="auto">
          <a:xfrm>
            <a:off x="2578402" y="371761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2009926" y="3259959"/>
            <a:ext cx="195112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: 圆角 42"/>
          <p:cNvSpPr/>
          <p:nvPr/>
        </p:nvSpPr>
        <p:spPr>
          <a:xfrm>
            <a:off x="3473391" y="3259959"/>
            <a:ext cx="195112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: 圆角 43"/>
          <p:cNvSpPr/>
          <p:nvPr/>
        </p:nvSpPr>
        <p:spPr>
          <a:xfrm>
            <a:off x="4936856" y="3259959"/>
            <a:ext cx="195112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: 圆角 44"/>
          <p:cNvSpPr/>
          <p:nvPr/>
        </p:nvSpPr>
        <p:spPr>
          <a:xfrm>
            <a:off x="6408920" y="3259959"/>
            <a:ext cx="195112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: 圆角 45"/>
          <p:cNvSpPr/>
          <p:nvPr/>
        </p:nvSpPr>
        <p:spPr>
          <a:xfrm>
            <a:off x="7878392" y="3259959"/>
            <a:ext cx="341696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: 圆角 46"/>
          <p:cNvSpPr/>
          <p:nvPr/>
        </p:nvSpPr>
        <p:spPr>
          <a:xfrm>
            <a:off x="2009926" y="3788135"/>
            <a:ext cx="341696" cy="346397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72"/>
          <p:cNvSpPr txBox="1">
            <a:spLocks noChangeArrowheads="1"/>
          </p:cNvSpPr>
          <p:nvPr/>
        </p:nvSpPr>
        <p:spPr bwMode="auto">
          <a:xfrm>
            <a:off x="1098646" y="3182732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2×1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72"/>
          <p:cNvSpPr txBox="1">
            <a:spLocks noChangeArrowheads="1"/>
          </p:cNvSpPr>
          <p:nvPr/>
        </p:nvSpPr>
        <p:spPr bwMode="auto">
          <a:xfrm>
            <a:off x="2562111" y="3182732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72"/>
          <p:cNvSpPr txBox="1">
            <a:spLocks noChangeArrowheads="1"/>
          </p:cNvSpPr>
          <p:nvPr/>
        </p:nvSpPr>
        <p:spPr bwMode="auto">
          <a:xfrm>
            <a:off x="4027164" y="3182887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2×3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72"/>
          <p:cNvSpPr txBox="1">
            <a:spLocks noChangeArrowheads="1"/>
          </p:cNvSpPr>
          <p:nvPr/>
        </p:nvSpPr>
        <p:spPr bwMode="auto">
          <a:xfrm>
            <a:off x="5490629" y="3176093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2×4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72"/>
          <p:cNvSpPr txBox="1">
            <a:spLocks noChangeArrowheads="1"/>
          </p:cNvSpPr>
          <p:nvPr/>
        </p:nvSpPr>
        <p:spPr bwMode="auto">
          <a:xfrm>
            <a:off x="6955681" y="3173838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72"/>
          <p:cNvSpPr txBox="1">
            <a:spLocks noChangeArrowheads="1"/>
          </p:cNvSpPr>
          <p:nvPr/>
        </p:nvSpPr>
        <p:spPr bwMode="auto">
          <a:xfrm>
            <a:off x="1098646" y="371761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2×6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019263" y="4313398"/>
            <a:ext cx="7377530" cy="429458"/>
            <a:chOff x="6395719" y="2536130"/>
            <a:chExt cx="2270760" cy="419925"/>
          </a:xfrm>
        </p:grpSpPr>
        <p:sp>
          <p:nvSpPr>
            <p:cNvPr id="49" name="矩形: 圆角 48"/>
            <p:cNvSpPr/>
            <p:nvPr/>
          </p:nvSpPr>
          <p:spPr>
            <a:xfrm>
              <a:off x="6395719" y="2542352"/>
              <a:ext cx="2270760" cy="413703"/>
            </a:xfrm>
            <a:prstGeom prst="roundRect">
              <a:avLst>
                <a:gd name="adj" fmla="val 14413"/>
              </a:avLst>
            </a:prstGeom>
            <a:solidFill>
              <a:srgbClr val="8DCEFF">
                <a:alpha val="14902"/>
              </a:srgbClr>
            </a:solidFill>
            <a:ln w="19050">
              <a:solidFill>
                <a:srgbClr val="01A0E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11279" y="2536130"/>
              <a:ext cx="2226625" cy="4137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eaLnBrk="1" hangingPunct="1">
                <a:lnSpc>
                  <a:spcPct val="130000"/>
                </a:lnSpc>
              </a:pPr>
              <a:r>
                <a:rPr lang="zh-CN" altLang="en-US" b="1" dirty="0">
                  <a:solidFill>
                    <a:srgbClr val="C00000"/>
                  </a:solidFill>
                  <a:latin typeface="+mn-lt"/>
                  <a:ea typeface="楷体" panose="02010609060101010101" pitchFamily="49" charset="-122"/>
                </a:rPr>
                <a:t>方法：</a:t>
              </a:r>
              <a:r>
                <a:rPr lang="zh-CN" altLang="en-US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一般用乘法，用</a:t>
              </a:r>
              <a:r>
                <a:rPr lang="en-US" altLang="zh-CN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分别去乘非零自然数，得到的积都是</a:t>
              </a:r>
              <a:r>
                <a:rPr lang="en-US" altLang="zh-CN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723100"/>
                  </a:solidFill>
                  <a:latin typeface="+mn-lt"/>
                  <a:ea typeface="楷体" panose="02010609060101010101" pitchFamily="49" charset="-122"/>
                </a:rPr>
                <a:t>的倍数。</a:t>
              </a:r>
              <a:endParaRPr lang="zh-CN" altLang="en-US" b="1" dirty="0">
                <a:solidFill>
                  <a:srgbClr val="723100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0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0423" y="1239884"/>
            <a:ext cx="2284413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列举法：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01918" y="1231644"/>
            <a:ext cx="663892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40423" y="2091049"/>
            <a:ext cx="2284413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图示法：</a:t>
            </a:r>
            <a:endParaRPr lang="zh-CN" altLang="en-US" sz="2400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4906" y="2091049"/>
            <a:ext cx="214312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48593" y="2690030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01043" y="2690030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02706" y="2690030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48593" y="3227357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01043" y="3227357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802706" y="3227357"/>
            <a:ext cx="71755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716732" y="2625090"/>
            <a:ext cx="3432174" cy="1393445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316582" y="3210878"/>
            <a:ext cx="71755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0423" y="463123"/>
            <a:ext cx="409194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FF7A01"/>
                </a:solidFill>
                <a:latin typeface="+mj-ea"/>
                <a:ea typeface="+mj-ea"/>
              </a:rPr>
              <a:t>▶明确</a:t>
            </a:r>
            <a:r>
              <a:rPr lang="en-US" altLang="zh-CN" sz="2000" b="1" dirty="0">
                <a:solidFill>
                  <a:srgbClr val="FF7A01"/>
                </a:solidFill>
                <a:latin typeface="+mj-ea"/>
                <a:ea typeface="+mj-ea"/>
              </a:rPr>
              <a:t>2</a:t>
            </a:r>
            <a:r>
              <a:rPr lang="zh-CN" altLang="en-US" sz="2000" b="1" dirty="0">
                <a:solidFill>
                  <a:srgbClr val="FF7A01"/>
                </a:solidFill>
                <a:latin typeface="+mj-ea"/>
                <a:ea typeface="+mj-ea"/>
              </a:rPr>
              <a:t>的倍数的表示方法</a:t>
            </a:r>
            <a:endParaRPr lang="zh-CN" altLang="en-US" sz="2000" b="1" dirty="0">
              <a:solidFill>
                <a:srgbClr val="FF7A0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526574" y="563130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找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的倍数和</a:t>
            </a:r>
            <a:r>
              <a:rPr lang="en-US" altLang="zh-CN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的倍数，自主解答后点名汇报。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7343" y="1173954"/>
            <a:ext cx="2310677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列乘法算式：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72"/>
          <p:cNvSpPr txBox="1">
            <a:spLocks noChangeArrowheads="1"/>
          </p:cNvSpPr>
          <p:nvPr/>
        </p:nvSpPr>
        <p:spPr bwMode="auto">
          <a:xfrm>
            <a:off x="2775046" y="1218582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3×1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72"/>
          <p:cNvSpPr txBox="1">
            <a:spLocks noChangeArrowheads="1"/>
          </p:cNvSpPr>
          <p:nvPr/>
        </p:nvSpPr>
        <p:spPr bwMode="auto">
          <a:xfrm>
            <a:off x="4238511" y="1218582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72"/>
          <p:cNvSpPr txBox="1">
            <a:spLocks noChangeArrowheads="1"/>
          </p:cNvSpPr>
          <p:nvPr/>
        </p:nvSpPr>
        <p:spPr bwMode="auto">
          <a:xfrm>
            <a:off x="5703564" y="1218737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3×3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72"/>
          <p:cNvSpPr txBox="1">
            <a:spLocks noChangeArrowheads="1"/>
          </p:cNvSpPr>
          <p:nvPr/>
        </p:nvSpPr>
        <p:spPr bwMode="auto">
          <a:xfrm>
            <a:off x="7167029" y="1211943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3×4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72"/>
          <p:cNvSpPr txBox="1">
            <a:spLocks noChangeArrowheads="1"/>
          </p:cNvSpPr>
          <p:nvPr/>
        </p:nvSpPr>
        <p:spPr bwMode="auto">
          <a:xfrm>
            <a:off x="2775046" y="175346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72"/>
          <p:cNvSpPr txBox="1">
            <a:spLocks noChangeArrowheads="1"/>
          </p:cNvSpPr>
          <p:nvPr/>
        </p:nvSpPr>
        <p:spPr bwMode="auto">
          <a:xfrm>
            <a:off x="4238511" y="175346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3×6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72"/>
          <p:cNvSpPr txBox="1">
            <a:spLocks noChangeArrowheads="1"/>
          </p:cNvSpPr>
          <p:nvPr/>
        </p:nvSpPr>
        <p:spPr bwMode="auto">
          <a:xfrm>
            <a:off x="5751500" y="175346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26360" y="2262553"/>
            <a:ext cx="766753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的倍数有 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97343" y="3040854"/>
            <a:ext cx="2310677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列乘法算式：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72"/>
          <p:cNvSpPr txBox="1">
            <a:spLocks noChangeArrowheads="1"/>
          </p:cNvSpPr>
          <p:nvPr/>
        </p:nvSpPr>
        <p:spPr bwMode="auto">
          <a:xfrm>
            <a:off x="2775046" y="3085482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5×1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72"/>
          <p:cNvSpPr txBox="1">
            <a:spLocks noChangeArrowheads="1"/>
          </p:cNvSpPr>
          <p:nvPr/>
        </p:nvSpPr>
        <p:spPr bwMode="auto">
          <a:xfrm>
            <a:off x="4238511" y="3085482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5×2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72"/>
          <p:cNvSpPr txBox="1">
            <a:spLocks noChangeArrowheads="1"/>
          </p:cNvSpPr>
          <p:nvPr/>
        </p:nvSpPr>
        <p:spPr bwMode="auto">
          <a:xfrm>
            <a:off x="5703564" y="3085637"/>
            <a:ext cx="1919287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5×3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72"/>
          <p:cNvSpPr txBox="1">
            <a:spLocks noChangeArrowheads="1"/>
          </p:cNvSpPr>
          <p:nvPr/>
        </p:nvSpPr>
        <p:spPr bwMode="auto">
          <a:xfrm>
            <a:off x="7167029" y="3078843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5×4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72"/>
          <p:cNvSpPr txBox="1">
            <a:spLocks noChangeArrowheads="1"/>
          </p:cNvSpPr>
          <p:nvPr/>
        </p:nvSpPr>
        <p:spPr bwMode="auto">
          <a:xfrm>
            <a:off x="2775046" y="362036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72"/>
          <p:cNvSpPr txBox="1">
            <a:spLocks noChangeArrowheads="1"/>
          </p:cNvSpPr>
          <p:nvPr/>
        </p:nvSpPr>
        <p:spPr bwMode="auto">
          <a:xfrm>
            <a:off x="4238511" y="362036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5×6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72"/>
          <p:cNvSpPr txBox="1">
            <a:spLocks noChangeArrowheads="1"/>
          </p:cNvSpPr>
          <p:nvPr/>
        </p:nvSpPr>
        <p:spPr bwMode="auto">
          <a:xfrm>
            <a:off x="5751500" y="3620360"/>
            <a:ext cx="1920875" cy="459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zh-CN" altLang="en-US" sz="2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6360" y="4080101"/>
            <a:ext cx="766753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的倍数有 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6574" y="563130"/>
            <a:ext cx="8467111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仔细观察，你发现这些数的倍数有哪些特征呢？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8438" y="1147824"/>
            <a:ext cx="663892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8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 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28438" y="1668672"/>
            <a:ext cx="766753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6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28438" y="2187168"/>
            <a:ext cx="7667537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的倍数有 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80038" y="2964610"/>
            <a:ext cx="7338272" cy="1352458"/>
          </a:xfrm>
          <a:prstGeom prst="rect">
            <a:avLst/>
          </a:prstGeom>
          <a:solidFill>
            <a:srgbClr val="00B0F0">
              <a:alpha val="10196"/>
            </a:srgbClr>
          </a:solidFill>
          <a:ln w="19050">
            <a:solidFill>
              <a:srgbClr val="009ED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058498" y="3144005"/>
            <a:ext cx="7198398" cy="98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一个数的</a:t>
            </a:r>
            <a:r>
              <a:rPr lang="zh-CN" altLang="en-US" sz="2400" b="1" dirty="0">
                <a:latin typeface="+mj-ea"/>
                <a:ea typeface="+mj-ea"/>
              </a:rPr>
              <a:t>最小倍数是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_______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</a:t>
            </a:r>
            <a:r>
              <a:rPr lang="zh-CN" altLang="en-US" sz="2400" b="1" dirty="0">
                <a:latin typeface="+mj-ea"/>
                <a:ea typeface="+mj-ea"/>
              </a:rPr>
              <a:t>最大倍数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一个数的倍数的</a:t>
            </a:r>
            <a:r>
              <a:rPr lang="zh-CN" altLang="en-US" sz="2400" b="1" dirty="0">
                <a:latin typeface="+mj-ea"/>
                <a:ea typeface="+mj-ea"/>
              </a:rPr>
              <a:t>个数是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910648" y="3138984"/>
            <a:ext cx="124968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它本身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75161" y="3619038"/>
            <a:ext cx="142619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无限的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38788" y="3138984"/>
            <a:ext cx="124968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没有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-9525" y="0"/>
            <a:ext cx="5445125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16"/>
          <p:cNvSpPr>
            <a:spLocks noChangeArrowheads="1"/>
          </p:cNvSpPr>
          <p:nvPr/>
        </p:nvSpPr>
        <p:spPr bwMode="auto">
          <a:xfrm>
            <a:off x="444500" y="270510"/>
            <a:ext cx="4511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四、巩固练习</a:t>
            </a:r>
            <a:r>
              <a:rPr lang="en-US" altLang="zh-CN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形成技能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628" name="TextBox 3"/>
          <p:cNvSpPr txBox="1">
            <a:spLocks noChangeArrowheads="1"/>
          </p:cNvSpPr>
          <p:nvPr/>
        </p:nvSpPr>
        <p:spPr bwMode="auto">
          <a:xfrm>
            <a:off x="468313" y="953169"/>
            <a:ext cx="550576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j-ea"/>
                <a:ea typeface="+mj-ea"/>
              </a:rPr>
              <a:t>）写</a:t>
            </a: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出下面各数的因数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9" name="文本框 37"/>
          <p:cNvSpPr txBox="1">
            <a:spLocks noChangeArrowheads="1"/>
          </p:cNvSpPr>
          <p:nvPr/>
        </p:nvSpPr>
        <p:spPr bwMode="auto">
          <a:xfrm>
            <a:off x="1686084" y="1508007"/>
            <a:ext cx="5667216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10         17         28          32          48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1024573" y="2045858"/>
            <a:ext cx="7662224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1024572" y="2618548"/>
            <a:ext cx="766222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22"/>
          <p:cNvSpPr txBox="1">
            <a:spLocks noChangeArrowheads="1"/>
          </p:cNvSpPr>
          <p:nvPr/>
        </p:nvSpPr>
        <p:spPr bwMode="auto">
          <a:xfrm>
            <a:off x="1024573" y="3191238"/>
            <a:ext cx="7662226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1024573" y="3763928"/>
            <a:ext cx="766222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22"/>
          <p:cNvSpPr txBox="1">
            <a:spLocks noChangeArrowheads="1"/>
          </p:cNvSpPr>
          <p:nvPr/>
        </p:nvSpPr>
        <p:spPr bwMode="auto">
          <a:xfrm>
            <a:off x="1024573" y="4336620"/>
            <a:ext cx="766222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974080" y="1132022"/>
            <a:ext cx="2968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P7 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练习二 第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2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68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498475" y="390525"/>
            <a:ext cx="812736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）写出下面各数的倍数（各写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个）。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1478915" y="1673695"/>
            <a:ext cx="72374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1478914" y="2294408"/>
            <a:ext cx="72374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1478915" y="2900833"/>
            <a:ext cx="7237412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50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22"/>
          <p:cNvSpPr txBox="1">
            <a:spLocks noChangeArrowheads="1"/>
          </p:cNvSpPr>
          <p:nvPr/>
        </p:nvSpPr>
        <p:spPr bwMode="auto">
          <a:xfrm>
            <a:off x="1478916" y="3519958"/>
            <a:ext cx="7237412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1478915" y="4112095"/>
            <a:ext cx="7237412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的倍数有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27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文本框 37"/>
          <p:cNvSpPr txBox="1">
            <a:spLocks noChangeArrowheads="1"/>
          </p:cNvSpPr>
          <p:nvPr/>
        </p:nvSpPr>
        <p:spPr bwMode="auto">
          <a:xfrm>
            <a:off x="1701880" y="1063625"/>
            <a:ext cx="5667216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4           7          10           6           9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/>
          <p:cNvSpPr txBox="1">
            <a:spLocks noChangeArrowheads="1"/>
          </p:cNvSpPr>
          <p:nvPr/>
        </p:nvSpPr>
        <p:spPr bwMode="auto">
          <a:xfrm>
            <a:off x="242412" y="796471"/>
            <a:ext cx="858615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判断下面的说法是否正确，并说一说你的理由。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394652" y="2069465"/>
            <a:ext cx="8308975" cy="1961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…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                             （       ）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的倍数只有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           （       ） 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36÷9=4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所以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                     （       ） 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5.7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                                              （       ）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123906" y="2016125"/>
            <a:ext cx="48953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7123906" y="2520456"/>
            <a:ext cx="54534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7154641" y="3456986"/>
            <a:ext cx="54534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×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7185708" y="3006086"/>
            <a:ext cx="45247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√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5290" y="1452076"/>
            <a:ext cx="2893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P7 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练习二 第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5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68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323840" y="324276"/>
            <a:ext cx="381381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</a:rPr>
              <a:t>3.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</a:rPr>
              <a:t> 猜数游戏。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113" y="873571"/>
            <a:ext cx="2820749" cy="19379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601" y="2985578"/>
            <a:ext cx="3000187" cy="193792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396658" y="507346"/>
            <a:ext cx="3000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P8 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练习二 第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7</a:t>
            </a:r>
            <a:r>
              <a:rPr lang="zh-CN" altLang="en-US" sz="1600" dirty="0">
                <a:solidFill>
                  <a:srgbClr val="68000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68000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680000"/>
              </a:solidFill>
              <a:latin typeface="+mn-lt"/>
              <a:ea typeface="+mj-ea"/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823965" y="1163253"/>
            <a:ext cx="1923602" cy="935328"/>
          </a:xfrm>
          <a:prstGeom prst="wedgeRoundRectCallout">
            <a:avLst>
              <a:gd name="adj1" fmla="val 55754"/>
              <a:gd name="adj2" fmla="val -11595"/>
              <a:gd name="adj3" fmla="val 16667"/>
            </a:avLst>
          </a:prstGeom>
          <a:solidFill>
            <a:srgbClr val="FFFFFF"/>
          </a:solidFill>
          <a:ln w="19050">
            <a:solidFill>
              <a:srgbClr val="DB621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它是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的因数，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又是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6066362" y="1176415"/>
            <a:ext cx="2243805" cy="1015683"/>
          </a:xfrm>
          <a:prstGeom prst="wedgeRoundRectCallout">
            <a:avLst>
              <a:gd name="adj1" fmla="val -61784"/>
              <a:gd name="adj2" fmla="val -6631"/>
              <a:gd name="adj3" fmla="val 16667"/>
            </a:avLst>
          </a:prstGeom>
          <a:solidFill>
            <a:srgbClr val="FFFFFF"/>
          </a:solidFill>
          <a:ln w="19050">
            <a:solidFill>
              <a:srgbClr val="DB621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它可能是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中的一个。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6069171" y="3215876"/>
            <a:ext cx="2240995" cy="990626"/>
          </a:xfrm>
          <a:prstGeom prst="wedgeRoundRectCallout">
            <a:avLst>
              <a:gd name="adj1" fmla="val -61784"/>
              <a:gd name="adj2" fmla="val -6631"/>
              <a:gd name="adj3" fmla="val 16667"/>
            </a:avLst>
          </a:prstGeom>
          <a:solidFill>
            <a:srgbClr val="FFFFFF"/>
          </a:solidFill>
          <a:ln w="19050">
            <a:solidFill>
              <a:srgbClr val="DB621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我知道了，它是</a:t>
            </a:r>
            <a:r>
              <a:rPr lang="en-US" altLang="zh-CN" sz="2000" b="1" dirty="0">
                <a:solidFill>
                  <a:srgbClr val="DB621F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_______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6298417" y="3609796"/>
            <a:ext cx="6270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812087" y="3215876"/>
            <a:ext cx="1935480" cy="935329"/>
          </a:xfrm>
          <a:prstGeom prst="wedgeRoundRectCallout">
            <a:avLst>
              <a:gd name="adj1" fmla="val 55754"/>
              <a:gd name="adj2" fmla="val -11595"/>
              <a:gd name="adj3" fmla="val 16667"/>
            </a:avLst>
          </a:prstGeom>
          <a:solidFill>
            <a:srgbClr val="FFFFFF"/>
          </a:solidFill>
          <a:ln w="19050">
            <a:solidFill>
              <a:srgbClr val="DB621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它也是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的</a:t>
            </a:r>
            <a:endParaRPr lang="en-US" altLang="zh-CN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000" b="1" dirty="0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倍数。</a:t>
            </a:r>
            <a:endParaRPr lang="zh-CN" altLang="en-US" sz="2000" b="1" dirty="0"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下 11"/>
          <p:cNvSpPr/>
          <p:nvPr/>
        </p:nvSpPr>
        <p:spPr>
          <a:xfrm>
            <a:off x="4389154" y="2823921"/>
            <a:ext cx="287079" cy="31459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0" y="0"/>
            <a:ext cx="350520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6"/>
          <p:cNvSpPr>
            <a:spLocks noChangeArrowheads="1"/>
          </p:cNvSpPr>
          <p:nvPr/>
        </p:nvSpPr>
        <p:spPr bwMode="auto">
          <a:xfrm>
            <a:off x="444500" y="270510"/>
            <a:ext cx="32435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五、课堂小结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1107" y="1570770"/>
            <a:ext cx="7868761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通过今天的学习，你们知道怎样找一个数的因数吗？一个数的因数有什么特点？</a:t>
            </a:r>
            <a:endParaRPr lang="en-US" altLang="zh-CN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1107" y="2751870"/>
            <a:ext cx="786876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05246"/>
                </a:solidFill>
                <a:latin typeface="+mn-lt"/>
                <a:ea typeface="楷体" panose="02010609060101010101" pitchFamily="49" charset="-122"/>
              </a:rPr>
              <a:t>怎样找一个数的倍数？一个数的倍数有什么特点？</a:t>
            </a:r>
            <a:endParaRPr lang="zh-CN" altLang="en-US" sz="2400" b="1" dirty="0">
              <a:solidFill>
                <a:srgbClr val="005246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MConnector"/>
          <p:cNvSpPr/>
          <p:nvPr/>
        </p:nvSpPr>
        <p:spPr>
          <a:xfrm>
            <a:off x="3423088" y="1842044"/>
            <a:ext cx="2224800" cy="618000"/>
          </a:xfrm>
          <a:custGeom>
            <a:avLst/>
            <a:gdLst/>
            <a:ahLst/>
            <a:cxnLst/>
            <a:rect l="0" t="0" r="0" b="0"/>
            <a:pathLst>
              <a:path w="2224800" h="618000" fill="none">
                <a:moveTo>
                  <a:pt x="1112400" y="-309000"/>
                </a:moveTo>
                <a:lnTo>
                  <a:pt x="1112400" y="-86108"/>
                </a:lnTo>
                <a:lnTo>
                  <a:pt x="-1050600" y="-86108"/>
                </a:lnTo>
                <a:cubicBezTo>
                  <a:pt x="-1084714" y="-86108"/>
                  <a:pt x="-1112400" y="-58422"/>
                  <a:pt x="-1112400" y="-24308"/>
                </a:cubicBezTo>
                <a:lnTo>
                  <a:pt x="-1112400" y="30900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MMConnector"/>
          <p:cNvSpPr/>
          <p:nvPr/>
        </p:nvSpPr>
        <p:spPr>
          <a:xfrm>
            <a:off x="1563938" y="2763894"/>
            <a:ext cx="1493500" cy="463500"/>
          </a:xfrm>
          <a:custGeom>
            <a:avLst/>
            <a:gdLst/>
            <a:ahLst/>
            <a:cxnLst/>
            <a:rect l="0" t="0" r="0" b="0"/>
            <a:pathLst>
              <a:path w="1493500" h="463500" fill="none">
                <a:moveTo>
                  <a:pt x="746750" y="-231750"/>
                </a:moveTo>
                <a:lnTo>
                  <a:pt x="746750" y="-55208"/>
                </a:lnTo>
                <a:lnTo>
                  <a:pt x="-684950" y="-55208"/>
                </a:lnTo>
                <a:cubicBezTo>
                  <a:pt x="-719064" y="-55208"/>
                  <a:pt x="-746750" y="-27522"/>
                  <a:pt x="-746750" y="6592"/>
                </a:cubicBezTo>
                <a:lnTo>
                  <a:pt x="-746750" y="23175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MMConnector"/>
          <p:cNvSpPr/>
          <p:nvPr/>
        </p:nvSpPr>
        <p:spPr>
          <a:xfrm>
            <a:off x="2197388" y="2763894"/>
            <a:ext cx="226600" cy="286958"/>
          </a:xfrm>
          <a:custGeom>
            <a:avLst/>
            <a:gdLst/>
            <a:ahLst/>
            <a:cxnLst/>
            <a:rect l="0" t="0" r="0" b="0"/>
            <a:pathLst>
              <a:path w="226600" h="286958" fill="none">
                <a:moveTo>
                  <a:pt x="113300" y="-55208"/>
                </a:moveTo>
                <a:lnTo>
                  <a:pt x="-51500" y="-55208"/>
                </a:lnTo>
                <a:cubicBezTo>
                  <a:pt x="-85614" y="-55208"/>
                  <a:pt x="-113300" y="-27522"/>
                  <a:pt x="-113300" y="6592"/>
                </a:cubicBezTo>
                <a:lnTo>
                  <a:pt x="-113300" y="23175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MMConnector"/>
          <p:cNvSpPr/>
          <p:nvPr/>
        </p:nvSpPr>
        <p:spPr>
          <a:xfrm>
            <a:off x="2944138" y="2880578"/>
            <a:ext cx="1361162" cy="919319"/>
          </a:xfrm>
          <a:custGeom>
            <a:avLst/>
            <a:gdLst/>
            <a:ahLst/>
            <a:cxnLst/>
            <a:rect l="0" t="0" r="0" b="0"/>
            <a:pathLst>
              <a:path w="1266900" h="286958" fill="none">
                <a:moveTo>
                  <a:pt x="-633450" y="-55208"/>
                </a:moveTo>
                <a:lnTo>
                  <a:pt x="571650" y="-55208"/>
                </a:lnTo>
                <a:cubicBezTo>
                  <a:pt x="605764" y="-55208"/>
                  <a:pt x="633450" y="-27522"/>
                  <a:pt x="633450" y="6592"/>
                </a:cubicBezTo>
                <a:lnTo>
                  <a:pt x="633450" y="23175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MMConnector"/>
          <p:cNvSpPr/>
          <p:nvPr/>
        </p:nvSpPr>
        <p:spPr>
          <a:xfrm>
            <a:off x="5601538" y="1842044"/>
            <a:ext cx="2132100" cy="618000"/>
          </a:xfrm>
          <a:custGeom>
            <a:avLst/>
            <a:gdLst/>
            <a:ahLst/>
            <a:cxnLst/>
            <a:rect l="0" t="0" r="0" b="0"/>
            <a:pathLst>
              <a:path w="2132100" h="618000" fill="none">
                <a:moveTo>
                  <a:pt x="-1066050" y="-309000"/>
                </a:moveTo>
                <a:lnTo>
                  <a:pt x="-1066050" y="-86108"/>
                </a:lnTo>
                <a:lnTo>
                  <a:pt x="1004250" y="-86108"/>
                </a:lnTo>
                <a:cubicBezTo>
                  <a:pt x="1038364" y="-86108"/>
                  <a:pt x="1066050" y="-58422"/>
                  <a:pt x="1066050" y="-24308"/>
                </a:cubicBezTo>
                <a:lnTo>
                  <a:pt x="1066050" y="30900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MMConnector"/>
          <p:cNvSpPr/>
          <p:nvPr/>
        </p:nvSpPr>
        <p:spPr>
          <a:xfrm>
            <a:off x="5954313" y="2763894"/>
            <a:ext cx="1426550" cy="463500"/>
          </a:xfrm>
          <a:custGeom>
            <a:avLst/>
            <a:gdLst/>
            <a:ahLst/>
            <a:cxnLst/>
            <a:rect l="0" t="0" r="0" b="0"/>
            <a:pathLst>
              <a:path w="1426550" h="463500" fill="none">
                <a:moveTo>
                  <a:pt x="713275" y="-231750"/>
                </a:moveTo>
                <a:lnTo>
                  <a:pt x="713275" y="-55208"/>
                </a:lnTo>
                <a:lnTo>
                  <a:pt x="-651475" y="-55208"/>
                </a:lnTo>
                <a:cubicBezTo>
                  <a:pt x="-685589" y="-55208"/>
                  <a:pt x="-713275" y="-27522"/>
                  <a:pt x="-713275" y="6592"/>
                </a:cubicBezTo>
                <a:lnTo>
                  <a:pt x="-713275" y="23175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MMConnector"/>
          <p:cNvSpPr/>
          <p:nvPr/>
        </p:nvSpPr>
        <p:spPr>
          <a:xfrm>
            <a:off x="6634113" y="2763894"/>
            <a:ext cx="66950" cy="286958"/>
          </a:xfrm>
          <a:custGeom>
            <a:avLst/>
            <a:gdLst/>
            <a:ahLst/>
            <a:cxnLst/>
            <a:rect l="0" t="0" r="0" b="0"/>
            <a:pathLst>
              <a:path w="66950" h="286958" fill="none">
                <a:moveTo>
                  <a:pt x="33475" y="-55208"/>
                </a:moveTo>
                <a:cubicBezTo>
                  <a:pt x="-5789" y="-55208"/>
                  <a:pt x="-33475" y="-27522"/>
                  <a:pt x="-33475" y="6592"/>
                </a:cubicBezTo>
                <a:lnTo>
                  <a:pt x="-33475" y="23175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MMConnector"/>
          <p:cNvSpPr/>
          <p:nvPr/>
        </p:nvSpPr>
        <p:spPr>
          <a:xfrm>
            <a:off x="7347388" y="2885813"/>
            <a:ext cx="1359600" cy="924879"/>
          </a:xfrm>
          <a:custGeom>
            <a:avLst/>
            <a:gdLst/>
            <a:ahLst/>
            <a:cxnLst/>
            <a:rect l="0" t="0" r="0" b="0"/>
            <a:pathLst>
              <a:path w="1359600" h="286958" fill="none">
                <a:moveTo>
                  <a:pt x="-679800" y="-55208"/>
                </a:moveTo>
                <a:lnTo>
                  <a:pt x="618000" y="-55208"/>
                </a:lnTo>
                <a:cubicBezTo>
                  <a:pt x="652114" y="-55208"/>
                  <a:pt x="679800" y="-27522"/>
                  <a:pt x="679800" y="6592"/>
                </a:cubicBezTo>
                <a:lnTo>
                  <a:pt x="679800" y="231750"/>
                </a:lnTo>
              </a:path>
            </a:pathLst>
          </a:custGeom>
          <a:noFill/>
          <a:ln w="19050" cap="rnd">
            <a:solidFill>
              <a:srgbClr val="5383C3"/>
            </a:solidFill>
            <a:round/>
          </a:ln>
        </p:spPr>
        <p:txBody>
          <a:bodyPr/>
          <a:lstStyle/>
          <a:p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MainIdea"/>
          <p:cNvSpPr/>
          <p:nvPr/>
        </p:nvSpPr>
        <p:spPr>
          <a:xfrm>
            <a:off x="2807336" y="945944"/>
            <a:ext cx="3456304" cy="587100"/>
          </a:xfrm>
          <a:custGeom>
            <a:avLst/>
            <a:gdLst>
              <a:gd name="rtl" fmla="*/ 209090 w 2533800"/>
              <a:gd name="rtt" fmla="*/ 159135 h 587100"/>
              <a:gd name="rtr" fmla="*/ 2320590 w 2533800"/>
              <a:gd name="rtb" fmla="*/ 416635 h 587100"/>
            </a:gdLst>
            <a:ahLst/>
            <a:cxnLst/>
            <a:rect l="rtl" t="rtt" r="rtr" b="rtb"/>
            <a:pathLst>
              <a:path w="2533800" h="587100">
                <a:moveTo>
                  <a:pt x="0" y="0"/>
                </a:moveTo>
                <a:lnTo>
                  <a:pt x="2533800" y="0"/>
                </a:lnTo>
                <a:lnTo>
                  <a:pt x="2533800" y="587100"/>
                </a:lnTo>
                <a:lnTo>
                  <a:pt x="0" y="587100"/>
                </a:lnTo>
                <a:lnTo>
                  <a:pt x="0" y="0"/>
                </a:lnTo>
                <a:close/>
              </a:path>
            </a:pathLst>
          </a:custGeom>
          <a:solidFill>
            <a:srgbClr val="01A0E9">
              <a:alpha val="10196"/>
            </a:srgbClr>
          </a:solidFill>
          <a:ln w="28575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2400" dirty="0">
                <a:solidFill>
                  <a:srgbClr val="4873AB"/>
                </a:solidFill>
                <a:latin typeface="+mn-lt"/>
                <a:ea typeface="+mj-ea"/>
              </a:rPr>
              <a:t>因数和倍数的认识（2）</a:t>
            </a:r>
            <a:endParaRPr sz="2400" dirty="0">
              <a:solidFill>
                <a:srgbClr val="4873AB"/>
              </a:solidFill>
              <a:latin typeface="+mn-lt"/>
              <a:ea typeface="+mj-ea"/>
            </a:endParaRPr>
          </a:p>
        </p:txBody>
      </p:sp>
      <p:sp>
        <p:nvSpPr>
          <p:cNvPr id="37" name="MainTopic"/>
          <p:cNvSpPr/>
          <p:nvPr/>
        </p:nvSpPr>
        <p:spPr>
          <a:xfrm>
            <a:off x="1532114" y="2151044"/>
            <a:ext cx="1557148" cy="381100"/>
          </a:xfrm>
          <a:custGeom>
            <a:avLst/>
            <a:gdLst>
              <a:gd name="rtl" fmla="*/ 178190 w 1225700"/>
              <a:gd name="rtt" fmla="*/ 76735 h 381100"/>
              <a:gd name="rtr" fmla="*/ 1043390 w 1225700"/>
              <a:gd name="rtb" fmla="*/ 293035 h 381100"/>
            </a:gdLst>
            <a:ahLst/>
            <a:cxnLst/>
            <a:rect l="rtl" t="rtt" r="rtr" b="rtb"/>
            <a:pathLst>
              <a:path w="1225700" h="381100">
                <a:moveTo>
                  <a:pt x="0" y="0"/>
                </a:moveTo>
                <a:lnTo>
                  <a:pt x="1225700" y="0"/>
                </a:lnTo>
                <a:lnTo>
                  <a:pt x="1225700" y="381100"/>
                </a:lnTo>
                <a:lnTo>
                  <a:pt x="0" y="3811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2000" b="1" dirty="0" err="1">
                <a:solidFill>
                  <a:srgbClr val="4873A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因数的特征</a:t>
            </a:r>
            <a:endParaRPr sz="2000" b="1" dirty="0">
              <a:solidFill>
                <a:srgbClr val="4873A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SubTopic"/>
          <p:cNvSpPr/>
          <p:nvPr/>
        </p:nvSpPr>
        <p:spPr>
          <a:xfrm>
            <a:off x="217213" y="2995643"/>
            <a:ext cx="1400800" cy="321229"/>
          </a:xfrm>
          <a:custGeom>
            <a:avLst/>
            <a:gdLst>
              <a:gd name="rtl" fmla="*/ 85490 w 968200"/>
              <a:gd name="rtt" fmla="*/ 25235 h 257500"/>
              <a:gd name="rtr" fmla="*/ 878590 w 968200"/>
              <a:gd name="rtb" fmla="*/ 220935 h 257500"/>
            </a:gdLst>
            <a:ahLst/>
            <a:cxnLst/>
            <a:rect l="rtl" t="rtt" r="rtr" b="rtb"/>
            <a:pathLst>
              <a:path w="968200" h="257500">
                <a:moveTo>
                  <a:pt x="0" y="0"/>
                </a:moveTo>
                <a:lnTo>
                  <a:pt x="968200" y="0"/>
                </a:lnTo>
                <a:lnTo>
                  <a:pt x="968200" y="257500"/>
                </a:lnTo>
                <a:lnTo>
                  <a:pt x="0" y="2575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600" b="1" dirty="0">
                <a:latin typeface="+mn-lt"/>
                <a:ea typeface="楷体" panose="02010609060101010101" pitchFamily="49" charset="-122"/>
              </a:rPr>
              <a:t>最小因数是1</a:t>
            </a:r>
            <a:endParaRPr sz="16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9" name="SubTopic"/>
          <p:cNvSpPr/>
          <p:nvPr/>
        </p:nvSpPr>
        <p:spPr>
          <a:xfrm>
            <a:off x="1692264" y="2995643"/>
            <a:ext cx="1823948" cy="321229"/>
          </a:xfrm>
          <a:custGeom>
            <a:avLst/>
            <a:gdLst>
              <a:gd name="rtl" fmla="*/ 85490 w 1287500"/>
              <a:gd name="rtt" fmla="*/ 25235 h 257500"/>
              <a:gd name="rtr" fmla="*/ 1197890 w 1287500"/>
              <a:gd name="rtb" fmla="*/ 220935 h 257500"/>
            </a:gdLst>
            <a:ahLst/>
            <a:cxnLst/>
            <a:rect l="rtl" t="rtt" r="rtr" b="rtb"/>
            <a:pathLst>
              <a:path w="1287500" h="257500">
                <a:moveTo>
                  <a:pt x="0" y="0"/>
                </a:moveTo>
                <a:lnTo>
                  <a:pt x="1287500" y="0"/>
                </a:lnTo>
                <a:lnTo>
                  <a:pt x="1287500" y="257500"/>
                </a:lnTo>
                <a:lnTo>
                  <a:pt x="0" y="2575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最大因数是它本身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SubTopic"/>
          <p:cNvSpPr/>
          <p:nvPr/>
        </p:nvSpPr>
        <p:spPr>
          <a:xfrm>
            <a:off x="2712236" y="3634243"/>
            <a:ext cx="1730704" cy="321229"/>
          </a:xfrm>
          <a:custGeom>
            <a:avLst/>
            <a:gdLst>
              <a:gd name="rtl" fmla="*/ 85490 w 1421400"/>
              <a:gd name="rtt" fmla="*/ 25235 h 257500"/>
              <a:gd name="rtr" fmla="*/ 1331790 w 1421400"/>
              <a:gd name="rtb" fmla="*/ 220935 h 257500"/>
            </a:gdLst>
            <a:ahLst/>
            <a:cxnLst/>
            <a:rect l="rtl" t="rtt" r="rtr" b="rtb"/>
            <a:pathLst>
              <a:path w="1421400" h="257500">
                <a:moveTo>
                  <a:pt x="0" y="0"/>
                </a:moveTo>
                <a:lnTo>
                  <a:pt x="1421400" y="0"/>
                </a:lnTo>
                <a:lnTo>
                  <a:pt x="1421400" y="257500"/>
                </a:lnTo>
                <a:lnTo>
                  <a:pt x="0" y="2575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因数的个数是有限的</a:t>
            </a:r>
            <a:endParaRPr sz="1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MainTopic"/>
          <p:cNvSpPr/>
          <p:nvPr/>
        </p:nvSpPr>
        <p:spPr>
          <a:xfrm>
            <a:off x="5889014" y="2151044"/>
            <a:ext cx="1557148" cy="381100"/>
          </a:xfrm>
          <a:custGeom>
            <a:avLst/>
            <a:gdLst>
              <a:gd name="rtl" fmla="*/ 178190 w 1225700"/>
              <a:gd name="rtt" fmla="*/ 76735 h 381100"/>
              <a:gd name="rtr" fmla="*/ 1043390 w 1225700"/>
              <a:gd name="rtb" fmla="*/ 293035 h 381100"/>
            </a:gdLst>
            <a:ahLst/>
            <a:cxnLst/>
            <a:rect l="rtl" t="rtt" r="rtr" b="rtb"/>
            <a:pathLst>
              <a:path w="1225700" h="381100">
                <a:moveTo>
                  <a:pt x="0" y="0"/>
                </a:moveTo>
                <a:lnTo>
                  <a:pt x="1225700" y="0"/>
                </a:lnTo>
                <a:lnTo>
                  <a:pt x="1225700" y="381100"/>
                </a:lnTo>
                <a:lnTo>
                  <a:pt x="0" y="3811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2000" b="1">
                <a:solidFill>
                  <a:srgbClr val="4873A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倍数的特征</a:t>
            </a:r>
            <a:endParaRPr sz="2000" b="1">
              <a:solidFill>
                <a:srgbClr val="4873A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SubTopic"/>
          <p:cNvSpPr/>
          <p:nvPr/>
        </p:nvSpPr>
        <p:spPr>
          <a:xfrm>
            <a:off x="4350056" y="2995643"/>
            <a:ext cx="1781964" cy="321229"/>
          </a:xfrm>
          <a:custGeom>
            <a:avLst/>
            <a:gdLst>
              <a:gd name="rtl" fmla="*/ 85490 w 1287500"/>
              <a:gd name="rtt" fmla="*/ 25235 h 257500"/>
              <a:gd name="rtr" fmla="*/ 1197890 w 1287500"/>
              <a:gd name="rtb" fmla="*/ 220935 h 257500"/>
            </a:gdLst>
            <a:ahLst/>
            <a:cxnLst/>
            <a:rect l="rtl" t="rtt" r="rtr" b="rtb"/>
            <a:pathLst>
              <a:path w="1287500" h="257500">
                <a:moveTo>
                  <a:pt x="0" y="0"/>
                </a:moveTo>
                <a:lnTo>
                  <a:pt x="1287500" y="0"/>
                </a:lnTo>
                <a:lnTo>
                  <a:pt x="1287500" y="257500"/>
                </a:lnTo>
                <a:lnTo>
                  <a:pt x="0" y="2575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最小倍数是它本身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SubTopic"/>
          <p:cNvSpPr/>
          <p:nvPr/>
        </p:nvSpPr>
        <p:spPr>
          <a:xfrm>
            <a:off x="6238942" y="2995643"/>
            <a:ext cx="1596640" cy="321229"/>
          </a:xfrm>
          <a:custGeom>
            <a:avLst/>
            <a:gdLst>
              <a:gd name="rtl" fmla="*/ 85490 w 1153600"/>
              <a:gd name="rtt" fmla="*/ 25235 h 257500"/>
              <a:gd name="rtr" fmla="*/ 1063990 w 1153600"/>
              <a:gd name="rtb" fmla="*/ 220935 h 257500"/>
            </a:gdLst>
            <a:ahLst/>
            <a:cxnLst/>
            <a:rect l="rtl" t="rtt" r="rtr" b="rtb"/>
            <a:pathLst>
              <a:path w="1153600" h="257500">
                <a:moveTo>
                  <a:pt x="0" y="0"/>
                </a:moveTo>
                <a:lnTo>
                  <a:pt x="1153600" y="0"/>
                </a:lnTo>
                <a:lnTo>
                  <a:pt x="1153600" y="257500"/>
                </a:lnTo>
                <a:lnTo>
                  <a:pt x="0" y="2575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6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没有最大的倍数</a:t>
            </a:r>
            <a:endParaRPr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SubTopic"/>
          <p:cNvSpPr/>
          <p:nvPr/>
        </p:nvSpPr>
        <p:spPr>
          <a:xfrm>
            <a:off x="7161836" y="3634243"/>
            <a:ext cx="1730704" cy="321229"/>
          </a:xfrm>
          <a:custGeom>
            <a:avLst/>
            <a:gdLst>
              <a:gd name="rtl" fmla="*/ 85490 w 1421400"/>
              <a:gd name="rtt" fmla="*/ 25235 h 257500"/>
              <a:gd name="rtr" fmla="*/ 1331790 w 1421400"/>
              <a:gd name="rtb" fmla="*/ 220935 h 257500"/>
            </a:gdLst>
            <a:ahLst/>
            <a:cxnLst/>
            <a:rect l="rtl" t="rtt" r="rtr" b="rtb"/>
            <a:pathLst>
              <a:path w="1421400" h="257500">
                <a:moveTo>
                  <a:pt x="0" y="0"/>
                </a:moveTo>
                <a:lnTo>
                  <a:pt x="1421400" y="0"/>
                </a:lnTo>
                <a:lnTo>
                  <a:pt x="1421400" y="257500"/>
                </a:lnTo>
                <a:lnTo>
                  <a:pt x="0" y="257500"/>
                </a:lnTo>
                <a:lnTo>
                  <a:pt x="0" y="0"/>
                </a:lnTo>
                <a:close/>
              </a:path>
            </a:pathLst>
          </a:custGeom>
          <a:noFill/>
          <a:ln w="19050" cap="flat">
            <a:solidFill>
              <a:srgbClr val="5383C3"/>
            </a:solidFill>
            <a:round/>
          </a:ln>
        </p:spPr>
        <p:txBody>
          <a:bodyPr wrap="none" lIns="0" tIns="0" rIns="0" bIns="22500" rtlCol="0" anchor="ctr"/>
          <a:lstStyle/>
          <a:p>
            <a:pPr algn="ctr"/>
            <a:r>
              <a:rPr sz="1400" b="1" dirty="0" err="1">
                <a:latin typeface="楷体" panose="02010609060101010101" pitchFamily="49" charset="-122"/>
                <a:ea typeface="楷体" panose="02010609060101010101" pitchFamily="49" charset="-122"/>
              </a:rPr>
              <a:t>倍数的个数是无限的</a:t>
            </a:r>
            <a:endParaRPr sz="1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"/>
          <a:stretch>
            <a:fillRect/>
          </a:stretch>
        </p:blipFill>
        <p:spPr bwMode="auto">
          <a:xfrm>
            <a:off x="0" y="0"/>
            <a:ext cx="3505200" cy="107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444500" y="270510"/>
            <a:ext cx="30607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六、作业设计</a:t>
            </a:r>
            <a:endParaRPr lang="zh-CN" altLang="en-US" sz="3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444500" y="1194458"/>
            <a:ext cx="8249920" cy="63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填一填。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5274" y="867886"/>
            <a:ext cx="7935913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（见“状元成才路”系列丛书</a:t>
            </a:r>
            <a:r>
              <a:rPr lang="en-US" altLang="zh-CN" b="1" dirty="0">
                <a:solidFill>
                  <a:srgbClr val="FF7A01"/>
                </a:solidFill>
                <a:latin typeface="+mn-lt"/>
                <a:ea typeface="+mj-ea"/>
              </a:rPr>
              <a:t>《</a:t>
            </a: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创优作业</a:t>
            </a:r>
            <a:r>
              <a:rPr lang="en-US" altLang="zh-CN" b="1" dirty="0">
                <a:solidFill>
                  <a:srgbClr val="FF7A01"/>
                </a:solidFill>
                <a:latin typeface="+mn-lt"/>
                <a:ea typeface="+mj-ea"/>
              </a:rPr>
              <a:t>100</a:t>
            </a: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分</a:t>
            </a:r>
            <a:r>
              <a:rPr lang="en-US" altLang="zh-CN" b="1" dirty="0">
                <a:solidFill>
                  <a:srgbClr val="FF7A01"/>
                </a:solidFill>
                <a:latin typeface="+mn-lt"/>
                <a:ea typeface="+mj-ea"/>
              </a:rPr>
              <a:t>》</a:t>
            </a:r>
            <a:r>
              <a:rPr lang="zh-CN" altLang="en-US" b="1" dirty="0">
                <a:solidFill>
                  <a:srgbClr val="FF7A01"/>
                </a:solidFill>
                <a:latin typeface="+mn-lt"/>
                <a:ea typeface="+mj-ea"/>
              </a:rPr>
              <a:t>对应课时作业。）</a:t>
            </a:r>
            <a:endParaRPr lang="zh-CN" altLang="en-US" b="1" dirty="0">
              <a:solidFill>
                <a:srgbClr val="FF7A01"/>
              </a:solidFill>
              <a:latin typeface="+mn-lt"/>
              <a:ea typeface="+mj-ea"/>
            </a:endParaRPr>
          </a:p>
        </p:txBody>
      </p:sp>
      <p:sp>
        <p:nvSpPr>
          <p:cNvPr id="6" name="矩形 2"/>
          <p:cNvSpPr>
            <a:spLocks noChangeArrowheads="1"/>
          </p:cNvSpPr>
          <p:nvPr/>
        </p:nvSpPr>
        <p:spPr bwMode="auto">
          <a:xfrm>
            <a:off x="444500" y="1839867"/>
            <a:ext cx="890524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1. 32÷1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＝（     ），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32÷2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＝（     ），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32÷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（     ）＝（     ），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827088" y="2439262"/>
            <a:ext cx="852265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所以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32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的因数有（                                        ）。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矩形 2"/>
          <p:cNvSpPr>
            <a:spLocks noChangeArrowheads="1"/>
          </p:cNvSpPr>
          <p:nvPr/>
        </p:nvSpPr>
        <p:spPr bwMode="auto">
          <a:xfrm>
            <a:off x="444500" y="3264807"/>
            <a:ext cx="890524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2. 4×1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＝（     ），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4×2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＝（     ），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4×3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＝（     ），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矩形 2"/>
          <p:cNvSpPr>
            <a:spLocks noChangeArrowheads="1"/>
          </p:cNvSpPr>
          <p:nvPr/>
        </p:nvSpPr>
        <p:spPr bwMode="auto">
          <a:xfrm>
            <a:off x="827088" y="3939699"/>
            <a:ext cx="8522652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4×4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＝（    ），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······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所以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的倍数有（                             ）。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79320" y="186537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535488" y="186537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61760" y="186537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48600" y="186537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322160" y="2486943"/>
            <a:ext cx="411496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95500" y="3298267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301330" y="3298267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46520" y="3298267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57400" y="3988399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987574" y="4025973"/>
            <a:ext cx="3156426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···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444500" y="1306467"/>
            <a:ext cx="869950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3.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一个数比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小，它既是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的倍数，又有因数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7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，这个数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   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是（        ）。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44500" y="2731407"/>
            <a:ext cx="8699500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4.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一个数的最大因数和最小倍数都是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9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楷体" panose="02010609060101010101" pitchFamily="49" charset="-122"/>
              </a:rPr>
              <a:t>，这个数是（      ）。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4000" y="1865373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2360" y="2758957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lt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2482</Words>
  <Application>WPS 演示</Application>
  <PresentationFormat>全屏显示(16:9)</PresentationFormat>
  <Paragraphs>351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宋体</vt:lpstr>
      <vt:lpstr>Wingdings</vt:lpstr>
      <vt:lpstr>楷体</vt:lpstr>
      <vt:lpstr>Times New Roman</vt:lpstr>
      <vt:lpstr>黑体</vt:lpstr>
      <vt:lpstr>等线 Light</vt:lpstr>
      <vt:lpstr>楷体_GB2312</vt:lpstr>
      <vt:lpstr>微软雅黑</vt:lpstr>
      <vt:lpstr>Arial Unicode MS</vt:lpstr>
      <vt:lpstr>等线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400</cp:revision>
  <dcterms:created xsi:type="dcterms:W3CDTF">2016-01-14T07:05:00Z</dcterms:created>
  <dcterms:modified xsi:type="dcterms:W3CDTF">2023-11-02T01:22:21Z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ED8CD36E4A574C5AB25F6531D7C35435</vt:lpwstr>
  </property>
</Properties>
</file>