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327" r:id="rId4"/>
    <p:sldId id="258" r:id="rId5"/>
    <p:sldId id="259" r:id="rId6"/>
    <p:sldId id="260" r:id="rId7"/>
    <p:sldId id="261" r:id="rId8"/>
    <p:sldId id="262" r:id="rId9"/>
    <p:sldId id="263" r:id="rId10"/>
    <p:sldId id="374" r:id="rId11"/>
    <p:sldId id="265" r:id="rId12"/>
    <p:sldId id="268" r:id="rId13"/>
    <p:sldId id="271" r:id="rId14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06"/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3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8" y="120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8"/>
          <p:cNvGrpSpPr/>
          <p:nvPr userDrawn="1"/>
        </p:nvGrpSpPr>
        <p:grpSpPr bwMode="auto">
          <a:xfrm>
            <a:off x="3090863" y="2571750"/>
            <a:ext cx="3390900" cy="638175"/>
            <a:chOff x="2867028" y="1613922"/>
            <a:chExt cx="3390807" cy="638002"/>
          </a:xfrm>
        </p:grpSpPr>
        <p:sp>
          <p:nvSpPr>
            <p:cNvPr id="8" name="任意多边形 23"/>
            <p:cNvSpPr/>
            <p:nvPr/>
          </p:nvSpPr>
          <p:spPr>
            <a:xfrm rot="180856">
              <a:off x="2867028" y="2010689"/>
              <a:ext cx="2895521" cy="241235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67248">
                  <a:moveTo>
                    <a:pt x="0" y="125909"/>
                  </a:moveTo>
                  <a:cubicBezTo>
                    <a:pt x="646289" y="151309"/>
                    <a:pt x="1245042" y="64603"/>
                    <a:pt x="1891331" y="90003"/>
                  </a:cubicBezTo>
                  <a:cubicBezTo>
                    <a:pt x="2148153" y="115403"/>
                    <a:pt x="1342197" y="175918"/>
                    <a:pt x="1303254" y="166203"/>
                  </a:cubicBezTo>
                  <a:cubicBezTo>
                    <a:pt x="1264311" y="156488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9" name="图片 10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5731267" y="1613922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D494BF4-DEEA-4B0B-BB4F-A0B5B178271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012950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练习二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P7-P8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练习二）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950" y="1343449"/>
            <a:ext cx="821329" cy="92293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26"/>
          <p:cNvSpPr txBox="1">
            <a:spLocks noChangeArrowheads="1"/>
          </p:cNvSpPr>
          <p:nvPr/>
        </p:nvSpPr>
        <p:spPr bwMode="auto">
          <a:xfrm>
            <a:off x="252413" y="588963"/>
            <a:ext cx="8382000" cy="673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把符合条件的数填入相应的热气球里。</a:t>
            </a:r>
            <a:endParaRPr lang="zh-CN" altLang="en-US" sz="3200" b="1" dirty="0">
              <a:solidFill>
                <a:srgbClr val="000000"/>
              </a:solidFill>
              <a:latin typeface="+mj-lt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21507" name="Picture 1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2771" y="1316909"/>
            <a:ext cx="8381999" cy="313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875597" y="2357046"/>
            <a:ext cx="3651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TextBox 16"/>
          <p:cNvSpPr txBox="1">
            <a:spLocks noChangeArrowheads="1"/>
          </p:cNvSpPr>
          <p:nvPr/>
        </p:nvSpPr>
        <p:spPr bwMode="auto">
          <a:xfrm>
            <a:off x="1228022" y="2334821"/>
            <a:ext cx="363538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TextBox 17"/>
          <p:cNvSpPr txBox="1">
            <a:spLocks noChangeArrowheads="1"/>
          </p:cNvSpPr>
          <p:nvPr/>
        </p:nvSpPr>
        <p:spPr bwMode="auto">
          <a:xfrm>
            <a:off x="1578860" y="2334821"/>
            <a:ext cx="36512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Box 18"/>
          <p:cNvSpPr txBox="1">
            <a:spLocks noChangeArrowheads="1"/>
          </p:cNvSpPr>
          <p:nvPr/>
        </p:nvSpPr>
        <p:spPr bwMode="auto">
          <a:xfrm>
            <a:off x="1931285" y="2334821"/>
            <a:ext cx="36512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2283710" y="2334821"/>
            <a:ext cx="365125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TextBox 20"/>
          <p:cNvSpPr txBox="1">
            <a:spLocks noChangeArrowheads="1"/>
          </p:cNvSpPr>
          <p:nvPr/>
        </p:nvSpPr>
        <p:spPr bwMode="auto">
          <a:xfrm>
            <a:off x="823913" y="2810321"/>
            <a:ext cx="3651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TextBox 21"/>
          <p:cNvSpPr txBox="1">
            <a:spLocks noChangeArrowheads="1"/>
          </p:cNvSpPr>
          <p:nvPr/>
        </p:nvSpPr>
        <p:spPr bwMode="auto">
          <a:xfrm>
            <a:off x="1139826" y="2810321"/>
            <a:ext cx="5429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TextBox 22"/>
          <p:cNvSpPr txBox="1">
            <a:spLocks noChangeArrowheads="1"/>
          </p:cNvSpPr>
          <p:nvPr/>
        </p:nvSpPr>
        <p:spPr bwMode="auto">
          <a:xfrm>
            <a:off x="2128838" y="2788096"/>
            <a:ext cx="544513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TextBox 23"/>
          <p:cNvSpPr txBox="1">
            <a:spLocks noChangeArrowheads="1"/>
          </p:cNvSpPr>
          <p:nvPr/>
        </p:nvSpPr>
        <p:spPr bwMode="auto">
          <a:xfrm>
            <a:off x="1633538" y="2788096"/>
            <a:ext cx="544513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TextBox 24"/>
          <p:cNvSpPr txBox="1">
            <a:spLocks noChangeArrowheads="1"/>
          </p:cNvSpPr>
          <p:nvPr/>
        </p:nvSpPr>
        <p:spPr bwMode="auto">
          <a:xfrm>
            <a:off x="6323013" y="2222319"/>
            <a:ext cx="365125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TextBox 25"/>
          <p:cNvSpPr txBox="1">
            <a:spLocks noChangeArrowheads="1"/>
          </p:cNvSpPr>
          <p:nvPr/>
        </p:nvSpPr>
        <p:spPr bwMode="auto">
          <a:xfrm>
            <a:off x="6677025" y="2222319"/>
            <a:ext cx="363538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TextBox 26"/>
          <p:cNvSpPr txBox="1">
            <a:spLocks noChangeArrowheads="1"/>
          </p:cNvSpPr>
          <p:nvPr/>
        </p:nvSpPr>
        <p:spPr bwMode="auto">
          <a:xfrm>
            <a:off x="7029450" y="2222319"/>
            <a:ext cx="3651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0" name="TextBox 27"/>
          <p:cNvSpPr txBox="1">
            <a:spLocks noChangeArrowheads="1"/>
          </p:cNvSpPr>
          <p:nvPr/>
        </p:nvSpPr>
        <p:spPr bwMode="auto">
          <a:xfrm>
            <a:off x="7383463" y="2222319"/>
            <a:ext cx="363537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" name="TextBox 28"/>
          <p:cNvSpPr txBox="1">
            <a:spLocks noChangeArrowheads="1"/>
          </p:cNvSpPr>
          <p:nvPr/>
        </p:nvSpPr>
        <p:spPr bwMode="auto">
          <a:xfrm>
            <a:off x="7735888" y="2222319"/>
            <a:ext cx="365125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2" name="TextBox 29"/>
          <p:cNvSpPr txBox="1">
            <a:spLocks noChangeArrowheads="1"/>
          </p:cNvSpPr>
          <p:nvPr/>
        </p:nvSpPr>
        <p:spPr bwMode="auto">
          <a:xfrm>
            <a:off x="8089900" y="2222319"/>
            <a:ext cx="363538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TextBox 30"/>
          <p:cNvSpPr txBox="1">
            <a:spLocks noChangeArrowheads="1"/>
          </p:cNvSpPr>
          <p:nvPr/>
        </p:nvSpPr>
        <p:spPr bwMode="auto">
          <a:xfrm>
            <a:off x="6419850" y="2655739"/>
            <a:ext cx="544513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TextBox 31"/>
          <p:cNvSpPr txBox="1">
            <a:spLocks noChangeArrowheads="1"/>
          </p:cNvSpPr>
          <p:nvPr/>
        </p:nvSpPr>
        <p:spPr bwMode="auto">
          <a:xfrm>
            <a:off x="6894513" y="2655739"/>
            <a:ext cx="5429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5" name="TextBox 32"/>
          <p:cNvSpPr txBox="1">
            <a:spLocks noChangeArrowheads="1"/>
          </p:cNvSpPr>
          <p:nvPr/>
        </p:nvSpPr>
        <p:spPr bwMode="auto">
          <a:xfrm>
            <a:off x="7367588" y="2655739"/>
            <a:ext cx="54451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" name="TextBox 33"/>
          <p:cNvSpPr txBox="1">
            <a:spLocks noChangeArrowheads="1"/>
          </p:cNvSpPr>
          <p:nvPr/>
        </p:nvSpPr>
        <p:spPr bwMode="auto">
          <a:xfrm>
            <a:off x="7842250" y="2655739"/>
            <a:ext cx="5429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7" name="TextBox 34"/>
          <p:cNvSpPr txBox="1">
            <a:spLocks noChangeArrowheads="1"/>
          </p:cNvSpPr>
          <p:nvPr/>
        </p:nvSpPr>
        <p:spPr bwMode="auto">
          <a:xfrm>
            <a:off x="6878638" y="3038326"/>
            <a:ext cx="54292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8" name="TextBox 35"/>
          <p:cNvSpPr txBox="1">
            <a:spLocks noChangeArrowheads="1"/>
          </p:cNvSpPr>
          <p:nvPr/>
        </p:nvSpPr>
        <p:spPr bwMode="auto">
          <a:xfrm>
            <a:off x="7424738" y="3038326"/>
            <a:ext cx="544512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34047" y="1219009"/>
            <a:ext cx="2934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练习二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4" name="TextBox 3"/>
          <p:cNvSpPr txBox="1">
            <a:spLocks noChangeArrowheads="1"/>
          </p:cNvSpPr>
          <p:nvPr/>
        </p:nvSpPr>
        <p:spPr bwMode="auto">
          <a:xfrm>
            <a:off x="242888" y="436563"/>
            <a:ext cx="5638800" cy="627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+mj-ea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+mj-ea"/>
                <a:ea typeface="+mj-ea"/>
                <a:cs typeface="Times New Roman" panose="02020603050405020304" pitchFamily="18" charset="0"/>
              </a:rPr>
              <a:t>）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写出下面各数的因数。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219" name="文本框 37"/>
          <p:cNvSpPr txBox="1">
            <a:spLocks noChangeArrowheads="1"/>
          </p:cNvSpPr>
          <p:nvPr/>
        </p:nvSpPr>
        <p:spPr bwMode="auto">
          <a:xfrm>
            <a:off x="1860550" y="990600"/>
            <a:ext cx="542448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10       17       28        32        48</a:t>
            </a:r>
            <a:endParaRPr lang="en-US" altLang="zh-CN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22"/>
          <p:cNvSpPr txBox="1">
            <a:spLocks noChangeArrowheads="1"/>
          </p:cNvSpPr>
          <p:nvPr/>
        </p:nvSpPr>
        <p:spPr bwMode="auto">
          <a:xfrm>
            <a:off x="477838" y="1758950"/>
            <a:ext cx="536733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的因数有：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文本框 22"/>
          <p:cNvSpPr txBox="1">
            <a:spLocks noChangeArrowheads="1"/>
          </p:cNvSpPr>
          <p:nvPr/>
        </p:nvSpPr>
        <p:spPr bwMode="auto">
          <a:xfrm>
            <a:off x="477838" y="2395538"/>
            <a:ext cx="5148262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的因数有：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endParaRPr lang="zh-C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22"/>
          <p:cNvSpPr txBox="1">
            <a:spLocks noChangeArrowheads="1"/>
          </p:cNvSpPr>
          <p:nvPr/>
        </p:nvSpPr>
        <p:spPr bwMode="auto">
          <a:xfrm>
            <a:off x="477838" y="3033713"/>
            <a:ext cx="72644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的因数有：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22"/>
          <p:cNvSpPr txBox="1">
            <a:spLocks noChangeArrowheads="1"/>
          </p:cNvSpPr>
          <p:nvPr/>
        </p:nvSpPr>
        <p:spPr bwMode="auto">
          <a:xfrm>
            <a:off x="477838" y="3670300"/>
            <a:ext cx="7488237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的因数有：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sz="32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文本框 22"/>
          <p:cNvSpPr txBox="1">
            <a:spLocks noChangeArrowheads="1"/>
          </p:cNvSpPr>
          <p:nvPr/>
        </p:nvSpPr>
        <p:spPr bwMode="auto">
          <a:xfrm>
            <a:off x="477838" y="4308475"/>
            <a:ext cx="8537575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的因数有：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，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zh-CN" altLang="en-US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8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endParaRPr lang="zh-CN" altLang="en-US" sz="2800" b="1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527305" y="652046"/>
            <a:ext cx="29787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练习二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8" name="TextBox 3"/>
          <p:cNvSpPr txBox="1">
            <a:spLocks noChangeArrowheads="1"/>
          </p:cNvSpPr>
          <p:nvPr/>
        </p:nvSpPr>
        <p:spPr bwMode="auto">
          <a:xfrm>
            <a:off x="347663" y="490538"/>
            <a:ext cx="7910512" cy="627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latin typeface="+mj-lt"/>
                <a:ea typeface="+mj-ea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+mj-lt"/>
                <a:ea typeface="+mj-ea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+mj-lt"/>
                <a:ea typeface="+mj-ea"/>
                <a:cs typeface="Times New Roman" panose="02020603050405020304" pitchFamily="18" charset="0"/>
              </a:rPr>
              <a:t>）写出下面各数的倍数（各写</a:t>
            </a:r>
            <a:r>
              <a:rPr lang="en-US" altLang="zh-CN" sz="3200" b="1" dirty="0">
                <a:latin typeface="+mj-lt"/>
                <a:ea typeface="+mj-ea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+mj-lt"/>
                <a:ea typeface="+mj-ea"/>
                <a:cs typeface="Times New Roman" panose="02020603050405020304" pitchFamily="18" charset="0"/>
              </a:rPr>
              <a:t>个）。</a:t>
            </a:r>
            <a:endParaRPr lang="zh-CN" altLang="en-US" sz="3200" b="1" dirty="0"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0243" name="文本框 37"/>
          <p:cNvSpPr txBox="1">
            <a:spLocks noChangeArrowheads="1"/>
          </p:cNvSpPr>
          <p:nvPr/>
        </p:nvSpPr>
        <p:spPr bwMode="auto">
          <a:xfrm>
            <a:off x="2274888" y="1066800"/>
            <a:ext cx="48736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4       7       10        6        9</a:t>
            </a:r>
            <a:endParaRPr lang="en-US" altLang="zh-CN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22"/>
          <p:cNvSpPr txBox="1">
            <a:spLocks noChangeArrowheads="1"/>
          </p:cNvSpPr>
          <p:nvPr/>
        </p:nvSpPr>
        <p:spPr bwMode="auto">
          <a:xfrm>
            <a:off x="954088" y="1693863"/>
            <a:ext cx="7235825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的倍数有：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12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16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20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,…</a:t>
            </a:r>
            <a:endParaRPr lang="zh-CN" altLang="en-US" sz="3200" b="1">
              <a:solidFill>
                <a:srgbClr val="FF3300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22"/>
          <p:cNvSpPr txBox="1">
            <a:spLocks noChangeArrowheads="1"/>
          </p:cNvSpPr>
          <p:nvPr/>
        </p:nvSpPr>
        <p:spPr bwMode="auto">
          <a:xfrm>
            <a:off x="954088" y="2328863"/>
            <a:ext cx="644525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的倍数有：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21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28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35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,…</a:t>
            </a:r>
            <a:endParaRPr lang="zh-CN" altLang="en-US" sz="3200" b="1">
              <a:solidFill>
                <a:srgbClr val="FF3300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文本框 22"/>
          <p:cNvSpPr txBox="1">
            <a:spLocks noChangeArrowheads="1"/>
          </p:cNvSpPr>
          <p:nvPr/>
        </p:nvSpPr>
        <p:spPr bwMode="auto">
          <a:xfrm>
            <a:off x="954088" y="2962275"/>
            <a:ext cx="68992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的倍数有：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30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40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50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,…</a:t>
            </a:r>
            <a:endParaRPr lang="zh-CN" altLang="en-US" sz="3200" b="1">
              <a:solidFill>
                <a:srgbClr val="FF3300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22"/>
          <p:cNvSpPr txBox="1">
            <a:spLocks noChangeArrowheads="1"/>
          </p:cNvSpPr>
          <p:nvPr/>
        </p:nvSpPr>
        <p:spPr bwMode="auto">
          <a:xfrm>
            <a:off x="954088" y="3597275"/>
            <a:ext cx="72675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的倍数有：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18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24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30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,…</a:t>
            </a:r>
            <a:endParaRPr lang="zh-CN" altLang="en-US" sz="3200" b="1">
              <a:solidFill>
                <a:srgbClr val="FF3300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文本框 22"/>
          <p:cNvSpPr txBox="1">
            <a:spLocks noChangeArrowheads="1"/>
          </p:cNvSpPr>
          <p:nvPr/>
        </p:nvSpPr>
        <p:spPr bwMode="auto">
          <a:xfrm>
            <a:off x="954088" y="4232275"/>
            <a:ext cx="658812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的倍数有：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27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36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45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,…</a:t>
            </a:r>
            <a:endParaRPr lang="zh-CN" altLang="en-US" sz="3200" b="1">
              <a:solidFill>
                <a:srgbClr val="FF3300"/>
              </a:solidFill>
              <a:latin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2291" y="966469"/>
            <a:ext cx="3053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练习二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25"/>
          <p:cNvSpPr txBox="1">
            <a:spLocks noChangeArrowheads="1"/>
          </p:cNvSpPr>
          <p:nvPr/>
        </p:nvSpPr>
        <p:spPr bwMode="auto">
          <a:xfrm>
            <a:off x="2620963" y="42830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文本框 25"/>
          <p:cNvSpPr txBox="1">
            <a:spLocks noChangeArrowheads="1"/>
          </p:cNvSpPr>
          <p:nvPr/>
        </p:nvSpPr>
        <p:spPr bwMode="auto">
          <a:xfrm>
            <a:off x="1343025" y="38481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文本框 25"/>
          <p:cNvSpPr txBox="1">
            <a:spLocks noChangeArrowheads="1"/>
          </p:cNvSpPr>
          <p:nvPr/>
        </p:nvSpPr>
        <p:spPr bwMode="auto">
          <a:xfrm>
            <a:off x="3241675" y="36163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文本框 25"/>
          <p:cNvSpPr txBox="1">
            <a:spLocks noChangeArrowheads="1"/>
          </p:cNvSpPr>
          <p:nvPr/>
        </p:nvSpPr>
        <p:spPr bwMode="auto">
          <a:xfrm>
            <a:off x="1963738" y="31813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文本框 25"/>
          <p:cNvSpPr txBox="1">
            <a:spLocks noChangeArrowheads="1"/>
          </p:cNvSpPr>
          <p:nvPr/>
        </p:nvSpPr>
        <p:spPr bwMode="auto">
          <a:xfrm>
            <a:off x="2740025" y="24066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文本框 25"/>
          <p:cNvSpPr txBox="1">
            <a:spLocks noChangeArrowheads="1"/>
          </p:cNvSpPr>
          <p:nvPr/>
        </p:nvSpPr>
        <p:spPr bwMode="auto">
          <a:xfrm>
            <a:off x="1462088" y="19748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文本框 25"/>
          <p:cNvSpPr txBox="1">
            <a:spLocks noChangeArrowheads="1"/>
          </p:cNvSpPr>
          <p:nvPr/>
        </p:nvSpPr>
        <p:spPr bwMode="auto">
          <a:xfrm>
            <a:off x="3397250" y="19367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文本框 25"/>
          <p:cNvSpPr txBox="1">
            <a:spLocks noChangeArrowheads="1"/>
          </p:cNvSpPr>
          <p:nvPr/>
        </p:nvSpPr>
        <p:spPr bwMode="auto">
          <a:xfrm>
            <a:off x="2119313" y="15017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文本框 25"/>
          <p:cNvSpPr txBox="1">
            <a:spLocks noChangeArrowheads="1"/>
          </p:cNvSpPr>
          <p:nvPr/>
        </p:nvSpPr>
        <p:spPr bwMode="auto">
          <a:xfrm>
            <a:off x="6230938" y="20161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文本框 25"/>
          <p:cNvSpPr txBox="1">
            <a:spLocks noChangeArrowheads="1"/>
          </p:cNvSpPr>
          <p:nvPr/>
        </p:nvSpPr>
        <p:spPr bwMode="auto">
          <a:xfrm>
            <a:off x="4954588" y="15843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文本框 25"/>
          <p:cNvSpPr txBox="1">
            <a:spLocks noChangeArrowheads="1"/>
          </p:cNvSpPr>
          <p:nvPr/>
        </p:nvSpPr>
        <p:spPr bwMode="auto">
          <a:xfrm>
            <a:off x="6140450" y="37115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文本框 25"/>
          <p:cNvSpPr txBox="1">
            <a:spLocks noChangeArrowheads="1"/>
          </p:cNvSpPr>
          <p:nvPr/>
        </p:nvSpPr>
        <p:spPr bwMode="auto">
          <a:xfrm>
            <a:off x="4862513" y="32797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文本框 25"/>
          <p:cNvSpPr txBox="1">
            <a:spLocks noChangeArrowheads="1"/>
          </p:cNvSpPr>
          <p:nvPr/>
        </p:nvSpPr>
        <p:spPr bwMode="auto">
          <a:xfrm>
            <a:off x="6642100" y="26733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文本框 25"/>
          <p:cNvSpPr txBox="1">
            <a:spLocks noChangeArrowheads="1"/>
          </p:cNvSpPr>
          <p:nvPr/>
        </p:nvSpPr>
        <p:spPr bwMode="auto">
          <a:xfrm>
            <a:off x="5364163" y="22383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文本框 25"/>
          <p:cNvSpPr txBox="1">
            <a:spLocks noChangeArrowheads="1"/>
          </p:cNvSpPr>
          <p:nvPr/>
        </p:nvSpPr>
        <p:spPr bwMode="auto">
          <a:xfrm>
            <a:off x="7358063" y="1090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文本框 25"/>
          <p:cNvSpPr txBox="1">
            <a:spLocks noChangeArrowheads="1"/>
          </p:cNvSpPr>
          <p:nvPr/>
        </p:nvSpPr>
        <p:spPr bwMode="auto">
          <a:xfrm>
            <a:off x="6081713" y="6556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文本框 25"/>
          <p:cNvSpPr txBox="1">
            <a:spLocks noChangeArrowheads="1"/>
          </p:cNvSpPr>
          <p:nvPr/>
        </p:nvSpPr>
        <p:spPr bwMode="auto">
          <a:xfrm>
            <a:off x="4770438" y="13811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文本框 25"/>
          <p:cNvSpPr txBox="1">
            <a:spLocks noChangeArrowheads="1"/>
          </p:cNvSpPr>
          <p:nvPr/>
        </p:nvSpPr>
        <p:spPr bwMode="auto">
          <a:xfrm>
            <a:off x="3433763" y="9826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3"/>
          <p:cNvSpPr txBox="1"/>
          <p:nvPr/>
        </p:nvSpPr>
        <p:spPr>
          <a:xfrm>
            <a:off x="325438" y="566738"/>
            <a:ext cx="8215711" cy="6267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n-ea"/>
              </a:rPr>
              <a:t>3.</a:t>
            </a:r>
            <a:r>
              <a:rPr lang="zh-CN" altLang="en-US" sz="3200" b="1" dirty="0">
                <a:latin typeface="+mj-lt"/>
                <a:ea typeface="+mn-ea"/>
              </a:rPr>
              <a:t> </a:t>
            </a:r>
            <a:r>
              <a:rPr lang="zh-CN" altLang="en-US" sz="3200" b="1" dirty="0">
                <a:latin typeface="+mj-ea"/>
                <a:ea typeface="+mj-ea"/>
              </a:rPr>
              <a:t>找出 </a:t>
            </a:r>
            <a:r>
              <a:rPr lang="en-US" altLang="zh-CN" sz="3200" b="1" dirty="0">
                <a:latin typeface="+mj-lt"/>
                <a:ea typeface="+mj-ea"/>
              </a:rPr>
              <a:t>5</a:t>
            </a:r>
            <a:r>
              <a:rPr lang="en-US" altLang="zh-CN" sz="3200" dirty="0">
                <a:latin typeface="+mj-ea"/>
                <a:ea typeface="+mj-ea"/>
              </a:rPr>
              <a:t> </a:t>
            </a:r>
            <a:r>
              <a:rPr lang="zh-CN" altLang="en-US" sz="3200" b="1" dirty="0">
                <a:latin typeface="+mj-ea"/>
                <a:ea typeface="+mj-ea"/>
              </a:rPr>
              <a:t>的倍数，把相应的星星涂上黄色。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916399" y="1154994"/>
            <a:ext cx="3108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练习二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3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pic>
        <p:nvPicPr>
          <p:cNvPr id="11285" name="图片 28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9098" y="1584325"/>
            <a:ext cx="8215711" cy="2637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任意多边形: 形状 2"/>
          <p:cNvSpPr/>
          <p:nvPr/>
        </p:nvSpPr>
        <p:spPr>
          <a:xfrm>
            <a:off x="531628" y="1967023"/>
            <a:ext cx="903767" cy="850605"/>
          </a:xfrm>
          <a:custGeom>
            <a:avLst/>
            <a:gdLst>
              <a:gd name="connsiteX0" fmla="*/ 425302 w 903767"/>
              <a:gd name="connsiteY0" fmla="*/ 10633 h 850605"/>
              <a:gd name="connsiteX1" fmla="*/ 340242 w 903767"/>
              <a:gd name="connsiteY1" fmla="*/ 31898 h 850605"/>
              <a:gd name="connsiteX2" fmla="*/ 276446 w 903767"/>
              <a:gd name="connsiteY2" fmla="*/ 180754 h 850605"/>
              <a:gd name="connsiteX3" fmla="*/ 255181 w 903767"/>
              <a:gd name="connsiteY3" fmla="*/ 244549 h 850605"/>
              <a:gd name="connsiteX4" fmla="*/ 170121 w 903767"/>
              <a:gd name="connsiteY4" fmla="*/ 244549 h 850605"/>
              <a:gd name="connsiteX5" fmla="*/ 53163 w 903767"/>
              <a:gd name="connsiteY5" fmla="*/ 265814 h 850605"/>
              <a:gd name="connsiteX6" fmla="*/ 21265 w 903767"/>
              <a:gd name="connsiteY6" fmla="*/ 318977 h 850605"/>
              <a:gd name="connsiteX7" fmla="*/ 0 w 903767"/>
              <a:gd name="connsiteY7" fmla="*/ 393405 h 850605"/>
              <a:gd name="connsiteX8" fmla="*/ 127591 w 903767"/>
              <a:gd name="connsiteY8" fmla="*/ 520996 h 850605"/>
              <a:gd name="connsiteX9" fmla="*/ 170121 w 903767"/>
              <a:gd name="connsiteY9" fmla="*/ 552893 h 850605"/>
              <a:gd name="connsiteX10" fmla="*/ 127591 w 903767"/>
              <a:gd name="connsiteY10" fmla="*/ 712382 h 850605"/>
              <a:gd name="connsiteX11" fmla="*/ 170121 w 903767"/>
              <a:gd name="connsiteY11" fmla="*/ 839972 h 850605"/>
              <a:gd name="connsiteX12" fmla="*/ 255181 w 903767"/>
              <a:gd name="connsiteY12" fmla="*/ 850605 h 850605"/>
              <a:gd name="connsiteX13" fmla="*/ 425302 w 903767"/>
              <a:gd name="connsiteY13" fmla="*/ 765544 h 850605"/>
              <a:gd name="connsiteX14" fmla="*/ 659219 w 903767"/>
              <a:gd name="connsiteY14" fmla="*/ 839972 h 850605"/>
              <a:gd name="connsiteX15" fmla="*/ 733646 w 903767"/>
              <a:gd name="connsiteY15" fmla="*/ 829340 h 850605"/>
              <a:gd name="connsiteX16" fmla="*/ 754912 w 903767"/>
              <a:gd name="connsiteY16" fmla="*/ 723014 h 850605"/>
              <a:gd name="connsiteX17" fmla="*/ 733646 w 903767"/>
              <a:gd name="connsiteY17" fmla="*/ 520996 h 850605"/>
              <a:gd name="connsiteX18" fmla="*/ 893135 w 903767"/>
              <a:gd name="connsiteY18" fmla="*/ 382772 h 850605"/>
              <a:gd name="connsiteX19" fmla="*/ 903767 w 903767"/>
              <a:gd name="connsiteY19" fmla="*/ 308344 h 850605"/>
              <a:gd name="connsiteX20" fmla="*/ 818707 w 903767"/>
              <a:gd name="connsiteY20" fmla="*/ 223284 h 850605"/>
              <a:gd name="connsiteX21" fmla="*/ 637953 w 903767"/>
              <a:gd name="connsiteY21" fmla="*/ 223284 h 850605"/>
              <a:gd name="connsiteX22" fmla="*/ 510363 w 903767"/>
              <a:gd name="connsiteY22" fmla="*/ 0 h 850605"/>
              <a:gd name="connsiteX23" fmla="*/ 425302 w 903767"/>
              <a:gd name="connsiteY23" fmla="*/ 10633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03767" h="850605">
                <a:moveTo>
                  <a:pt x="425302" y="10633"/>
                </a:moveTo>
                <a:lnTo>
                  <a:pt x="340242" y="31898"/>
                </a:lnTo>
                <a:lnTo>
                  <a:pt x="276446" y="180754"/>
                </a:lnTo>
                <a:lnTo>
                  <a:pt x="255181" y="244549"/>
                </a:lnTo>
                <a:lnTo>
                  <a:pt x="170121" y="244549"/>
                </a:lnTo>
                <a:lnTo>
                  <a:pt x="53163" y="265814"/>
                </a:lnTo>
                <a:lnTo>
                  <a:pt x="21265" y="318977"/>
                </a:lnTo>
                <a:lnTo>
                  <a:pt x="0" y="393405"/>
                </a:lnTo>
                <a:lnTo>
                  <a:pt x="127591" y="520996"/>
                </a:lnTo>
                <a:lnTo>
                  <a:pt x="170121" y="552893"/>
                </a:lnTo>
                <a:lnTo>
                  <a:pt x="127591" y="712382"/>
                </a:lnTo>
                <a:lnTo>
                  <a:pt x="170121" y="839972"/>
                </a:lnTo>
                <a:lnTo>
                  <a:pt x="255181" y="850605"/>
                </a:lnTo>
                <a:lnTo>
                  <a:pt x="425302" y="765544"/>
                </a:lnTo>
                <a:lnTo>
                  <a:pt x="659219" y="839972"/>
                </a:lnTo>
                <a:lnTo>
                  <a:pt x="733646" y="829340"/>
                </a:lnTo>
                <a:lnTo>
                  <a:pt x="754912" y="723014"/>
                </a:lnTo>
                <a:lnTo>
                  <a:pt x="733646" y="520996"/>
                </a:lnTo>
                <a:lnTo>
                  <a:pt x="893135" y="382772"/>
                </a:lnTo>
                <a:lnTo>
                  <a:pt x="903767" y="308344"/>
                </a:lnTo>
                <a:lnTo>
                  <a:pt x="818707" y="223284"/>
                </a:lnTo>
                <a:lnTo>
                  <a:pt x="637953" y="223284"/>
                </a:lnTo>
                <a:lnTo>
                  <a:pt x="510363" y="0"/>
                </a:lnTo>
                <a:lnTo>
                  <a:pt x="425302" y="10633"/>
                </a:lnTo>
                <a:close/>
              </a:path>
            </a:pathLst>
          </a:custGeom>
          <a:solidFill>
            <a:srgbClr val="FAFA06">
              <a:alpha val="3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/>
        </p:nvSpPr>
        <p:spPr>
          <a:xfrm>
            <a:off x="1729896" y="1767681"/>
            <a:ext cx="903767" cy="850605"/>
          </a:xfrm>
          <a:custGeom>
            <a:avLst/>
            <a:gdLst>
              <a:gd name="connsiteX0" fmla="*/ 425302 w 903767"/>
              <a:gd name="connsiteY0" fmla="*/ 10633 h 850605"/>
              <a:gd name="connsiteX1" fmla="*/ 340242 w 903767"/>
              <a:gd name="connsiteY1" fmla="*/ 31898 h 850605"/>
              <a:gd name="connsiteX2" fmla="*/ 276446 w 903767"/>
              <a:gd name="connsiteY2" fmla="*/ 180754 h 850605"/>
              <a:gd name="connsiteX3" fmla="*/ 255181 w 903767"/>
              <a:gd name="connsiteY3" fmla="*/ 244549 h 850605"/>
              <a:gd name="connsiteX4" fmla="*/ 170121 w 903767"/>
              <a:gd name="connsiteY4" fmla="*/ 244549 h 850605"/>
              <a:gd name="connsiteX5" fmla="*/ 53163 w 903767"/>
              <a:gd name="connsiteY5" fmla="*/ 265814 h 850605"/>
              <a:gd name="connsiteX6" fmla="*/ 21265 w 903767"/>
              <a:gd name="connsiteY6" fmla="*/ 318977 h 850605"/>
              <a:gd name="connsiteX7" fmla="*/ 0 w 903767"/>
              <a:gd name="connsiteY7" fmla="*/ 393405 h 850605"/>
              <a:gd name="connsiteX8" fmla="*/ 127591 w 903767"/>
              <a:gd name="connsiteY8" fmla="*/ 520996 h 850605"/>
              <a:gd name="connsiteX9" fmla="*/ 170121 w 903767"/>
              <a:gd name="connsiteY9" fmla="*/ 552893 h 850605"/>
              <a:gd name="connsiteX10" fmla="*/ 127591 w 903767"/>
              <a:gd name="connsiteY10" fmla="*/ 712382 h 850605"/>
              <a:gd name="connsiteX11" fmla="*/ 170121 w 903767"/>
              <a:gd name="connsiteY11" fmla="*/ 839972 h 850605"/>
              <a:gd name="connsiteX12" fmla="*/ 255181 w 903767"/>
              <a:gd name="connsiteY12" fmla="*/ 850605 h 850605"/>
              <a:gd name="connsiteX13" fmla="*/ 425302 w 903767"/>
              <a:gd name="connsiteY13" fmla="*/ 765544 h 850605"/>
              <a:gd name="connsiteX14" fmla="*/ 659219 w 903767"/>
              <a:gd name="connsiteY14" fmla="*/ 839972 h 850605"/>
              <a:gd name="connsiteX15" fmla="*/ 733646 w 903767"/>
              <a:gd name="connsiteY15" fmla="*/ 829340 h 850605"/>
              <a:gd name="connsiteX16" fmla="*/ 754912 w 903767"/>
              <a:gd name="connsiteY16" fmla="*/ 723014 h 850605"/>
              <a:gd name="connsiteX17" fmla="*/ 733646 w 903767"/>
              <a:gd name="connsiteY17" fmla="*/ 520996 h 850605"/>
              <a:gd name="connsiteX18" fmla="*/ 893135 w 903767"/>
              <a:gd name="connsiteY18" fmla="*/ 382772 h 850605"/>
              <a:gd name="connsiteX19" fmla="*/ 903767 w 903767"/>
              <a:gd name="connsiteY19" fmla="*/ 308344 h 850605"/>
              <a:gd name="connsiteX20" fmla="*/ 818707 w 903767"/>
              <a:gd name="connsiteY20" fmla="*/ 223284 h 850605"/>
              <a:gd name="connsiteX21" fmla="*/ 637953 w 903767"/>
              <a:gd name="connsiteY21" fmla="*/ 223284 h 850605"/>
              <a:gd name="connsiteX22" fmla="*/ 510363 w 903767"/>
              <a:gd name="connsiteY22" fmla="*/ 0 h 850605"/>
              <a:gd name="connsiteX23" fmla="*/ 425302 w 903767"/>
              <a:gd name="connsiteY23" fmla="*/ 10633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03767" h="850605">
                <a:moveTo>
                  <a:pt x="425302" y="10633"/>
                </a:moveTo>
                <a:lnTo>
                  <a:pt x="340242" y="31898"/>
                </a:lnTo>
                <a:lnTo>
                  <a:pt x="276446" y="180754"/>
                </a:lnTo>
                <a:lnTo>
                  <a:pt x="255181" y="244549"/>
                </a:lnTo>
                <a:lnTo>
                  <a:pt x="170121" y="244549"/>
                </a:lnTo>
                <a:lnTo>
                  <a:pt x="53163" y="265814"/>
                </a:lnTo>
                <a:lnTo>
                  <a:pt x="21265" y="318977"/>
                </a:lnTo>
                <a:lnTo>
                  <a:pt x="0" y="393405"/>
                </a:lnTo>
                <a:lnTo>
                  <a:pt x="127591" y="520996"/>
                </a:lnTo>
                <a:lnTo>
                  <a:pt x="170121" y="552893"/>
                </a:lnTo>
                <a:lnTo>
                  <a:pt x="127591" y="712382"/>
                </a:lnTo>
                <a:lnTo>
                  <a:pt x="170121" y="839972"/>
                </a:lnTo>
                <a:lnTo>
                  <a:pt x="255181" y="850605"/>
                </a:lnTo>
                <a:lnTo>
                  <a:pt x="425302" y="765544"/>
                </a:lnTo>
                <a:lnTo>
                  <a:pt x="659219" y="839972"/>
                </a:lnTo>
                <a:lnTo>
                  <a:pt x="733646" y="829340"/>
                </a:lnTo>
                <a:lnTo>
                  <a:pt x="754912" y="723014"/>
                </a:lnTo>
                <a:lnTo>
                  <a:pt x="733646" y="520996"/>
                </a:lnTo>
                <a:lnTo>
                  <a:pt x="893135" y="382772"/>
                </a:lnTo>
                <a:lnTo>
                  <a:pt x="903767" y="308344"/>
                </a:lnTo>
                <a:lnTo>
                  <a:pt x="818707" y="223284"/>
                </a:lnTo>
                <a:lnTo>
                  <a:pt x="637953" y="223284"/>
                </a:lnTo>
                <a:lnTo>
                  <a:pt x="510363" y="0"/>
                </a:lnTo>
                <a:lnTo>
                  <a:pt x="425302" y="10633"/>
                </a:lnTo>
                <a:close/>
              </a:path>
            </a:pathLst>
          </a:custGeom>
          <a:solidFill>
            <a:srgbClr val="FAFA06">
              <a:alpha val="3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/>
        </p:nvSpPr>
        <p:spPr>
          <a:xfrm>
            <a:off x="2973905" y="1952108"/>
            <a:ext cx="903767" cy="850605"/>
          </a:xfrm>
          <a:custGeom>
            <a:avLst/>
            <a:gdLst>
              <a:gd name="connsiteX0" fmla="*/ 425302 w 903767"/>
              <a:gd name="connsiteY0" fmla="*/ 10633 h 850605"/>
              <a:gd name="connsiteX1" fmla="*/ 340242 w 903767"/>
              <a:gd name="connsiteY1" fmla="*/ 31898 h 850605"/>
              <a:gd name="connsiteX2" fmla="*/ 276446 w 903767"/>
              <a:gd name="connsiteY2" fmla="*/ 180754 h 850605"/>
              <a:gd name="connsiteX3" fmla="*/ 255181 w 903767"/>
              <a:gd name="connsiteY3" fmla="*/ 244549 h 850605"/>
              <a:gd name="connsiteX4" fmla="*/ 170121 w 903767"/>
              <a:gd name="connsiteY4" fmla="*/ 244549 h 850605"/>
              <a:gd name="connsiteX5" fmla="*/ 53163 w 903767"/>
              <a:gd name="connsiteY5" fmla="*/ 265814 h 850605"/>
              <a:gd name="connsiteX6" fmla="*/ 21265 w 903767"/>
              <a:gd name="connsiteY6" fmla="*/ 318977 h 850605"/>
              <a:gd name="connsiteX7" fmla="*/ 0 w 903767"/>
              <a:gd name="connsiteY7" fmla="*/ 393405 h 850605"/>
              <a:gd name="connsiteX8" fmla="*/ 127591 w 903767"/>
              <a:gd name="connsiteY8" fmla="*/ 520996 h 850605"/>
              <a:gd name="connsiteX9" fmla="*/ 170121 w 903767"/>
              <a:gd name="connsiteY9" fmla="*/ 552893 h 850605"/>
              <a:gd name="connsiteX10" fmla="*/ 127591 w 903767"/>
              <a:gd name="connsiteY10" fmla="*/ 712382 h 850605"/>
              <a:gd name="connsiteX11" fmla="*/ 170121 w 903767"/>
              <a:gd name="connsiteY11" fmla="*/ 839972 h 850605"/>
              <a:gd name="connsiteX12" fmla="*/ 255181 w 903767"/>
              <a:gd name="connsiteY12" fmla="*/ 850605 h 850605"/>
              <a:gd name="connsiteX13" fmla="*/ 425302 w 903767"/>
              <a:gd name="connsiteY13" fmla="*/ 765544 h 850605"/>
              <a:gd name="connsiteX14" fmla="*/ 659219 w 903767"/>
              <a:gd name="connsiteY14" fmla="*/ 839972 h 850605"/>
              <a:gd name="connsiteX15" fmla="*/ 733646 w 903767"/>
              <a:gd name="connsiteY15" fmla="*/ 829340 h 850605"/>
              <a:gd name="connsiteX16" fmla="*/ 754912 w 903767"/>
              <a:gd name="connsiteY16" fmla="*/ 723014 h 850605"/>
              <a:gd name="connsiteX17" fmla="*/ 733646 w 903767"/>
              <a:gd name="connsiteY17" fmla="*/ 520996 h 850605"/>
              <a:gd name="connsiteX18" fmla="*/ 893135 w 903767"/>
              <a:gd name="connsiteY18" fmla="*/ 382772 h 850605"/>
              <a:gd name="connsiteX19" fmla="*/ 903767 w 903767"/>
              <a:gd name="connsiteY19" fmla="*/ 308344 h 850605"/>
              <a:gd name="connsiteX20" fmla="*/ 818707 w 903767"/>
              <a:gd name="connsiteY20" fmla="*/ 223284 h 850605"/>
              <a:gd name="connsiteX21" fmla="*/ 637953 w 903767"/>
              <a:gd name="connsiteY21" fmla="*/ 223284 h 850605"/>
              <a:gd name="connsiteX22" fmla="*/ 510363 w 903767"/>
              <a:gd name="connsiteY22" fmla="*/ 0 h 850605"/>
              <a:gd name="connsiteX23" fmla="*/ 425302 w 903767"/>
              <a:gd name="connsiteY23" fmla="*/ 10633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03767" h="850605">
                <a:moveTo>
                  <a:pt x="425302" y="10633"/>
                </a:moveTo>
                <a:lnTo>
                  <a:pt x="340242" y="31898"/>
                </a:lnTo>
                <a:lnTo>
                  <a:pt x="276446" y="180754"/>
                </a:lnTo>
                <a:lnTo>
                  <a:pt x="255181" y="244549"/>
                </a:lnTo>
                <a:lnTo>
                  <a:pt x="170121" y="244549"/>
                </a:lnTo>
                <a:lnTo>
                  <a:pt x="53163" y="265814"/>
                </a:lnTo>
                <a:lnTo>
                  <a:pt x="21265" y="318977"/>
                </a:lnTo>
                <a:lnTo>
                  <a:pt x="0" y="393405"/>
                </a:lnTo>
                <a:lnTo>
                  <a:pt x="127591" y="520996"/>
                </a:lnTo>
                <a:lnTo>
                  <a:pt x="170121" y="552893"/>
                </a:lnTo>
                <a:lnTo>
                  <a:pt x="127591" y="712382"/>
                </a:lnTo>
                <a:lnTo>
                  <a:pt x="170121" y="839972"/>
                </a:lnTo>
                <a:lnTo>
                  <a:pt x="255181" y="850605"/>
                </a:lnTo>
                <a:lnTo>
                  <a:pt x="425302" y="765544"/>
                </a:lnTo>
                <a:lnTo>
                  <a:pt x="659219" y="839972"/>
                </a:lnTo>
                <a:lnTo>
                  <a:pt x="733646" y="829340"/>
                </a:lnTo>
                <a:lnTo>
                  <a:pt x="754912" y="723014"/>
                </a:lnTo>
                <a:lnTo>
                  <a:pt x="733646" y="520996"/>
                </a:lnTo>
                <a:lnTo>
                  <a:pt x="893135" y="382772"/>
                </a:lnTo>
                <a:lnTo>
                  <a:pt x="903767" y="308344"/>
                </a:lnTo>
                <a:lnTo>
                  <a:pt x="818707" y="223284"/>
                </a:lnTo>
                <a:lnTo>
                  <a:pt x="637953" y="223284"/>
                </a:lnTo>
                <a:lnTo>
                  <a:pt x="510363" y="0"/>
                </a:lnTo>
                <a:lnTo>
                  <a:pt x="425302" y="10633"/>
                </a:lnTo>
                <a:close/>
              </a:path>
            </a:pathLst>
          </a:custGeom>
          <a:solidFill>
            <a:srgbClr val="FAFA06">
              <a:alpha val="3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任意多边形: 形状 26"/>
          <p:cNvSpPr/>
          <p:nvPr/>
        </p:nvSpPr>
        <p:spPr>
          <a:xfrm>
            <a:off x="6622290" y="1607177"/>
            <a:ext cx="903767" cy="850605"/>
          </a:xfrm>
          <a:custGeom>
            <a:avLst/>
            <a:gdLst>
              <a:gd name="connsiteX0" fmla="*/ 425302 w 903767"/>
              <a:gd name="connsiteY0" fmla="*/ 10633 h 850605"/>
              <a:gd name="connsiteX1" fmla="*/ 340242 w 903767"/>
              <a:gd name="connsiteY1" fmla="*/ 31898 h 850605"/>
              <a:gd name="connsiteX2" fmla="*/ 276446 w 903767"/>
              <a:gd name="connsiteY2" fmla="*/ 180754 h 850605"/>
              <a:gd name="connsiteX3" fmla="*/ 255181 w 903767"/>
              <a:gd name="connsiteY3" fmla="*/ 244549 h 850605"/>
              <a:gd name="connsiteX4" fmla="*/ 170121 w 903767"/>
              <a:gd name="connsiteY4" fmla="*/ 244549 h 850605"/>
              <a:gd name="connsiteX5" fmla="*/ 53163 w 903767"/>
              <a:gd name="connsiteY5" fmla="*/ 265814 h 850605"/>
              <a:gd name="connsiteX6" fmla="*/ 21265 w 903767"/>
              <a:gd name="connsiteY6" fmla="*/ 318977 h 850605"/>
              <a:gd name="connsiteX7" fmla="*/ 0 w 903767"/>
              <a:gd name="connsiteY7" fmla="*/ 393405 h 850605"/>
              <a:gd name="connsiteX8" fmla="*/ 127591 w 903767"/>
              <a:gd name="connsiteY8" fmla="*/ 520996 h 850605"/>
              <a:gd name="connsiteX9" fmla="*/ 170121 w 903767"/>
              <a:gd name="connsiteY9" fmla="*/ 552893 h 850605"/>
              <a:gd name="connsiteX10" fmla="*/ 127591 w 903767"/>
              <a:gd name="connsiteY10" fmla="*/ 712382 h 850605"/>
              <a:gd name="connsiteX11" fmla="*/ 170121 w 903767"/>
              <a:gd name="connsiteY11" fmla="*/ 839972 h 850605"/>
              <a:gd name="connsiteX12" fmla="*/ 255181 w 903767"/>
              <a:gd name="connsiteY12" fmla="*/ 850605 h 850605"/>
              <a:gd name="connsiteX13" fmla="*/ 425302 w 903767"/>
              <a:gd name="connsiteY13" fmla="*/ 765544 h 850605"/>
              <a:gd name="connsiteX14" fmla="*/ 659219 w 903767"/>
              <a:gd name="connsiteY14" fmla="*/ 839972 h 850605"/>
              <a:gd name="connsiteX15" fmla="*/ 733646 w 903767"/>
              <a:gd name="connsiteY15" fmla="*/ 829340 h 850605"/>
              <a:gd name="connsiteX16" fmla="*/ 754912 w 903767"/>
              <a:gd name="connsiteY16" fmla="*/ 723014 h 850605"/>
              <a:gd name="connsiteX17" fmla="*/ 733646 w 903767"/>
              <a:gd name="connsiteY17" fmla="*/ 520996 h 850605"/>
              <a:gd name="connsiteX18" fmla="*/ 893135 w 903767"/>
              <a:gd name="connsiteY18" fmla="*/ 382772 h 850605"/>
              <a:gd name="connsiteX19" fmla="*/ 903767 w 903767"/>
              <a:gd name="connsiteY19" fmla="*/ 308344 h 850605"/>
              <a:gd name="connsiteX20" fmla="*/ 818707 w 903767"/>
              <a:gd name="connsiteY20" fmla="*/ 223284 h 850605"/>
              <a:gd name="connsiteX21" fmla="*/ 637953 w 903767"/>
              <a:gd name="connsiteY21" fmla="*/ 223284 h 850605"/>
              <a:gd name="connsiteX22" fmla="*/ 510363 w 903767"/>
              <a:gd name="connsiteY22" fmla="*/ 0 h 850605"/>
              <a:gd name="connsiteX23" fmla="*/ 425302 w 903767"/>
              <a:gd name="connsiteY23" fmla="*/ 10633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03767" h="850605">
                <a:moveTo>
                  <a:pt x="425302" y="10633"/>
                </a:moveTo>
                <a:lnTo>
                  <a:pt x="340242" y="31898"/>
                </a:lnTo>
                <a:lnTo>
                  <a:pt x="276446" y="180754"/>
                </a:lnTo>
                <a:lnTo>
                  <a:pt x="255181" y="244549"/>
                </a:lnTo>
                <a:lnTo>
                  <a:pt x="170121" y="244549"/>
                </a:lnTo>
                <a:lnTo>
                  <a:pt x="53163" y="265814"/>
                </a:lnTo>
                <a:lnTo>
                  <a:pt x="21265" y="318977"/>
                </a:lnTo>
                <a:lnTo>
                  <a:pt x="0" y="393405"/>
                </a:lnTo>
                <a:lnTo>
                  <a:pt x="127591" y="520996"/>
                </a:lnTo>
                <a:lnTo>
                  <a:pt x="170121" y="552893"/>
                </a:lnTo>
                <a:lnTo>
                  <a:pt x="127591" y="712382"/>
                </a:lnTo>
                <a:lnTo>
                  <a:pt x="170121" y="839972"/>
                </a:lnTo>
                <a:lnTo>
                  <a:pt x="255181" y="850605"/>
                </a:lnTo>
                <a:lnTo>
                  <a:pt x="425302" y="765544"/>
                </a:lnTo>
                <a:lnTo>
                  <a:pt x="659219" y="839972"/>
                </a:lnTo>
                <a:lnTo>
                  <a:pt x="733646" y="829340"/>
                </a:lnTo>
                <a:lnTo>
                  <a:pt x="754912" y="723014"/>
                </a:lnTo>
                <a:lnTo>
                  <a:pt x="733646" y="520996"/>
                </a:lnTo>
                <a:lnTo>
                  <a:pt x="893135" y="382772"/>
                </a:lnTo>
                <a:lnTo>
                  <a:pt x="903767" y="308344"/>
                </a:lnTo>
                <a:lnTo>
                  <a:pt x="818707" y="223284"/>
                </a:lnTo>
                <a:lnTo>
                  <a:pt x="637953" y="223284"/>
                </a:lnTo>
                <a:lnTo>
                  <a:pt x="510363" y="0"/>
                </a:lnTo>
                <a:lnTo>
                  <a:pt x="425302" y="10633"/>
                </a:lnTo>
                <a:close/>
              </a:path>
            </a:pathLst>
          </a:custGeom>
          <a:solidFill>
            <a:srgbClr val="FAFA06">
              <a:alpha val="3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: 形状 27"/>
          <p:cNvSpPr/>
          <p:nvPr/>
        </p:nvSpPr>
        <p:spPr>
          <a:xfrm>
            <a:off x="2411007" y="3243817"/>
            <a:ext cx="903767" cy="850605"/>
          </a:xfrm>
          <a:custGeom>
            <a:avLst/>
            <a:gdLst>
              <a:gd name="connsiteX0" fmla="*/ 425302 w 903767"/>
              <a:gd name="connsiteY0" fmla="*/ 10633 h 850605"/>
              <a:gd name="connsiteX1" fmla="*/ 340242 w 903767"/>
              <a:gd name="connsiteY1" fmla="*/ 31898 h 850605"/>
              <a:gd name="connsiteX2" fmla="*/ 276446 w 903767"/>
              <a:gd name="connsiteY2" fmla="*/ 180754 h 850605"/>
              <a:gd name="connsiteX3" fmla="*/ 255181 w 903767"/>
              <a:gd name="connsiteY3" fmla="*/ 244549 h 850605"/>
              <a:gd name="connsiteX4" fmla="*/ 170121 w 903767"/>
              <a:gd name="connsiteY4" fmla="*/ 244549 h 850605"/>
              <a:gd name="connsiteX5" fmla="*/ 53163 w 903767"/>
              <a:gd name="connsiteY5" fmla="*/ 265814 h 850605"/>
              <a:gd name="connsiteX6" fmla="*/ 21265 w 903767"/>
              <a:gd name="connsiteY6" fmla="*/ 318977 h 850605"/>
              <a:gd name="connsiteX7" fmla="*/ 0 w 903767"/>
              <a:gd name="connsiteY7" fmla="*/ 393405 h 850605"/>
              <a:gd name="connsiteX8" fmla="*/ 127591 w 903767"/>
              <a:gd name="connsiteY8" fmla="*/ 520996 h 850605"/>
              <a:gd name="connsiteX9" fmla="*/ 170121 w 903767"/>
              <a:gd name="connsiteY9" fmla="*/ 552893 h 850605"/>
              <a:gd name="connsiteX10" fmla="*/ 127591 w 903767"/>
              <a:gd name="connsiteY10" fmla="*/ 712382 h 850605"/>
              <a:gd name="connsiteX11" fmla="*/ 170121 w 903767"/>
              <a:gd name="connsiteY11" fmla="*/ 839972 h 850605"/>
              <a:gd name="connsiteX12" fmla="*/ 255181 w 903767"/>
              <a:gd name="connsiteY12" fmla="*/ 850605 h 850605"/>
              <a:gd name="connsiteX13" fmla="*/ 425302 w 903767"/>
              <a:gd name="connsiteY13" fmla="*/ 765544 h 850605"/>
              <a:gd name="connsiteX14" fmla="*/ 659219 w 903767"/>
              <a:gd name="connsiteY14" fmla="*/ 839972 h 850605"/>
              <a:gd name="connsiteX15" fmla="*/ 733646 w 903767"/>
              <a:gd name="connsiteY15" fmla="*/ 829340 h 850605"/>
              <a:gd name="connsiteX16" fmla="*/ 754912 w 903767"/>
              <a:gd name="connsiteY16" fmla="*/ 723014 h 850605"/>
              <a:gd name="connsiteX17" fmla="*/ 733646 w 903767"/>
              <a:gd name="connsiteY17" fmla="*/ 520996 h 850605"/>
              <a:gd name="connsiteX18" fmla="*/ 893135 w 903767"/>
              <a:gd name="connsiteY18" fmla="*/ 382772 h 850605"/>
              <a:gd name="connsiteX19" fmla="*/ 903767 w 903767"/>
              <a:gd name="connsiteY19" fmla="*/ 308344 h 850605"/>
              <a:gd name="connsiteX20" fmla="*/ 818707 w 903767"/>
              <a:gd name="connsiteY20" fmla="*/ 223284 h 850605"/>
              <a:gd name="connsiteX21" fmla="*/ 637953 w 903767"/>
              <a:gd name="connsiteY21" fmla="*/ 223284 h 850605"/>
              <a:gd name="connsiteX22" fmla="*/ 510363 w 903767"/>
              <a:gd name="connsiteY22" fmla="*/ 0 h 850605"/>
              <a:gd name="connsiteX23" fmla="*/ 425302 w 903767"/>
              <a:gd name="connsiteY23" fmla="*/ 10633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03767" h="850605">
                <a:moveTo>
                  <a:pt x="425302" y="10633"/>
                </a:moveTo>
                <a:lnTo>
                  <a:pt x="340242" y="31898"/>
                </a:lnTo>
                <a:lnTo>
                  <a:pt x="276446" y="180754"/>
                </a:lnTo>
                <a:lnTo>
                  <a:pt x="255181" y="244549"/>
                </a:lnTo>
                <a:lnTo>
                  <a:pt x="170121" y="244549"/>
                </a:lnTo>
                <a:lnTo>
                  <a:pt x="53163" y="265814"/>
                </a:lnTo>
                <a:lnTo>
                  <a:pt x="21265" y="318977"/>
                </a:lnTo>
                <a:lnTo>
                  <a:pt x="0" y="393405"/>
                </a:lnTo>
                <a:lnTo>
                  <a:pt x="127591" y="520996"/>
                </a:lnTo>
                <a:lnTo>
                  <a:pt x="170121" y="552893"/>
                </a:lnTo>
                <a:lnTo>
                  <a:pt x="127591" y="712382"/>
                </a:lnTo>
                <a:lnTo>
                  <a:pt x="170121" y="839972"/>
                </a:lnTo>
                <a:lnTo>
                  <a:pt x="255181" y="850605"/>
                </a:lnTo>
                <a:lnTo>
                  <a:pt x="425302" y="765544"/>
                </a:lnTo>
                <a:lnTo>
                  <a:pt x="659219" y="839972"/>
                </a:lnTo>
                <a:lnTo>
                  <a:pt x="733646" y="829340"/>
                </a:lnTo>
                <a:lnTo>
                  <a:pt x="754912" y="723014"/>
                </a:lnTo>
                <a:lnTo>
                  <a:pt x="733646" y="520996"/>
                </a:lnTo>
                <a:lnTo>
                  <a:pt x="893135" y="382772"/>
                </a:lnTo>
                <a:lnTo>
                  <a:pt x="903767" y="308344"/>
                </a:lnTo>
                <a:lnTo>
                  <a:pt x="818707" y="223284"/>
                </a:lnTo>
                <a:lnTo>
                  <a:pt x="637953" y="223284"/>
                </a:lnTo>
                <a:lnTo>
                  <a:pt x="510363" y="0"/>
                </a:lnTo>
                <a:lnTo>
                  <a:pt x="425302" y="10633"/>
                </a:lnTo>
                <a:close/>
              </a:path>
            </a:pathLst>
          </a:custGeom>
          <a:solidFill>
            <a:srgbClr val="FAFA06">
              <a:alpha val="3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: 形状 28"/>
          <p:cNvSpPr/>
          <p:nvPr/>
        </p:nvSpPr>
        <p:spPr>
          <a:xfrm>
            <a:off x="6769687" y="3106301"/>
            <a:ext cx="903767" cy="850605"/>
          </a:xfrm>
          <a:custGeom>
            <a:avLst/>
            <a:gdLst>
              <a:gd name="connsiteX0" fmla="*/ 425302 w 903767"/>
              <a:gd name="connsiteY0" fmla="*/ 10633 h 850605"/>
              <a:gd name="connsiteX1" fmla="*/ 340242 w 903767"/>
              <a:gd name="connsiteY1" fmla="*/ 31898 h 850605"/>
              <a:gd name="connsiteX2" fmla="*/ 276446 w 903767"/>
              <a:gd name="connsiteY2" fmla="*/ 180754 h 850605"/>
              <a:gd name="connsiteX3" fmla="*/ 255181 w 903767"/>
              <a:gd name="connsiteY3" fmla="*/ 244549 h 850605"/>
              <a:gd name="connsiteX4" fmla="*/ 170121 w 903767"/>
              <a:gd name="connsiteY4" fmla="*/ 244549 h 850605"/>
              <a:gd name="connsiteX5" fmla="*/ 53163 w 903767"/>
              <a:gd name="connsiteY5" fmla="*/ 265814 h 850605"/>
              <a:gd name="connsiteX6" fmla="*/ 21265 w 903767"/>
              <a:gd name="connsiteY6" fmla="*/ 318977 h 850605"/>
              <a:gd name="connsiteX7" fmla="*/ 0 w 903767"/>
              <a:gd name="connsiteY7" fmla="*/ 393405 h 850605"/>
              <a:gd name="connsiteX8" fmla="*/ 127591 w 903767"/>
              <a:gd name="connsiteY8" fmla="*/ 520996 h 850605"/>
              <a:gd name="connsiteX9" fmla="*/ 170121 w 903767"/>
              <a:gd name="connsiteY9" fmla="*/ 552893 h 850605"/>
              <a:gd name="connsiteX10" fmla="*/ 127591 w 903767"/>
              <a:gd name="connsiteY10" fmla="*/ 712382 h 850605"/>
              <a:gd name="connsiteX11" fmla="*/ 170121 w 903767"/>
              <a:gd name="connsiteY11" fmla="*/ 839972 h 850605"/>
              <a:gd name="connsiteX12" fmla="*/ 255181 w 903767"/>
              <a:gd name="connsiteY12" fmla="*/ 850605 h 850605"/>
              <a:gd name="connsiteX13" fmla="*/ 425302 w 903767"/>
              <a:gd name="connsiteY13" fmla="*/ 765544 h 850605"/>
              <a:gd name="connsiteX14" fmla="*/ 659219 w 903767"/>
              <a:gd name="connsiteY14" fmla="*/ 839972 h 850605"/>
              <a:gd name="connsiteX15" fmla="*/ 733646 w 903767"/>
              <a:gd name="connsiteY15" fmla="*/ 829340 h 850605"/>
              <a:gd name="connsiteX16" fmla="*/ 754912 w 903767"/>
              <a:gd name="connsiteY16" fmla="*/ 723014 h 850605"/>
              <a:gd name="connsiteX17" fmla="*/ 733646 w 903767"/>
              <a:gd name="connsiteY17" fmla="*/ 520996 h 850605"/>
              <a:gd name="connsiteX18" fmla="*/ 893135 w 903767"/>
              <a:gd name="connsiteY18" fmla="*/ 382772 h 850605"/>
              <a:gd name="connsiteX19" fmla="*/ 903767 w 903767"/>
              <a:gd name="connsiteY19" fmla="*/ 308344 h 850605"/>
              <a:gd name="connsiteX20" fmla="*/ 818707 w 903767"/>
              <a:gd name="connsiteY20" fmla="*/ 223284 h 850605"/>
              <a:gd name="connsiteX21" fmla="*/ 637953 w 903767"/>
              <a:gd name="connsiteY21" fmla="*/ 223284 h 850605"/>
              <a:gd name="connsiteX22" fmla="*/ 510363 w 903767"/>
              <a:gd name="connsiteY22" fmla="*/ 0 h 850605"/>
              <a:gd name="connsiteX23" fmla="*/ 425302 w 903767"/>
              <a:gd name="connsiteY23" fmla="*/ 10633 h 850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903767" h="850605">
                <a:moveTo>
                  <a:pt x="425302" y="10633"/>
                </a:moveTo>
                <a:lnTo>
                  <a:pt x="340242" y="31898"/>
                </a:lnTo>
                <a:lnTo>
                  <a:pt x="276446" y="180754"/>
                </a:lnTo>
                <a:lnTo>
                  <a:pt x="255181" y="244549"/>
                </a:lnTo>
                <a:lnTo>
                  <a:pt x="170121" y="244549"/>
                </a:lnTo>
                <a:lnTo>
                  <a:pt x="53163" y="265814"/>
                </a:lnTo>
                <a:lnTo>
                  <a:pt x="21265" y="318977"/>
                </a:lnTo>
                <a:lnTo>
                  <a:pt x="0" y="393405"/>
                </a:lnTo>
                <a:lnTo>
                  <a:pt x="127591" y="520996"/>
                </a:lnTo>
                <a:lnTo>
                  <a:pt x="170121" y="552893"/>
                </a:lnTo>
                <a:lnTo>
                  <a:pt x="127591" y="712382"/>
                </a:lnTo>
                <a:lnTo>
                  <a:pt x="170121" y="839972"/>
                </a:lnTo>
                <a:lnTo>
                  <a:pt x="255181" y="850605"/>
                </a:lnTo>
                <a:lnTo>
                  <a:pt x="425302" y="765544"/>
                </a:lnTo>
                <a:lnTo>
                  <a:pt x="659219" y="839972"/>
                </a:lnTo>
                <a:lnTo>
                  <a:pt x="733646" y="829340"/>
                </a:lnTo>
                <a:lnTo>
                  <a:pt x="754912" y="723014"/>
                </a:lnTo>
                <a:lnTo>
                  <a:pt x="733646" y="520996"/>
                </a:lnTo>
                <a:lnTo>
                  <a:pt x="893135" y="382772"/>
                </a:lnTo>
                <a:lnTo>
                  <a:pt x="903767" y="308344"/>
                </a:lnTo>
                <a:lnTo>
                  <a:pt x="818707" y="223284"/>
                </a:lnTo>
                <a:lnTo>
                  <a:pt x="637953" y="223284"/>
                </a:lnTo>
                <a:lnTo>
                  <a:pt x="510363" y="0"/>
                </a:lnTo>
                <a:lnTo>
                  <a:pt x="425302" y="10633"/>
                </a:lnTo>
                <a:close/>
              </a:path>
            </a:pathLst>
          </a:custGeom>
          <a:solidFill>
            <a:srgbClr val="FAFA06">
              <a:alpha val="3764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5"/>
          <p:cNvSpPr txBox="1">
            <a:spLocks noChangeArrowheads="1"/>
          </p:cNvSpPr>
          <p:nvPr/>
        </p:nvSpPr>
        <p:spPr bwMode="auto">
          <a:xfrm>
            <a:off x="2562225" y="4319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文本框 25"/>
          <p:cNvSpPr txBox="1">
            <a:spLocks noChangeArrowheads="1"/>
          </p:cNvSpPr>
          <p:nvPr/>
        </p:nvSpPr>
        <p:spPr bwMode="auto">
          <a:xfrm>
            <a:off x="1284288" y="3884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文本框 25"/>
          <p:cNvSpPr txBox="1">
            <a:spLocks noChangeArrowheads="1"/>
          </p:cNvSpPr>
          <p:nvPr/>
        </p:nvSpPr>
        <p:spPr bwMode="auto">
          <a:xfrm>
            <a:off x="3182938" y="3652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文本框 25"/>
          <p:cNvSpPr txBox="1">
            <a:spLocks noChangeArrowheads="1"/>
          </p:cNvSpPr>
          <p:nvPr/>
        </p:nvSpPr>
        <p:spPr bwMode="auto">
          <a:xfrm>
            <a:off x="1905000" y="3217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文本框 25"/>
          <p:cNvSpPr txBox="1">
            <a:spLocks noChangeArrowheads="1"/>
          </p:cNvSpPr>
          <p:nvPr/>
        </p:nvSpPr>
        <p:spPr bwMode="auto">
          <a:xfrm>
            <a:off x="2681288" y="24431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文本框 25"/>
          <p:cNvSpPr txBox="1">
            <a:spLocks noChangeArrowheads="1"/>
          </p:cNvSpPr>
          <p:nvPr/>
        </p:nvSpPr>
        <p:spPr bwMode="auto">
          <a:xfrm>
            <a:off x="1403350" y="2011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文本框 25"/>
          <p:cNvSpPr txBox="1">
            <a:spLocks noChangeArrowheads="1"/>
          </p:cNvSpPr>
          <p:nvPr/>
        </p:nvSpPr>
        <p:spPr bwMode="auto">
          <a:xfrm>
            <a:off x="3338513" y="19732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文本框 25"/>
          <p:cNvSpPr txBox="1">
            <a:spLocks noChangeArrowheads="1"/>
          </p:cNvSpPr>
          <p:nvPr/>
        </p:nvSpPr>
        <p:spPr bwMode="auto">
          <a:xfrm>
            <a:off x="2060575" y="1538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2" name="文本框 25"/>
          <p:cNvSpPr txBox="1">
            <a:spLocks noChangeArrowheads="1"/>
          </p:cNvSpPr>
          <p:nvPr/>
        </p:nvSpPr>
        <p:spPr bwMode="auto">
          <a:xfrm>
            <a:off x="6172200" y="20526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文本框 25"/>
          <p:cNvSpPr txBox="1">
            <a:spLocks noChangeArrowheads="1"/>
          </p:cNvSpPr>
          <p:nvPr/>
        </p:nvSpPr>
        <p:spPr bwMode="auto">
          <a:xfrm>
            <a:off x="4895850" y="1620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4" name="文本框 25"/>
          <p:cNvSpPr txBox="1">
            <a:spLocks noChangeArrowheads="1"/>
          </p:cNvSpPr>
          <p:nvPr/>
        </p:nvSpPr>
        <p:spPr bwMode="auto">
          <a:xfrm>
            <a:off x="6081713" y="37480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文本框 25"/>
          <p:cNvSpPr txBox="1">
            <a:spLocks noChangeArrowheads="1"/>
          </p:cNvSpPr>
          <p:nvPr/>
        </p:nvSpPr>
        <p:spPr bwMode="auto">
          <a:xfrm>
            <a:off x="4803775" y="3316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文本框 25"/>
          <p:cNvSpPr txBox="1">
            <a:spLocks noChangeArrowheads="1"/>
          </p:cNvSpPr>
          <p:nvPr/>
        </p:nvSpPr>
        <p:spPr bwMode="auto">
          <a:xfrm>
            <a:off x="6583363" y="2709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文本框 25"/>
          <p:cNvSpPr txBox="1">
            <a:spLocks noChangeArrowheads="1"/>
          </p:cNvSpPr>
          <p:nvPr/>
        </p:nvSpPr>
        <p:spPr bwMode="auto">
          <a:xfrm>
            <a:off x="5305425" y="22748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文本框 25"/>
          <p:cNvSpPr txBox="1">
            <a:spLocks noChangeArrowheads="1"/>
          </p:cNvSpPr>
          <p:nvPr/>
        </p:nvSpPr>
        <p:spPr bwMode="auto">
          <a:xfrm>
            <a:off x="7358063" y="1090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文本框 25"/>
          <p:cNvSpPr txBox="1">
            <a:spLocks noChangeArrowheads="1"/>
          </p:cNvSpPr>
          <p:nvPr/>
        </p:nvSpPr>
        <p:spPr bwMode="auto">
          <a:xfrm>
            <a:off x="6081713" y="6556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文本框 25"/>
          <p:cNvSpPr txBox="1">
            <a:spLocks noChangeArrowheads="1"/>
          </p:cNvSpPr>
          <p:nvPr/>
        </p:nvSpPr>
        <p:spPr bwMode="auto">
          <a:xfrm>
            <a:off x="4711700" y="14176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文本框 25"/>
          <p:cNvSpPr txBox="1">
            <a:spLocks noChangeArrowheads="1"/>
          </p:cNvSpPr>
          <p:nvPr/>
        </p:nvSpPr>
        <p:spPr bwMode="auto">
          <a:xfrm>
            <a:off x="3433763" y="9826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chemeClr val="bg1">
                    <a:lumMod val="95000"/>
                  </a:schemeClr>
                </a:solidFill>
              </a:rPr>
              <a:t>状元成才路</a:t>
            </a:r>
            <a:endParaRPr lang="zh-CN" altLang="zh-CN" sz="5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TextBox 3"/>
          <p:cNvSpPr txBox="1"/>
          <p:nvPr/>
        </p:nvSpPr>
        <p:spPr>
          <a:xfrm>
            <a:off x="339725" y="962025"/>
            <a:ext cx="8008938" cy="627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+mn-ea"/>
              </a:rPr>
              <a:t>4.</a:t>
            </a:r>
            <a:r>
              <a:rPr lang="zh-CN" altLang="en-US" sz="3200" b="1" dirty="0">
                <a:latin typeface="+mj-lt"/>
                <a:ea typeface="+mn-ea"/>
              </a:rPr>
              <a:t> </a:t>
            </a:r>
            <a:r>
              <a:rPr lang="en-US" altLang="zh-CN" sz="3200" b="1" dirty="0">
                <a:latin typeface="+mj-lt"/>
                <a:ea typeface="+mj-ea"/>
              </a:rPr>
              <a:t>15</a:t>
            </a:r>
            <a:r>
              <a:rPr lang="en-US" altLang="zh-CN" sz="3200" b="1" dirty="0">
                <a:latin typeface="+mj-ea"/>
                <a:ea typeface="+mj-ea"/>
              </a:rPr>
              <a:t> </a:t>
            </a:r>
            <a:r>
              <a:rPr lang="zh-CN" altLang="en-US" sz="3200" b="1" dirty="0">
                <a:latin typeface="+mj-ea"/>
                <a:ea typeface="+mj-ea"/>
              </a:rPr>
              <a:t>的因数有哪些？</a:t>
            </a:r>
            <a:r>
              <a:rPr lang="en-US" altLang="zh-CN" sz="3200" b="1" dirty="0">
                <a:latin typeface="+mj-lt"/>
                <a:ea typeface="+mj-ea"/>
              </a:rPr>
              <a:t>15</a:t>
            </a:r>
            <a:r>
              <a:rPr lang="en-US" altLang="zh-CN" sz="3200" b="1" dirty="0">
                <a:latin typeface="+mj-ea"/>
                <a:ea typeface="+mj-ea"/>
              </a:rPr>
              <a:t> </a:t>
            </a:r>
            <a:r>
              <a:rPr lang="zh-CN" altLang="en-US" sz="3200" b="1" dirty="0">
                <a:latin typeface="+mj-ea"/>
                <a:ea typeface="+mj-ea"/>
              </a:rPr>
              <a:t>是哪些数的倍数？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1971675" y="1993900"/>
            <a:ext cx="4862513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zh-CN" alt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的因数有：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5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15</a:t>
            </a:r>
            <a:r>
              <a:rPr lang="zh-CN" altLang="en-US" sz="3200" b="1">
                <a:solidFill>
                  <a:srgbClr val="FF3300"/>
                </a:solidFill>
                <a:latin typeface="Times New Roman" panose="02020603050405020304" pitchFamily="18" charset="0"/>
              </a:rPr>
              <a:t>；</a:t>
            </a:r>
            <a:r>
              <a:rPr lang="en-US" altLang="zh-CN" sz="3200" b="1">
                <a:latin typeface="Times New Roman" panose="02020603050405020304" pitchFamily="18" charset="0"/>
              </a:rPr>
              <a:t>15 </a:t>
            </a:r>
            <a:r>
              <a:rPr lang="zh-CN" altLang="en-US" sz="3200" b="1">
                <a:latin typeface="Times New Roman" panose="02020603050405020304" pitchFamily="18" charset="0"/>
              </a:rPr>
              <a:t>是 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5</a:t>
            </a:r>
            <a:r>
              <a:rPr lang="en-US" altLang="zh-CN" sz="3200" b="1">
                <a:solidFill>
                  <a:srgbClr val="FF3300"/>
                </a:solidFill>
                <a:latin typeface="宋体" panose="02010600030101010101" pitchFamily="2" charset="-122"/>
              </a:rPr>
              <a:t>,</a:t>
            </a:r>
            <a:r>
              <a:rPr lang="en-US" altLang="zh-CN" sz="3200" b="1">
                <a:solidFill>
                  <a:srgbClr val="FF3300"/>
                </a:solidFill>
                <a:latin typeface="Times New Roman" panose="02020603050405020304" pitchFamily="18" charset="0"/>
              </a:rPr>
              <a:t>15 </a:t>
            </a:r>
            <a:r>
              <a:rPr lang="zh-CN" altLang="en-US" sz="3200" b="1">
                <a:latin typeface="Times New Roman" panose="02020603050405020304" pitchFamily="18" charset="0"/>
              </a:rPr>
              <a:t>的倍数。</a:t>
            </a:r>
            <a:endParaRPr lang="zh-CN" altLang="en-US" sz="3200" b="1">
              <a:latin typeface="宋体" panose="0201060003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303839" y="1538288"/>
            <a:ext cx="29489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练习二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4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2"/>
          <p:cNvSpPr txBox="1">
            <a:spLocks noChangeArrowheads="1"/>
          </p:cNvSpPr>
          <p:nvPr/>
        </p:nvSpPr>
        <p:spPr bwMode="auto">
          <a:xfrm>
            <a:off x="223838" y="1771650"/>
            <a:ext cx="8308975" cy="2399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的因数。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的倍数只有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。                                                         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36÷9=4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，所以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的倍数。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5.7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是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的倍数。 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6"/>
          <p:cNvSpPr txBox="1"/>
          <p:nvPr/>
        </p:nvSpPr>
        <p:spPr>
          <a:xfrm>
            <a:off x="7633895" y="1771650"/>
            <a:ext cx="411163" cy="6318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n-ea"/>
              </a:rPr>
              <a:t>√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5" name="TextBox 7"/>
          <p:cNvSpPr txBox="1"/>
          <p:nvPr/>
        </p:nvSpPr>
        <p:spPr>
          <a:xfrm>
            <a:off x="7554521" y="2429670"/>
            <a:ext cx="596900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n-ea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7568808" y="3553620"/>
            <a:ext cx="596900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n-ea"/>
              </a:rPr>
              <a:t>×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27" name="TextBox 9"/>
          <p:cNvSpPr txBox="1"/>
          <p:nvPr/>
        </p:nvSpPr>
        <p:spPr>
          <a:xfrm>
            <a:off x="7635483" y="2983707"/>
            <a:ext cx="409575" cy="6302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+mn-ea"/>
              </a:rPr>
              <a:t>√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420688" y="487363"/>
            <a:ext cx="7896225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判断下面的说法是否正确，并说一说你的理由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33907" y="1276534"/>
            <a:ext cx="3074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P7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练习二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5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374444" y="477291"/>
            <a:ext cx="8411748" cy="386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+mj-ea"/>
              </a:rPr>
              <a:t>6.</a:t>
            </a:r>
            <a:r>
              <a:rPr lang="zh-CN" altLang="en-US" sz="3200" b="1" dirty="0">
                <a:latin typeface="+mn-lt"/>
                <a:ea typeface="+mj-ea"/>
              </a:rPr>
              <a:t> 填空。</a:t>
            </a:r>
            <a:endParaRPr lang="en-US" altLang="zh-CN" sz="3200" b="1" dirty="0">
              <a:latin typeface="+mn-lt"/>
              <a:ea typeface="+mj-ea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+mn-lt"/>
                <a:ea typeface="+mj-ea"/>
              </a:rPr>
              <a:t>（</a:t>
            </a:r>
            <a:r>
              <a:rPr lang="en-US" altLang="zh-CN" sz="3200" b="1" dirty="0">
                <a:latin typeface="+mn-lt"/>
                <a:ea typeface="+mj-ea"/>
              </a:rPr>
              <a:t>1</a:t>
            </a:r>
            <a:r>
              <a:rPr lang="zh-CN" altLang="en-US" sz="3200" b="1" dirty="0">
                <a:latin typeface="+mn-lt"/>
                <a:ea typeface="+mj-ea"/>
              </a:rPr>
              <a:t>）</a:t>
            </a:r>
            <a:r>
              <a:rPr lang="en-US" altLang="zh-CN" sz="3200" b="1" dirty="0">
                <a:latin typeface="+mn-lt"/>
                <a:ea typeface="+mj-ea"/>
              </a:rPr>
              <a:t>1 </a:t>
            </a:r>
            <a:r>
              <a:rPr lang="zh-CN" altLang="en-US" sz="3200" b="1" dirty="0">
                <a:latin typeface="+mn-lt"/>
                <a:ea typeface="+mj-ea"/>
              </a:rPr>
              <a:t>的因数有</a:t>
            </a:r>
            <a:r>
              <a:rPr lang="zh-CN" altLang="en-US" sz="3200" b="1" u="sng" dirty="0">
                <a:latin typeface="+mn-lt"/>
                <a:ea typeface="+mj-ea"/>
              </a:rPr>
              <a:t>        </a:t>
            </a:r>
            <a:r>
              <a:rPr lang="zh-CN" altLang="en-US" sz="3200" b="1" dirty="0">
                <a:latin typeface="+mn-lt"/>
                <a:ea typeface="+mj-ea"/>
              </a:rPr>
              <a:t>个，</a:t>
            </a:r>
            <a:r>
              <a:rPr lang="en-US" altLang="zh-CN" sz="3200" b="1" dirty="0">
                <a:latin typeface="+mn-lt"/>
                <a:ea typeface="+mj-ea"/>
              </a:rPr>
              <a:t>7 </a:t>
            </a:r>
            <a:r>
              <a:rPr lang="zh-CN" altLang="en-US" sz="3200" b="1" dirty="0">
                <a:latin typeface="+mn-lt"/>
                <a:ea typeface="+mj-ea"/>
              </a:rPr>
              <a:t>的因数有</a:t>
            </a:r>
            <a:r>
              <a:rPr lang="zh-CN" altLang="en-US" sz="3200" b="1" u="sng" dirty="0">
                <a:latin typeface="+mn-lt"/>
                <a:ea typeface="+mj-ea"/>
              </a:rPr>
              <a:t>        </a:t>
            </a:r>
            <a:r>
              <a:rPr lang="zh-CN" altLang="en-US" sz="3200" b="1" dirty="0">
                <a:latin typeface="+mn-lt"/>
                <a:ea typeface="+mj-ea"/>
              </a:rPr>
              <a:t>个，</a:t>
            </a:r>
            <a:r>
              <a:rPr lang="en-US" altLang="zh-CN" sz="3200" b="1" dirty="0">
                <a:latin typeface="+mn-lt"/>
                <a:ea typeface="+mj-ea"/>
              </a:rPr>
              <a:t>10 </a:t>
            </a:r>
            <a:r>
              <a:rPr lang="zh-CN" altLang="en-US" sz="3200" b="1" dirty="0">
                <a:latin typeface="+mn-lt"/>
                <a:ea typeface="+mj-ea"/>
              </a:rPr>
              <a:t>的因数有</a:t>
            </a:r>
            <a:r>
              <a:rPr lang="zh-CN" altLang="en-US" sz="3200" b="1" u="sng" dirty="0">
                <a:latin typeface="+mn-lt"/>
                <a:ea typeface="+mj-ea"/>
              </a:rPr>
              <a:t>        </a:t>
            </a:r>
            <a:r>
              <a:rPr lang="zh-CN" altLang="en-US" sz="3200" b="1" dirty="0">
                <a:latin typeface="+mn-lt"/>
                <a:ea typeface="+mj-ea"/>
              </a:rPr>
              <a:t>个。</a:t>
            </a:r>
            <a:endParaRPr lang="en-US" altLang="zh-CN" sz="3200" b="1" dirty="0">
              <a:latin typeface="+mn-lt"/>
              <a:ea typeface="+mj-ea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+mn-lt"/>
                <a:ea typeface="+mj-ea"/>
              </a:rPr>
              <a:t>（</a:t>
            </a:r>
            <a:r>
              <a:rPr lang="en-US" altLang="zh-CN" sz="3200" b="1" dirty="0">
                <a:latin typeface="+mn-lt"/>
                <a:ea typeface="+mj-ea"/>
              </a:rPr>
              <a:t>2</a:t>
            </a:r>
            <a:r>
              <a:rPr lang="zh-CN" altLang="en-US" sz="3200" b="1" dirty="0">
                <a:latin typeface="+mn-lt"/>
                <a:ea typeface="+mj-ea"/>
              </a:rPr>
              <a:t>）一个数的最大因数和最小倍数都是</a:t>
            </a:r>
            <a:r>
              <a:rPr lang="en-US" altLang="zh-CN" sz="3200" b="1" dirty="0">
                <a:latin typeface="+mn-lt"/>
                <a:ea typeface="+mj-ea"/>
              </a:rPr>
              <a:t>18</a:t>
            </a:r>
            <a:r>
              <a:rPr lang="zh-CN" altLang="en-US" sz="3200" b="1" dirty="0">
                <a:latin typeface="+mn-lt"/>
                <a:ea typeface="+mj-ea"/>
              </a:rPr>
              <a:t>，这个数是</a:t>
            </a:r>
            <a:r>
              <a:rPr lang="zh-CN" altLang="en-US" sz="3200" b="1" u="sng" dirty="0">
                <a:latin typeface="+mn-lt"/>
                <a:ea typeface="+mj-ea"/>
              </a:rPr>
              <a:t>        </a:t>
            </a:r>
            <a:r>
              <a:rPr lang="zh-CN" altLang="en-US" sz="3200" b="1" dirty="0">
                <a:latin typeface="+mn-lt"/>
                <a:ea typeface="+mj-ea"/>
              </a:rPr>
              <a:t>。</a:t>
            </a:r>
            <a:endParaRPr lang="en-US" altLang="zh-CN" sz="3200" b="1" dirty="0">
              <a:latin typeface="+mn-lt"/>
              <a:ea typeface="+mj-ea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3200" b="1" dirty="0">
                <a:latin typeface="+mn-lt"/>
                <a:ea typeface="+mj-ea"/>
              </a:rPr>
              <a:t>（</a:t>
            </a:r>
            <a:r>
              <a:rPr lang="en-US" altLang="zh-CN" sz="3200" b="1" dirty="0">
                <a:latin typeface="+mn-lt"/>
                <a:ea typeface="+mj-ea"/>
              </a:rPr>
              <a:t>3</a:t>
            </a:r>
            <a:r>
              <a:rPr lang="zh-CN" altLang="en-US" sz="3200" b="1" dirty="0">
                <a:latin typeface="+mn-lt"/>
                <a:ea typeface="+mj-ea"/>
              </a:rPr>
              <a:t>）一个数的最小倍数是</a:t>
            </a:r>
            <a:r>
              <a:rPr lang="en-US" altLang="zh-CN" sz="3200" b="1" dirty="0">
                <a:latin typeface="+mn-lt"/>
                <a:ea typeface="+mj-ea"/>
              </a:rPr>
              <a:t>1</a:t>
            </a:r>
            <a:r>
              <a:rPr lang="zh-CN" altLang="en-US" sz="3200" b="1" dirty="0">
                <a:latin typeface="+mn-lt"/>
                <a:ea typeface="+mj-ea"/>
              </a:rPr>
              <a:t>，这个数是</a:t>
            </a:r>
            <a:r>
              <a:rPr lang="zh-CN" altLang="en-US" sz="3200" b="1" u="sng" dirty="0">
                <a:latin typeface="+mn-lt"/>
                <a:ea typeface="+mj-ea"/>
              </a:rPr>
              <a:t>        </a:t>
            </a:r>
            <a:r>
              <a:rPr lang="zh-CN" altLang="en-US" sz="3200" b="1" dirty="0">
                <a:latin typeface="+mn-lt"/>
                <a:ea typeface="+mj-ea"/>
              </a:rPr>
              <a:t>。</a:t>
            </a:r>
            <a:endParaRPr lang="zh-CN" altLang="en-US" sz="3200" b="1" dirty="0">
              <a:latin typeface="+mn-lt"/>
              <a:ea typeface="+mj-ea"/>
            </a:endParaRPr>
          </a:p>
        </p:txBody>
      </p:sp>
      <p:sp>
        <p:nvSpPr>
          <p:cNvPr id="3" name="TextBox 7"/>
          <p:cNvSpPr txBox="1"/>
          <p:nvPr/>
        </p:nvSpPr>
        <p:spPr>
          <a:xfrm>
            <a:off x="3626265" y="1130805"/>
            <a:ext cx="390525" cy="6302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n-ea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4" name="TextBox 7"/>
          <p:cNvSpPr txBox="1"/>
          <p:nvPr/>
        </p:nvSpPr>
        <p:spPr>
          <a:xfrm>
            <a:off x="7234514" y="1130805"/>
            <a:ext cx="390525" cy="6302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n-ea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2839557" y="1760249"/>
            <a:ext cx="390525" cy="631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n-ea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47836" y="746447"/>
            <a:ext cx="30218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P8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练习二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6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186610" y="3005952"/>
            <a:ext cx="652948" cy="631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n-ea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5039" y="3660751"/>
            <a:ext cx="390525" cy="63023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n-ea"/>
              </a:rPr>
              <a:t>1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extBox 3"/>
          <p:cNvSpPr txBox="1">
            <a:spLocks noChangeArrowheads="1"/>
          </p:cNvSpPr>
          <p:nvPr/>
        </p:nvSpPr>
        <p:spPr bwMode="auto">
          <a:xfrm>
            <a:off x="429780" y="372285"/>
            <a:ext cx="2654894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7.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猜数游戏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。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266" y="958478"/>
            <a:ext cx="2820749" cy="19379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54" y="3004225"/>
            <a:ext cx="3000187" cy="193792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699450" y="578058"/>
            <a:ext cx="306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P8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练习二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7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721279" y="1056124"/>
            <a:ext cx="2657475" cy="1127363"/>
          </a:xfrm>
          <a:prstGeom prst="wedgeRoundRectCallout">
            <a:avLst>
              <a:gd name="adj1" fmla="val 55754"/>
              <a:gd name="adj2" fmla="val -11595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它是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的因数，又是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的倍数。</a:t>
            </a:r>
            <a:endParaRPr lang="zh-CN" altLang="en-US" sz="28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AutoShape 27"/>
          <p:cNvSpPr>
            <a:spLocks noChangeArrowheads="1"/>
          </p:cNvSpPr>
          <p:nvPr/>
        </p:nvSpPr>
        <p:spPr bwMode="auto">
          <a:xfrm>
            <a:off x="6583514" y="943744"/>
            <a:ext cx="1890634" cy="1713582"/>
          </a:xfrm>
          <a:prstGeom prst="wedgeRoundRectCallout">
            <a:avLst>
              <a:gd name="adj1" fmla="val -61784"/>
              <a:gd name="adj2" fmla="val -6631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它可能是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7,14,21,42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中的一个。</a:t>
            </a:r>
            <a:endParaRPr lang="zh-CN" altLang="en-US" sz="28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6532312" y="3097786"/>
            <a:ext cx="1970046" cy="1180104"/>
          </a:xfrm>
          <a:prstGeom prst="wedgeRoundRectCallout">
            <a:avLst>
              <a:gd name="adj1" fmla="val -61784"/>
              <a:gd name="adj2" fmla="val -6631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我知道了，它是</a:t>
            </a:r>
            <a:r>
              <a:rPr lang="zh-CN" altLang="en-US" sz="2800" b="1" u="sng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22"/>
          <p:cNvSpPr txBox="1">
            <a:spLocks noChangeArrowheads="1"/>
          </p:cNvSpPr>
          <p:nvPr/>
        </p:nvSpPr>
        <p:spPr bwMode="auto">
          <a:xfrm>
            <a:off x="7475150" y="3651303"/>
            <a:ext cx="627063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  <a:endParaRPr lang="zh-CN" altLang="en-US" sz="24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989605" y="3097786"/>
            <a:ext cx="2274219" cy="1127363"/>
          </a:xfrm>
          <a:prstGeom prst="wedgeRoundRectCallout">
            <a:avLst>
              <a:gd name="adj1" fmla="val 55754"/>
              <a:gd name="adj2" fmla="val -11595"/>
              <a:gd name="adj3" fmla="val 16667"/>
            </a:avLst>
          </a:prstGeom>
          <a:solidFill>
            <a:srgbClr val="FFFFFF"/>
          </a:solidFill>
          <a:ln w="19050">
            <a:solidFill>
              <a:srgbClr val="E72D8B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它也是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  <a:cs typeface="Times New Roman" panose="02020603050405020304" pitchFamily="18" charset="0"/>
              </a:rPr>
              <a:t>的倍数。</a:t>
            </a:r>
            <a:endParaRPr lang="zh-CN" altLang="en-US" sz="2800" b="1" dirty="0">
              <a:latin typeface="+mn-lt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箭头: 下 11"/>
          <p:cNvSpPr/>
          <p:nvPr/>
        </p:nvSpPr>
        <p:spPr>
          <a:xfrm>
            <a:off x="4818806" y="2809692"/>
            <a:ext cx="287079" cy="442073"/>
          </a:xfrm>
          <a:prstGeom prst="down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585789" y="703263"/>
            <a:ext cx="8260500" cy="1147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000" b="1" dirty="0">
                <a:latin typeface="+mj-lt"/>
                <a:ea typeface="+mn-ea"/>
              </a:rPr>
              <a:t>8. </a:t>
            </a:r>
            <a:r>
              <a:rPr lang="zh-CN" altLang="en-US" sz="3000" b="1" dirty="0">
                <a:latin typeface="+mj-lt"/>
                <a:ea typeface="+mj-ea"/>
              </a:rPr>
              <a:t>（</a:t>
            </a:r>
            <a:r>
              <a:rPr lang="en-US" altLang="zh-CN" sz="3000" b="1" dirty="0">
                <a:latin typeface="+mj-lt"/>
                <a:ea typeface="+mj-ea"/>
              </a:rPr>
              <a:t>1</a:t>
            </a:r>
            <a:r>
              <a:rPr lang="zh-CN" altLang="en-US" sz="3000" b="1" dirty="0">
                <a:latin typeface="+mj-lt"/>
                <a:ea typeface="+mj-ea"/>
              </a:rPr>
              <a:t>）</a:t>
            </a:r>
            <a:r>
              <a:rPr lang="en-US" altLang="zh-CN" sz="3000" b="1" dirty="0">
                <a:latin typeface="+mj-lt"/>
                <a:ea typeface="+mj-ea"/>
              </a:rPr>
              <a:t>14</a:t>
            </a:r>
            <a:r>
              <a:rPr lang="zh-CN" altLang="en-US" sz="3000" b="1" dirty="0">
                <a:latin typeface="+mj-lt"/>
                <a:ea typeface="+mj-ea"/>
              </a:rPr>
              <a:t>、</a:t>
            </a:r>
            <a:r>
              <a:rPr lang="en-US" altLang="zh-CN" sz="3000" b="1" dirty="0">
                <a:latin typeface="+mj-lt"/>
                <a:ea typeface="+mj-ea"/>
              </a:rPr>
              <a:t>21</a:t>
            </a:r>
            <a:r>
              <a:rPr lang="zh-CN" altLang="en-US" sz="3000" b="1" dirty="0">
                <a:latin typeface="+mj-lt"/>
                <a:ea typeface="+mj-ea"/>
              </a:rPr>
              <a:t>都是</a:t>
            </a:r>
            <a:r>
              <a:rPr lang="en-US" altLang="zh-CN" sz="3000" b="1" dirty="0">
                <a:latin typeface="+mj-lt"/>
                <a:ea typeface="+mj-ea"/>
              </a:rPr>
              <a:t>7</a:t>
            </a:r>
            <a:r>
              <a:rPr lang="zh-CN" altLang="en-US" sz="3000" b="1" dirty="0">
                <a:latin typeface="+mj-lt"/>
                <a:ea typeface="+mj-ea"/>
              </a:rPr>
              <a:t>的倍数，</a:t>
            </a:r>
            <a:r>
              <a:rPr lang="en-US" altLang="zh-CN" sz="3000" b="1" dirty="0">
                <a:latin typeface="+mj-lt"/>
                <a:ea typeface="+mj-ea"/>
              </a:rPr>
              <a:t>14</a:t>
            </a:r>
            <a:r>
              <a:rPr lang="zh-CN" altLang="en-US" sz="3000" b="1" dirty="0">
                <a:latin typeface="+mj-lt"/>
                <a:ea typeface="+mj-ea"/>
              </a:rPr>
              <a:t>与</a:t>
            </a:r>
            <a:r>
              <a:rPr lang="en-US" altLang="zh-CN" sz="3000" b="1" dirty="0">
                <a:latin typeface="+mj-lt"/>
                <a:ea typeface="+mj-ea"/>
              </a:rPr>
              <a:t>21</a:t>
            </a:r>
            <a:r>
              <a:rPr lang="zh-CN" altLang="en-US" sz="3000" b="1" dirty="0">
                <a:latin typeface="+mj-lt"/>
                <a:ea typeface="+mj-ea"/>
              </a:rPr>
              <a:t>的和是</a:t>
            </a:r>
            <a:r>
              <a:rPr lang="en-US" altLang="zh-CN" sz="3000" b="1" dirty="0">
                <a:latin typeface="+mj-lt"/>
                <a:ea typeface="+mj-ea"/>
              </a:rPr>
              <a:t>7</a:t>
            </a:r>
            <a:r>
              <a:rPr lang="zh-CN" altLang="en-US" sz="3000" b="1" dirty="0">
                <a:latin typeface="+mj-lt"/>
                <a:ea typeface="+mj-ea"/>
              </a:rPr>
              <a:t>的倍数吗？</a:t>
            </a:r>
            <a:endParaRPr lang="zh-CN" altLang="en-US" sz="3000" b="1" dirty="0">
              <a:latin typeface="+mj-lt"/>
              <a:ea typeface="+mj-ea"/>
            </a:endParaRPr>
          </a:p>
        </p:txBody>
      </p:sp>
      <p:sp>
        <p:nvSpPr>
          <p:cNvPr id="3" name="文本框 22"/>
          <p:cNvSpPr txBox="1">
            <a:spLocks noChangeArrowheads="1"/>
          </p:cNvSpPr>
          <p:nvPr/>
        </p:nvSpPr>
        <p:spPr bwMode="auto">
          <a:xfrm>
            <a:off x="1241758" y="1946760"/>
            <a:ext cx="478155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的和是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的倍数</a:t>
            </a:r>
            <a:endParaRPr lang="zh-CN" altLang="en-US" sz="28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77245" y="513045"/>
            <a:ext cx="29996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P8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练习二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8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585789" y="2602852"/>
            <a:ext cx="8260500" cy="1147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000" b="1" dirty="0">
                <a:latin typeface="+mj-lt"/>
                <a:ea typeface="+mn-ea"/>
              </a:rPr>
              <a:t>    </a:t>
            </a:r>
            <a:r>
              <a:rPr lang="zh-CN" altLang="en-US" sz="3000" b="1" dirty="0">
                <a:latin typeface="+mj-lt"/>
                <a:ea typeface="+mj-ea"/>
              </a:rPr>
              <a:t>（</a:t>
            </a:r>
            <a:r>
              <a:rPr lang="en-US" altLang="zh-CN" sz="3000" b="1" dirty="0">
                <a:latin typeface="+mj-lt"/>
                <a:ea typeface="+mj-ea"/>
              </a:rPr>
              <a:t>2</a:t>
            </a:r>
            <a:r>
              <a:rPr lang="zh-CN" altLang="en-US" sz="3000" b="1" dirty="0">
                <a:latin typeface="+mj-lt"/>
                <a:ea typeface="+mj-ea"/>
              </a:rPr>
              <a:t>）</a:t>
            </a:r>
            <a:r>
              <a:rPr lang="en-US" altLang="zh-CN" sz="3000" b="1" dirty="0">
                <a:latin typeface="+mj-lt"/>
                <a:ea typeface="+mj-ea"/>
              </a:rPr>
              <a:t>27</a:t>
            </a:r>
            <a:r>
              <a:rPr lang="zh-CN" altLang="en-US" sz="3000" b="1" dirty="0">
                <a:latin typeface="+mj-lt"/>
                <a:ea typeface="+mj-ea"/>
              </a:rPr>
              <a:t>、</a:t>
            </a:r>
            <a:r>
              <a:rPr lang="en-US" altLang="zh-CN" sz="3000" b="1" dirty="0">
                <a:latin typeface="+mj-lt"/>
                <a:ea typeface="+mj-ea"/>
              </a:rPr>
              <a:t>18</a:t>
            </a:r>
            <a:r>
              <a:rPr lang="zh-CN" altLang="en-US" sz="3000" b="1" dirty="0">
                <a:latin typeface="+mj-lt"/>
                <a:ea typeface="+mj-ea"/>
              </a:rPr>
              <a:t>都是</a:t>
            </a:r>
            <a:r>
              <a:rPr lang="en-US" altLang="zh-CN" sz="3000" b="1" dirty="0">
                <a:latin typeface="+mj-lt"/>
                <a:ea typeface="+mj-ea"/>
              </a:rPr>
              <a:t>9</a:t>
            </a:r>
            <a:r>
              <a:rPr lang="zh-CN" altLang="en-US" sz="3000" b="1" dirty="0">
                <a:latin typeface="+mj-lt"/>
                <a:ea typeface="+mj-ea"/>
              </a:rPr>
              <a:t>的倍数，</a:t>
            </a:r>
            <a:r>
              <a:rPr lang="en-US" altLang="zh-CN" sz="3000" b="1" dirty="0">
                <a:latin typeface="+mj-lt"/>
                <a:ea typeface="+mj-ea"/>
              </a:rPr>
              <a:t>27</a:t>
            </a:r>
            <a:r>
              <a:rPr lang="zh-CN" altLang="en-US" sz="3000" b="1" dirty="0">
                <a:latin typeface="+mj-lt"/>
                <a:ea typeface="+mj-ea"/>
              </a:rPr>
              <a:t>与</a:t>
            </a:r>
            <a:r>
              <a:rPr lang="en-US" altLang="zh-CN" sz="3000" b="1" dirty="0">
                <a:latin typeface="+mj-lt"/>
                <a:ea typeface="+mj-ea"/>
              </a:rPr>
              <a:t>18</a:t>
            </a:r>
            <a:r>
              <a:rPr lang="zh-CN" altLang="en-US" sz="3000" b="1" dirty="0">
                <a:latin typeface="+mj-lt"/>
                <a:ea typeface="+mj-ea"/>
              </a:rPr>
              <a:t>的差是</a:t>
            </a:r>
            <a:r>
              <a:rPr lang="en-US" altLang="zh-CN" sz="3000" b="1" dirty="0">
                <a:latin typeface="+mj-lt"/>
                <a:ea typeface="+mj-ea"/>
              </a:rPr>
              <a:t>9</a:t>
            </a:r>
            <a:r>
              <a:rPr lang="zh-CN" altLang="en-US" sz="3000" b="1" dirty="0">
                <a:latin typeface="+mj-lt"/>
                <a:ea typeface="+mj-ea"/>
              </a:rPr>
              <a:t>的倍数吗？</a:t>
            </a:r>
            <a:endParaRPr lang="en-US" altLang="zh-CN" sz="3000" b="1" dirty="0">
              <a:latin typeface="+mj-lt"/>
              <a:ea typeface="+mj-ea"/>
            </a:endParaRPr>
          </a:p>
        </p:txBody>
      </p:sp>
      <p:sp>
        <p:nvSpPr>
          <p:cNvPr id="6" name="文本框 22"/>
          <p:cNvSpPr txBox="1">
            <a:spLocks noChangeArrowheads="1"/>
          </p:cNvSpPr>
          <p:nvPr/>
        </p:nvSpPr>
        <p:spPr bwMode="auto">
          <a:xfrm>
            <a:off x="1241758" y="3847351"/>
            <a:ext cx="478155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的和是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的倍数</a:t>
            </a:r>
            <a:endParaRPr lang="zh-CN" altLang="en-US" sz="28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22"/>
          <p:cNvSpPr txBox="1">
            <a:spLocks noChangeArrowheads="1"/>
          </p:cNvSpPr>
          <p:nvPr/>
        </p:nvSpPr>
        <p:spPr bwMode="auto">
          <a:xfrm>
            <a:off x="747897" y="2160329"/>
            <a:ext cx="7965742" cy="21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437005" indent="-14370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我发现：两个数分别是同一个数的倍数，  </a:t>
            </a:r>
            <a:endParaRPr lang="en-US" altLang="zh-CN" sz="28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这两个数的和或差也是这个数的倍数。</a:t>
            </a:r>
            <a:endParaRPr lang="en-US" altLang="zh-CN" sz="28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如：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都是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的倍数，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的和是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的倍数；</a:t>
            </a:r>
            <a:endParaRPr lang="en-US" altLang="zh-CN" sz="28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32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都是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的倍数，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与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的差是</a:t>
            </a:r>
            <a:r>
              <a:rPr lang="en-US" altLang="zh-CN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的倍数。</a:t>
            </a:r>
            <a:endParaRPr lang="en-US" altLang="zh-CN" sz="2800" b="1" dirty="0">
              <a:solidFill>
                <a:srgbClr val="FF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667895" y="751348"/>
            <a:ext cx="7965742" cy="1147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000" b="1" dirty="0">
                <a:latin typeface="+mj-lt"/>
                <a:ea typeface="+mj-ea"/>
              </a:rPr>
              <a:t>通过这两小题，你有什么发现？你能再举几个例子验证你的发现吗？</a:t>
            </a:r>
            <a:endParaRPr lang="zh-CN" altLang="en-US" sz="3000" b="1" dirty="0"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26394" y="1477877"/>
            <a:ext cx="2931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P8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练习二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8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0618" y="660896"/>
            <a:ext cx="8282763" cy="41364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1388</Words>
  <Application>WPS 演示</Application>
  <PresentationFormat>全屏显示(16:9)</PresentationFormat>
  <Paragraphs>231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Arial</vt:lpstr>
      <vt:lpstr>宋体</vt:lpstr>
      <vt:lpstr>Wingdings</vt:lpstr>
      <vt:lpstr>Times New Roman</vt:lpstr>
      <vt:lpstr>黑体</vt:lpstr>
      <vt:lpstr>等线 Light</vt:lpstr>
      <vt:lpstr>微软雅黑</vt:lpstr>
      <vt:lpstr>Arial Unicode MS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48</cp:revision>
  <dcterms:created xsi:type="dcterms:W3CDTF">2017-10-14T09:05:00Z</dcterms:created>
  <dcterms:modified xsi:type="dcterms:W3CDTF">2023-11-02T01:22:06Z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C7C1580D898345FFAADD1838F29737D9</vt:lpwstr>
  </property>
</Properties>
</file>