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3"/>
    <p:sldId id="356" r:id="rId4"/>
    <p:sldId id="377" r:id="rId5"/>
    <p:sldId id="344" r:id="rId6"/>
    <p:sldId id="378" r:id="rId7"/>
    <p:sldId id="379" r:id="rId8"/>
    <p:sldId id="380" r:id="rId9"/>
    <p:sldId id="381" r:id="rId10"/>
    <p:sldId id="382" r:id="rId11"/>
    <p:sldId id="385" r:id="rId12"/>
    <p:sldId id="384" r:id="rId13"/>
    <p:sldId id="386" r:id="rId14"/>
    <p:sldId id="387" r:id="rId15"/>
    <p:sldId id="388" r:id="rId16"/>
    <p:sldId id="389" r:id="rId17"/>
    <p:sldId id="390" r:id="rId18"/>
    <p:sldId id="391" r:id="rId19"/>
    <p:sldId id="367" r:id="rId20"/>
    <p:sldId id="392" r:id="rId21"/>
    <p:sldId id="393" r:id="rId22"/>
    <p:sldId id="394" r:id="rId23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31"/>
    </p:embeddedFont>
    <p:embeddedFont>
      <p:font typeface="黑体" panose="02010609060101010101" pitchFamily="49" charset="-122"/>
      <p:regular r:id="rId32"/>
    </p:embeddedFont>
    <p:embeddedFont>
      <p:font typeface="等线" panose="02010600030101010101" charset="-122"/>
      <p:regular r:id="rId33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5AE2"/>
    <a:srgbClr val="D3A51D"/>
    <a:srgbClr val="FF866C"/>
    <a:srgbClr val="CC49C7"/>
    <a:srgbClr val="33B638"/>
    <a:srgbClr val="FF5398"/>
    <a:srgbClr val="00AC67"/>
    <a:srgbClr val="FF0000"/>
    <a:srgbClr val="C5897C"/>
    <a:srgbClr val="0079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96159" autoAdjust="0"/>
  </p:normalViewPr>
  <p:slideViewPr>
    <p:cSldViewPr snapToGrid="0">
      <p:cViewPr varScale="1">
        <p:scale>
          <a:sx n="135" d="100"/>
          <a:sy n="135" d="100"/>
        </p:scale>
        <p:origin x="402" y="120"/>
      </p:cViewPr>
      <p:guideLst>
        <p:guide orient="horz" pos="1620"/>
        <p:guide pos="2880"/>
        <p:guide orient="horz" pos="2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108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font" Target="fonts/font3.fntdata"/><Relationship Id="rId32" Type="http://schemas.openxmlformats.org/officeDocument/2006/relationships/font" Target="fonts/font2.fntdata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DC93D-B48D-41D3-A318-28EC77A1C74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5EF2F-D71F-4DBF-AC0E-CBFC4F1644F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5F3C805-4281-4270-8B9A-8280B72C48B5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CB9D4E4-857D-4E79-B5B4-BC3A52A24C3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87313" y="0"/>
            <a:ext cx="9231313" cy="5143500"/>
            <a:chOff x="-114300" y="0"/>
            <a:chExt cx="12306300" cy="6858000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17"/>
            <a:stretch>
              <a:fillRect/>
            </a:stretch>
          </p:blipFill>
          <p:spPr bwMode="auto">
            <a:xfrm rot="-5400000">
              <a:off x="2667000" y="-2667000"/>
              <a:ext cx="6858000" cy="121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/>
            <a:srcRect b="6504"/>
            <a:stretch>
              <a:fillRect/>
            </a:stretch>
          </p:blipFill>
          <p:spPr>
            <a:xfrm rot="5400000" flipV="1">
              <a:off x="2823633" y="-2724149"/>
              <a:ext cx="6430433" cy="12306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1" b="86646"/>
          <a:stretch>
            <a:fillRect/>
          </a:stretch>
        </p:blipFill>
        <p:spPr bwMode="auto">
          <a:xfrm>
            <a:off x="4122738" y="749300"/>
            <a:ext cx="23574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17"/>
            <a:stretch>
              <a:fillRect/>
            </a:stretch>
          </p:blipFill>
          <p:spPr bwMode="auto">
            <a:xfrm rot="-5400000">
              <a:off x="2667000" y="-2667000"/>
              <a:ext cx="6858000" cy="121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组合 3"/>
            <p:cNvGrpSpPr/>
            <p:nvPr userDrawn="1"/>
          </p:nvGrpSpPr>
          <p:grpSpPr bwMode="auto">
            <a:xfrm>
              <a:off x="552450" y="400050"/>
              <a:ext cx="11106150" cy="6057900"/>
              <a:chOff x="552450" y="400050"/>
              <a:chExt cx="11106150" cy="60579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552450" y="400050"/>
                <a:ext cx="11106149" cy="6057900"/>
              </a:xfrm>
              <a:prstGeom prst="rect">
                <a:avLst/>
              </a:prstGeom>
              <a:solidFill>
                <a:srgbClr val="FAEC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685799" y="552450"/>
                <a:ext cx="10801350" cy="57340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3389313"/>
            <a:ext cx="1790700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r="2084"/>
          <a:stretch>
            <a:fillRect/>
          </a:stretch>
        </p:blipFill>
        <p:spPr bwMode="auto">
          <a:xfrm>
            <a:off x="0" y="130175"/>
            <a:ext cx="9144000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B03278B-EB19-4EE6-A976-9AAAF811CF4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356816" y="2155651"/>
            <a:ext cx="4302677" cy="947117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100000"/>
              </a:lnSpc>
              <a:defRPr/>
            </a:pPr>
            <a:r>
              <a:rPr lang="en-US" altLang="zh-CN" sz="4000" b="1" dirty="0">
                <a:latin typeface="+mn-lt"/>
              </a:rPr>
              <a:t>2</a:t>
            </a:r>
            <a:r>
              <a:rPr lang="zh-CN" altLang="en-US" sz="4000" b="1" dirty="0">
                <a:latin typeface="+mn-lt"/>
              </a:rPr>
              <a:t>、</a:t>
            </a:r>
            <a:r>
              <a:rPr lang="en-US" altLang="zh-CN" sz="4000" b="1" dirty="0">
                <a:latin typeface="+mn-lt"/>
              </a:rPr>
              <a:t>5</a:t>
            </a:r>
            <a:r>
              <a:rPr lang="zh-CN" altLang="en-US" sz="4000" b="1" dirty="0">
                <a:latin typeface="+mn-lt"/>
              </a:rPr>
              <a:t>的倍数</a:t>
            </a:r>
            <a:endParaRPr lang="zh-CN" altLang="en-US" sz="4000" b="1" dirty="0">
              <a:latin typeface="+mn-lt"/>
            </a:endParaRPr>
          </a:p>
        </p:txBody>
      </p:sp>
      <p:pic>
        <p:nvPicPr>
          <p:cNvPr id="9219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3666" y="1972468"/>
            <a:ext cx="1005863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标题 5"/>
          <p:cNvSpPr txBox="1">
            <a:spLocks noChangeArrowheads="1"/>
          </p:cNvSpPr>
          <p:nvPr/>
        </p:nvSpPr>
        <p:spPr bwMode="auto">
          <a:xfrm>
            <a:off x="1302992" y="727144"/>
            <a:ext cx="3205163" cy="6889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zh-CN" altLang="en-US" sz="4000" dirty="0">
                <a:solidFill>
                  <a:srgbClr val="2C5AE2"/>
                </a:solidFill>
                <a:latin typeface="+mj-ea"/>
                <a:ea typeface="+mj-ea"/>
              </a:rPr>
              <a:t>因数和倍数</a:t>
            </a:r>
            <a:endParaRPr lang="zh-CN" altLang="en-US" sz="4000" dirty="0">
              <a:solidFill>
                <a:srgbClr val="2C5AE2"/>
              </a:solidFill>
              <a:latin typeface="+mj-ea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501775" y="1552575"/>
            <a:ext cx="25798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2" name="副标题 6"/>
          <p:cNvSpPr txBox="1">
            <a:spLocks noChangeArrowheads="1"/>
          </p:cNvSpPr>
          <p:nvPr/>
        </p:nvSpPr>
        <p:spPr bwMode="auto">
          <a:xfrm>
            <a:off x="3814280" y="4198937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224" name="图片 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639" y="2006600"/>
            <a:ext cx="2925764" cy="292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94" y="0"/>
            <a:ext cx="6126385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16"/>
          <p:cNvSpPr>
            <a:spLocks noChangeArrowheads="1"/>
          </p:cNvSpPr>
          <p:nvPr/>
        </p:nvSpPr>
        <p:spPr bwMode="auto">
          <a:xfrm>
            <a:off x="619680" y="203200"/>
            <a:ext cx="574567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一、复习旧知识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设疑导入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3275" y="1613006"/>
            <a:ext cx="8364279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举例说一说什么叫因数，什么叫倍数，怎么找出一个数的因数和倍数？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3275" y="3122091"/>
            <a:ext cx="8364279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因数和倍数的特征是什么？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9680" y="939779"/>
            <a:ext cx="2863703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复习回顾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9680" y="528654"/>
            <a:ext cx="2863703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设疑导入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8" b="8678"/>
          <a:stretch>
            <a:fillRect/>
          </a:stretch>
        </p:blipFill>
        <p:spPr>
          <a:xfrm>
            <a:off x="1460183" y="0"/>
            <a:ext cx="6223635" cy="5143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622255" y="1850837"/>
            <a:ext cx="3905691" cy="1712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你们随便说一个自然数，老师都能快速判断它是不是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或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8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表格 38"/>
          <p:cNvGraphicFramePr>
            <a:graphicFrameLocks noGrp="1"/>
          </p:cNvGraphicFramePr>
          <p:nvPr/>
        </p:nvGraphicFramePr>
        <p:xfrm>
          <a:off x="1912835" y="1867805"/>
          <a:ext cx="5318330" cy="293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</a:tblGrid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</a:tbl>
          </a:graphicData>
        </a:graphic>
      </p:graphicFrame>
      <p:sp>
        <p:nvSpPr>
          <p:cNvPr id="2" name="椭圆 1"/>
          <p:cNvSpPr/>
          <p:nvPr/>
        </p:nvSpPr>
        <p:spPr>
          <a:xfrm>
            <a:off x="4620086" y="1870335"/>
            <a:ext cx="448947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4620086" y="2160443"/>
            <a:ext cx="448947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1948129" y="1890535"/>
            <a:ext cx="447633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4606959" y="2454490"/>
            <a:ext cx="447634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1948129" y="2180645"/>
            <a:ext cx="447633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4606959" y="2748537"/>
            <a:ext cx="447634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43" name="椭圆 142"/>
          <p:cNvSpPr/>
          <p:nvPr/>
        </p:nvSpPr>
        <p:spPr>
          <a:xfrm>
            <a:off x="1948129" y="2474691"/>
            <a:ext cx="447633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4604334" y="3049148"/>
            <a:ext cx="447634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5" name="椭圆 144"/>
          <p:cNvSpPr/>
          <p:nvPr/>
        </p:nvSpPr>
        <p:spPr>
          <a:xfrm>
            <a:off x="1948129" y="2775301"/>
            <a:ext cx="447633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6" name="椭圆 145"/>
          <p:cNvSpPr/>
          <p:nvPr/>
        </p:nvSpPr>
        <p:spPr>
          <a:xfrm>
            <a:off x="4620086" y="3332693"/>
            <a:ext cx="448947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>
            <a:off x="1948129" y="3066723"/>
            <a:ext cx="447633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4620086" y="3626740"/>
            <a:ext cx="448947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>
            <a:off x="1948129" y="3348956"/>
            <a:ext cx="447633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4620086" y="3920787"/>
            <a:ext cx="448947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1" name="椭圆 150"/>
          <p:cNvSpPr/>
          <p:nvPr/>
        </p:nvSpPr>
        <p:spPr>
          <a:xfrm>
            <a:off x="1948129" y="3645628"/>
            <a:ext cx="447633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>
            <a:off x="4630588" y="4219828"/>
            <a:ext cx="447634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>
            <a:off x="1952067" y="3933111"/>
            <a:ext cx="447634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>
            <a:off x="4630588" y="4517813"/>
            <a:ext cx="447634" cy="2586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1952067" y="4224532"/>
            <a:ext cx="447634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1412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939" y="1808278"/>
            <a:ext cx="425797" cy="425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93" y="0"/>
            <a:ext cx="5572074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619680" y="222250"/>
            <a:ext cx="574567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二、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探索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的倍数特征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952067" y="4527472"/>
            <a:ext cx="447634" cy="257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73961" y="858775"/>
            <a:ext cx="818142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请同学们拿出课前准备好的百数表，在这些数中找出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的倍数，把它们圈起来。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38599" y="1329949"/>
            <a:ext cx="470916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你们有什么发现？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6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458429" y="2600032"/>
            <a:ext cx="8220791" cy="2110632"/>
            <a:chOff x="458429" y="2600032"/>
            <a:chExt cx="8220791" cy="2110632"/>
          </a:xfrm>
        </p:grpSpPr>
        <p:sp>
          <p:nvSpPr>
            <p:cNvPr id="12" name="矩形 11"/>
            <p:cNvSpPr/>
            <p:nvPr/>
          </p:nvSpPr>
          <p:spPr>
            <a:xfrm>
              <a:off x="571499" y="2600032"/>
              <a:ext cx="8001001" cy="2110632"/>
            </a:xfrm>
            <a:prstGeom prst="rect">
              <a:avLst/>
            </a:prstGeom>
            <a:solidFill>
              <a:srgbClr val="FEFB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58429" y="2826735"/>
              <a:ext cx="213360" cy="213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58429" y="3194215"/>
              <a:ext cx="213360" cy="213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58429" y="3561695"/>
              <a:ext cx="213360" cy="213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458429" y="3929175"/>
              <a:ext cx="213360" cy="213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58429" y="4296655"/>
              <a:ext cx="213360" cy="213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465860" y="2826735"/>
              <a:ext cx="213360" cy="213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8465860" y="3194215"/>
              <a:ext cx="213360" cy="213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8465860" y="3561695"/>
              <a:ext cx="213360" cy="213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8465860" y="3929175"/>
              <a:ext cx="213360" cy="213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8465860" y="4296655"/>
              <a:ext cx="213360" cy="2133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81290" y="606590"/>
            <a:ext cx="8181420" cy="196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我们观察发现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的倍数，个位上的数是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或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。那么一个数个位上是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或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，这个数就是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的倍数吗？请同桌合作，举出一些更大的，个位上的数是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或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的数，看它们是不是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1171" y="2776252"/>
            <a:ext cx="7273289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个位是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a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的整数可表示为：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b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a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b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为整数）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5901" y="3394924"/>
            <a:ext cx="214884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通过变形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04740" y="3394924"/>
            <a:ext cx="6009719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b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a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b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）＋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a</a:t>
            </a:r>
            <a:endParaRPr lang="zh-CN" altLang="en-US" sz="2400" b="1" i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5900" y="4016062"/>
            <a:ext cx="8158559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可知，若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a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为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或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的倍数，则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b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b="1" i="1" dirty="0">
                <a:latin typeface="+mn-lt"/>
                <a:ea typeface="楷体" panose="02010609060101010101" pitchFamily="49" charset="-122"/>
              </a:rPr>
              <a:t>a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5901" y="2776252"/>
            <a:ext cx="1643459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证明：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1290" y="881635"/>
            <a:ext cx="818142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我们通过圈一圈、举例等方式发现了哪些数是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的倍数，怎样的数才是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的倍数呢？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21055" y="2292849"/>
            <a:ext cx="7370445" cy="634773"/>
            <a:chOff x="821055" y="2292849"/>
            <a:chExt cx="7370445" cy="634773"/>
          </a:xfrm>
        </p:grpSpPr>
        <p:sp>
          <p:nvSpPr>
            <p:cNvPr id="12" name="矩形: 圆角 11"/>
            <p:cNvSpPr/>
            <p:nvPr/>
          </p:nvSpPr>
          <p:spPr>
            <a:xfrm>
              <a:off x="990600" y="2317674"/>
              <a:ext cx="1021080" cy="609948"/>
            </a:xfrm>
            <a:prstGeom prst="roundRect">
              <a:avLst>
                <a:gd name="adj" fmla="val 9323"/>
              </a:avLst>
            </a:prstGeom>
            <a:solidFill>
              <a:srgbClr val="2C5A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: 圆角 4"/>
            <p:cNvSpPr/>
            <p:nvPr/>
          </p:nvSpPr>
          <p:spPr>
            <a:xfrm>
              <a:off x="967740" y="2317674"/>
              <a:ext cx="7223760" cy="609948"/>
            </a:xfrm>
            <a:prstGeom prst="roundRect">
              <a:avLst>
                <a:gd name="adj" fmla="val 11436"/>
              </a:avLst>
            </a:prstGeom>
            <a:noFill/>
            <a:ln w="38100">
              <a:solidFill>
                <a:srgbClr val="2C5AE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821055" y="2292849"/>
              <a:ext cx="1337310" cy="573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</a:rPr>
                <a:t>归纳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049780" y="2298503"/>
              <a:ext cx="6103620" cy="59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个位上是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0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或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的数，都是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的倍数。</a:t>
              </a:r>
              <a:endParaRPr lang="zh-CN" altLang="en-US" sz="2800" b="1" dirty="0">
                <a:solidFill>
                  <a:srgbClr val="2C5AE2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93" y="0"/>
            <a:ext cx="5572074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619680" y="222250"/>
            <a:ext cx="574567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三、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探索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的倍数特征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9680" y="939779"/>
            <a:ext cx="2863703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猜想。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9681" y="2071260"/>
            <a:ext cx="797568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根据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的倍数的特征，猜想一下，什么样的数会是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的倍数呢？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912835" y="1696757"/>
          <a:ext cx="5318330" cy="293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</a:tblGrid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19680" y="200639"/>
            <a:ext cx="2863703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验证。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9681" y="650057"/>
            <a:ext cx="797568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猜想是否正确呢？继续观察百数表，将表中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的倍数涂上红色。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912835" y="1696757"/>
          <a:ext cx="5318330" cy="293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</a:tblGrid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2308859" y="1107095"/>
            <a:ext cx="557022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说一说，涂的数有哪些特征？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9680" y="581639"/>
            <a:ext cx="439428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归纳</a:t>
            </a: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的倍数特征。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9680" y="1087375"/>
            <a:ext cx="787662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的倍数有什么特征呢？可以像刚才探究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的倍数特征一样，举例验证你的发现。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21055" y="2308028"/>
            <a:ext cx="7370445" cy="1191457"/>
            <a:chOff x="821055" y="2298503"/>
            <a:chExt cx="7370445" cy="1191457"/>
          </a:xfrm>
        </p:grpSpPr>
        <p:sp>
          <p:nvSpPr>
            <p:cNvPr id="5" name="矩形: 圆角 4"/>
            <p:cNvSpPr/>
            <p:nvPr/>
          </p:nvSpPr>
          <p:spPr>
            <a:xfrm>
              <a:off x="977900" y="2317674"/>
              <a:ext cx="1021080" cy="1172286"/>
            </a:xfrm>
            <a:prstGeom prst="roundRect">
              <a:avLst>
                <a:gd name="adj" fmla="val 14298"/>
              </a:avLst>
            </a:prstGeom>
            <a:solidFill>
              <a:srgbClr val="2C5A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967740" y="2317674"/>
              <a:ext cx="7223760" cy="1152366"/>
            </a:xfrm>
            <a:prstGeom prst="roundRect">
              <a:avLst>
                <a:gd name="adj" fmla="val 11436"/>
              </a:avLst>
            </a:prstGeom>
            <a:noFill/>
            <a:ln w="38100">
              <a:solidFill>
                <a:srgbClr val="2C5AE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21055" y="2571750"/>
              <a:ext cx="1337310" cy="573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</a:rPr>
                <a:t>归纳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049780" y="2298503"/>
              <a:ext cx="6103620" cy="1152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个位上是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0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，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，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，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6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或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8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的数，都是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的倍数。</a:t>
              </a:r>
              <a:endParaRPr lang="zh-CN" altLang="en-US" sz="2800" b="1" dirty="0">
                <a:solidFill>
                  <a:srgbClr val="2C5AE2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668286" y="2994615"/>
            <a:ext cx="3808587" cy="1510721"/>
          </a:xfrm>
          <a:prstGeom prst="ellipse">
            <a:avLst/>
          </a:prstGeom>
          <a:solidFill>
            <a:srgbClr val="FF5398">
              <a:alpha val="69804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93" y="0"/>
            <a:ext cx="5989268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619680" y="222250"/>
            <a:ext cx="574567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四、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巩固练习，加深理解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19680" y="928748"/>
            <a:ext cx="7924245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下面哪些数是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的倍数？哪些数是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的倍数？哪些数既是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的倍数，又是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的倍数？你发现了什么？</a:t>
            </a:r>
            <a:endParaRPr lang="zh-CN" altLang="en-US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34100" y="1532108"/>
            <a:ext cx="3562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P9 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做一做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2C5AE2"/>
              </a:solidFill>
              <a:latin typeface="+mn-lt"/>
              <a:ea typeface="+mj-ea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61950" y="1823683"/>
            <a:ext cx="8420100" cy="6751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35     67     99     106</a:t>
            </a:r>
            <a:r>
              <a:rPr lang="zh-CN" altLang="en-US" sz="24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24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60     75     130     521     280     6018</a:t>
            </a:r>
            <a:endParaRPr lang="zh-CN" altLang="en-US" sz="2400" b="1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65985" y="3023179"/>
            <a:ext cx="3808587" cy="1510721"/>
          </a:xfrm>
          <a:prstGeom prst="ellipse">
            <a:avLst/>
          </a:prstGeom>
          <a:solidFill>
            <a:srgbClr val="2C5AE2">
              <a:alpha val="69804"/>
            </a:srgbClr>
          </a:solidFill>
          <a:ln w="28575">
            <a:solidFill>
              <a:srgbClr val="2C5A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631721" y="2492007"/>
            <a:ext cx="1676400" cy="50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2C5AE2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2C5AE2"/>
                </a:solidFill>
                <a:latin typeface="+mn-lt"/>
                <a:ea typeface="楷体" panose="02010609060101010101" pitchFamily="49" charset="-122"/>
              </a:rPr>
              <a:t>的倍数</a:t>
            </a:r>
            <a:endParaRPr lang="zh-CN" altLang="en-US" sz="2400" b="1" dirty="0">
              <a:solidFill>
                <a:srgbClr val="2C5AE2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89256" y="2492007"/>
            <a:ext cx="167640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539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5398"/>
                </a:solidFill>
                <a:latin typeface="+mn-lt"/>
                <a:ea typeface="楷体" panose="02010609060101010101" pitchFamily="49" charset="-122"/>
              </a:rPr>
              <a:t>的倍数</a:t>
            </a:r>
            <a:endParaRPr lang="zh-CN" altLang="en-US" sz="2400" b="1" dirty="0">
              <a:solidFill>
                <a:srgbClr val="FF5398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85975" y="333221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34100" y="333221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34508" y="333221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130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541734" y="333221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56859" y="333221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75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525152" y="3796804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280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151368" y="3749977"/>
            <a:ext cx="1057345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6018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00901" y="333221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15453" y="3338064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130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11110" y="3749976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280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09877E-6 L 0.11284 2.09877E-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2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34568E-6 L -0.11267 -2.34568E-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2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97531E-6 L 0.11424 -1.97531E-6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2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-0.10868 4.81481E-6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3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5679E-6 L 0.27396 4.5679E-6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98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7284E-6 L 0.30625 1.7284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3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5679E-6 L -0.3092 4.5679E-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69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5679E-6 L -0.06823 -0.0018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0" y="-9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7284E-6 L 0.06892 -0.08148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-407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7" grpId="0" animBg="1"/>
      <p:bldP spid="7" grpId="1" animBg="1"/>
      <p:bldP spid="12" grpId="0"/>
      <p:bldP spid="12" grpId="1"/>
      <p:bldP spid="13" grpId="0"/>
      <p:bldP spid="13" grpId="1"/>
      <p:bldP spid="17" grpId="0"/>
      <p:bldP spid="18" grpId="0"/>
      <p:bldP spid="18" grpId="1"/>
      <p:bldP spid="19" grpId="0"/>
      <p:bldP spid="19" grpId="1"/>
      <p:bldP spid="20" grpId="0"/>
      <p:bldP spid="21" grpId="0"/>
      <p:bldP spid="21" grpId="1"/>
      <p:bldP spid="22" grpId="0"/>
      <p:bldP spid="22" grpId="1"/>
      <p:bldP spid="23" grpId="0"/>
      <p:bldP spid="23" grpId="1"/>
      <p:bldP spid="9" grpId="0"/>
      <p:bldP spid="9" grpId="1"/>
      <p:bldP spid="10" grpId="0"/>
      <p:bldP spid="10" grpId="1"/>
      <p:bldP spid="14" grpId="0"/>
      <p:bldP spid="1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/>
          <p:cNvSpPr/>
          <p:nvPr/>
        </p:nvSpPr>
        <p:spPr>
          <a:xfrm>
            <a:off x="1685160" y="1655080"/>
            <a:ext cx="3808587" cy="1510721"/>
          </a:xfrm>
          <a:prstGeom prst="ellipse">
            <a:avLst/>
          </a:prstGeom>
          <a:solidFill>
            <a:srgbClr val="2C5AE2">
              <a:alpha val="69804"/>
            </a:srgbClr>
          </a:solidFill>
          <a:ln w="28575">
            <a:solidFill>
              <a:srgbClr val="2C5A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659013" y="1655079"/>
            <a:ext cx="3808587" cy="1510721"/>
          </a:xfrm>
          <a:prstGeom prst="ellipse">
            <a:avLst/>
          </a:prstGeom>
          <a:solidFill>
            <a:srgbClr val="FF5398">
              <a:alpha val="69804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654319" y="1123908"/>
            <a:ext cx="1676400" cy="50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2C5AE2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2C5AE2"/>
                </a:solidFill>
                <a:latin typeface="+mn-lt"/>
                <a:ea typeface="楷体" panose="02010609060101010101" pitchFamily="49" charset="-122"/>
              </a:rPr>
              <a:t>的倍数</a:t>
            </a:r>
            <a:endParaRPr lang="zh-CN" altLang="en-US" sz="2400" b="1" dirty="0">
              <a:solidFill>
                <a:srgbClr val="2C5AE2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79984" y="1123908"/>
            <a:ext cx="1676400" cy="50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的倍数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85975" y="1964111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05804" y="1964111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60</a:t>
            </a:r>
            <a:r>
              <a:rPr lang="zh-CN" altLang="en-US" sz="2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16372" y="1964111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130</a:t>
            </a:r>
            <a:r>
              <a:rPr lang="zh-CN" altLang="en-US" sz="2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41734" y="1964111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00373" y="1964111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75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63544" y="2428705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280</a:t>
            </a:r>
            <a:endParaRPr lang="zh-CN" altLang="en-US" sz="2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48458" y="1964111"/>
            <a:ext cx="1057345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6018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3960" y="602289"/>
            <a:ext cx="8570039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你们发现既是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的倍数，又是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的倍数的数有什么特征吗？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21055" y="3349754"/>
            <a:ext cx="7370445" cy="1191457"/>
            <a:chOff x="821055" y="2298503"/>
            <a:chExt cx="7370445" cy="1191457"/>
          </a:xfrm>
        </p:grpSpPr>
        <p:sp>
          <p:nvSpPr>
            <p:cNvPr id="22" name="矩形: 圆角 21"/>
            <p:cNvSpPr/>
            <p:nvPr/>
          </p:nvSpPr>
          <p:spPr>
            <a:xfrm>
              <a:off x="967740" y="2317674"/>
              <a:ext cx="7223760" cy="1152366"/>
            </a:xfrm>
            <a:prstGeom prst="roundRect">
              <a:avLst>
                <a:gd name="adj" fmla="val 11436"/>
              </a:avLst>
            </a:prstGeom>
            <a:solidFill>
              <a:schemeClr val="bg1"/>
            </a:solidFill>
            <a:ln w="38100">
              <a:solidFill>
                <a:srgbClr val="2C5AE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977900" y="2317674"/>
              <a:ext cx="1021080" cy="1172286"/>
            </a:xfrm>
            <a:prstGeom prst="roundRect">
              <a:avLst>
                <a:gd name="adj" fmla="val 14298"/>
              </a:avLst>
            </a:prstGeom>
            <a:solidFill>
              <a:srgbClr val="2C5A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21055" y="2571750"/>
              <a:ext cx="1337310" cy="573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</a:rPr>
                <a:t>归纳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049780" y="2298503"/>
              <a:ext cx="6103620" cy="1152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个位上是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0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的数，既是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的倍数，又是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的倍数。</a:t>
              </a:r>
              <a:endParaRPr lang="zh-CN" altLang="en-US" sz="2800" b="1" dirty="0">
                <a:solidFill>
                  <a:srgbClr val="2C5AE2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93" y="0"/>
            <a:ext cx="5312993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619680" y="222250"/>
            <a:ext cx="574567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五、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认识偶数和奇数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9680" y="939779"/>
            <a:ext cx="2863703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自学引导。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9681" y="2071260"/>
            <a:ext cx="797568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请再次认真读一读教科书第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页例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，除了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、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的倍数的特征，还知道了什么？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2980" y="434954"/>
            <a:ext cx="2863703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自学反馈。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2981" y="1012007"/>
            <a:ext cx="797568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什么是偶数？什么奇数？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01039" y="1985981"/>
            <a:ext cx="7975679" cy="1171537"/>
            <a:chOff x="967740" y="2298503"/>
            <a:chExt cx="7223760" cy="1171537"/>
          </a:xfrm>
        </p:grpSpPr>
        <p:sp>
          <p:nvSpPr>
            <p:cNvPr id="8" name="矩形: 圆角 7"/>
            <p:cNvSpPr/>
            <p:nvPr/>
          </p:nvSpPr>
          <p:spPr>
            <a:xfrm>
              <a:off x="967740" y="2317674"/>
              <a:ext cx="7223760" cy="1152366"/>
            </a:xfrm>
            <a:prstGeom prst="roundRect">
              <a:avLst>
                <a:gd name="adj" fmla="val 11436"/>
              </a:avLst>
            </a:prstGeom>
            <a:solidFill>
              <a:schemeClr val="bg1"/>
            </a:solidFill>
            <a:ln w="38100">
              <a:solidFill>
                <a:srgbClr val="2C5AE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47750" y="2298503"/>
              <a:ext cx="7105650" cy="1152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整数中，是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的倍数的数叫作</a:t>
              </a:r>
              <a:r>
                <a:rPr lang="zh-CN" altLang="en-US" sz="2800" b="1" dirty="0">
                  <a:solidFill>
                    <a:srgbClr val="FF0000"/>
                  </a:solidFill>
                  <a:latin typeface="+mj-ea"/>
                  <a:ea typeface="+mj-ea"/>
                </a:rPr>
                <a:t>偶数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（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0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也是偶数），   </a:t>
              </a:r>
              <a:endParaRPr lang="en-US" altLang="zh-CN" sz="2800" b="1" dirty="0">
                <a:solidFill>
                  <a:srgbClr val="2C5AE2"/>
                </a:solidFill>
                <a:latin typeface="+mn-lt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                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不是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的倍数的数叫作</a:t>
              </a:r>
              <a:r>
                <a:rPr lang="zh-CN" altLang="en-US" sz="2800" b="1" dirty="0">
                  <a:solidFill>
                    <a:srgbClr val="FF0000"/>
                  </a:solidFill>
                  <a:latin typeface="+mj-ea"/>
                  <a:ea typeface="+mj-ea"/>
                </a:rPr>
                <a:t>奇数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。</a:t>
              </a:r>
              <a:endParaRPr lang="zh-CN" altLang="en-US" sz="2800" b="1" dirty="0">
                <a:solidFill>
                  <a:srgbClr val="2C5AE2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2980" y="434954"/>
            <a:ext cx="612402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举例、判断，理解偶数和奇数的概念。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2980" y="949956"/>
            <a:ext cx="797568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迅速判断它是偶数还是奇数。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807" y="1118054"/>
            <a:ext cx="3864387" cy="386438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1480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1367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341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1043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1471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366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801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160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1500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1015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29429" y="2466286"/>
            <a:ext cx="2685142" cy="88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+mn-lt"/>
                <a:ea typeface="楷体" panose="02010609060101010101" pitchFamily="49" charset="-122"/>
              </a:rPr>
              <a:t>24</a:t>
            </a:r>
            <a:endParaRPr lang="zh-CN" altLang="en-US" sz="4400" b="1" dirty="0">
              <a:solidFill>
                <a:schemeClr val="bg1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44900" y="4449285"/>
            <a:ext cx="1854200" cy="288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1100" dirty="0">
                <a:latin typeface="+mj-ea"/>
                <a:ea typeface="+mj-ea"/>
              </a:rPr>
              <a:t>【</a:t>
            </a:r>
            <a:r>
              <a:rPr lang="zh-CN" altLang="en-US" sz="1100" dirty="0">
                <a:latin typeface="+mj-ea"/>
                <a:ea typeface="+mj-ea"/>
              </a:rPr>
              <a:t>有</a:t>
            </a:r>
            <a:r>
              <a:rPr lang="en-US" altLang="zh-CN" sz="1100" dirty="0">
                <a:latin typeface="+mj-ea"/>
                <a:ea typeface="+mj-ea"/>
              </a:rPr>
              <a:t>10</a:t>
            </a:r>
            <a:r>
              <a:rPr lang="zh-CN" altLang="en-US" sz="1100" dirty="0">
                <a:latin typeface="+mj-ea"/>
                <a:ea typeface="+mj-ea"/>
              </a:rPr>
              <a:t>个随机数</a:t>
            </a:r>
            <a:r>
              <a:rPr lang="en-US" altLang="zh-CN" sz="1100" dirty="0">
                <a:latin typeface="+mj-ea"/>
                <a:ea typeface="+mj-ea"/>
              </a:rPr>
              <a:t>】</a:t>
            </a:r>
            <a:endParaRPr lang="zh-CN" altLang="en-US" sz="11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93" y="0"/>
            <a:ext cx="5989268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619680" y="222250"/>
            <a:ext cx="574567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六、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即时演练，反馈评价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619680" y="1104901"/>
            <a:ext cx="7847735" cy="58420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下面哪些数是奇数？哪些数是偶数？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81675" y="1648999"/>
            <a:ext cx="3299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P11 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练习三 第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1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2C5AE2"/>
              </a:solidFill>
              <a:latin typeface="+mn-lt"/>
              <a:ea typeface="+mj-ea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30071" y="2282413"/>
            <a:ext cx="7847734" cy="9175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	        98         355       0         123         881</a:t>
            </a:r>
            <a:endParaRPr lang="zh-CN" altLang="en-US" sz="2800" b="1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619680" y="3285298"/>
            <a:ext cx="7950200" cy="9175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8089      1000      988      565      3678       677</a:t>
            </a:r>
            <a:endParaRPr lang="zh-CN" altLang="en-US" sz="2800" b="1" kern="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847725" y="2193100"/>
            <a:ext cx="781050" cy="784637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3362326" y="2193100"/>
            <a:ext cx="781050" cy="784637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529540" y="2193100"/>
            <a:ext cx="781050" cy="784637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6819345" y="2193100"/>
            <a:ext cx="781050" cy="784637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1038225" y="3209513"/>
            <a:ext cx="781050" cy="784637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4489727" y="3209513"/>
            <a:ext cx="781050" cy="784637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6890027" y="3209513"/>
            <a:ext cx="781050" cy="784637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152652" y="2402646"/>
            <a:ext cx="781050" cy="57509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319866" y="2402646"/>
            <a:ext cx="781050" cy="57509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281661" y="3393659"/>
            <a:ext cx="781050" cy="57509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433319" y="3393659"/>
            <a:ext cx="781050" cy="57509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641385" y="3393659"/>
            <a:ext cx="781050" cy="57509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89666" y="1690372"/>
            <a:ext cx="2915240" cy="288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1100" dirty="0">
                <a:solidFill>
                  <a:srgbClr val="FF0000"/>
                </a:solidFill>
                <a:latin typeface="+mj-ea"/>
                <a:ea typeface="+mj-ea"/>
              </a:rPr>
              <a:t>【</a:t>
            </a:r>
            <a:r>
              <a:rPr lang="zh-CN" altLang="en-US" sz="1100" dirty="0">
                <a:solidFill>
                  <a:srgbClr val="FF0000"/>
                </a:solidFill>
                <a:latin typeface="+mj-ea"/>
                <a:ea typeface="+mj-ea"/>
              </a:rPr>
              <a:t>用</a:t>
            </a:r>
            <a:r>
              <a:rPr lang="en-US" altLang="zh-CN" sz="1100" dirty="0">
                <a:solidFill>
                  <a:srgbClr val="FF0000"/>
                </a:solidFill>
                <a:latin typeface="+mj-ea"/>
                <a:ea typeface="+mj-ea"/>
              </a:rPr>
              <a:t>△</a:t>
            </a:r>
            <a:r>
              <a:rPr lang="zh-CN" altLang="en-US" sz="1100" dirty="0">
                <a:solidFill>
                  <a:srgbClr val="FF0000"/>
                </a:solidFill>
                <a:latin typeface="+mj-ea"/>
                <a:ea typeface="+mj-ea"/>
              </a:rPr>
              <a:t>表示奇数，○表示偶数。</a:t>
            </a:r>
            <a:r>
              <a:rPr lang="en-US" altLang="zh-CN" sz="1100" dirty="0">
                <a:solidFill>
                  <a:srgbClr val="FF0000"/>
                </a:solidFill>
                <a:latin typeface="+mj-ea"/>
                <a:ea typeface="+mj-ea"/>
              </a:rPr>
              <a:t>】</a:t>
            </a:r>
            <a:endParaRPr lang="zh-CN" altLang="en-US" sz="11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443024" y="393889"/>
            <a:ext cx="3879738" cy="58420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按要求填写数字。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16742" y="557027"/>
            <a:ext cx="3591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P11 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练习三 第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2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2C5AE2"/>
              </a:solidFill>
              <a:latin typeface="+mn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3054" y="1499184"/>
            <a:ext cx="8165643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）                    两个数位上的数相同，并且是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97172" y="1534038"/>
            <a:ext cx="454858" cy="454858"/>
          </a:xfrm>
          <a:prstGeom prst="rect">
            <a:avLst/>
          </a:prstGeom>
          <a:noFill/>
          <a:ln w="28575">
            <a:solidFill>
              <a:srgbClr val="FF866C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21711" y="1534038"/>
            <a:ext cx="454858" cy="454858"/>
          </a:xfrm>
          <a:prstGeom prst="rect">
            <a:avLst/>
          </a:prstGeom>
          <a:noFill/>
          <a:ln w="28575">
            <a:solidFill>
              <a:srgbClr val="FF866C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566136" y="2384467"/>
            <a:ext cx="7819408" cy="52456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3     5         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既是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的倍数， 又是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566136" y="3269750"/>
            <a:ext cx="8641659" cy="60169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                  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既是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的倍数， 又是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的倍数的最小三位数。               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97172" y="3312278"/>
            <a:ext cx="454858" cy="454858"/>
          </a:xfrm>
          <a:prstGeom prst="rect">
            <a:avLst/>
          </a:prstGeom>
          <a:noFill/>
          <a:ln w="28575">
            <a:solidFill>
              <a:srgbClr val="FF866C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821711" y="3312278"/>
            <a:ext cx="454858" cy="454858"/>
          </a:xfrm>
          <a:prstGeom prst="rect">
            <a:avLst/>
          </a:prstGeom>
          <a:noFill/>
          <a:ln w="28575">
            <a:solidFill>
              <a:srgbClr val="FF866C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346250" y="3312278"/>
            <a:ext cx="454858" cy="454858"/>
          </a:xfrm>
          <a:prstGeom prst="rect">
            <a:avLst/>
          </a:prstGeom>
          <a:noFill/>
          <a:ln w="28575">
            <a:solidFill>
              <a:srgbClr val="FF866C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346250" y="2384467"/>
            <a:ext cx="454858" cy="454858"/>
          </a:xfrm>
          <a:prstGeom prst="rect">
            <a:avLst/>
          </a:prstGeom>
          <a:noFill/>
          <a:ln w="28575">
            <a:solidFill>
              <a:srgbClr val="FF866C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349931" y="1468256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867039" y="1473019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382893" y="2340010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8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349931" y="3269750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869175" y="3269750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8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2393714" y="3253875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8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443024" y="396064"/>
            <a:ext cx="6861156" cy="58420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下面的说法对吗？说出理由。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554999" y="1074524"/>
            <a:ext cx="8589001" cy="43913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）一个自然数不是奇数就是偶数。                    （     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554999" y="1773124"/>
            <a:ext cx="8589001" cy="43913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）偶数都比奇数大。                                            （     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555001" y="2471724"/>
            <a:ext cx="8589000" cy="49005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）个位上是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2,4,6,8,0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的自然数都是偶数。          （     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555001" y="3221241"/>
            <a:ext cx="8589000" cy="49005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）一个数是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的倍数，那么它一定是偶数。      （     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555000" y="3970757"/>
            <a:ext cx="8589000" cy="43913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）能被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2,5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整除的数个位上的数字一定是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     （     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510159" y="1074524"/>
            <a:ext cx="4111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418084" y="1763499"/>
            <a:ext cx="5953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</a:rPr>
              <a:t>×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510159" y="2454649"/>
            <a:ext cx="4111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510159" y="3136403"/>
            <a:ext cx="4111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7511746" y="3917299"/>
            <a:ext cx="409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</a:rPr>
              <a:t>√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621" y="0"/>
            <a:ext cx="3822663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541708" y="222250"/>
            <a:ext cx="356246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七、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课堂小结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6" name="Group116"/>
          <p:cNvGrpSpPr/>
          <p:nvPr/>
        </p:nvGrpSpPr>
        <p:grpSpPr>
          <a:xfrm>
            <a:off x="340498" y="1781387"/>
            <a:ext cx="8462456" cy="1338750"/>
            <a:chOff x="340498" y="2759582"/>
            <a:chExt cx="8462456" cy="1338750"/>
          </a:xfrm>
        </p:grpSpPr>
        <p:sp>
          <p:nvSpPr>
            <p:cNvPr id="13" name="MMConnector"/>
            <p:cNvSpPr/>
            <p:nvPr/>
          </p:nvSpPr>
          <p:spPr>
            <a:xfrm>
              <a:off x="2050855" y="3247832"/>
              <a:ext cx="1118214" cy="96650"/>
            </a:xfrm>
            <a:custGeom>
              <a:avLst/>
              <a:gdLst/>
              <a:ahLst/>
              <a:cxnLst/>
              <a:rect l="0" t="0" r="0" b="0"/>
              <a:pathLst>
                <a:path w="1118214" h="96650" fill="none">
                  <a:moveTo>
                    <a:pt x="-338095" y="-84475"/>
                  </a:moveTo>
                  <a:cubicBezTo>
                    <a:pt x="-65734" y="-146030"/>
                    <a:pt x="319403" y="-181125"/>
                    <a:pt x="780119" y="-181125"/>
                  </a:cubicBezTo>
                </a:path>
              </a:pathLst>
            </a:custGeom>
            <a:noFill/>
            <a:ln w="31500" cap="rnd">
              <a:solidFill>
                <a:srgbClr val="454545"/>
              </a:solidFill>
              <a:round/>
            </a:ln>
          </p:spPr>
          <p:txBody>
            <a:bodyPr/>
            <a:lstStyle/>
            <a:p>
              <a:endParaRPr lang="zh-CN" altLang="en-US" sz="2000">
                <a:latin typeface="+mn-lt"/>
                <a:ea typeface="+mj-ea"/>
              </a:endParaRPr>
            </a:p>
          </p:txBody>
        </p:sp>
        <p:sp>
          <p:nvSpPr>
            <p:cNvPr id="14" name="MMConnector"/>
            <p:cNvSpPr/>
            <p:nvPr/>
          </p:nvSpPr>
          <p:spPr>
            <a:xfrm>
              <a:off x="2050855" y="3653394"/>
              <a:ext cx="1190057" cy="141496"/>
            </a:xfrm>
            <a:custGeom>
              <a:avLst/>
              <a:gdLst/>
              <a:ahLst/>
              <a:cxnLst/>
              <a:rect l="0" t="0" r="0" b="0"/>
              <a:pathLst>
                <a:path w="1190057" h="141496" fill="none">
                  <a:moveTo>
                    <a:pt x="-409938" y="82942"/>
                  </a:moveTo>
                  <a:cubicBezTo>
                    <a:pt x="-135521" y="172635"/>
                    <a:pt x="277284" y="224438"/>
                    <a:pt x="780119" y="224438"/>
                  </a:cubicBezTo>
                </a:path>
              </a:pathLst>
            </a:custGeom>
            <a:noFill/>
            <a:ln w="31500" cap="rnd">
              <a:solidFill>
                <a:srgbClr val="454545"/>
              </a:solidFill>
              <a:round/>
            </a:ln>
          </p:spPr>
          <p:txBody>
            <a:bodyPr/>
            <a:lstStyle/>
            <a:p>
              <a:endParaRPr lang="zh-CN" altLang="en-US" sz="2000">
                <a:latin typeface="+mn-lt"/>
                <a:ea typeface="+mj-ea"/>
              </a:endParaRPr>
            </a:p>
          </p:txBody>
        </p:sp>
        <p:sp>
          <p:nvSpPr>
            <p:cNvPr id="15" name="MMConnector"/>
            <p:cNvSpPr/>
            <p:nvPr/>
          </p:nvSpPr>
          <p:spPr>
            <a:xfrm>
              <a:off x="6550704" y="2989269"/>
              <a:ext cx="283500" cy="154875"/>
            </a:xfrm>
            <a:custGeom>
              <a:avLst/>
              <a:gdLst/>
              <a:ahLst/>
              <a:cxnLst/>
              <a:rect l="0" t="0" r="0" b="0"/>
              <a:pathLst>
                <a:path w="283500" h="154875" fill="none">
                  <a:moveTo>
                    <a:pt x="-141750" y="77438"/>
                  </a:moveTo>
                  <a:lnTo>
                    <a:pt x="-18480" y="77438"/>
                  </a:lnTo>
                  <a:lnTo>
                    <a:pt x="-18480" y="-77437"/>
                  </a:lnTo>
                  <a:lnTo>
                    <a:pt x="141750" y="-77437"/>
                  </a:lnTo>
                </a:path>
              </a:pathLst>
            </a:custGeom>
            <a:noFill/>
            <a:ln w="31500" cap="rnd">
              <a:solidFill>
                <a:srgbClr val="454545"/>
              </a:solidFill>
              <a:round/>
            </a:ln>
          </p:spPr>
          <p:txBody>
            <a:bodyPr/>
            <a:lstStyle/>
            <a:p>
              <a:endParaRPr lang="zh-CN" altLang="en-US" sz="2000">
                <a:latin typeface="+mn-lt"/>
                <a:ea typeface="+mj-ea"/>
              </a:endParaRPr>
            </a:p>
          </p:txBody>
        </p:sp>
        <p:sp>
          <p:nvSpPr>
            <p:cNvPr id="19" name="MMConnector"/>
            <p:cNvSpPr/>
            <p:nvPr/>
          </p:nvSpPr>
          <p:spPr>
            <a:xfrm>
              <a:off x="6550704" y="3144144"/>
              <a:ext cx="160230" cy="154875"/>
            </a:xfrm>
            <a:custGeom>
              <a:avLst/>
              <a:gdLst/>
              <a:ahLst/>
              <a:cxnLst/>
              <a:rect l="0" t="0" r="0" b="0"/>
              <a:pathLst>
                <a:path w="160230" h="154875" fill="none">
                  <a:moveTo>
                    <a:pt x="-18480" y="-77437"/>
                  </a:moveTo>
                  <a:lnTo>
                    <a:pt x="-18480" y="77438"/>
                  </a:lnTo>
                  <a:lnTo>
                    <a:pt x="141750" y="77438"/>
                  </a:lnTo>
                </a:path>
              </a:pathLst>
            </a:custGeom>
            <a:noFill/>
            <a:ln w="31500" cap="rnd">
              <a:solidFill>
                <a:srgbClr val="454545"/>
              </a:solidFill>
              <a:round/>
            </a:ln>
          </p:spPr>
          <p:txBody>
            <a:bodyPr/>
            <a:lstStyle/>
            <a:p>
              <a:endParaRPr lang="zh-CN" altLang="en-US" sz="2000">
                <a:latin typeface="+mn-lt"/>
                <a:ea typeface="+mj-ea"/>
              </a:endParaRPr>
            </a:p>
          </p:txBody>
        </p:sp>
        <p:sp>
          <p:nvSpPr>
            <p:cNvPr id="20" name="MainIdea"/>
            <p:cNvSpPr/>
            <p:nvPr/>
          </p:nvSpPr>
          <p:spPr>
            <a:xfrm>
              <a:off x="371998" y="2906300"/>
              <a:ext cx="1797476" cy="1045312"/>
            </a:xfrm>
            <a:custGeom>
              <a:avLst/>
              <a:gdLst>
                <a:gd name="rtl" fmla="*/ 350638 w 1797476"/>
                <a:gd name="rtt" fmla="*/ 416606 h 1045312"/>
                <a:gd name="rtr" fmla="*/ 1442638 w 1797476"/>
                <a:gd name="rtb" fmla="*/ 647606 h 1045312"/>
              </a:gdLst>
              <a:ahLst/>
              <a:cxnLst/>
              <a:rect l="rtl" t="rtt" r="rtr" b="rtb"/>
              <a:pathLst>
                <a:path w="1797476" h="1045312">
                  <a:moveTo>
                    <a:pt x="898738" y="0"/>
                  </a:moveTo>
                  <a:lnTo>
                    <a:pt x="1797476" y="522656"/>
                  </a:lnTo>
                  <a:lnTo>
                    <a:pt x="898738" y="1045312"/>
                  </a:lnTo>
                  <a:lnTo>
                    <a:pt x="0" y="522656"/>
                  </a:lnTo>
                  <a:lnTo>
                    <a:pt x="898738" y="0"/>
                  </a:lnTo>
                  <a:close/>
                </a:path>
              </a:pathLst>
            </a:custGeom>
            <a:solidFill>
              <a:srgbClr val="1E6188"/>
            </a:solidFill>
            <a:ln w="31500" cap="flat">
              <a:solidFill>
                <a:srgbClr val="1E6188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/>
              <a:r>
                <a:rPr sz="1600">
                  <a:solidFill>
                    <a:srgbClr val="FFFFFF"/>
                  </a:solidFill>
                  <a:latin typeface="+mn-lt"/>
                  <a:ea typeface="+mj-ea"/>
                </a:rPr>
                <a:t>2、5的倍数</a:t>
              </a:r>
              <a:endParaRPr sz="1600">
                <a:solidFill>
                  <a:srgbClr val="FFFFFF"/>
                </a:solidFill>
                <a:latin typeface="+mn-lt"/>
                <a:ea typeface="+mj-ea"/>
              </a:endParaRPr>
            </a:p>
          </p:txBody>
        </p:sp>
        <p:sp>
          <p:nvSpPr>
            <p:cNvPr id="21" name="MainTopic"/>
            <p:cNvSpPr/>
            <p:nvPr/>
          </p:nvSpPr>
          <p:spPr>
            <a:xfrm>
              <a:off x="2830974" y="2877707"/>
              <a:ext cx="3577980" cy="378000"/>
            </a:xfrm>
            <a:custGeom>
              <a:avLst/>
              <a:gdLst>
                <a:gd name="rtl" fmla="*/ 211890 w 3577980"/>
                <a:gd name="rtt" fmla="*/ 103950 h 378000"/>
                <a:gd name="rtr" fmla="*/ 3361890 w 3577980"/>
                <a:gd name="rtb" fmla="*/ 292950 h 378000"/>
              </a:gdLst>
              <a:ahLst/>
              <a:cxnLst/>
              <a:rect l="rtl" t="rtt" r="rtr" b="rtb"/>
              <a:pathLst>
                <a:path w="3577980" h="378000">
                  <a:moveTo>
                    <a:pt x="94500" y="0"/>
                  </a:moveTo>
                  <a:lnTo>
                    <a:pt x="3577980" y="0"/>
                  </a:lnTo>
                  <a:lnTo>
                    <a:pt x="3483480" y="378000"/>
                  </a:lnTo>
                  <a:lnTo>
                    <a:pt x="0" y="378000"/>
                  </a:lnTo>
                  <a:lnTo>
                    <a:pt x="94500" y="0"/>
                  </a:lnTo>
                  <a:close/>
                </a:path>
              </a:pathLst>
            </a:custGeom>
            <a:solidFill>
              <a:srgbClr val="F56582"/>
            </a:solidFill>
            <a:ln w="31500" cap="flat">
              <a:solidFill>
                <a:srgbClr val="F56582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/>
              <a:r>
                <a:rPr sz="1400" dirty="0">
                  <a:solidFill>
                    <a:srgbClr val="FFFFFF"/>
                  </a:solidFill>
                  <a:latin typeface="+mn-lt"/>
                  <a:ea typeface="+mj-ea"/>
                </a:rPr>
                <a:t>2的倍数特征：个位上是0,2,4,6或8的数；</a:t>
              </a:r>
              <a:endParaRPr sz="1400" dirty="0">
                <a:solidFill>
                  <a:srgbClr val="FFFFFF"/>
                </a:solidFill>
                <a:latin typeface="+mn-lt"/>
                <a:ea typeface="+mj-ea"/>
              </a:endParaRPr>
            </a:p>
          </p:txBody>
        </p:sp>
        <p:sp>
          <p:nvSpPr>
            <p:cNvPr id="22" name="MainTopic"/>
            <p:cNvSpPr/>
            <p:nvPr/>
          </p:nvSpPr>
          <p:spPr>
            <a:xfrm>
              <a:off x="2830974" y="3688832"/>
              <a:ext cx="3073980" cy="378000"/>
            </a:xfrm>
            <a:custGeom>
              <a:avLst/>
              <a:gdLst>
                <a:gd name="rtl" fmla="*/ 211890 w 3073980"/>
                <a:gd name="rtt" fmla="*/ 103950 h 378000"/>
                <a:gd name="rtr" fmla="*/ 2857890 w 3073980"/>
                <a:gd name="rtb" fmla="*/ 292950 h 378000"/>
              </a:gdLst>
              <a:ahLst/>
              <a:cxnLst/>
              <a:rect l="rtl" t="rtt" r="rtr" b="rtb"/>
              <a:pathLst>
                <a:path w="3073980" h="378000">
                  <a:moveTo>
                    <a:pt x="94500" y="0"/>
                  </a:moveTo>
                  <a:lnTo>
                    <a:pt x="3073980" y="0"/>
                  </a:lnTo>
                  <a:lnTo>
                    <a:pt x="2979480" y="378000"/>
                  </a:lnTo>
                  <a:lnTo>
                    <a:pt x="0" y="378000"/>
                  </a:lnTo>
                  <a:lnTo>
                    <a:pt x="94500" y="0"/>
                  </a:lnTo>
                  <a:close/>
                </a:path>
              </a:pathLst>
            </a:custGeom>
            <a:solidFill>
              <a:srgbClr val="F56582"/>
            </a:solidFill>
            <a:ln w="31500" cap="flat">
              <a:solidFill>
                <a:srgbClr val="F56582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/>
              <a:r>
                <a:rPr sz="1400">
                  <a:solidFill>
                    <a:srgbClr val="FFFFFF"/>
                  </a:solidFill>
                  <a:latin typeface="+mn-lt"/>
                  <a:ea typeface="+mj-ea"/>
                </a:rPr>
                <a:t>5的倍数特征：个位上是0或5的数；</a:t>
              </a:r>
              <a:endParaRPr sz="1400">
                <a:solidFill>
                  <a:srgbClr val="FFFFFF"/>
                </a:solidFill>
                <a:latin typeface="+mn-lt"/>
                <a:ea typeface="+mj-ea"/>
              </a:endParaRPr>
            </a:p>
          </p:txBody>
        </p:sp>
        <p:sp>
          <p:nvSpPr>
            <p:cNvPr id="23" name="SubTopic"/>
            <p:cNvSpPr/>
            <p:nvPr/>
          </p:nvSpPr>
          <p:spPr>
            <a:xfrm>
              <a:off x="6692454" y="2791082"/>
              <a:ext cx="1932000" cy="241500"/>
            </a:xfrm>
            <a:custGeom>
              <a:avLst/>
              <a:gdLst>
                <a:gd name="rtl" fmla="*/ 97650 w 1932000"/>
                <a:gd name="rtt" fmla="*/ 51450 h 241500"/>
                <a:gd name="rtr" fmla="*/ 1830150 w 1932000"/>
                <a:gd name="rtb" fmla="*/ 208950 h 241500"/>
              </a:gdLst>
              <a:ahLst/>
              <a:cxnLst/>
              <a:rect l="rtl" t="rtt" r="rtr" b="rtb"/>
              <a:pathLst>
                <a:path w="1932000" h="241500">
                  <a:moveTo>
                    <a:pt x="0" y="0"/>
                  </a:moveTo>
                  <a:lnTo>
                    <a:pt x="1932000" y="0"/>
                  </a:lnTo>
                  <a:lnTo>
                    <a:pt x="1932000" y="241500"/>
                  </a:lnTo>
                  <a:lnTo>
                    <a:pt x="0" y="241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A7A7"/>
            </a:solidFill>
            <a:ln w="31500" cap="flat">
              <a:solidFill>
                <a:srgbClr val="2DA7A7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/>
              <a:r>
                <a:rPr sz="1100">
                  <a:solidFill>
                    <a:srgbClr val="FFFFFF"/>
                  </a:solidFill>
                  <a:latin typeface="+mn-lt"/>
                  <a:ea typeface="+mj-ea"/>
                </a:rPr>
                <a:t>是2的倍数的数，叫作偶数</a:t>
              </a:r>
              <a:endParaRPr sz="1100">
                <a:solidFill>
                  <a:srgbClr val="FFFFFF"/>
                </a:solidFill>
                <a:latin typeface="+mn-lt"/>
                <a:ea typeface="+mj-ea"/>
              </a:endParaRPr>
            </a:p>
          </p:txBody>
        </p:sp>
        <p:sp>
          <p:nvSpPr>
            <p:cNvPr id="24" name="SubTopic"/>
            <p:cNvSpPr/>
            <p:nvPr/>
          </p:nvSpPr>
          <p:spPr>
            <a:xfrm>
              <a:off x="6692454" y="3100832"/>
              <a:ext cx="2079000" cy="241500"/>
            </a:xfrm>
            <a:custGeom>
              <a:avLst/>
              <a:gdLst>
                <a:gd name="rtl" fmla="*/ 97650 w 2079000"/>
                <a:gd name="rtt" fmla="*/ 51450 h 241500"/>
                <a:gd name="rtr" fmla="*/ 1977150 w 2079000"/>
                <a:gd name="rtb" fmla="*/ 208950 h 241500"/>
              </a:gdLst>
              <a:ahLst/>
              <a:cxnLst/>
              <a:rect l="rtl" t="rtt" r="rtr" b="rtb"/>
              <a:pathLst>
                <a:path w="2079000" h="241500">
                  <a:moveTo>
                    <a:pt x="0" y="0"/>
                  </a:moveTo>
                  <a:lnTo>
                    <a:pt x="2079000" y="0"/>
                  </a:lnTo>
                  <a:lnTo>
                    <a:pt x="2079000" y="241500"/>
                  </a:lnTo>
                  <a:lnTo>
                    <a:pt x="0" y="241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A7A7"/>
            </a:solidFill>
            <a:ln w="31500" cap="flat">
              <a:solidFill>
                <a:srgbClr val="2DA7A7"/>
              </a:solidFill>
              <a:round/>
            </a:ln>
          </p:spPr>
          <p:txBody>
            <a:bodyPr wrap="none" lIns="0" tIns="0" rIns="0" bIns="22500" rtlCol="0" anchor="ctr"/>
            <a:lstStyle/>
            <a:p>
              <a:pPr algn="ctr"/>
              <a:r>
                <a:rPr sz="1100">
                  <a:solidFill>
                    <a:srgbClr val="FFFFFF"/>
                  </a:solidFill>
                  <a:latin typeface="+mn-lt"/>
                  <a:ea typeface="+mj-ea"/>
                </a:rPr>
                <a:t>不是2的倍数的数，叫作奇数</a:t>
              </a:r>
              <a:endParaRPr sz="1100">
                <a:solidFill>
                  <a:srgbClr val="FFFFFF"/>
                </a:solidFill>
                <a:latin typeface="+mn-lt"/>
                <a:ea typeface="+mj-ea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609962" y="3297053"/>
            <a:ext cx="6534038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latin typeface="+mn-lt"/>
                <a:ea typeface="楷体" panose="02010609060101010101" pitchFamily="49" charset="-122"/>
              </a:rPr>
              <a:t>（个位上是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</a:rPr>
              <a:t>的数，既是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</a:rPr>
              <a:t>的倍数，又是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</a:rPr>
              <a:t>的倍数。）</a:t>
            </a:r>
            <a:endParaRPr lang="zh-CN" altLang="en-US" sz="20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621" y="0"/>
            <a:ext cx="3822663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541708" y="222250"/>
            <a:ext cx="356246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八、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作业设计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4512" y="971993"/>
            <a:ext cx="7935913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solidFill>
                  <a:srgbClr val="2C5AE2"/>
                </a:solidFill>
                <a:latin typeface="+mn-lt"/>
                <a:ea typeface="+mj-ea"/>
              </a:rPr>
              <a:t>（见“状元成才路”系列丛书</a:t>
            </a:r>
            <a:r>
              <a:rPr lang="en-US" altLang="zh-CN" b="1" dirty="0">
                <a:solidFill>
                  <a:srgbClr val="2C5AE2"/>
                </a:solidFill>
                <a:latin typeface="+mn-lt"/>
                <a:ea typeface="+mj-ea"/>
              </a:rPr>
              <a:t>《</a:t>
            </a:r>
            <a:r>
              <a:rPr lang="zh-CN" altLang="en-US" b="1" dirty="0">
                <a:solidFill>
                  <a:srgbClr val="2C5AE2"/>
                </a:solidFill>
                <a:latin typeface="+mn-lt"/>
                <a:ea typeface="+mj-ea"/>
              </a:rPr>
              <a:t>创优作业</a:t>
            </a:r>
            <a:r>
              <a:rPr lang="en-US" altLang="zh-CN" b="1" dirty="0">
                <a:solidFill>
                  <a:srgbClr val="2C5AE2"/>
                </a:solidFill>
                <a:latin typeface="+mn-lt"/>
                <a:ea typeface="+mj-ea"/>
              </a:rPr>
              <a:t>100</a:t>
            </a:r>
            <a:r>
              <a:rPr lang="zh-CN" altLang="en-US" b="1" dirty="0">
                <a:solidFill>
                  <a:srgbClr val="2C5AE2"/>
                </a:solidFill>
                <a:latin typeface="+mn-lt"/>
                <a:ea typeface="+mj-ea"/>
              </a:rPr>
              <a:t>分</a:t>
            </a:r>
            <a:r>
              <a:rPr lang="en-US" altLang="zh-CN" b="1" dirty="0">
                <a:solidFill>
                  <a:srgbClr val="2C5AE2"/>
                </a:solidFill>
                <a:latin typeface="+mn-lt"/>
                <a:ea typeface="+mj-ea"/>
              </a:rPr>
              <a:t>》</a:t>
            </a:r>
            <a:r>
              <a:rPr lang="zh-CN" altLang="en-US" b="1" dirty="0">
                <a:solidFill>
                  <a:srgbClr val="2C5AE2"/>
                </a:solidFill>
                <a:latin typeface="+mn-lt"/>
                <a:ea typeface="+mj-ea"/>
              </a:rPr>
              <a:t>对应课时作业。）</a:t>
            </a:r>
            <a:endParaRPr lang="zh-CN" altLang="en-US" b="1" dirty="0">
              <a:solidFill>
                <a:srgbClr val="2C5AE2"/>
              </a:solidFill>
              <a:latin typeface="+mn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5673" y="1443289"/>
            <a:ext cx="4880346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一、填一填。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24509" y="1947658"/>
            <a:ext cx="7259509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1.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个位上是（                             ）的数，都是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的倍数；</a:t>
            </a:r>
            <a:endParaRPr lang="en-US" altLang="zh-CN" sz="2400" b="1" dirty="0">
              <a:latin typeface="+mn-lt"/>
              <a:ea typeface="楷体" panose="02010609060101010101" pitchFamily="49" charset="-122"/>
            </a:endParaRPr>
          </a:p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 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个位上是（             ）的数，都是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24509" y="3166266"/>
            <a:ext cx="7259509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2.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同时是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的倍数的数，个位上一定是（          ）。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47237" y="1927300"/>
            <a:ext cx="284952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或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49593" y="2411311"/>
            <a:ext cx="996342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或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51453" y="3166266"/>
            <a:ext cx="568038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1877" y="940508"/>
            <a:ext cx="7259509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3.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亮亮和雯雯玩摆小棒游戏。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2245" y="1591128"/>
            <a:ext cx="7549625" cy="196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亮亮拿出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根小棒，如果用这些小棒摆“         ”，至少还需要添上（          ）根才能正好把小棒全部摆完；如果用这些小棒摆“        ”至少还需要添上（       ）根才能正好把小棒全部摆完。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6008" y="1704542"/>
            <a:ext cx="361831" cy="35491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91933" y="2576131"/>
            <a:ext cx="470393" cy="46123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323895" y="2059459"/>
            <a:ext cx="568038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82432" y="2516513"/>
            <a:ext cx="568038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7325" y="599772"/>
            <a:ext cx="816935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二、把符合条件的数填入相应的圈里。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22473" y="1261730"/>
            <a:ext cx="73719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45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84203" y="1261730"/>
            <a:ext cx="73719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18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03404" y="1261730"/>
            <a:ext cx="73719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60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52151" y="1261730"/>
            <a:ext cx="73719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24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42235" y="1261730"/>
            <a:ext cx="73719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200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22473" y="1943886"/>
            <a:ext cx="73719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264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84203" y="1943886"/>
            <a:ext cx="73719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85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03404" y="1943886"/>
            <a:ext cx="73719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172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52151" y="1943886"/>
            <a:ext cx="73719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93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42235" y="1943886"/>
            <a:ext cx="73719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950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717" y="2571750"/>
            <a:ext cx="191031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19350" y="2571750"/>
            <a:ext cx="191031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78469" y="2571750"/>
            <a:ext cx="314546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同时是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09599" y="3267740"/>
            <a:ext cx="2374604" cy="127598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287206" y="3267740"/>
            <a:ext cx="2374604" cy="127598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964813" y="3267740"/>
            <a:ext cx="2374604" cy="127598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03815" y="3375701"/>
            <a:ext cx="1966905" cy="100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950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070947" y="3291356"/>
            <a:ext cx="3088852" cy="1252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24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264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172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950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754054" y="3384425"/>
            <a:ext cx="279612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950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2400" b="1" dirty="0" smtClean="0">
            <a:latin typeface="+mn-lt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2660</Words>
  <Application>WPS 演示</Application>
  <PresentationFormat>全屏显示(16:9)</PresentationFormat>
  <Paragraphs>891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楷体</vt:lpstr>
      <vt:lpstr>Times New Roman</vt:lpstr>
      <vt:lpstr>黑体</vt:lpstr>
      <vt:lpstr>等线 Light</vt:lpstr>
      <vt:lpstr>微软雅黑</vt:lpstr>
      <vt:lpstr>Arial Unicode MS</vt:lpstr>
      <vt:lpstr>等线</vt:lpstr>
      <vt:lpstr>1_自定义设计方案</vt:lpstr>
      <vt:lpstr>2、5的倍数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402</cp:revision>
  <dcterms:created xsi:type="dcterms:W3CDTF">2016-01-14T07:05:00Z</dcterms:created>
  <dcterms:modified xsi:type="dcterms:W3CDTF">2023-11-02T01:22:44Z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5F0E1AD137ED402CABDD6A62CEBEA764</vt:lpwstr>
  </property>
</Properties>
</file>