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3"/>
    <p:sldId id="357" r:id="rId4"/>
    <p:sldId id="344" r:id="rId5"/>
    <p:sldId id="377" r:id="rId6"/>
    <p:sldId id="378" r:id="rId7"/>
    <p:sldId id="379" r:id="rId8"/>
    <p:sldId id="380" r:id="rId9"/>
    <p:sldId id="381" r:id="rId10"/>
    <p:sldId id="362" r:id="rId11"/>
    <p:sldId id="382" r:id="rId12"/>
    <p:sldId id="360" r:id="rId13"/>
    <p:sldId id="363" r:id="rId14"/>
    <p:sldId id="364" r:id="rId15"/>
    <p:sldId id="383" r:id="rId16"/>
    <p:sldId id="328" r:id="rId17"/>
    <p:sldId id="384" r:id="rId18"/>
    <p:sldId id="385" r:id="rId19"/>
  </p:sldIdLst>
  <p:sldSz cx="9144000" cy="5143500" type="screen16x9"/>
  <p:notesSz cx="6858000" cy="9144000"/>
  <p:embeddedFontLst>
    <p:embeddedFont>
      <p:font typeface="楷体" panose="02010609060101010101" pitchFamily="49" charset="-122"/>
      <p:regular r:id="rId26"/>
    </p:embeddedFont>
    <p:embeddedFont>
      <p:font typeface="黑体" panose="02010609060101010101" pitchFamily="49" charset="-122"/>
      <p:regular r:id="rId27"/>
    </p:embeddedFont>
    <p:embeddedFont>
      <p:font typeface="楷体_GB2312" panose="02010609030101010101" pitchFamily="49" charset="-122"/>
      <p:regular r:id="rId28"/>
    </p:embeddedFont>
    <p:embeddedFont>
      <p:font typeface="等线" panose="02010600030101010101" charset="-122"/>
      <p:regular r:id="rId29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860D"/>
    <a:srgbClr val="FF9933"/>
    <a:srgbClr val="A1DBD3"/>
    <a:srgbClr val="A1DBCA"/>
    <a:srgbClr val="E4F3EC"/>
    <a:srgbClr val="1B0C13"/>
    <a:srgbClr val="CDF7DB"/>
    <a:srgbClr val="CAFAE0"/>
    <a:srgbClr val="63E3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8" autoAdjust="0"/>
    <p:restoredTop sz="96391" autoAdjust="0"/>
  </p:normalViewPr>
  <p:slideViewPr>
    <p:cSldViewPr snapToGrid="0">
      <p:cViewPr>
        <p:scale>
          <a:sx n="125" d="100"/>
          <a:sy n="125" d="100"/>
        </p:scale>
        <p:origin x="564" y="366"/>
      </p:cViewPr>
      <p:guideLst>
        <p:guide orient="horz" pos="30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E1DD58D-A036-4A46-A3E4-54D4A216D657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752B3FE-C007-4292-B570-65420FF9EAA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87313" y="0"/>
            <a:ext cx="9231313" cy="5143500"/>
            <a:chOff x="-114300" y="0"/>
            <a:chExt cx="12306300" cy="6858000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17"/>
            <a:stretch>
              <a:fillRect/>
            </a:stretch>
          </p:blipFill>
          <p:spPr bwMode="auto">
            <a:xfrm rot="-5400000">
              <a:off x="2667000" y="-2667000"/>
              <a:ext cx="6858000" cy="121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 userDrawn="1"/>
          </p:nvPicPr>
          <p:blipFill rotWithShape="1">
            <a:blip r:embed="rId3"/>
            <a:srcRect b="6504"/>
            <a:stretch>
              <a:fillRect/>
            </a:stretch>
          </p:blipFill>
          <p:spPr>
            <a:xfrm rot="5400000" flipV="1">
              <a:off x="2823633" y="-2724149"/>
              <a:ext cx="6430433" cy="123063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1" b="86646"/>
          <a:stretch>
            <a:fillRect/>
          </a:stretch>
        </p:blipFill>
        <p:spPr bwMode="auto">
          <a:xfrm>
            <a:off x="4969902" y="749300"/>
            <a:ext cx="23574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17"/>
            <a:stretch>
              <a:fillRect/>
            </a:stretch>
          </p:blipFill>
          <p:spPr bwMode="auto">
            <a:xfrm rot="-5400000">
              <a:off x="2667000" y="-2667000"/>
              <a:ext cx="6858000" cy="121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组合 3"/>
            <p:cNvGrpSpPr/>
            <p:nvPr userDrawn="1"/>
          </p:nvGrpSpPr>
          <p:grpSpPr bwMode="auto">
            <a:xfrm>
              <a:off x="552450" y="400050"/>
              <a:ext cx="11106150" cy="6057900"/>
              <a:chOff x="552450" y="400050"/>
              <a:chExt cx="11106150" cy="60579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552450" y="400050"/>
                <a:ext cx="11106149" cy="6057900"/>
              </a:xfrm>
              <a:prstGeom prst="rect">
                <a:avLst/>
              </a:prstGeom>
              <a:solidFill>
                <a:srgbClr val="FAEC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685799" y="552450"/>
                <a:ext cx="10801350" cy="57340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3389313"/>
            <a:ext cx="1790700" cy="196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r="2084"/>
          <a:stretch>
            <a:fillRect/>
          </a:stretch>
        </p:blipFill>
        <p:spPr bwMode="auto">
          <a:xfrm>
            <a:off x="0" y="130175"/>
            <a:ext cx="9144000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90C461B-C95C-4E6A-A95A-8CC19CD395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4999038"/>
            <a:ext cx="576263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">
                <a:solidFill>
                  <a:srgbClr val="E72D8B"/>
                </a:solidFill>
              </a:rPr>
              <a:t>状元成才路</a:t>
            </a:r>
            <a:endParaRPr lang="zh-CN" altLang="en-US" sz="600">
              <a:solidFill>
                <a:srgbClr val="E72D8B"/>
              </a:solidFill>
            </a:endParaRPr>
          </a:p>
        </p:txBody>
      </p:sp>
      <p:sp>
        <p:nvSpPr>
          <p:cNvPr id="6" name="标题 5"/>
          <p:cNvSpPr txBox="1">
            <a:spLocks noChangeArrowheads="1"/>
          </p:cNvSpPr>
          <p:nvPr/>
        </p:nvSpPr>
        <p:spPr bwMode="auto">
          <a:xfrm>
            <a:off x="2535277" y="2011759"/>
            <a:ext cx="3327534" cy="758029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zh-CN" sz="4000" b="1" dirty="0">
                <a:latin typeface="+mn-lt"/>
              </a:rPr>
              <a:t>3</a:t>
            </a:r>
            <a:r>
              <a:rPr lang="zh-CN" altLang="en-US" sz="4000" b="1" dirty="0">
                <a:latin typeface="+mn-lt"/>
              </a:rPr>
              <a:t>的倍数</a:t>
            </a:r>
            <a:endParaRPr lang="zh-CN" altLang="en-US" sz="4000" b="1" dirty="0">
              <a:latin typeface="+mn-lt"/>
            </a:endParaRPr>
          </a:p>
        </p:txBody>
      </p:sp>
      <p:pic>
        <p:nvPicPr>
          <p:cNvPr id="9221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0744" y="633015"/>
            <a:ext cx="818324" cy="919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标题 5"/>
          <p:cNvSpPr txBox="1">
            <a:spLocks noChangeArrowheads="1"/>
          </p:cNvSpPr>
          <p:nvPr/>
        </p:nvSpPr>
        <p:spPr bwMode="auto">
          <a:xfrm>
            <a:off x="2470016" y="746125"/>
            <a:ext cx="3205163" cy="6889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zh-CN" altLang="en-US" sz="4000" dirty="0">
                <a:solidFill>
                  <a:srgbClr val="2C5AE2"/>
                </a:solidFill>
                <a:latin typeface="+mj-ea"/>
                <a:ea typeface="+mj-ea"/>
              </a:rPr>
              <a:t>因数与倍数</a:t>
            </a:r>
            <a:endParaRPr lang="zh-CN" altLang="en-US" sz="4000" dirty="0">
              <a:solidFill>
                <a:srgbClr val="2C5AE2"/>
              </a:solidFill>
              <a:latin typeface="+mj-ea"/>
              <a:ea typeface="+mj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535277" y="1552575"/>
            <a:ext cx="26701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4" name="副标题 6"/>
          <p:cNvSpPr txBox="1">
            <a:spLocks noChangeArrowheads="1"/>
          </p:cNvSpPr>
          <p:nvPr/>
        </p:nvSpPr>
        <p:spPr bwMode="auto">
          <a:xfrm>
            <a:off x="2598709" y="3442292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225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339" y="2273298"/>
            <a:ext cx="2635250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01" r="13394"/>
          <a:stretch>
            <a:fillRect/>
          </a:stretch>
        </p:blipFill>
        <p:spPr bwMode="auto">
          <a:xfrm>
            <a:off x="-234314" y="-74506"/>
            <a:ext cx="829087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174379" y="2571750"/>
            <a:ext cx="7021353" cy="869950"/>
          </a:xfrm>
          <a:prstGeom prst="rect">
            <a:avLst/>
          </a:prstGeom>
          <a:noFill/>
          <a:ln w="28575">
            <a:solidFill>
              <a:srgbClr val="E72D8B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找出倍数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观察比较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发现特征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45" name="Rectangle 16"/>
          <p:cNvSpPr>
            <a:spLocks noChangeArrowheads="1"/>
          </p:cNvSpPr>
          <p:nvPr/>
        </p:nvSpPr>
        <p:spPr bwMode="auto">
          <a:xfrm>
            <a:off x="612141" y="205730"/>
            <a:ext cx="731266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一、回顾探究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的倍数的特征的过程，揭示课题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77334" y="1221730"/>
            <a:ext cx="780288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前面我们学习了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、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的倍数的特征，回顾一下，我们是怎样发现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、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的倍数的特征的？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47186" y="669435"/>
            <a:ext cx="4249627" cy="4250826"/>
          </a:xfrm>
          <a:prstGeom prst="rect">
            <a:avLst/>
          </a:prstGeom>
        </p:spPr>
      </p:pic>
      <p:pic>
        <p:nvPicPr>
          <p:cNvPr id="11266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737" y="-11113"/>
            <a:ext cx="6016194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16"/>
          <p:cNvSpPr>
            <a:spLocks noChangeArrowheads="1"/>
          </p:cNvSpPr>
          <p:nvPr/>
        </p:nvSpPr>
        <p:spPr bwMode="auto">
          <a:xfrm>
            <a:off x="870528" y="223838"/>
            <a:ext cx="503151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二、探究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的倍数的特征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0528" y="939779"/>
            <a:ext cx="2863703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猜想。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97204" y="2070344"/>
            <a:ext cx="3349589" cy="1712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猜一猜，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3 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的倍数的特征会是怎样的？说说你的理由。</a:t>
            </a:r>
            <a:endParaRPr lang="zh-CN" altLang="en-US" sz="2800" b="1" dirty="0"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70528" y="628052"/>
            <a:ext cx="4761345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制造冲突，激发探究意识。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61695" y="1570770"/>
            <a:ext cx="780288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猜测是否正确，我们举例验证就行，根据你们的猜测，看看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23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36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49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这几个数是不是 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3 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</a:rPr>
              <a:t>的倍数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70528" y="417173"/>
            <a:ext cx="4761345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利用探究经验，探索</a:t>
            </a:r>
            <a:r>
              <a:rPr lang="en-US" altLang="zh-CN" sz="2000" b="1" dirty="0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000" b="1" dirty="0">
                <a:latin typeface="+mn-lt"/>
                <a:ea typeface="黑体" panose="02010609060101010101" pitchFamily="49" charset="-122"/>
              </a:rPr>
              <a:t>的倍数的特征。</a:t>
            </a:r>
            <a:endParaRPr lang="zh-CN" altLang="en-US" sz="2000" b="1" dirty="0"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912835" y="1570138"/>
          <a:ext cx="5318330" cy="293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</a:tblGrid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2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4583" y="1507790"/>
            <a:ext cx="449417" cy="44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861695" y="886921"/>
            <a:ext cx="780288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请同学们拿出百数表，在表上用红笔涂出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的倍数。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912835" y="1570138"/>
          <a:ext cx="5318330" cy="293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</a:tblGrid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3537" y="540557"/>
            <a:ext cx="8836925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横着看，圈出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的倍数中的前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个数，个位上分别是哪些数字？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912835" y="1570138"/>
          <a:ext cx="5318330" cy="293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</a:tblGrid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500" b="1" dirty="0">
                        <a:solidFill>
                          <a:srgbClr val="007993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500" b="1" dirty="0">
                        <a:solidFill>
                          <a:srgbClr val="007993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500" b="1" dirty="0">
                        <a:solidFill>
                          <a:srgbClr val="007993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500" b="1" dirty="0">
                        <a:solidFill>
                          <a:srgbClr val="007993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500" b="1" dirty="0">
                        <a:solidFill>
                          <a:srgbClr val="007993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500" b="1" dirty="0">
                        <a:solidFill>
                          <a:srgbClr val="007993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500" b="1" dirty="0">
                        <a:solidFill>
                          <a:srgbClr val="007993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500" b="1" dirty="0">
                        <a:solidFill>
                          <a:srgbClr val="007993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500" b="1" dirty="0">
                        <a:solidFill>
                          <a:srgbClr val="007993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zh-CN" sz="1500" b="1" dirty="0">
                          <a:solidFill>
                            <a:srgbClr val="007993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500" b="1" dirty="0">
                        <a:solidFill>
                          <a:srgbClr val="007993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486046" y="1027640"/>
            <a:ext cx="8836925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判断一个数是不是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的倍数，只看个位行吗？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3537" y="540557"/>
            <a:ext cx="9510008" cy="100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横着看不行，还可以怎样看？你发现了什么？小组内相互讨论。</a:t>
            </a:r>
            <a:endParaRPr lang="en-US" altLang="zh-CN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    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稍后汇报你们的发现，说说是怎么发现的。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912835" y="1570138"/>
          <a:ext cx="5318330" cy="293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</a:tblGrid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</a:tbl>
          </a:graphicData>
        </a:graphic>
      </p:graphicFrame>
      <p:cxnSp>
        <p:nvCxnSpPr>
          <p:cNvPr id="5" name="直接箭头连接符 4"/>
          <p:cNvCxnSpPr/>
          <p:nvPr/>
        </p:nvCxnSpPr>
        <p:spPr>
          <a:xfrm flipH="1">
            <a:off x="1898073" y="1567227"/>
            <a:ext cx="1880482" cy="995864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40574" y="2492085"/>
            <a:ext cx="16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个位</a:t>
            </a:r>
            <a:r>
              <a:rPr lang="en-US" altLang="zh-CN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十位＝</a:t>
            </a:r>
            <a:r>
              <a:rPr lang="en-US" altLang="zh-CN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3</a:t>
            </a:r>
            <a:endParaRPr lang="zh-CN" altLang="en-US" sz="1600" b="1" dirty="0">
              <a:solidFill>
                <a:srgbClr val="0000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H="1">
            <a:off x="1909763" y="1587346"/>
            <a:ext cx="3403224" cy="1836892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40574" y="3279847"/>
            <a:ext cx="16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个位</a:t>
            </a:r>
            <a:r>
              <a:rPr lang="en-US" altLang="zh-CN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十位＝</a:t>
            </a:r>
            <a:r>
              <a:rPr lang="en-US" altLang="zh-CN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6</a:t>
            </a:r>
            <a:endParaRPr lang="zh-CN" altLang="en-US" sz="1600" b="1" dirty="0">
              <a:solidFill>
                <a:srgbClr val="0000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H="1">
            <a:off x="1909763" y="1568341"/>
            <a:ext cx="5100637" cy="2746484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340574" y="4164861"/>
            <a:ext cx="16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个位</a:t>
            </a:r>
            <a:r>
              <a:rPr lang="en-US" altLang="zh-CN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十位＝</a:t>
            </a:r>
            <a:r>
              <a:rPr lang="en-US" altLang="zh-CN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9</a:t>
            </a:r>
            <a:endParaRPr lang="zh-CN" altLang="en-US" sz="1600" b="1" dirty="0">
              <a:solidFill>
                <a:srgbClr val="0000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3497138" y="2438400"/>
            <a:ext cx="3527117" cy="1915463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7280793" y="2402473"/>
            <a:ext cx="16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个位</a:t>
            </a:r>
            <a:r>
              <a:rPr lang="en-US" altLang="zh-CN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十位＝</a:t>
            </a:r>
            <a:r>
              <a:rPr lang="en-US" altLang="zh-CN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12</a:t>
            </a:r>
            <a:endParaRPr lang="zh-CN" altLang="en-US" sz="1600" b="1" dirty="0">
              <a:solidFill>
                <a:srgbClr val="0000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 flipH="1">
            <a:off x="5098473" y="3329852"/>
            <a:ext cx="1856510" cy="1016493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280793" y="3272254"/>
            <a:ext cx="16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个位</a:t>
            </a:r>
            <a:r>
              <a:rPr lang="en-US" altLang="zh-CN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十位＝</a:t>
            </a:r>
            <a:r>
              <a:rPr lang="en-US" altLang="zh-CN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15</a:t>
            </a:r>
            <a:endParaRPr lang="zh-CN" altLang="en-US" sz="1600" b="1" dirty="0">
              <a:solidFill>
                <a:srgbClr val="0000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 flipH="1">
            <a:off x="6700665" y="4221647"/>
            <a:ext cx="303946" cy="166419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7280793" y="4144617"/>
            <a:ext cx="16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个位</a:t>
            </a:r>
            <a:r>
              <a:rPr lang="en-US" altLang="zh-CN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十位＝</a:t>
            </a:r>
            <a:r>
              <a:rPr lang="en-US" altLang="zh-CN" sz="16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18</a:t>
            </a:r>
            <a:endParaRPr lang="zh-CN" altLang="en-US" sz="1600" b="1" dirty="0">
              <a:solidFill>
                <a:srgbClr val="0000FF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7" grpId="0"/>
      <p:bldP spid="22" grpId="0"/>
      <p:bldP spid="24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3537" y="405206"/>
            <a:ext cx="9510008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你们能说说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的倍数有什么特征吗？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912835" y="1570138"/>
          <a:ext cx="5318330" cy="293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  <a:gridCol w="531833"/>
              </a:tblGrid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</a:tr>
              <a:tr h="290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1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5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514" marR="64514" marT="32274" marB="3227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66C"/>
                    </a:solidFill>
                  </a:tcPr>
                </a:tc>
              </a:tr>
            </a:tbl>
          </a:graphicData>
        </a:graphic>
      </p:graphicFrame>
      <p:cxnSp>
        <p:nvCxnSpPr>
          <p:cNvPr id="4" name="直接箭头连接符 3"/>
          <p:cNvCxnSpPr/>
          <p:nvPr/>
        </p:nvCxnSpPr>
        <p:spPr>
          <a:xfrm flipH="1">
            <a:off x="1898073" y="1567227"/>
            <a:ext cx="1880482" cy="995864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40574" y="2492085"/>
            <a:ext cx="16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个位</a:t>
            </a:r>
            <a:r>
              <a:rPr lang="en-US" altLang="zh-CN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十位＝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3</a:t>
            </a:r>
            <a:endParaRPr lang="zh-CN" altLang="en-US" sz="1600" b="1" dirty="0">
              <a:solidFill>
                <a:srgbClr val="FF0000"/>
              </a:solidFill>
              <a:highlight>
                <a:srgbClr val="FFFF00"/>
              </a:highlight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1909763" y="1587346"/>
            <a:ext cx="3403224" cy="1836892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40574" y="3279847"/>
            <a:ext cx="16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个位</a:t>
            </a:r>
            <a:r>
              <a:rPr lang="en-US" altLang="zh-CN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十位＝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6</a:t>
            </a:r>
            <a:endParaRPr lang="zh-CN" altLang="en-US" sz="1600" b="1" dirty="0">
              <a:solidFill>
                <a:srgbClr val="FF0000"/>
              </a:solidFill>
              <a:highlight>
                <a:srgbClr val="FFFF00"/>
              </a:highlight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1909763" y="1568341"/>
            <a:ext cx="5100637" cy="2746484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40574" y="4164861"/>
            <a:ext cx="16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个位</a:t>
            </a:r>
            <a:r>
              <a:rPr lang="en-US" altLang="zh-CN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十位＝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9</a:t>
            </a:r>
            <a:endParaRPr lang="zh-CN" altLang="en-US" sz="1600" b="1" dirty="0">
              <a:solidFill>
                <a:srgbClr val="FF0000"/>
              </a:solidFill>
              <a:highlight>
                <a:srgbClr val="FFFF00"/>
              </a:highlight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3497138" y="2438400"/>
            <a:ext cx="3527117" cy="1915463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7280793" y="2402473"/>
            <a:ext cx="16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个位</a:t>
            </a:r>
            <a:r>
              <a:rPr lang="en-US" altLang="zh-CN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十位＝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12</a:t>
            </a:r>
            <a:endParaRPr lang="zh-CN" altLang="en-US" sz="1600" b="1" dirty="0">
              <a:solidFill>
                <a:srgbClr val="FF0000"/>
              </a:solidFill>
              <a:highlight>
                <a:srgbClr val="FFFF00"/>
              </a:highlight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H="1">
            <a:off x="5098473" y="3329852"/>
            <a:ext cx="1856510" cy="1016493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280793" y="3272254"/>
            <a:ext cx="16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个位</a:t>
            </a:r>
            <a:r>
              <a:rPr lang="en-US" altLang="zh-CN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十位＝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15</a:t>
            </a:r>
            <a:endParaRPr lang="zh-CN" altLang="en-US" sz="1600" b="1" dirty="0">
              <a:solidFill>
                <a:srgbClr val="FF0000"/>
              </a:solidFill>
              <a:highlight>
                <a:srgbClr val="FFFF00"/>
              </a:highlight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H="1">
            <a:off x="6700665" y="4221647"/>
            <a:ext cx="303946" cy="166419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280793" y="4144617"/>
            <a:ext cx="167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个位</a:t>
            </a:r>
            <a:r>
              <a:rPr lang="en-US" altLang="zh-CN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+</a:t>
            </a:r>
            <a:r>
              <a:rPr lang="zh-CN" altLang="en-US" sz="1600" b="1" dirty="0">
                <a:solidFill>
                  <a:srgbClr val="0000FF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十位＝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ea typeface="楷体" panose="02010609060101010101" pitchFamily="49" charset="-122"/>
              </a:rPr>
              <a:t>18</a:t>
            </a:r>
            <a:endParaRPr lang="zh-CN" altLang="en-US" sz="1600" b="1" dirty="0">
              <a:solidFill>
                <a:srgbClr val="FF0000"/>
              </a:solidFill>
              <a:highlight>
                <a:srgbClr val="FFFF00"/>
              </a:highlight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50808" y="873100"/>
            <a:ext cx="8405247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2C5AE2"/>
                </a:solidFill>
                <a:latin typeface="+mn-lt"/>
                <a:ea typeface="+mj-ea"/>
              </a:rPr>
              <a:t>一个数各位上的数的和是</a:t>
            </a:r>
            <a:r>
              <a:rPr lang="en-US" altLang="zh-CN" sz="2800" b="1" dirty="0">
                <a:solidFill>
                  <a:srgbClr val="2C5AE2"/>
                </a:solidFill>
                <a:latin typeface="+mn-lt"/>
                <a:ea typeface="+mj-ea"/>
              </a:rPr>
              <a:t>3</a:t>
            </a:r>
            <a:r>
              <a:rPr lang="zh-CN" altLang="en-US" sz="2800" b="1" dirty="0">
                <a:solidFill>
                  <a:srgbClr val="2C5AE2"/>
                </a:solidFill>
                <a:latin typeface="+mn-lt"/>
                <a:ea typeface="+mj-ea"/>
              </a:rPr>
              <a:t>的倍数。</a:t>
            </a:r>
            <a:endParaRPr lang="zh-CN" altLang="en-US" sz="2800" b="1" dirty="0">
              <a:solidFill>
                <a:srgbClr val="2C5AE2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7268" y="915746"/>
            <a:ext cx="8609463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根据发现的规律，验证下面的数试一试，看是不是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的倍数。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214438" y="1699578"/>
            <a:ext cx="1114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315</a:t>
            </a:r>
            <a:endParaRPr lang="zh-CN" altLang="en-US" sz="2800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995738" y="1696403"/>
            <a:ext cx="1114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124</a:t>
            </a:r>
            <a:endParaRPr lang="zh-CN" altLang="en-US" sz="28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556375" y="1696403"/>
            <a:ext cx="1114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111</a:t>
            </a:r>
            <a:endParaRPr lang="zh-CN" altLang="en-US" sz="28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71524" y="2388553"/>
            <a:ext cx="22993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315÷3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305175" y="2388553"/>
            <a:ext cx="28400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124÷3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41······1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不是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257926" y="2388553"/>
            <a:ext cx="21145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111÷3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37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8289" y="915746"/>
            <a:ext cx="8137592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你们现在知道了</a:t>
            </a:r>
            <a:r>
              <a:rPr lang="en-US" altLang="zh-CN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3788"/>
                </a:solidFill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的倍数的特征吗？是怎样的？</a:t>
            </a:r>
            <a:endParaRPr lang="zh-CN" altLang="en-US" sz="2400" b="1" dirty="0">
              <a:solidFill>
                <a:srgbClr val="FF3788"/>
              </a:solidFill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32485" y="2298503"/>
            <a:ext cx="7359015" cy="1171537"/>
            <a:chOff x="832485" y="2298503"/>
            <a:chExt cx="7359015" cy="1171537"/>
          </a:xfrm>
        </p:grpSpPr>
        <p:sp>
          <p:nvSpPr>
            <p:cNvPr id="4" name="矩形: 圆角 3"/>
            <p:cNvSpPr/>
            <p:nvPr/>
          </p:nvSpPr>
          <p:spPr>
            <a:xfrm>
              <a:off x="971550" y="2317674"/>
              <a:ext cx="1021080" cy="1133196"/>
            </a:xfrm>
            <a:prstGeom prst="roundRect">
              <a:avLst>
                <a:gd name="adj" fmla="val 9323"/>
              </a:avLst>
            </a:prstGeom>
            <a:solidFill>
              <a:srgbClr val="2C5AE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: 圆角 4"/>
            <p:cNvSpPr/>
            <p:nvPr/>
          </p:nvSpPr>
          <p:spPr>
            <a:xfrm>
              <a:off x="967740" y="2317673"/>
              <a:ext cx="7223760" cy="1152367"/>
            </a:xfrm>
            <a:prstGeom prst="roundRect">
              <a:avLst>
                <a:gd name="adj" fmla="val 11436"/>
              </a:avLst>
            </a:prstGeom>
            <a:noFill/>
            <a:ln w="38100">
              <a:solidFill>
                <a:srgbClr val="2C5AE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32485" y="2571750"/>
              <a:ext cx="1337310" cy="573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</a:rPr>
                <a:t>归纳</a:t>
              </a:r>
              <a:endParaRPr lang="zh-CN" altLang="en-US" sz="2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049780" y="2298503"/>
              <a:ext cx="6103620" cy="1152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一个数各位上的数的和是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3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的倍数，这个数就是</a:t>
              </a:r>
              <a:r>
                <a:rPr lang="en-US" altLang="zh-CN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3</a:t>
              </a:r>
              <a:r>
                <a:rPr lang="zh-CN" altLang="en-US" sz="2800" b="1" dirty="0">
                  <a:solidFill>
                    <a:srgbClr val="2C5AE2"/>
                  </a:solidFill>
                  <a:latin typeface="+mn-lt"/>
                  <a:ea typeface="楷体" panose="02010609060101010101" pitchFamily="49" charset="-122"/>
                </a:rPr>
                <a:t>的倍数。</a:t>
              </a:r>
              <a:endParaRPr lang="zh-CN" altLang="en-US" sz="2800" b="1" dirty="0">
                <a:solidFill>
                  <a:srgbClr val="2C5AE2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482" y="-57077"/>
            <a:ext cx="6078538" cy="11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714188" y="949832"/>
            <a:ext cx="79348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下面用数字卡片摆出的数字中哪些是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6" name="矩形 8"/>
          <p:cNvSpPr>
            <a:spLocks noChangeArrowheads="1"/>
          </p:cNvSpPr>
          <p:nvPr/>
        </p:nvSpPr>
        <p:spPr bwMode="auto">
          <a:xfrm>
            <a:off x="1163731" y="2548922"/>
            <a:ext cx="430974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7" name="矩形 9"/>
          <p:cNvSpPr>
            <a:spLocks noChangeArrowheads="1"/>
          </p:cNvSpPr>
          <p:nvPr/>
        </p:nvSpPr>
        <p:spPr bwMode="auto">
          <a:xfrm>
            <a:off x="1654186" y="2548922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矩形 10"/>
          <p:cNvSpPr>
            <a:spLocks noChangeArrowheads="1"/>
          </p:cNvSpPr>
          <p:nvPr/>
        </p:nvSpPr>
        <p:spPr bwMode="auto">
          <a:xfrm>
            <a:off x="3135569" y="2548922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9" name="矩形 11"/>
          <p:cNvSpPr>
            <a:spLocks noChangeArrowheads="1"/>
          </p:cNvSpPr>
          <p:nvPr/>
        </p:nvSpPr>
        <p:spPr bwMode="auto">
          <a:xfrm>
            <a:off x="3634679" y="2547922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152912" y="2548922"/>
            <a:ext cx="430975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152912" y="3150110"/>
            <a:ext cx="430975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151738" y="3751298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151738" y="4352486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4139851" y="2548922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139851" y="3144581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4139851" y="3732003"/>
            <a:ext cx="430974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9" name="矩形 1"/>
          <p:cNvSpPr>
            <a:spLocks noChangeArrowheads="1"/>
          </p:cNvSpPr>
          <p:nvPr/>
        </p:nvSpPr>
        <p:spPr bwMode="auto">
          <a:xfrm>
            <a:off x="672399" y="203273"/>
            <a:ext cx="4718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三、实践应用，深化理解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1004981" y="1473052"/>
            <a:ext cx="7220577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在每个数后面增加一张数字卡片，使这个三位数成为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00178" y="524604"/>
            <a:ext cx="25253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P10 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做一做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2C5AE2"/>
              </a:solidFill>
              <a:latin typeface="+mn-lt"/>
              <a:ea typeface="+mj-ea"/>
            </a:endParaRPr>
          </a:p>
        </p:txBody>
      </p:sp>
      <p:sp>
        <p:nvSpPr>
          <p:cNvPr id="6" name="矩形 10"/>
          <p:cNvSpPr>
            <a:spLocks noChangeArrowheads="1"/>
          </p:cNvSpPr>
          <p:nvPr/>
        </p:nvSpPr>
        <p:spPr bwMode="auto">
          <a:xfrm>
            <a:off x="5116062" y="2548922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11"/>
          <p:cNvSpPr>
            <a:spLocks noChangeArrowheads="1"/>
          </p:cNvSpPr>
          <p:nvPr/>
        </p:nvSpPr>
        <p:spPr bwMode="auto">
          <a:xfrm>
            <a:off x="5615172" y="2547922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6120344" y="2548922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6120344" y="3144581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120344" y="3732003"/>
            <a:ext cx="430974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10"/>
          <p:cNvSpPr>
            <a:spLocks noChangeArrowheads="1"/>
          </p:cNvSpPr>
          <p:nvPr/>
        </p:nvSpPr>
        <p:spPr bwMode="auto">
          <a:xfrm>
            <a:off x="7096555" y="2548922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11"/>
          <p:cNvSpPr>
            <a:spLocks noChangeArrowheads="1"/>
          </p:cNvSpPr>
          <p:nvPr/>
        </p:nvSpPr>
        <p:spPr bwMode="auto">
          <a:xfrm>
            <a:off x="7595665" y="2547922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8100837" y="2548922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8100837" y="3144581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8100837" y="3732003"/>
            <a:ext cx="430974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8099662" y="4352486"/>
            <a:ext cx="432149" cy="461665"/>
          </a:xfrm>
          <a:prstGeom prst="rect">
            <a:avLst/>
          </a:prstGeom>
          <a:solidFill>
            <a:srgbClr val="E4F3EC"/>
          </a:solidFill>
          <a:ln w="19050">
            <a:solidFill>
              <a:srgbClr val="A1DBD3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168849" y="2706182"/>
            <a:ext cx="914400" cy="1025821"/>
            <a:chOff x="1168849" y="2706182"/>
            <a:chExt cx="914400" cy="1025821"/>
          </a:xfrm>
        </p:grpSpPr>
        <p:sp>
          <p:nvSpPr>
            <p:cNvPr id="28" name="弧形 27"/>
            <p:cNvSpPr/>
            <p:nvPr/>
          </p:nvSpPr>
          <p:spPr>
            <a:xfrm>
              <a:off x="1331187" y="2706182"/>
              <a:ext cx="589724" cy="565291"/>
            </a:xfrm>
            <a:prstGeom prst="arc">
              <a:avLst>
                <a:gd name="adj1" fmla="val 1267242"/>
                <a:gd name="adj2" fmla="val 9636344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168849" y="3270338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161065" y="2706182"/>
            <a:ext cx="914400" cy="1025821"/>
            <a:chOff x="1168849" y="2706182"/>
            <a:chExt cx="914400" cy="1025821"/>
          </a:xfrm>
        </p:grpSpPr>
        <p:sp>
          <p:nvSpPr>
            <p:cNvPr id="32" name="弧形 31"/>
            <p:cNvSpPr/>
            <p:nvPr/>
          </p:nvSpPr>
          <p:spPr>
            <a:xfrm>
              <a:off x="1331187" y="2706182"/>
              <a:ext cx="589724" cy="565291"/>
            </a:xfrm>
            <a:prstGeom prst="arc">
              <a:avLst>
                <a:gd name="adj1" fmla="val 1267242"/>
                <a:gd name="adj2" fmla="val 9636344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168849" y="3270338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13</a:t>
              </a:r>
              <a:endPara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138853" y="2706182"/>
            <a:ext cx="914400" cy="1025821"/>
            <a:chOff x="1168849" y="2706182"/>
            <a:chExt cx="914400" cy="1025821"/>
          </a:xfrm>
        </p:grpSpPr>
        <p:sp>
          <p:nvSpPr>
            <p:cNvPr id="35" name="弧形 34"/>
            <p:cNvSpPr/>
            <p:nvPr/>
          </p:nvSpPr>
          <p:spPr>
            <a:xfrm>
              <a:off x="1331187" y="2706182"/>
              <a:ext cx="589724" cy="565291"/>
            </a:xfrm>
            <a:prstGeom prst="arc">
              <a:avLst>
                <a:gd name="adj1" fmla="val 1267242"/>
                <a:gd name="adj2" fmla="val 9636344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168849" y="3270338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endPara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138465" y="2706182"/>
            <a:ext cx="914400" cy="1025821"/>
            <a:chOff x="1168849" y="2706182"/>
            <a:chExt cx="914400" cy="1025821"/>
          </a:xfrm>
        </p:grpSpPr>
        <p:sp>
          <p:nvSpPr>
            <p:cNvPr id="38" name="弧形 37"/>
            <p:cNvSpPr/>
            <p:nvPr/>
          </p:nvSpPr>
          <p:spPr>
            <a:xfrm>
              <a:off x="1331187" y="2706182"/>
              <a:ext cx="589724" cy="565291"/>
            </a:xfrm>
            <a:prstGeom prst="arc">
              <a:avLst>
                <a:gd name="adj1" fmla="val 1267242"/>
                <a:gd name="adj2" fmla="val 9636344"/>
              </a:avLst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168849" y="3270338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37"/>
          <p:cNvSpPr txBox="1">
            <a:spLocks noChangeArrowheads="1"/>
          </p:cNvSpPr>
          <p:nvPr/>
        </p:nvSpPr>
        <p:spPr bwMode="auto">
          <a:xfrm>
            <a:off x="356235" y="897303"/>
            <a:ext cx="51847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+mn-lt"/>
                <a:ea typeface="+mj-ea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+mn-lt"/>
                <a:ea typeface="+mj-ea"/>
                <a:cs typeface="Times New Roman" panose="02020603050405020304" pitchFamily="18" charset="0"/>
              </a:rPr>
              <a:t>圈出</a:t>
            </a:r>
            <a:r>
              <a:rPr lang="en-US" altLang="zh-CN" sz="2800" b="1" dirty="0">
                <a:latin typeface="+mn-lt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+mn-lt"/>
                <a:ea typeface="+mj-ea"/>
                <a:cs typeface="Times New Roman" panose="02020603050405020304" pitchFamily="18" charset="0"/>
              </a:rPr>
              <a:t>的倍数。</a:t>
            </a:r>
            <a:endParaRPr lang="en-US" altLang="zh-CN" sz="28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0483" name="文本框 10"/>
          <p:cNvSpPr txBox="1">
            <a:spLocks noChangeArrowheads="1"/>
          </p:cNvSpPr>
          <p:nvPr/>
        </p:nvSpPr>
        <p:spPr bwMode="auto">
          <a:xfrm>
            <a:off x="412750" y="1813507"/>
            <a:ext cx="8685213" cy="130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92       75      36       206       65      3051       779      99999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111     49      165     5988     655    131        2222      7203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57"/>
          <p:cNvSpPr>
            <a:spLocks noChangeArrowheads="1"/>
          </p:cNvSpPr>
          <p:nvPr/>
        </p:nvSpPr>
        <p:spPr bwMode="auto">
          <a:xfrm>
            <a:off x="1370013" y="1957970"/>
            <a:ext cx="576262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6" name="Oval 57"/>
          <p:cNvSpPr>
            <a:spLocks noChangeArrowheads="1"/>
          </p:cNvSpPr>
          <p:nvPr/>
        </p:nvSpPr>
        <p:spPr bwMode="auto">
          <a:xfrm>
            <a:off x="2233613" y="1957970"/>
            <a:ext cx="577850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7" name="Oval 57"/>
          <p:cNvSpPr>
            <a:spLocks noChangeArrowheads="1"/>
          </p:cNvSpPr>
          <p:nvPr/>
        </p:nvSpPr>
        <p:spPr bwMode="auto">
          <a:xfrm>
            <a:off x="5114925" y="1938920"/>
            <a:ext cx="1247775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8" name="Oval 57"/>
          <p:cNvSpPr>
            <a:spLocks noChangeArrowheads="1"/>
          </p:cNvSpPr>
          <p:nvPr/>
        </p:nvSpPr>
        <p:spPr bwMode="auto">
          <a:xfrm>
            <a:off x="7634288" y="1959557"/>
            <a:ext cx="1223962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9" name="Oval 57"/>
          <p:cNvSpPr>
            <a:spLocks noChangeArrowheads="1"/>
          </p:cNvSpPr>
          <p:nvPr/>
        </p:nvSpPr>
        <p:spPr bwMode="auto">
          <a:xfrm>
            <a:off x="430213" y="2623132"/>
            <a:ext cx="652462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0" name="Oval 57"/>
          <p:cNvSpPr>
            <a:spLocks noChangeArrowheads="1"/>
          </p:cNvSpPr>
          <p:nvPr/>
        </p:nvSpPr>
        <p:spPr bwMode="auto">
          <a:xfrm>
            <a:off x="2195513" y="2588207"/>
            <a:ext cx="806450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1" name="Oval 57"/>
          <p:cNvSpPr>
            <a:spLocks noChangeArrowheads="1"/>
          </p:cNvSpPr>
          <p:nvPr/>
        </p:nvSpPr>
        <p:spPr bwMode="auto">
          <a:xfrm>
            <a:off x="3170238" y="2588207"/>
            <a:ext cx="1008062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" name="Oval 57"/>
          <p:cNvSpPr>
            <a:spLocks noChangeArrowheads="1"/>
          </p:cNvSpPr>
          <p:nvPr/>
        </p:nvSpPr>
        <p:spPr bwMode="auto">
          <a:xfrm>
            <a:off x="7491413" y="2591382"/>
            <a:ext cx="1266825" cy="50165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028238" y="1080546"/>
            <a:ext cx="3046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P11 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练习三 第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3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2C5AE2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703388" y="3590978"/>
            <a:ext cx="2698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7" name="文本框 3"/>
          <p:cNvSpPr txBox="1">
            <a:spLocks noChangeArrowheads="1"/>
          </p:cNvSpPr>
          <p:nvPr/>
        </p:nvSpPr>
        <p:spPr bwMode="auto">
          <a:xfrm>
            <a:off x="630238" y="477838"/>
            <a:ext cx="657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8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1598613"/>
            <a:ext cx="1487488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圆角矩形标注 1"/>
          <p:cNvSpPr/>
          <p:nvPr/>
        </p:nvSpPr>
        <p:spPr>
          <a:xfrm>
            <a:off x="1609725" y="1190197"/>
            <a:ext cx="2792413" cy="1190632"/>
          </a:xfrm>
          <a:prstGeom prst="wedgeRoundRectCallout">
            <a:avLst>
              <a:gd name="adj1" fmla="val -61722"/>
              <a:gd name="adj2" fmla="val -7924"/>
              <a:gd name="adj3" fmla="val 16667"/>
            </a:avLst>
          </a:prstGeom>
          <a:solidFill>
            <a:schemeClr val="bg1"/>
          </a:solidFill>
          <a:ln>
            <a:solidFill>
              <a:srgbClr val="FF86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chemeClr val="tx1"/>
                </a:solidFill>
                <a:ea typeface="楷体" panose="02010609060101010101" pitchFamily="49" charset="-122"/>
              </a:rPr>
              <a:t>你能说出</a:t>
            </a:r>
            <a:r>
              <a:rPr lang="en-US" altLang="zh-CN" sz="2400" b="1" dirty="0">
                <a:solidFill>
                  <a:schemeClr val="tx1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ea typeface="楷体" panose="02010609060101010101" pitchFamily="49" charset="-122"/>
              </a:rPr>
              <a:t>个是</a:t>
            </a:r>
            <a:r>
              <a:rPr lang="en-US" altLang="zh-CN" sz="2400" b="1" dirty="0">
                <a:solidFill>
                  <a:schemeClr val="tx1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ea typeface="楷体" panose="02010609060101010101" pitchFamily="49" charset="-122"/>
              </a:rPr>
              <a:t>的倍数的偶数吗？</a:t>
            </a:r>
            <a:endParaRPr lang="en-US" altLang="zh-CN" sz="24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4621718" y="1190197"/>
            <a:ext cx="2858436" cy="1190632"/>
          </a:xfrm>
          <a:prstGeom prst="wedgeRoundRectCallout">
            <a:avLst>
              <a:gd name="adj1" fmla="val 64257"/>
              <a:gd name="adj2" fmla="val -25225"/>
              <a:gd name="adj3" fmla="val 16667"/>
            </a:avLst>
          </a:prstGeom>
          <a:solidFill>
            <a:schemeClr val="bg1"/>
          </a:solidFill>
          <a:ln>
            <a:solidFill>
              <a:srgbClr val="FF86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chemeClr val="tx1"/>
                </a:solidFill>
                <a:ea typeface="楷体" panose="02010609060101010101" pitchFamily="49" charset="-122"/>
              </a:rPr>
              <a:t>你能说出</a:t>
            </a:r>
            <a:r>
              <a:rPr lang="en-US" altLang="zh-CN" sz="2400" b="1" dirty="0">
                <a:solidFill>
                  <a:schemeClr val="tx1"/>
                </a:solidFill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ea typeface="楷体" panose="02010609060101010101" pitchFamily="49" charset="-122"/>
              </a:rPr>
              <a:t>个是</a:t>
            </a:r>
            <a:r>
              <a:rPr lang="en-US" altLang="zh-CN" sz="2400" b="1" dirty="0">
                <a:solidFill>
                  <a:schemeClr val="tx1"/>
                </a:solidFill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chemeClr val="tx1"/>
                </a:solidFill>
                <a:ea typeface="楷体" panose="02010609060101010101" pitchFamily="49" charset="-122"/>
              </a:rPr>
              <a:t>的倍数的奇数吗？</a:t>
            </a:r>
            <a:endParaRPr lang="en-US" altLang="zh-CN" sz="2400" b="1" dirty="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741864" y="3600415"/>
            <a:ext cx="2187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7114188" y="2728056"/>
            <a:ext cx="20298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（答案不唯一）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513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552" y="1282537"/>
            <a:ext cx="946593" cy="1443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51887" y="1286254"/>
            <a:ext cx="1043072" cy="1242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958850" y="610752"/>
            <a:ext cx="3046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P11 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练习三 第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4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2C5AE2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260826" y="731021"/>
            <a:ext cx="657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22561" y="1336964"/>
            <a:ext cx="30462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P11 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练习三 第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5</a:t>
            </a:r>
            <a:r>
              <a:rPr lang="zh-CN" altLang="en-US" sz="1600" dirty="0">
                <a:solidFill>
                  <a:srgbClr val="2C5AE2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2C5AE2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2C5AE2"/>
              </a:solidFill>
              <a:latin typeface="+mn-lt"/>
              <a:ea typeface="+mj-ea"/>
            </a:endParaRPr>
          </a:p>
        </p:txBody>
      </p:sp>
      <p:sp>
        <p:nvSpPr>
          <p:cNvPr id="5" name="文本框 37"/>
          <p:cNvSpPr txBox="1">
            <a:spLocks noChangeArrowheads="1"/>
          </p:cNvSpPr>
          <p:nvPr/>
        </p:nvSpPr>
        <p:spPr bwMode="auto">
          <a:xfrm>
            <a:off x="589439" y="644080"/>
            <a:ext cx="8193722" cy="113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en-US" sz="2800" b="1" dirty="0">
                <a:solidFill>
                  <a:srgbClr val="FF860D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□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里填一个数字，使组成的每个数都是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的倍数。各有几种填法？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160814" y="1773386"/>
            <a:ext cx="81937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ctr"/>
            <a:r>
              <a:rPr lang="zh-CN" altLang="en-US" sz="3600" b="1" dirty="0">
                <a:solidFill>
                  <a:srgbClr val="FF860D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    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srgbClr val="FF860D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       </a:t>
            </a:r>
            <a:r>
              <a:rPr lang="zh-CN" altLang="en-US" sz="3600" b="1" dirty="0">
                <a:solidFill>
                  <a:srgbClr val="FF860D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44</a:t>
            </a:r>
            <a:r>
              <a:rPr lang="en-US" altLang="zh-CN" sz="2800" b="1" dirty="0">
                <a:solidFill>
                  <a:srgbClr val="FFFF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    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3600" b="1" dirty="0">
                <a:solidFill>
                  <a:srgbClr val="FF860D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□</a:t>
            </a:r>
            <a:r>
              <a:rPr lang="zh-CN" alt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600" b="1" dirty="0">
                <a:solidFill>
                  <a:srgbClr val="FF860D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760412" y="2374707"/>
            <a:ext cx="5762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760412" y="2938348"/>
            <a:ext cx="5762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760412" y="3504187"/>
            <a:ext cx="5762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2365075" y="2374707"/>
            <a:ext cx="5746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365075" y="2938348"/>
            <a:ext cx="5746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365075" y="3504187"/>
            <a:ext cx="5746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369838" y="4064601"/>
            <a:ext cx="5746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809093" y="2374707"/>
            <a:ext cx="57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809093" y="2938348"/>
            <a:ext cx="57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3809093" y="3504187"/>
            <a:ext cx="57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5777478" y="2374707"/>
            <a:ext cx="57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5771128" y="2938348"/>
            <a:ext cx="57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777478" y="3504187"/>
            <a:ext cx="57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7243192" y="2374707"/>
            <a:ext cx="57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7243192" y="2938348"/>
            <a:ext cx="57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7243192" y="3504187"/>
            <a:ext cx="576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75" y="790575"/>
            <a:ext cx="6718300" cy="387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6195" y="3047312"/>
            <a:ext cx="1859931" cy="1765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矩形 2"/>
          <p:cNvSpPr>
            <a:spLocks noChangeArrowheads="1"/>
          </p:cNvSpPr>
          <p:nvPr/>
        </p:nvSpPr>
        <p:spPr bwMode="auto">
          <a:xfrm>
            <a:off x="2536825" y="1331913"/>
            <a:ext cx="4839335" cy="162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3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3557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1325" y="-33338"/>
            <a:ext cx="4908550" cy="112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16"/>
          <p:cNvSpPr>
            <a:spLocks noChangeArrowheads="1"/>
          </p:cNvSpPr>
          <p:nvPr/>
        </p:nvSpPr>
        <p:spPr bwMode="auto">
          <a:xfrm>
            <a:off x="852488" y="206375"/>
            <a:ext cx="2657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1325" y="-33338"/>
            <a:ext cx="4908550" cy="112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852488" y="206375"/>
            <a:ext cx="26564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五、作业设计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4512" y="971993"/>
            <a:ext cx="7935913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solidFill>
                  <a:srgbClr val="2C5AE2"/>
                </a:solidFill>
                <a:latin typeface="+mn-lt"/>
                <a:ea typeface="+mj-ea"/>
              </a:rPr>
              <a:t>（见“状元成才路”系列丛书</a:t>
            </a:r>
            <a:r>
              <a:rPr lang="en-US" altLang="zh-CN" b="1" dirty="0">
                <a:solidFill>
                  <a:srgbClr val="2C5AE2"/>
                </a:solidFill>
                <a:latin typeface="+mn-lt"/>
                <a:ea typeface="+mj-ea"/>
              </a:rPr>
              <a:t>《</a:t>
            </a:r>
            <a:r>
              <a:rPr lang="zh-CN" altLang="en-US" b="1" dirty="0">
                <a:solidFill>
                  <a:srgbClr val="2C5AE2"/>
                </a:solidFill>
                <a:latin typeface="+mn-lt"/>
                <a:ea typeface="+mj-ea"/>
              </a:rPr>
              <a:t>创优作业</a:t>
            </a:r>
            <a:r>
              <a:rPr lang="en-US" altLang="zh-CN" b="1" dirty="0">
                <a:solidFill>
                  <a:srgbClr val="2C5AE2"/>
                </a:solidFill>
                <a:latin typeface="+mn-lt"/>
                <a:ea typeface="+mj-ea"/>
              </a:rPr>
              <a:t>100</a:t>
            </a:r>
            <a:r>
              <a:rPr lang="zh-CN" altLang="en-US" b="1" dirty="0">
                <a:solidFill>
                  <a:srgbClr val="2C5AE2"/>
                </a:solidFill>
                <a:latin typeface="+mn-lt"/>
                <a:ea typeface="+mj-ea"/>
              </a:rPr>
              <a:t>分</a:t>
            </a:r>
            <a:r>
              <a:rPr lang="en-US" altLang="zh-CN" b="1" dirty="0">
                <a:solidFill>
                  <a:srgbClr val="2C5AE2"/>
                </a:solidFill>
                <a:latin typeface="+mn-lt"/>
                <a:ea typeface="+mj-ea"/>
              </a:rPr>
              <a:t>》</a:t>
            </a:r>
            <a:r>
              <a:rPr lang="zh-CN" altLang="en-US" b="1" dirty="0">
                <a:solidFill>
                  <a:srgbClr val="2C5AE2"/>
                </a:solidFill>
                <a:latin typeface="+mn-lt"/>
                <a:ea typeface="+mj-ea"/>
              </a:rPr>
              <a:t>对应课时作业。）</a:t>
            </a:r>
            <a:endParaRPr lang="zh-CN" altLang="en-US" b="1" dirty="0">
              <a:solidFill>
                <a:srgbClr val="2C5AE2"/>
              </a:solidFill>
              <a:latin typeface="+mn-lt"/>
              <a:ea typeface="+mj-ea"/>
            </a:endParaRPr>
          </a:p>
        </p:txBody>
      </p:sp>
      <p:sp>
        <p:nvSpPr>
          <p:cNvPr id="6" name="文本框 37"/>
          <p:cNvSpPr txBox="1">
            <a:spLocks noChangeArrowheads="1"/>
          </p:cNvSpPr>
          <p:nvPr/>
        </p:nvSpPr>
        <p:spPr bwMode="auto">
          <a:xfrm>
            <a:off x="604043" y="1516532"/>
            <a:ext cx="7935913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+mj-ea"/>
                <a:cs typeface="Times New Roman" panose="02020603050405020304" pitchFamily="18" charset="0"/>
              </a:rPr>
              <a:t>一、在是</a:t>
            </a:r>
            <a:r>
              <a:rPr lang="en-US" altLang="zh-CN" sz="2400" b="1" dirty="0">
                <a:latin typeface="+mn-lt"/>
                <a:ea typeface="+mj-ea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+mn-lt"/>
                <a:ea typeface="+mj-ea"/>
                <a:cs typeface="Times New Roman" panose="02020603050405020304" pitchFamily="18" charset="0"/>
              </a:rPr>
              <a:t>的倍数的数下面的       里画“      ”。</a:t>
            </a:r>
            <a:endParaRPr lang="en-US" altLang="zh-CN" sz="24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8684" y="2340917"/>
            <a:ext cx="10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j-ea"/>
                <a:cs typeface="Times New Roman" panose="02020603050405020304" pitchFamily="18" charset="0"/>
              </a:rPr>
              <a:t>69</a:t>
            </a:r>
            <a:endParaRPr lang="zh-CN" altLang="en-US" sz="24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31940" y="2340917"/>
            <a:ext cx="10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j-ea"/>
                <a:cs typeface="Times New Roman" panose="02020603050405020304" pitchFamily="18" charset="0"/>
              </a:rPr>
              <a:t>53</a:t>
            </a:r>
            <a:endParaRPr lang="zh-CN" altLang="en-US" sz="24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05228" y="2340917"/>
            <a:ext cx="10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j-ea"/>
                <a:cs typeface="Times New Roman" panose="02020603050405020304" pitchFamily="18" charset="0"/>
              </a:rPr>
              <a:t>105</a:t>
            </a:r>
            <a:endParaRPr lang="zh-CN" altLang="en-US" sz="24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85196" y="2340917"/>
            <a:ext cx="10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j-ea"/>
                <a:cs typeface="Times New Roman" panose="02020603050405020304" pitchFamily="18" charset="0"/>
              </a:rPr>
              <a:t>222</a:t>
            </a:r>
            <a:endParaRPr lang="zh-CN" altLang="en-US" sz="24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11824" y="2340917"/>
            <a:ext cx="10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j-ea"/>
                <a:cs typeface="Times New Roman" panose="02020603050405020304" pitchFamily="18" charset="0"/>
              </a:rPr>
              <a:t>54</a:t>
            </a:r>
            <a:endParaRPr lang="zh-CN" altLang="en-US" sz="24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38452" y="2340917"/>
            <a:ext cx="10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j-ea"/>
                <a:cs typeface="Times New Roman" panose="02020603050405020304" pitchFamily="18" charset="0"/>
              </a:rPr>
              <a:t>76</a:t>
            </a:r>
            <a:endParaRPr lang="zh-CN" altLang="en-US" sz="24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749840" y="2340917"/>
            <a:ext cx="10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j-ea"/>
                <a:cs typeface="Times New Roman" panose="02020603050405020304" pitchFamily="18" charset="0"/>
              </a:rPr>
              <a:t>402</a:t>
            </a:r>
            <a:endParaRPr lang="zh-CN" altLang="en-US" sz="24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91705" y="2340917"/>
            <a:ext cx="10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j-ea"/>
                <a:cs typeface="Times New Roman" panose="02020603050405020304" pitchFamily="18" charset="0"/>
              </a:rPr>
              <a:t>81</a:t>
            </a:r>
            <a:endParaRPr lang="zh-CN" altLang="en-US" sz="24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3647" y="2923922"/>
            <a:ext cx="461665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631940" y="2923922"/>
            <a:ext cx="461665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711940" y="2923922"/>
            <a:ext cx="461665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791940" y="2923922"/>
            <a:ext cx="461665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765196" y="2923922"/>
            <a:ext cx="461665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791824" y="2923922"/>
            <a:ext cx="461665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843415" y="2923922"/>
            <a:ext cx="461665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829840" y="2923922"/>
            <a:ext cx="461665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572000" y="1540395"/>
            <a:ext cx="461665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6116952" y="1763106"/>
            <a:ext cx="184360" cy="1843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22299" y="3062574"/>
            <a:ext cx="184360" cy="184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850592" y="3062574"/>
            <a:ext cx="184360" cy="184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3930592" y="3062574"/>
            <a:ext cx="184360" cy="184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903848" y="3062574"/>
            <a:ext cx="184360" cy="184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982067" y="3062574"/>
            <a:ext cx="184360" cy="184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7968492" y="3062574"/>
            <a:ext cx="184360" cy="184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7"/>
          <p:cNvSpPr txBox="1">
            <a:spLocks noChangeArrowheads="1"/>
          </p:cNvSpPr>
          <p:nvPr/>
        </p:nvSpPr>
        <p:spPr bwMode="auto">
          <a:xfrm>
            <a:off x="604043" y="578851"/>
            <a:ext cx="7935913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+mj-ea"/>
                <a:cs typeface="Times New Roman" panose="02020603050405020304" pitchFamily="18" charset="0"/>
              </a:rPr>
              <a:t>二、辩一辩。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（对的画“√”，错的画“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”）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6760" y="1169836"/>
            <a:ext cx="771144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33,36,39,63,69,156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这些数都是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的倍数，所以个位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上是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3,6,9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的数一定是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46760" y="2259496"/>
            <a:ext cx="771144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这三个数字，无论怎样排列成没有重复数字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的三位数，一定是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6760" y="3349156"/>
            <a:ext cx="771144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3.3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的倍数一定是奇数。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6760" y="3985354"/>
            <a:ext cx="771144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一个数是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的倍数，就一定是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78980" y="1636683"/>
            <a:ext cx="169926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       ）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78980" y="2698697"/>
            <a:ext cx="169926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       ）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78980" y="3349156"/>
            <a:ext cx="169926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       ）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78980" y="3982523"/>
            <a:ext cx="169926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       ）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437120" y="1606298"/>
            <a:ext cx="54864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20940" y="2696837"/>
            <a:ext cx="54864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90460" y="3390087"/>
            <a:ext cx="54864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36180" y="3960733"/>
            <a:ext cx="54864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tags/tag1.xml><?xml version="1.0" encoding="utf-8"?>
<p:tagLst xmlns:p="http://schemas.openxmlformats.org/presentationml/2006/main">
  <p:tag name="ISLIDE.ADDREMOVEWATERMARK" val="E2AEp612U1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2400" b="1" dirty="0">
            <a:latin typeface="+mn-lt"/>
            <a:ea typeface="楷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2340</Words>
  <Application>WPS 演示</Application>
  <PresentationFormat>全屏显示(16:9)</PresentationFormat>
  <Paragraphs>1264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宋体</vt:lpstr>
      <vt:lpstr>Wingdings</vt:lpstr>
      <vt:lpstr>楷体</vt:lpstr>
      <vt:lpstr>Times New Roman</vt:lpstr>
      <vt:lpstr>黑体</vt:lpstr>
      <vt:lpstr>等线 Light</vt:lpstr>
      <vt:lpstr>楷体_GB2312</vt:lpstr>
      <vt:lpstr>微软雅黑</vt:lpstr>
      <vt:lpstr>Arial Unicode MS</vt:lpstr>
      <vt:lpstr>等线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383</cp:revision>
  <dcterms:created xsi:type="dcterms:W3CDTF">2016-01-14T07:05:00Z</dcterms:created>
  <dcterms:modified xsi:type="dcterms:W3CDTF">2023-11-02T01:22:37Z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09D11A740BBF43AE84821C08919E9D9C</vt:lpwstr>
  </property>
</Properties>
</file>