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65" r:id="rId4"/>
    <p:sldId id="278" r:id="rId5"/>
    <p:sldId id="363" r:id="rId6"/>
    <p:sldId id="364" r:id="rId7"/>
    <p:sldId id="366" r:id="rId8"/>
    <p:sldId id="367" r:id="rId9"/>
    <p:sldId id="368" r:id="rId10"/>
    <p:sldId id="359" r:id="rId11"/>
    <p:sldId id="369" r:id="rId12"/>
    <p:sldId id="370" r:id="rId13"/>
    <p:sldId id="375" r:id="rId14"/>
    <p:sldId id="374" r:id="rId15"/>
    <p:sldId id="372" r:id="rId16"/>
    <p:sldId id="377" r:id="rId17"/>
    <p:sldId id="371" r:id="rId18"/>
    <p:sldId id="275" r:id="rId19"/>
    <p:sldId id="378" r:id="rId20"/>
    <p:sldId id="379" r:id="rId21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660"/>
  </p:normalViewPr>
  <p:slideViewPr>
    <p:cSldViewPr snapToGrid="0">
      <p:cViewPr>
        <p:scale>
          <a:sx n="66" d="100"/>
          <a:sy n="66" d="100"/>
        </p:scale>
        <p:origin x="426" y="11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fld id="{5148A581-8F7B-4A95-A512-7A037539750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练习三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P11-P13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练习三）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4915" y="1196975"/>
            <a:ext cx="100586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89679" y="1367772"/>
            <a:ext cx="7847734" cy="917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	        98        355       0        123        881</a:t>
            </a:r>
            <a:endParaRPr lang="zh-CN" altLang="en-US" sz="32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438841" y="762934"/>
            <a:ext cx="7847735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下面哪些数是奇数？哪些数是偶数？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5"/>
          <p:cNvSpPr txBox="1">
            <a:spLocks noChangeArrowheads="1"/>
          </p:cNvSpPr>
          <p:nvPr/>
        </p:nvSpPr>
        <p:spPr bwMode="auto">
          <a:xfrm>
            <a:off x="779288" y="2066272"/>
            <a:ext cx="7950200" cy="917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8089     1000     988     565     3678      677</a:t>
            </a:r>
            <a:endParaRPr lang="zh-CN" altLang="en-US" sz="32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438842" y="2966384"/>
            <a:ext cx="148431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奇数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1789804" y="2966384"/>
            <a:ext cx="67151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33, 355, 123, 881, 8089, 565, 677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438842" y="3753784"/>
            <a:ext cx="1484312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偶数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1789804" y="3753784"/>
            <a:ext cx="55721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98, 0, 1000, 988, 3678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86400" y="1246706"/>
            <a:ext cx="3328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8"/>
          <p:cNvGrpSpPr/>
          <p:nvPr/>
        </p:nvGrpSpPr>
        <p:grpSpPr bwMode="auto">
          <a:xfrm>
            <a:off x="400050" y="1243013"/>
            <a:ext cx="7616825" cy="1193800"/>
            <a:chOff x="813497" y="1221585"/>
            <a:chExt cx="7617901" cy="1193692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813497" y="1221585"/>
              <a:ext cx="7617901" cy="1193692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                 两个数位上的数相同，并   </a:t>
              </a:r>
              <a:endPara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且是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的倍数。                  </a:t>
              </a:r>
              <a:endPara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891562" y="1256507"/>
              <a:ext cx="511247" cy="514303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37793" y="1256507"/>
              <a:ext cx="509659" cy="514303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</p:grp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399585" y="2621686"/>
            <a:ext cx="8393566" cy="69445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3 5           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既是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的倍数， 又是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的倍数。               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22500" y="2657475"/>
            <a:ext cx="511175" cy="51276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  <p:grpSp>
        <p:nvGrpSpPr>
          <p:cNvPr id="9222" name="组合 13"/>
          <p:cNvGrpSpPr/>
          <p:nvPr/>
        </p:nvGrpSpPr>
        <p:grpSpPr bwMode="auto">
          <a:xfrm>
            <a:off x="400050" y="3538538"/>
            <a:ext cx="8040688" cy="1228725"/>
            <a:chOff x="813496" y="3267315"/>
            <a:chExt cx="8040419" cy="1229011"/>
          </a:xfrm>
        </p:grpSpPr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813496" y="3267315"/>
              <a:ext cx="8040419" cy="122901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                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既是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的倍数， 又是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</a:t>
              </a:r>
              <a:endPara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倍数的最小三位数。               </a:t>
              </a:r>
              <a:endPara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637473" y="3281605"/>
              <a:ext cx="511158" cy="514470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891373" y="3281605"/>
              <a:ext cx="511158" cy="514470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381985" y="3291133"/>
              <a:ext cx="511158" cy="512882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</p:grp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38288" y="124936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282825" y="1254125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282825" y="262255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538288" y="35179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282825" y="35179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028950" y="3502025"/>
            <a:ext cx="388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609135" y="409575"/>
            <a:ext cx="3879738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按要求填写数字。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31740" y="591798"/>
            <a:ext cx="3328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7"/>
          <p:cNvSpPr txBox="1">
            <a:spLocks noChangeArrowheads="1"/>
          </p:cNvSpPr>
          <p:nvPr/>
        </p:nvSpPr>
        <p:spPr bwMode="auto">
          <a:xfrm>
            <a:off x="412750" y="1073150"/>
            <a:ext cx="51847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圈出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的倍数。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3" name="文本框 10"/>
          <p:cNvSpPr txBox="1">
            <a:spLocks noChangeArrowheads="1"/>
          </p:cNvSpPr>
          <p:nvPr/>
        </p:nvSpPr>
        <p:spPr bwMode="auto">
          <a:xfrm>
            <a:off x="412750" y="1939925"/>
            <a:ext cx="8685213" cy="130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92       75      36       206       65      3051       779      99999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111     49      165     5988     655    131        2222      7203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57"/>
          <p:cNvSpPr>
            <a:spLocks noChangeArrowheads="1"/>
          </p:cNvSpPr>
          <p:nvPr/>
        </p:nvSpPr>
        <p:spPr bwMode="auto">
          <a:xfrm>
            <a:off x="1370013" y="2084388"/>
            <a:ext cx="5762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" name="Oval 57"/>
          <p:cNvSpPr>
            <a:spLocks noChangeArrowheads="1"/>
          </p:cNvSpPr>
          <p:nvPr/>
        </p:nvSpPr>
        <p:spPr bwMode="auto">
          <a:xfrm>
            <a:off x="2233613" y="2084388"/>
            <a:ext cx="577850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" name="Oval 57"/>
          <p:cNvSpPr>
            <a:spLocks noChangeArrowheads="1"/>
          </p:cNvSpPr>
          <p:nvPr/>
        </p:nvSpPr>
        <p:spPr bwMode="auto">
          <a:xfrm>
            <a:off x="5114925" y="2065338"/>
            <a:ext cx="1247775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" name="Oval 57"/>
          <p:cNvSpPr>
            <a:spLocks noChangeArrowheads="1"/>
          </p:cNvSpPr>
          <p:nvPr/>
        </p:nvSpPr>
        <p:spPr bwMode="auto">
          <a:xfrm>
            <a:off x="7634288" y="2085975"/>
            <a:ext cx="12239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" name="Oval 57"/>
          <p:cNvSpPr>
            <a:spLocks noChangeArrowheads="1"/>
          </p:cNvSpPr>
          <p:nvPr/>
        </p:nvSpPr>
        <p:spPr bwMode="auto">
          <a:xfrm>
            <a:off x="430213" y="2749550"/>
            <a:ext cx="6524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" name="Oval 57"/>
          <p:cNvSpPr>
            <a:spLocks noChangeArrowheads="1"/>
          </p:cNvSpPr>
          <p:nvPr/>
        </p:nvSpPr>
        <p:spPr bwMode="auto">
          <a:xfrm>
            <a:off x="2195513" y="2714625"/>
            <a:ext cx="806450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" name="Oval 57"/>
          <p:cNvSpPr>
            <a:spLocks noChangeArrowheads="1"/>
          </p:cNvSpPr>
          <p:nvPr/>
        </p:nvSpPr>
        <p:spPr bwMode="auto">
          <a:xfrm>
            <a:off x="3170238" y="2714625"/>
            <a:ext cx="10080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" name="Oval 57"/>
          <p:cNvSpPr>
            <a:spLocks noChangeArrowheads="1"/>
          </p:cNvSpPr>
          <p:nvPr/>
        </p:nvSpPr>
        <p:spPr bwMode="auto">
          <a:xfrm>
            <a:off x="7491413" y="2717800"/>
            <a:ext cx="1266825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492666" y="1318910"/>
            <a:ext cx="304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19313" y="2716213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文本框 3"/>
          <p:cNvSpPr txBox="1">
            <a:spLocks noChangeArrowheads="1"/>
          </p:cNvSpPr>
          <p:nvPr/>
        </p:nvSpPr>
        <p:spPr bwMode="auto">
          <a:xfrm>
            <a:off x="630238" y="477838"/>
            <a:ext cx="657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598613"/>
            <a:ext cx="1487488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圆角矩形标注 1"/>
          <p:cNvSpPr/>
          <p:nvPr/>
        </p:nvSpPr>
        <p:spPr>
          <a:xfrm>
            <a:off x="2149819" y="574873"/>
            <a:ext cx="2452687" cy="1377950"/>
          </a:xfrm>
          <a:prstGeom prst="wedgeRoundRectCallout">
            <a:avLst>
              <a:gd name="adj1" fmla="val -61722"/>
              <a:gd name="adj2" fmla="val -792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你能说出</a:t>
            </a:r>
            <a:r>
              <a:rPr lang="en-US" altLang="zh-CN" sz="28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r>
              <a:rPr lang="en-US" altLang="zh-CN" sz="28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的倍数的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偶数吗？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4892675" y="661194"/>
            <a:ext cx="2452688" cy="1376362"/>
          </a:xfrm>
          <a:prstGeom prst="wedgeRoundRectCallout">
            <a:avLst>
              <a:gd name="adj1" fmla="val 64257"/>
              <a:gd name="adj2" fmla="val -2522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你能说出</a:t>
            </a:r>
            <a:r>
              <a:rPr lang="en-US" altLang="zh-CN" sz="28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r>
              <a:rPr lang="en-US" altLang="zh-CN" sz="2800" b="1" dirty="0">
                <a:solidFill>
                  <a:schemeClr val="tx1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的倍数的奇数吗？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157788" y="2678113"/>
            <a:ext cx="2187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340100" y="3784600"/>
            <a:ext cx="3195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（答案不唯一）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13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849" y="645477"/>
            <a:ext cx="1259915" cy="192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2319" y="769938"/>
            <a:ext cx="1527162" cy="181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2149819" y="2125418"/>
            <a:ext cx="304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0"/>
          <p:cNvSpPr txBox="1">
            <a:spLocks noChangeArrowheads="1"/>
          </p:cNvSpPr>
          <p:nvPr/>
        </p:nvSpPr>
        <p:spPr bwMode="auto">
          <a:xfrm>
            <a:off x="-222106" y="1863725"/>
            <a:ext cx="9588211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E72D8B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2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4000" b="1" dirty="0">
                <a:solidFill>
                  <a:srgbClr val="E72D8B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4000" b="1" dirty="0">
                <a:solidFill>
                  <a:srgbClr val="E72D8B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44</a:t>
            </a:r>
            <a:r>
              <a:rPr lang="en-US" altLang="zh-CN" sz="32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4000" b="1" dirty="0">
                <a:solidFill>
                  <a:srgbClr val="E72D8B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E72D8B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1" name="文本框 37"/>
          <p:cNvSpPr txBox="1">
            <a:spLocks noChangeArrowheads="1"/>
          </p:cNvSpPr>
          <p:nvPr/>
        </p:nvSpPr>
        <p:spPr bwMode="auto">
          <a:xfrm>
            <a:off x="406400" y="563563"/>
            <a:ext cx="84264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4000" b="1" dirty="0">
                <a:solidFill>
                  <a:srgbClr val="E72D8B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里填一个数字，使组成的每个数都是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的倍数。各有几种填法？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28869" y="2436812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28869" y="3021012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28869" y="3605212"/>
            <a:ext cx="5762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420739" y="2436812"/>
            <a:ext cx="574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420739" y="3021012"/>
            <a:ext cx="574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420739" y="3605212"/>
            <a:ext cx="574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425502" y="4192587"/>
            <a:ext cx="574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115081" y="2436812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115081" y="3022600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115081" y="3600450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306098" y="2436812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299748" y="3027362"/>
            <a:ext cx="5762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306098" y="3606800"/>
            <a:ext cx="5762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932152" y="2435225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932152" y="3021012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932152" y="3606800"/>
            <a:ext cx="5762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21736" y="1352719"/>
            <a:ext cx="304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P11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图片 2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93663"/>
            <a:ext cx="34829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563563" y="961508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0" name="矩形 1"/>
          <p:cNvSpPr>
            <a:spLocks noChangeArrowheads="1"/>
          </p:cNvSpPr>
          <p:nvPr/>
        </p:nvSpPr>
        <p:spPr bwMode="auto">
          <a:xfrm>
            <a:off x="1776339" y="971112"/>
            <a:ext cx="6289823" cy="17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“一五，一十，十五，二十</a:t>
            </a:r>
            <a:r>
              <a:rPr lang="en-US" altLang="zh-CN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”这样数数，数出来的数都是</a:t>
            </a:r>
            <a:r>
              <a:rPr lang="en-US" altLang="zh-CN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_____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的倍数，第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个数是</a:t>
            </a:r>
            <a:r>
              <a:rPr lang="en-US" altLang="zh-CN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______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782469" y="1522247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870325" y="2062344"/>
            <a:ext cx="701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4" name="矩形 9"/>
          <p:cNvSpPr>
            <a:spLocks noChangeArrowheads="1"/>
          </p:cNvSpPr>
          <p:nvPr/>
        </p:nvSpPr>
        <p:spPr bwMode="auto">
          <a:xfrm>
            <a:off x="1757658" y="2676775"/>
            <a:ext cx="6368829" cy="169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100，98，96，94，</a:t>
            </a:r>
            <a:r>
              <a:rPr lang="en-US" altLang="zh-CN" sz="2800" b="1" dirty="0">
                <a:solidFill>
                  <a:srgbClr val="0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，8，6，4，2。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这些数中的每个数都是</a:t>
            </a:r>
            <a:r>
              <a:rPr lang="en-US" altLang="zh-CN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____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的倍数，其中第15个数是</a:t>
            </a:r>
            <a:r>
              <a:rPr lang="en-US" altLang="zh-CN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____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549088" y="3268981"/>
            <a:ext cx="574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996238" y="3751694"/>
            <a:ext cx="747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9" name="TextBox 1"/>
          <p:cNvSpPr txBox="1">
            <a:spLocks noChangeArrowheads="1"/>
          </p:cNvSpPr>
          <p:nvPr/>
        </p:nvSpPr>
        <p:spPr bwMode="auto">
          <a:xfrm>
            <a:off x="749300" y="985154"/>
            <a:ext cx="12144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0" name="TextBox 1"/>
          <p:cNvSpPr txBox="1">
            <a:spLocks noChangeArrowheads="1"/>
          </p:cNvSpPr>
          <p:nvPr/>
        </p:nvSpPr>
        <p:spPr bwMode="auto">
          <a:xfrm>
            <a:off x="811213" y="2713863"/>
            <a:ext cx="12144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1" name="Rectangle 16"/>
          <p:cNvSpPr>
            <a:spLocks noChangeArrowheads="1"/>
          </p:cNvSpPr>
          <p:nvPr/>
        </p:nvSpPr>
        <p:spPr bwMode="auto">
          <a:xfrm>
            <a:off x="379413" y="273050"/>
            <a:ext cx="240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五、自主练习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1190242" y="4407212"/>
            <a:ext cx="29833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P11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75038"/>
            <a:ext cx="4263392" cy="2136301"/>
          </a:xfrm>
          <a:prstGeom prst="rect">
            <a:avLst/>
          </a:prstGeom>
        </p:spPr>
      </p:pic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531709" y="1077913"/>
            <a:ext cx="8428141" cy="109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妈妈在花店买了一些马蹄莲和郁金香，店员说妈妈应付</a:t>
            </a:r>
            <a:r>
              <a:rPr lang="en-US" altLang="zh-CN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87</a:t>
            </a:r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元，按照下面的价格计算，店员说的对吗？</a:t>
            </a:r>
            <a:endParaRPr lang="zh-CN" altLang="en-US" sz="2800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391" name="组合 10"/>
          <p:cNvGrpSpPr/>
          <p:nvPr/>
        </p:nvGrpSpPr>
        <p:grpSpPr bwMode="auto">
          <a:xfrm>
            <a:off x="184150" y="150813"/>
            <a:ext cx="6692900" cy="927100"/>
            <a:chOff x="183941" y="150581"/>
            <a:chExt cx="6693109" cy="926963"/>
          </a:xfrm>
        </p:grpSpPr>
        <p:pic>
          <p:nvPicPr>
            <p:cNvPr id="16392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41" y="150581"/>
              <a:ext cx="6693109" cy="926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3" name="Rectangle 16"/>
            <p:cNvSpPr>
              <a:spLocks noChangeArrowheads="1"/>
            </p:cNvSpPr>
            <p:nvPr/>
          </p:nvSpPr>
          <p:spPr bwMode="auto">
            <a:xfrm>
              <a:off x="531510" y="352722"/>
              <a:ext cx="52200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三、综合应用</a:t>
              </a:r>
              <a:r>
                <a:rPr lang="en-US" altLang="zh-CN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巩固提升</a:t>
              </a:r>
              <a:endPara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Text Box 68"/>
          <p:cNvSpPr txBox="1">
            <a:spLocks noChangeArrowheads="1"/>
          </p:cNvSpPr>
          <p:nvPr/>
        </p:nvSpPr>
        <p:spPr bwMode="auto">
          <a:xfrm>
            <a:off x="531708" y="2375038"/>
            <a:ext cx="4040292" cy="2111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答：不对，因为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的倍数，应付的钱也应该是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的倍数。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531708" y="2104945"/>
            <a:ext cx="299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540267" y="849313"/>
            <a:ext cx="82098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判断</a:t>
            </a:r>
            <a:r>
              <a:rPr lang="zh-CN" altLang="en-US" sz="3200" b="1" dirty="0">
                <a:solidFill>
                  <a:srgbClr val="333333"/>
                </a:solidFill>
                <a:latin typeface="+mn-lt"/>
                <a:ea typeface="+mj-ea"/>
              </a:rPr>
              <a:t>下面的说法是否正确，并说一说你的理由。</a:t>
            </a:r>
            <a:endParaRPr lang="zh-CN" altLang="en-US" sz="3200" b="1" dirty="0">
              <a:solidFill>
                <a:srgbClr val="333333"/>
              </a:solidFill>
              <a:latin typeface="+mn-lt"/>
              <a:ea typeface="+mj-ea"/>
            </a:endParaRPr>
          </a:p>
        </p:txBody>
      </p:sp>
      <p:sp>
        <p:nvSpPr>
          <p:cNvPr id="4" name="Text Box 68"/>
          <p:cNvSpPr txBox="1">
            <a:spLocks noChangeArrowheads="1"/>
          </p:cNvSpPr>
          <p:nvPr/>
        </p:nvSpPr>
        <p:spPr bwMode="auto">
          <a:xfrm>
            <a:off x="698500" y="2631182"/>
            <a:ext cx="7620000" cy="121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答：错误，因为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的倍数与个位上的数无关，而与各个数位上的和有关。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317500" y="1926531"/>
            <a:ext cx="838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个位上是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的数，都是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的倍数。</a:t>
            </a:r>
            <a:endParaRPr lang="zh-CN" altLang="en-US" sz="3200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26177" y="1469114"/>
            <a:ext cx="299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393921" y="1926531"/>
            <a:ext cx="8747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个位上是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的数，都是奇数。</a:t>
            </a:r>
            <a:endParaRPr lang="zh-CN" altLang="en-US" sz="3200" b="1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68"/>
          <p:cNvSpPr txBox="1">
            <a:spLocks noChangeArrowheads="1"/>
          </p:cNvSpPr>
          <p:nvPr/>
        </p:nvSpPr>
        <p:spPr bwMode="auto">
          <a:xfrm>
            <a:off x="656746" y="2631182"/>
            <a:ext cx="7650162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正确，因为个位上是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的数都不是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的倍数，不是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的倍数的数就是奇数。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40267" y="849313"/>
            <a:ext cx="82098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判断</a:t>
            </a:r>
            <a:r>
              <a:rPr lang="zh-CN" altLang="en-US" sz="3200" b="1" dirty="0">
                <a:solidFill>
                  <a:srgbClr val="333333"/>
                </a:solidFill>
                <a:latin typeface="+mn-lt"/>
                <a:ea typeface="+mj-ea"/>
              </a:rPr>
              <a:t>下面的说法是否正确，并说一说你的理由。</a:t>
            </a:r>
            <a:endParaRPr lang="zh-CN" altLang="en-US" sz="3200" b="1" dirty="0">
              <a:solidFill>
                <a:srgbClr val="333333"/>
              </a:solidFill>
              <a:latin typeface="+mn-lt"/>
              <a:ea typeface="+mj-ea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626177" y="1469114"/>
            <a:ext cx="299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317500" y="1985962"/>
            <a:ext cx="8747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在全部整数里，不是奇数就是偶数。</a:t>
            </a:r>
            <a:endParaRPr lang="zh-CN" altLang="en-US" sz="3200" b="1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68"/>
          <p:cNvSpPr txBox="1">
            <a:spLocks noChangeArrowheads="1"/>
          </p:cNvSpPr>
          <p:nvPr/>
        </p:nvSpPr>
        <p:spPr bwMode="auto">
          <a:xfrm>
            <a:off x="762000" y="2644775"/>
            <a:ext cx="7620000" cy="121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答：正确，因为每相邻的两个数总有一个是偶数，有一个是奇数。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40267" y="849313"/>
            <a:ext cx="82098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判断</a:t>
            </a:r>
            <a:r>
              <a:rPr lang="zh-CN" altLang="en-US" sz="3200" b="1" dirty="0">
                <a:solidFill>
                  <a:srgbClr val="333333"/>
                </a:solidFill>
                <a:latin typeface="+mn-lt"/>
                <a:ea typeface="+mj-ea"/>
              </a:rPr>
              <a:t>下面的说法是否正确，并说一说你的理由。</a:t>
            </a:r>
            <a:endParaRPr lang="zh-CN" altLang="en-US" sz="3200" b="1" dirty="0">
              <a:solidFill>
                <a:srgbClr val="333333"/>
              </a:solidFill>
              <a:latin typeface="+mn-lt"/>
              <a:ea typeface="+mj-ea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626177" y="1469114"/>
            <a:ext cx="299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763587" y="83185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23"/>
          <p:cNvSpPr txBox="1">
            <a:spLocks noChangeArrowheads="1"/>
          </p:cNvSpPr>
          <p:nvPr/>
        </p:nvSpPr>
        <p:spPr bwMode="auto">
          <a:xfrm>
            <a:off x="1309576" y="2094310"/>
            <a:ext cx="5486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22÷3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29"/>
          <p:cNvSpPr txBox="1">
            <a:spLocks noChangeArrowheads="1"/>
          </p:cNvSpPr>
          <p:nvPr/>
        </p:nvSpPr>
        <p:spPr bwMode="auto">
          <a:xfrm>
            <a:off x="1309576" y="2583260"/>
            <a:ext cx="548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36"/>
          <p:cNvSpPr txBox="1">
            <a:spLocks noChangeArrowheads="1"/>
          </p:cNvSpPr>
          <p:nvPr/>
        </p:nvSpPr>
        <p:spPr bwMode="auto">
          <a:xfrm>
            <a:off x="1309576" y="3075385"/>
            <a:ext cx="68945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答：至少再来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人名学生就可以正好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人一组。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4" name="文本框 17"/>
          <p:cNvSpPr txBox="1">
            <a:spLocks noChangeArrowheads="1"/>
          </p:cNvSpPr>
          <p:nvPr/>
        </p:nvSpPr>
        <p:spPr bwMode="auto">
          <a:xfrm>
            <a:off x="1214438" y="753427"/>
            <a:ext cx="6670675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现在有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名学生分组玩游戏，至少再来几名学生就可以正好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人一组？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5" name="TextBox 1"/>
          <p:cNvSpPr txBox="1">
            <a:spLocks noChangeArrowheads="1"/>
          </p:cNvSpPr>
          <p:nvPr/>
        </p:nvSpPr>
        <p:spPr bwMode="auto">
          <a:xfrm>
            <a:off x="5797440" y="1428840"/>
            <a:ext cx="299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5"/>
          <p:cNvSpPr txBox="1">
            <a:spLocks noChangeArrowheads="1"/>
          </p:cNvSpPr>
          <p:nvPr/>
        </p:nvSpPr>
        <p:spPr bwMode="auto">
          <a:xfrm>
            <a:off x="2238375" y="40640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文本框 25"/>
          <p:cNvSpPr txBox="1">
            <a:spLocks noChangeArrowheads="1"/>
          </p:cNvSpPr>
          <p:nvPr/>
        </p:nvSpPr>
        <p:spPr bwMode="auto">
          <a:xfrm>
            <a:off x="960438" y="3629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文本框 25"/>
          <p:cNvSpPr txBox="1">
            <a:spLocks noChangeArrowheads="1"/>
          </p:cNvSpPr>
          <p:nvPr/>
        </p:nvSpPr>
        <p:spPr bwMode="auto">
          <a:xfrm>
            <a:off x="2859088" y="339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文本框 25"/>
          <p:cNvSpPr txBox="1">
            <a:spLocks noChangeArrowheads="1"/>
          </p:cNvSpPr>
          <p:nvPr/>
        </p:nvSpPr>
        <p:spPr bwMode="auto">
          <a:xfrm>
            <a:off x="1581150" y="29622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25"/>
          <p:cNvSpPr txBox="1">
            <a:spLocks noChangeArrowheads="1"/>
          </p:cNvSpPr>
          <p:nvPr/>
        </p:nvSpPr>
        <p:spPr bwMode="auto">
          <a:xfrm>
            <a:off x="2357438" y="218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1079500" y="1755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3014663" y="1717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1736725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5848350" y="17970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572000" y="136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文本框 25"/>
          <p:cNvSpPr txBox="1">
            <a:spLocks noChangeArrowheads="1"/>
          </p:cNvSpPr>
          <p:nvPr/>
        </p:nvSpPr>
        <p:spPr bwMode="auto">
          <a:xfrm>
            <a:off x="5757863" y="34925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/>
        </p:nvSpPr>
        <p:spPr bwMode="auto">
          <a:xfrm>
            <a:off x="4479925" y="3060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25"/>
          <p:cNvSpPr txBox="1">
            <a:spLocks noChangeArrowheads="1"/>
          </p:cNvSpPr>
          <p:nvPr/>
        </p:nvSpPr>
        <p:spPr bwMode="auto">
          <a:xfrm>
            <a:off x="6259513" y="24542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文本框 25"/>
          <p:cNvSpPr txBox="1">
            <a:spLocks noChangeArrowheads="1"/>
          </p:cNvSpPr>
          <p:nvPr/>
        </p:nvSpPr>
        <p:spPr bwMode="auto">
          <a:xfrm>
            <a:off x="4981575" y="20193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/>
        </p:nvSpPr>
        <p:spPr bwMode="auto">
          <a:xfrm>
            <a:off x="7327900" y="1103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25"/>
          <p:cNvSpPr txBox="1">
            <a:spLocks noChangeArrowheads="1"/>
          </p:cNvSpPr>
          <p:nvPr/>
        </p:nvSpPr>
        <p:spPr bwMode="auto">
          <a:xfrm>
            <a:off x="5757863" y="5143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文本框 25"/>
          <p:cNvSpPr txBox="1">
            <a:spLocks noChangeArrowheads="1"/>
          </p:cNvSpPr>
          <p:nvPr/>
        </p:nvSpPr>
        <p:spPr bwMode="auto">
          <a:xfrm>
            <a:off x="4387850" y="11620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文本框 25"/>
          <p:cNvSpPr txBox="1">
            <a:spLocks noChangeArrowheads="1"/>
          </p:cNvSpPr>
          <p:nvPr/>
        </p:nvSpPr>
        <p:spPr bwMode="auto">
          <a:xfrm>
            <a:off x="3109913" y="841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573" name="TextBox 2"/>
          <p:cNvSpPr txBox="1">
            <a:spLocks noChangeArrowheads="1"/>
          </p:cNvSpPr>
          <p:nvPr/>
        </p:nvSpPr>
        <p:spPr bwMode="auto">
          <a:xfrm>
            <a:off x="422663" y="494497"/>
            <a:ext cx="69342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从下面四张数字卡片中抽出三张，按要求组成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位数。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401843" y="1532880"/>
            <a:ext cx="740886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奇数</a:t>
            </a:r>
            <a:r>
              <a:rPr lang="en-US" altLang="zh-CN" sz="2800" b="1" dirty="0">
                <a:latin typeface="+mj-lt"/>
              </a:rPr>
              <a:t>______________________________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1349581" y="1529705"/>
            <a:ext cx="54562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403,405,305,503,435,453,345,543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5"/>
          <p:cNvSpPr txBox="1"/>
          <p:nvPr/>
        </p:nvSpPr>
        <p:spPr>
          <a:xfrm>
            <a:off x="376406" y="2102252"/>
            <a:ext cx="83280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偶数</a:t>
            </a:r>
            <a:r>
              <a:rPr lang="en-US" altLang="zh-CN" sz="2800" b="1" dirty="0">
                <a:latin typeface="+mj-lt"/>
              </a:rPr>
              <a:t>________________________________________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1260475" y="2079953"/>
            <a:ext cx="6756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304,340,430,534,354,350,530,504,450,540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7"/>
          <p:cNvSpPr txBox="1"/>
          <p:nvPr/>
        </p:nvSpPr>
        <p:spPr>
          <a:xfrm>
            <a:off x="393700" y="2656299"/>
            <a:ext cx="849471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</a:t>
            </a:r>
            <a:r>
              <a:rPr lang="en-US" altLang="zh-CN" sz="2800" b="1" dirty="0">
                <a:latin typeface="+mj-lt"/>
              </a:rPr>
              <a:t>_____________________________________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8" name="TextBox 8"/>
          <p:cNvSpPr txBox="1">
            <a:spLocks noChangeArrowheads="1"/>
          </p:cNvSpPr>
          <p:nvPr/>
        </p:nvSpPr>
        <p:spPr bwMode="auto">
          <a:xfrm>
            <a:off x="1876519" y="2651893"/>
            <a:ext cx="7027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304,340,430,534,354,350,530,504,450,540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9"/>
          <p:cNvSpPr txBox="1"/>
          <p:nvPr/>
        </p:nvSpPr>
        <p:spPr>
          <a:xfrm>
            <a:off x="416000" y="3233737"/>
            <a:ext cx="945515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</a:t>
            </a:r>
            <a:r>
              <a:rPr lang="en-US" altLang="zh-CN" sz="2800" b="1" dirty="0">
                <a:latin typeface="+mj-lt"/>
              </a:rPr>
              <a:t>_____________________________________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1886025" y="3211512"/>
            <a:ext cx="6948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340,430,350,530,450,540,435,345,305,405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393700" y="3735387"/>
            <a:ext cx="860901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</a:t>
            </a:r>
            <a:r>
              <a:rPr lang="en-US" altLang="zh-CN" sz="2800" b="1" dirty="0">
                <a:latin typeface="+mj-lt"/>
              </a:rPr>
              <a:t>_____________________________________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32" name="TextBox 12"/>
          <p:cNvSpPr txBox="1">
            <a:spLocks noChangeArrowheads="1"/>
          </p:cNvSpPr>
          <p:nvPr/>
        </p:nvSpPr>
        <p:spPr bwMode="auto">
          <a:xfrm>
            <a:off x="1831975" y="3725862"/>
            <a:ext cx="68897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435,345,453,543,405,534,354,504,450,540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14"/>
          <p:cNvSpPr txBox="1"/>
          <p:nvPr/>
        </p:nvSpPr>
        <p:spPr>
          <a:xfrm>
            <a:off x="362743" y="4306887"/>
            <a:ext cx="841851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既是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的倍数，又是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</a:t>
            </a:r>
            <a:r>
              <a:rPr lang="en-US" altLang="zh-CN" sz="2800" b="1" dirty="0">
                <a:latin typeface="+mj-lt"/>
              </a:rPr>
              <a:t>__________________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4730750" y="4300557"/>
            <a:ext cx="3625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534,354, 504,450,540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5826" y="703805"/>
            <a:ext cx="1085074" cy="1088803"/>
          </a:xfrm>
          <a:prstGeom prst="rect">
            <a:avLst/>
          </a:prstGeom>
        </p:spPr>
      </p:pic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2988971" y="1112421"/>
            <a:ext cx="3097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511175" y="979488"/>
            <a:ext cx="7292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333333"/>
                </a:solidFill>
                <a:latin typeface="+mn-lt"/>
                <a:ea typeface="+mn-ea"/>
              </a:rPr>
              <a:t>11.</a:t>
            </a:r>
            <a:r>
              <a:rPr lang="zh-CN" altLang="en-US" sz="2800" b="1" dirty="0">
                <a:solidFill>
                  <a:srgbClr val="333333"/>
                </a:solidFill>
                <a:latin typeface="+mn-lt"/>
                <a:ea typeface="+mn-ea"/>
              </a:rPr>
              <a:t>先圈出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solidFill>
                  <a:srgbClr val="333333"/>
                </a:solidFill>
                <a:latin typeface="+mn-lt"/>
                <a:ea typeface="+mn-ea"/>
              </a:rPr>
              <a:t>的倍数，再回答下面的问题。</a:t>
            </a:r>
            <a:endParaRPr lang="zh-CN" altLang="en-US" sz="2800" b="1" dirty="0">
              <a:solidFill>
                <a:srgbClr val="333333"/>
              </a:solidFill>
              <a:latin typeface="+mn-lt"/>
              <a:ea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87450" y="1547813"/>
          <a:ext cx="6781800" cy="1860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180"/>
                <a:gridCol w="678180"/>
                <a:gridCol w="678180"/>
                <a:gridCol w="678180"/>
                <a:gridCol w="678180"/>
                <a:gridCol w="678180"/>
                <a:gridCol w="678180"/>
                <a:gridCol w="678180"/>
                <a:gridCol w="678180"/>
                <a:gridCol w="678180"/>
              </a:tblGrid>
              <a:tr h="3680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marT="45727" marB="4572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5565775" y="3414713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336925" y="1546225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70600" y="1539875"/>
            <a:ext cx="385763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24400" y="1919288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419975" y="1920875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001838" y="1890713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11875" y="2271713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300413" y="2271713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009775" y="2663825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24400" y="2673350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419975" y="2651125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57563" y="3040063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072188" y="3030538"/>
            <a:ext cx="384175" cy="384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40" name="TextBox 1"/>
          <p:cNvSpPr txBox="1">
            <a:spLocks noChangeArrowheads="1"/>
          </p:cNvSpPr>
          <p:nvPr/>
        </p:nvSpPr>
        <p:spPr bwMode="auto">
          <a:xfrm>
            <a:off x="245088" y="3436937"/>
            <a:ext cx="5320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的倍数都是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的倍数吗？</a:t>
            </a:r>
            <a:endParaRPr lang="zh-CN" altLang="en-US" sz="2800" b="1" dirty="0">
              <a:solidFill>
                <a:srgbClr val="333333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541" name="TextBox 1"/>
          <p:cNvSpPr txBox="1">
            <a:spLocks noChangeArrowheads="1"/>
          </p:cNvSpPr>
          <p:nvPr/>
        </p:nvSpPr>
        <p:spPr bwMode="auto">
          <a:xfrm>
            <a:off x="245088" y="3910012"/>
            <a:ext cx="876828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）只看个位，能否判断出一个数是不是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</a:t>
            </a:r>
            <a:endParaRPr lang="en-US" altLang="zh-CN" sz="2800" b="1" dirty="0">
              <a:solidFill>
                <a:srgbClr val="333333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应该怎样判断？</a:t>
            </a:r>
            <a:endParaRPr lang="zh-CN" altLang="en-US" sz="2800" b="1" dirty="0">
              <a:solidFill>
                <a:srgbClr val="333333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542" name="组合 22"/>
          <p:cNvGrpSpPr/>
          <p:nvPr/>
        </p:nvGrpSpPr>
        <p:grpSpPr bwMode="auto">
          <a:xfrm>
            <a:off x="184150" y="150813"/>
            <a:ext cx="6692900" cy="927100"/>
            <a:chOff x="183941" y="150581"/>
            <a:chExt cx="6693109" cy="926963"/>
          </a:xfrm>
        </p:grpSpPr>
        <p:pic>
          <p:nvPicPr>
            <p:cNvPr id="19543" name="图片 2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41" y="150581"/>
              <a:ext cx="6693109" cy="926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44" name="Rectangle 16"/>
            <p:cNvSpPr>
              <a:spLocks noChangeArrowheads="1"/>
            </p:cNvSpPr>
            <p:nvPr/>
          </p:nvSpPr>
          <p:spPr bwMode="auto">
            <a:xfrm>
              <a:off x="531510" y="352722"/>
              <a:ext cx="52200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四、探究</a:t>
              </a:r>
              <a:r>
                <a:rPr lang="en-US" altLang="zh-CN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r>
                <a:rPr lang="zh-CN" altLang="en-US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的倍数的特征</a:t>
              </a:r>
              <a:endPara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5062391" y="4460362"/>
            <a:ext cx="30859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11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358775"/>
            <a:ext cx="524510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8"/>
          <p:cNvSpPr txBox="1">
            <a:spLocks noChangeArrowheads="1"/>
          </p:cNvSpPr>
          <p:nvPr/>
        </p:nvSpPr>
        <p:spPr bwMode="auto">
          <a:xfrm>
            <a:off x="531813" y="3376613"/>
            <a:ext cx="8080375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        根据个位数不能判断这个数是不是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的倍数，应根据一个数的后两位来判断，一个数的后两位是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的倍数，这个数就是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的倍数。</a:t>
            </a:r>
            <a:endParaRPr lang="en-US" altLang="zh-CN" sz="2800" b="1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900113" y="1049338"/>
            <a:ext cx="7669729" cy="2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12 .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既是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的倍数，又是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的倍数的最小两位数是</a:t>
            </a:r>
            <a:r>
              <a:rPr lang="en-US" altLang="zh-CN" sz="3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      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既是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的倍数，又是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的倍数的最小三位数是</a:t>
            </a:r>
            <a:r>
              <a:rPr lang="en-US" altLang="zh-CN" sz="3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      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最大三位数是</a:t>
            </a:r>
            <a:r>
              <a:rPr lang="en-US" altLang="zh-CN" sz="3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76687" y="1664889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85196" y="2828019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102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51600" y="2828019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996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606333" y="3572626"/>
            <a:ext cx="3097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P13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练习三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12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435" y="857343"/>
            <a:ext cx="7537130" cy="342881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957" y="952948"/>
            <a:ext cx="7986085" cy="323760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548" y="875492"/>
            <a:ext cx="7844903" cy="33925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2426</Words>
  <Application>WPS 演示</Application>
  <PresentationFormat>全屏显示(16:9)</PresentationFormat>
  <Paragraphs>362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Wingdings</vt:lpstr>
      <vt:lpstr>黑体</vt:lpstr>
      <vt:lpstr>Times New Roman</vt:lpstr>
      <vt:lpstr>等线 Light</vt:lpstr>
      <vt:lpstr>Times New Roman</vt:lpstr>
      <vt:lpstr>楷体</vt:lpstr>
      <vt:lpstr>楷体_GB2312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48</cp:revision>
  <dcterms:created xsi:type="dcterms:W3CDTF">2017-10-14T09:05:00Z</dcterms:created>
  <dcterms:modified xsi:type="dcterms:W3CDTF">2023-11-02T01:22:57Z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A0891313937341FBB39574CE69D2813C</vt:lpwstr>
  </property>
  <property fmtid="{D5CDD505-2E9C-101B-9397-08002B2CF9AE}" pid="3" name="KSOProductBuildVer">
    <vt:lpwstr>2052-11.8.2.11734</vt:lpwstr>
  </property>
</Properties>
</file>