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3"/>
    <p:sldId id="380" r:id="rId4"/>
    <p:sldId id="383" r:id="rId5"/>
    <p:sldId id="384" r:id="rId6"/>
    <p:sldId id="386" r:id="rId7"/>
    <p:sldId id="385" r:id="rId8"/>
    <p:sldId id="387" r:id="rId9"/>
    <p:sldId id="388" r:id="rId10"/>
    <p:sldId id="389" r:id="rId11"/>
    <p:sldId id="391" r:id="rId12"/>
    <p:sldId id="390" r:id="rId13"/>
    <p:sldId id="392" r:id="rId14"/>
    <p:sldId id="394" r:id="rId15"/>
    <p:sldId id="393" r:id="rId16"/>
    <p:sldId id="382" r:id="rId17"/>
    <p:sldId id="365" r:id="rId18"/>
    <p:sldId id="395" r:id="rId19"/>
    <p:sldId id="370" r:id="rId20"/>
    <p:sldId id="328" r:id="rId21"/>
    <p:sldId id="396" r:id="rId22"/>
    <p:sldId id="397" r:id="rId23"/>
    <p:sldId id="398" r:id="rId24"/>
    <p:sldId id="372" r:id="rId25"/>
    <p:sldId id="399" r:id="rId26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33"/>
    </p:embeddedFont>
    <p:embeddedFont>
      <p:font typeface="黑体" panose="02010609060101010101" pitchFamily="49" charset="-122"/>
      <p:regular r:id="rId34"/>
    </p:embeddedFont>
    <p:embeddedFont>
      <p:font typeface="等线" panose="02010600030101010101" charset="-122"/>
      <p:regular r:id="rId35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4C00"/>
    <a:srgbClr val="254982"/>
    <a:srgbClr val="630303"/>
    <a:srgbClr val="D5B184"/>
    <a:srgbClr val="001E6A"/>
    <a:srgbClr val="FFDC4E"/>
    <a:srgbClr val="0023B1"/>
    <a:srgbClr val="99B3FF"/>
    <a:srgbClr val="CCECFF"/>
    <a:srgbClr val="FDC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6391" autoAdjust="0"/>
  </p:normalViewPr>
  <p:slideViewPr>
    <p:cSldViewPr snapToGrid="0">
      <p:cViewPr>
        <p:scale>
          <a:sx n="125" d="100"/>
          <a:sy n="125" d="100"/>
        </p:scale>
        <p:origin x="702" y="3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EF5667E-A722-43C0-919C-52A730707A51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0CC15E3-EADD-435E-8450-ACEDB567A52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EE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56"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 userDrawn="1"/>
          </p:nvSpPr>
          <p:spPr>
            <a:xfrm>
              <a:off x="914400" y="762000"/>
              <a:ext cx="10363200" cy="5422900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217" y="4593692"/>
              <a:ext cx="2264308" cy="22643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285750"/>
            <a:ext cx="456565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EE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56"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863"/>
            <a:ext cx="8991600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CEE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56"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93" r="16290"/>
          <a:stretch>
            <a:fillRect/>
          </a:stretch>
        </p:blipFill>
        <p:spPr bwMode="auto">
          <a:xfrm>
            <a:off x="0" y="-114300"/>
            <a:ext cx="9144000" cy="537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5D50CEB-3494-4A2B-BC94-20DAB2E6971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emf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emf"/><Relationship Id="rId1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3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604963" y="1247775"/>
            <a:ext cx="3398837" cy="1570038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br>
              <a:rPr lang="en-US" altLang="zh-CN" b="1" dirty="0">
                <a:latin typeface="+mj-ea"/>
              </a:rPr>
            </a:br>
            <a:r>
              <a:rPr lang="zh-CN" altLang="en-US" b="1" dirty="0">
                <a:latin typeface="+mj-ea"/>
              </a:rPr>
              <a:t>质数和合数</a:t>
            </a:r>
            <a:endParaRPr lang="zh-CN" altLang="en-US" b="1" dirty="0">
              <a:latin typeface="+mj-ea"/>
            </a:endParaRPr>
          </a:p>
        </p:txBody>
      </p:sp>
      <p:pic>
        <p:nvPicPr>
          <p:cNvPr id="9219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308" y="146050"/>
            <a:ext cx="1053896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副标题 6"/>
          <p:cNvSpPr txBox="1">
            <a:spLocks noChangeArrowheads="1"/>
          </p:cNvSpPr>
          <p:nvPr/>
        </p:nvSpPr>
        <p:spPr bwMode="auto">
          <a:xfrm>
            <a:off x="1719263" y="3498850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255" y="784886"/>
            <a:ext cx="6076950" cy="384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1"/>
          <p:cNvSpPr txBox="1">
            <a:spLocks noChangeArrowheads="1"/>
          </p:cNvSpPr>
          <p:nvPr/>
        </p:nvSpPr>
        <p:spPr bwMode="auto">
          <a:xfrm>
            <a:off x="2655570" y="1662774"/>
            <a:ext cx="4338320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请同学们独立思考，找出 </a:t>
            </a: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～</a:t>
            </a:r>
            <a:r>
              <a:rPr lang="en-US" altLang="zh-CN" sz="28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各数的因数，稍后汇报交流。</a:t>
            </a:r>
            <a:endParaRPr lang="zh-CN" altLang="en-US" sz="28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98425"/>
            <a:ext cx="452596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88913" y="104775"/>
            <a:ext cx="3971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一、以旧引新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初步感知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612000" y="1126490"/>
          <a:ext cx="7920000" cy="36000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440000"/>
                <a:gridCol w="2520000"/>
                <a:gridCol w="1440000"/>
                <a:gridCol w="2520000"/>
              </a:tblGrid>
              <a:tr h="360000">
                <a:tc gridSpan="4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CN" dirty="0">
                          <a:latin typeface="+mn-lt"/>
                          <a:ea typeface="+mj-ea"/>
                        </a:rPr>
                        <a:t>1~20</a:t>
                      </a:r>
                      <a:r>
                        <a:rPr lang="zh-CN" altLang="en-US" dirty="0">
                          <a:latin typeface="+mn-lt"/>
                          <a:ea typeface="+mj-ea"/>
                        </a:rPr>
                        <a:t>的因数</a:t>
                      </a:r>
                      <a:endParaRPr lang="zh-CN" altLang="en-US" dirty="0">
                        <a:latin typeface="+mn-lt"/>
                        <a:ea typeface="+mj-ea"/>
                      </a:endParaRPr>
                    </a:p>
                  </a:txBody>
                  <a:tcPr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11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12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3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13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4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14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5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15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6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16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7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17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18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19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10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00"/>
                        </a:lnSpc>
                      </a:pPr>
                      <a:r>
                        <a:rPr lang="en-US" altLang="zh-CN" dirty="0"/>
                        <a:t>20</a:t>
                      </a:r>
                      <a:r>
                        <a:rPr lang="zh-CN" altLang="en-US" dirty="0"/>
                        <a:t>的因数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93" name="组合 92"/>
          <p:cNvGrpSpPr/>
          <p:nvPr/>
        </p:nvGrpSpPr>
        <p:grpSpPr>
          <a:xfrm>
            <a:off x="2768600" y="4360765"/>
            <a:ext cx="914400" cy="416524"/>
            <a:chOff x="2768600" y="4299805"/>
            <a:chExt cx="914400" cy="416524"/>
          </a:xfrm>
        </p:grpSpPr>
        <p:sp>
          <p:nvSpPr>
            <p:cNvPr id="91" name="矩形: 圆角 90"/>
            <p:cNvSpPr/>
            <p:nvPr/>
          </p:nvSpPr>
          <p:spPr>
            <a:xfrm>
              <a:off x="3094144" y="440309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00" b="1" dirty="0">
                <a:solidFill>
                  <a:schemeClr val="tx1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 bwMode="auto">
            <a:xfrm>
              <a:off x="2768600" y="4299805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10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106017" y="1418578"/>
            <a:ext cx="914400" cy="416524"/>
            <a:chOff x="6106017" y="1357618"/>
            <a:chExt cx="914400" cy="416524"/>
          </a:xfrm>
        </p:grpSpPr>
        <p:sp>
          <p:nvSpPr>
            <p:cNvPr id="94" name="矩形: 圆角 93"/>
            <p:cNvSpPr/>
            <p:nvPr/>
          </p:nvSpPr>
          <p:spPr>
            <a:xfrm>
              <a:off x="6432974" y="145415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文本框 94"/>
            <p:cNvSpPr txBox="1"/>
            <p:nvPr/>
          </p:nvSpPr>
          <p:spPr bwMode="auto">
            <a:xfrm>
              <a:off x="6106017" y="1357618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11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412988" y="1740364"/>
            <a:ext cx="914400" cy="416524"/>
            <a:chOff x="7412988" y="1679404"/>
            <a:chExt cx="914400" cy="416524"/>
          </a:xfrm>
        </p:grpSpPr>
        <p:sp>
          <p:nvSpPr>
            <p:cNvPr id="80" name="矩形: 圆角 79"/>
            <p:cNvSpPr/>
            <p:nvPr/>
          </p:nvSpPr>
          <p:spPr>
            <a:xfrm>
              <a:off x="7736838" y="178181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 bwMode="auto">
            <a:xfrm>
              <a:off x="7412988" y="1679404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12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6103901" y="2071071"/>
            <a:ext cx="914400" cy="416524"/>
            <a:chOff x="6103901" y="2010111"/>
            <a:chExt cx="914400" cy="416524"/>
          </a:xfrm>
        </p:grpSpPr>
        <p:sp>
          <p:nvSpPr>
            <p:cNvPr id="29" name="矩形: 圆角 28"/>
            <p:cNvSpPr/>
            <p:nvPr/>
          </p:nvSpPr>
          <p:spPr>
            <a:xfrm>
              <a:off x="6432974" y="210947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 bwMode="auto">
            <a:xfrm>
              <a:off x="6103901" y="2010111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13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752024" y="2392857"/>
            <a:ext cx="914400" cy="416524"/>
            <a:chOff x="6752024" y="2331897"/>
            <a:chExt cx="914400" cy="416524"/>
          </a:xfrm>
        </p:grpSpPr>
        <p:sp>
          <p:nvSpPr>
            <p:cNvPr id="64" name="矩形: 圆角 63"/>
            <p:cNvSpPr/>
            <p:nvPr/>
          </p:nvSpPr>
          <p:spPr>
            <a:xfrm>
              <a:off x="7084906" y="243713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 bwMode="auto">
            <a:xfrm>
              <a:off x="6752024" y="2331897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14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6746660" y="2730337"/>
            <a:ext cx="914400" cy="416524"/>
            <a:chOff x="6746660" y="2669377"/>
            <a:chExt cx="914400" cy="416524"/>
          </a:xfrm>
        </p:grpSpPr>
        <p:sp>
          <p:nvSpPr>
            <p:cNvPr id="65" name="矩形: 圆角 64"/>
            <p:cNvSpPr/>
            <p:nvPr/>
          </p:nvSpPr>
          <p:spPr>
            <a:xfrm>
              <a:off x="7084906" y="276479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 bwMode="auto">
            <a:xfrm>
              <a:off x="6746660" y="2669377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15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078133" y="3056600"/>
            <a:ext cx="914400" cy="416524"/>
            <a:chOff x="7078133" y="2995640"/>
            <a:chExt cx="914400" cy="416524"/>
          </a:xfrm>
        </p:grpSpPr>
        <p:sp>
          <p:nvSpPr>
            <p:cNvPr id="75" name="矩形: 圆角 74"/>
            <p:cNvSpPr/>
            <p:nvPr/>
          </p:nvSpPr>
          <p:spPr>
            <a:xfrm>
              <a:off x="7410872" y="309245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 bwMode="auto">
            <a:xfrm>
              <a:off x="7078133" y="2995640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16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6101926" y="3382357"/>
            <a:ext cx="914400" cy="416524"/>
            <a:chOff x="6101926" y="3321397"/>
            <a:chExt cx="914400" cy="416524"/>
          </a:xfrm>
        </p:grpSpPr>
        <p:sp>
          <p:nvSpPr>
            <p:cNvPr id="37" name="矩形: 圆角 36"/>
            <p:cNvSpPr/>
            <p:nvPr/>
          </p:nvSpPr>
          <p:spPr>
            <a:xfrm>
              <a:off x="6432974" y="342011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6" name="文本框 105"/>
            <p:cNvSpPr txBox="1"/>
            <p:nvPr/>
          </p:nvSpPr>
          <p:spPr bwMode="auto">
            <a:xfrm>
              <a:off x="6101926" y="3321397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17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404099" y="3711737"/>
            <a:ext cx="914400" cy="416524"/>
            <a:chOff x="7404099" y="3650777"/>
            <a:chExt cx="914400" cy="416524"/>
          </a:xfrm>
        </p:grpSpPr>
        <p:sp>
          <p:nvSpPr>
            <p:cNvPr id="86" name="矩形: 圆角 85"/>
            <p:cNvSpPr/>
            <p:nvPr/>
          </p:nvSpPr>
          <p:spPr>
            <a:xfrm>
              <a:off x="7736838" y="374777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文本框 106"/>
            <p:cNvSpPr txBox="1"/>
            <p:nvPr/>
          </p:nvSpPr>
          <p:spPr bwMode="auto">
            <a:xfrm>
              <a:off x="7404099" y="3650777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18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6096844" y="4036494"/>
            <a:ext cx="914400" cy="416524"/>
            <a:chOff x="6096844" y="3975534"/>
            <a:chExt cx="914400" cy="416524"/>
          </a:xfrm>
        </p:grpSpPr>
        <p:sp>
          <p:nvSpPr>
            <p:cNvPr id="41" name="矩形: 圆角 40"/>
            <p:cNvSpPr/>
            <p:nvPr/>
          </p:nvSpPr>
          <p:spPr>
            <a:xfrm>
              <a:off x="6432974" y="407543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 bwMode="auto">
            <a:xfrm>
              <a:off x="6096844" y="3975534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19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7420609" y="4360765"/>
            <a:ext cx="914400" cy="416524"/>
            <a:chOff x="7407476" y="4299805"/>
            <a:chExt cx="914400" cy="416524"/>
          </a:xfrm>
        </p:grpSpPr>
        <p:sp>
          <p:nvSpPr>
            <p:cNvPr id="88" name="矩形: 圆角 87"/>
            <p:cNvSpPr/>
            <p:nvPr/>
          </p:nvSpPr>
          <p:spPr>
            <a:xfrm>
              <a:off x="7736838" y="440309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 bwMode="auto">
            <a:xfrm>
              <a:off x="7407476" y="4299805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20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076437" y="4360765"/>
            <a:ext cx="914400" cy="416524"/>
            <a:chOff x="7076437" y="4299805"/>
            <a:chExt cx="914400" cy="416524"/>
          </a:xfrm>
        </p:grpSpPr>
        <p:sp>
          <p:nvSpPr>
            <p:cNvPr id="79" name="矩形: 圆角 78"/>
            <p:cNvSpPr/>
            <p:nvPr/>
          </p:nvSpPr>
          <p:spPr>
            <a:xfrm>
              <a:off x="7410872" y="4403090"/>
              <a:ext cx="266700" cy="266700"/>
            </a:xfrm>
            <a:prstGeom prst="roundRect">
              <a:avLst/>
            </a:prstGeom>
            <a:solidFill>
              <a:srgbClr val="A5E89C"/>
            </a:solidFill>
            <a:ln>
              <a:solidFill>
                <a:srgbClr val="1F5D4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 bwMode="auto">
            <a:xfrm>
              <a:off x="7076437" y="4299805"/>
              <a:ext cx="914400" cy="416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b="1" dirty="0">
                  <a:latin typeface="+mn-lt"/>
                  <a:ea typeface="+mn-ea"/>
                </a:rPr>
                <a:t>10</a:t>
              </a:r>
              <a:endParaRPr lang="zh-CN" altLang="en-US" b="1" dirty="0">
                <a:latin typeface="+mn-lt"/>
                <a:ea typeface="+mn-ea"/>
              </a:endParaRPr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43324" y="264923"/>
            <a:ext cx="8058809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仔细观察这些因数的个数，你们有什么发现？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2118360" y="15151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2118360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2443480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: 圆角 8"/>
          <p:cNvSpPr/>
          <p:nvPr/>
        </p:nvSpPr>
        <p:spPr>
          <a:xfrm>
            <a:off x="2118360" y="21704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: 圆角 9"/>
          <p:cNvSpPr/>
          <p:nvPr/>
        </p:nvSpPr>
        <p:spPr>
          <a:xfrm>
            <a:off x="2443480" y="21704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2118360" y="24980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2443480" y="24980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2118360" y="28257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2443480" y="28257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2118360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2443480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2118360" y="34810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2443480" y="34810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7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2118360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2443480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2118360" y="41363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2" name="矩形: 圆角 21"/>
          <p:cNvSpPr/>
          <p:nvPr/>
        </p:nvSpPr>
        <p:spPr>
          <a:xfrm>
            <a:off x="2443480" y="41363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6107854" y="21704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0" name="矩形: 圆角 29"/>
          <p:cNvSpPr/>
          <p:nvPr/>
        </p:nvSpPr>
        <p:spPr>
          <a:xfrm>
            <a:off x="6107854" y="24980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6432974" y="24980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2" name="矩形: 圆角 31"/>
          <p:cNvSpPr/>
          <p:nvPr/>
        </p:nvSpPr>
        <p:spPr>
          <a:xfrm>
            <a:off x="6107854" y="28257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6432974" y="28257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4" name="矩形: 圆角 33"/>
          <p:cNvSpPr/>
          <p:nvPr/>
        </p:nvSpPr>
        <p:spPr>
          <a:xfrm>
            <a:off x="6107854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6432974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6107854" y="34810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8" name="矩形: 圆角 37"/>
          <p:cNvSpPr/>
          <p:nvPr/>
        </p:nvSpPr>
        <p:spPr>
          <a:xfrm>
            <a:off x="6107854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39" name="矩形: 圆角 38"/>
          <p:cNvSpPr/>
          <p:nvPr/>
        </p:nvSpPr>
        <p:spPr>
          <a:xfrm>
            <a:off x="6432974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0" name="矩形: 圆角 39"/>
          <p:cNvSpPr/>
          <p:nvPr/>
        </p:nvSpPr>
        <p:spPr>
          <a:xfrm>
            <a:off x="6107854" y="41363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6107854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3" name="矩形: 圆角 42"/>
          <p:cNvSpPr/>
          <p:nvPr/>
        </p:nvSpPr>
        <p:spPr>
          <a:xfrm>
            <a:off x="6432974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6" name="矩形: 圆角 45"/>
          <p:cNvSpPr/>
          <p:nvPr/>
        </p:nvSpPr>
        <p:spPr>
          <a:xfrm>
            <a:off x="2769447" y="24980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4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48" name="矩形: 圆角 47"/>
          <p:cNvSpPr/>
          <p:nvPr/>
        </p:nvSpPr>
        <p:spPr>
          <a:xfrm>
            <a:off x="2769447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2769447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4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1" name="矩形: 圆角 50"/>
          <p:cNvSpPr/>
          <p:nvPr/>
        </p:nvSpPr>
        <p:spPr>
          <a:xfrm>
            <a:off x="2769447" y="41363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9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6758940" y="249809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7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6" name="矩形: 圆角 55"/>
          <p:cNvSpPr/>
          <p:nvPr/>
        </p:nvSpPr>
        <p:spPr>
          <a:xfrm>
            <a:off x="6758940" y="28257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7" name="矩形: 圆角 56"/>
          <p:cNvSpPr/>
          <p:nvPr/>
        </p:nvSpPr>
        <p:spPr>
          <a:xfrm>
            <a:off x="6758940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4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9" name="矩形: 圆角 58"/>
          <p:cNvSpPr/>
          <p:nvPr/>
        </p:nvSpPr>
        <p:spPr>
          <a:xfrm>
            <a:off x="6758940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1" name="矩形: 圆角 60"/>
          <p:cNvSpPr/>
          <p:nvPr/>
        </p:nvSpPr>
        <p:spPr>
          <a:xfrm>
            <a:off x="6758940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4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6" name="矩形: 圆角 65"/>
          <p:cNvSpPr/>
          <p:nvPr/>
        </p:nvSpPr>
        <p:spPr>
          <a:xfrm>
            <a:off x="7084906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8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8" name="矩形: 圆角 67"/>
          <p:cNvSpPr/>
          <p:nvPr/>
        </p:nvSpPr>
        <p:spPr>
          <a:xfrm>
            <a:off x="7084906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0" name="矩形: 圆角 69"/>
          <p:cNvSpPr/>
          <p:nvPr/>
        </p:nvSpPr>
        <p:spPr>
          <a:xfrm>
            <a:off x="7084906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7" name="矩形: 圆角 76"/>
          <p:cNvSpPr/>
          <p:nvPr/>
        </p:nvSpPr>
        <p:spPr>
          <a:xfrm>
            <a:off x="7410872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9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9" name="矩形: 圆角 88"/>
          <p:cNvSpPr/>
          <p:nvPr/>
        </p:nvSpPr>
        <p:spPr>
          <a:xfrm>
            <a:off x="3094567" y="31534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0" name="矩形: 圆角 89"/>
          <p:cNvSpPr/>
          <p:nvPr/>
        </p:nvSpPr>
        <p:spPr>
          <a:xfrm>
            <a:off x="3094567" y="380873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8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2118360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2443480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2" name="矩形: 圆角 51"/>
          <p:cNvSpPr/>
          <p:nvPr/>
        </p:nvSpPr>
        <p:spPr>
          <a:xfrm>
            <a:off x="2769447" y="446405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5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6107854" y="151511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6107854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1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6432974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2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53" name="矩形: 圆角 52"/>
          <p:cNvSpPr/>
          <p:nvPr/>
        </p:nvSpPr>
        <p:spPr>
          <a:xfrm>
            <a:off x="6758940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62" name="矩形: 圆角 61"/>
          <p:cNvSpPr/>
          <p:nvPr/>
        </p:nvSpPr>
        <p:spPr>
          <a:xfrm>
            <a:off x="7084906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4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71" name="矩形: 圆角 70"/>
          <p:cNvSpPr/>
          <p:nvPr/>
        </p:nvSpPr>
        <p:spPr>
          <a:xfrm>
            <a:off x="7410872" y="1842770"/>
            <a:ext cx="266700" cy="266700"/>
          </a:xfrm>
          <a:prstGeom prst="roundRect">
            <a:avLst/>
          </a:prstGeom>
          <a:solidFill>
            <a:srgbClr val="A5E89C"/>
          </a:solidFill>
          <a:ln>
            <a:solidFill>
              <a:srgbClr val="1F5D4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8" name="文本框 117"/>
          <p:cNvSpPr txBox="1"/>
          <p:nvPr/>
        </p:nvSpPr>
        <p:spPr bwMode="auto">
          <a:xfrm>
            <a:off x="908027" y="713971"/>
            <a:ext cx="7481169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整数的因数的个数并不是都相同。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2" grpId="0" animBg="1"/>
      <p:bldP spid="43" grpId="0" animBg="1"/>
      <p:bldP spid="46" grpId="0" animBg="1"/>
      <p:bldP spid="48" grpId="0" animBg="1"/>
      <p:bldP spid="50" grpId="0" animBg="1"/>
      <p:bldP spid="51" grpId="0" animBg="1"/>
      <p:bldP spid="55" grpId="0" animBg="1"/>
      <p:bldP spid="56" grpId="0" animBg="1"/>
      <p:bldP spid="57" grpId="0" animBg="1"/>
      <p:bldP spid="59" grpId="0" animBg="1"/>
      <p:bldP spid="61" grpId="0" animBg="1"/>
      <p:bldP spid="66" grpId="0" animBg="1"/>
      <p:bldP spid="68" grpId="0" animBg="1"/>
      <p:bldP spid="70" grpId="0" animBg="1"/>
      <p:bldP spid="77" grpId="0" animBg="1"/>
      <p:bldP spid="89" grpId="0" animBg="1"/>
      <p:bldP spid="90" grpId="0" animBg="1"/>
      <p:bldP spid="23" grpId="0" animBg="1"/>
      <p:bldP spid="24" grpId="0" animBg="1"/>
      <p:bldP spid="52" grpId="0" animBg="1"/>
      <p:bldP spid="25" grpId="0" animBg="1"/>
      <p:bldP spid="26" grpId="0" animBg="1"/>
      <p:bldP spid="27" grpId="0" animBg="1"/>
      <p:bldP spid="53" grpId="0" animBg="1"/>
      <p:bldP spid="62" grpId="0" animBg="1"/>
      <p:bldP spid="71" grpId="0" animBg="1"/>
      <p:bldP spid="1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71450" y="99291"/>
            <a:ext cx="5372100" cy="623022"/>
            <a:chOff x="171451" y="98678"/>
            <a:chExt cx="5372099" cy="623571"/>
          </a:xfrm>
        </p:grpSpPr>
        <p:pic>
          <p:nvPicPr>
            <p:cNvPr id="3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451" y="98678"/>
              <a:ext cx="5372099" cy="623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84901" y="142074"/>
              <a:ext cx="45127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二、建立质数和合数的概念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84900" y="826631"/>
            <a:ext cx="7930139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根据因数的个数，你能将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1~20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分类吗？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9"/>
          <p:cNvGraphicFramePr>
            <a:graphicFrameLocks noGrp="1"/>
          </p:cNvGraphicFramePr>
          <p:nvPr/>
        </p:nvGraphicFramePr>
        <p:xfrm>
          <a:off x="785706" y="1455515"/>
          <a:ext cx="7599681" cy="2066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41907"/>
                <a:gridCol w="3234520"/>
                <a:gridCol w="2323254"/>
              </a:tblGrid>
              <a:tr h="698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只有一个因数的数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和它本身两个因数的数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有两个以上因数的数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368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 bwMode="auto">
          <a:xfrm>
            <a:off x="1358053" y="2329147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2617893" y="2329147"/>
            <a:ext cx="3593254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6067983" y="2088742"/>
            <a:ext cx="2662844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en-US" altLang="zh-CN" sz="2400" b="1" spc="6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84900" y="3569374"/>
            <a:ext cx="8762118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按这三个标准分类，是不是所有的整数都能找到自己的类别？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在哪类？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呢？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呢？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呢？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6074910" y="3031193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21,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 bwMode="auto">
          <a:xfrm>
            <a:off x="6545966" y="3031193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22,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2798618" y="2779692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7016713" y="3031193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9"/>
          <p:cNvGraphicFramePr>
            <a:graphicFrameLocks noGrp="1"/>
          </p:cNvGraphicFramePr>
          <p:nvPr/>
        </p:nvGraphicFramePr>
        <p:xfrm>
          <a:off x="785706" y="1455515"/>
          <a:ext cx="7599681" cy="2066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41907"/>
                <a:gridCol w="3234520"/>
                <a:gridCol w="2323254"/>
              </a:tblGrid>
              <a:tr h="698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只有一个因数的数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和它本身两个因数的数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有两个以上因数的数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1368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 bwMode="auto">
          <a:xfrm>
            <a:off x="1358053" y="2329147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2617893" y="2329147"/>
            <a:ext cx="3593254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6067983" y="2088742"/>
            <a:ext cx="2662844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en-US" altLang="zh-CN" sz="2400" b="1" spc="6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6074910" y="3031193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21,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6545966" y="3031193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22,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 bwMode="auto">
          <a:xfrm>
            <a:off x="2798618" y="2779692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 bwMode="auto">
          <a:xfrm>
            <a:off x="7016713" y="3031193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26327" y="814556"/>
            <a:ext cx="3241656" cy="654813"/>
            <a:chOff x="2826327" y="814556"/>
            <a:chExt cx="3241656" cy="654813"/>
          </a:xfrm>
        </p:grpSpPr>
        <p:sp>
          <p:nvSpPr>
            <p:cNvPr id="11" name="矩形 10"/>
            <p:cNvSpPr/>
            <p:nvPr/>
          </p:nvSpPr>
          <p:spPr>
            <a:xfrm>
              <a:off x="2826327" y="824345"/>
              <a:ext cx="3241656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 bwMode="auto">
            <a:xfrm>
              <a:off x="3497965" y="814556"/>
              <a:ext cx="1898380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质数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67983" y="814556"/>
            <a:ext cx="2317404" cy="654813"/>
            <a:chOff x="2826327" y="814556"/>
            <a:chExt cx="3241656" cy="654813"/>
          </a:xfrm>
        </p:grpSpPr>
        <p:sp>
          <p:nvSpPr>
            <p:cNvPr id="14" name="矩形 13"/>
            <p:cNvSpPr/>
            <p:nvPr/>
          </p:nvSpPr>
          <p:spPr>
            <a:xfrm>
              <a:off x="2826327" y="824345"/>
              <a:ext cx="3241656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 bwMode="auto">
            <a:xfrm>
              <a:off x="3303693" y="814556"/>
              <a:ext cx="228692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合数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 bwMode="auto">
          <a:xfrm>
            <a:off x="785706" y="3668419"/>
            <a:ext cx="8164330" cy="48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像</a:t>
            </a:r>
            <a:r>
              <a:rPr lang="en-US" altLang="zh-CN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2,3,23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这样的数，只有</a:t>
            </a:r>
            <a:r>
              <a:rPr lang="en-US" altLang="zh-CN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和它本身两个因数，叫作</a:t>
            </a:r>
            <a:r>
              <a:rPr lang="zh-CN" altLang="en-US" sz="2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质数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 bwMode="auto">
          <a:xfrm>
            <a:off x="785706" y="4232546"/>
            <a:ext cx="8164330" cy="485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像</a:t>
            </a:r>
            <a:r>
              <a:rPr lang="en-US" altLang="zh-CN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4,6,8,9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这样的数，除了</a:t>
            </a:r>
            <a:r>
              <a:rPr lang="en-US" altLang="zh-CN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和它本身还有别的因数，叫作</a:t>
            </a:r>
            <a:r>
              <a:rPr lang="zh-CN" altLang="en-US" sz="2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合数</a:t>
            </a:r>
            <a:r>
              <a:rPr lang="zh-CN" altLang="en-US" sz="22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284900" y="217922"/>
            <a:ext cx="7930139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判断一个数是质数还是合数关键看什么？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067050" y="385303"/>
            <a:ext cx="5789101" cy="2076636"/>
            <a:chOff x="3067050" y="385303"/>
            <a:chExt cx="5789101" cy="207663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" t="3928" r="-197" b="56704"/>
            <a:stretch>
              <a:fillRect/>
            </a:stretch>
          </p:blipFill>
          <p:spPr>
            <a:xfrm>
              <a:off x="3067050" y="385303"/>
              <a:ext cx="5143500" cy="2024894"/>
            </a:xfrm>
            <a:prstGeom prst="rect">
              <a:avLst/>
            </a:prstGeom>
          </p:spPr>
        </p:pic>
        <p:sp>
          <p:nvSpPr>
            <p:cNvPr id="7" name="TextBox 1"/>
            <p:cNvSpPr txBox="1">
              <a:spLocks noChangeArrowheads="1"/>
            </p:cNvSpPr>
            <p:nvPr/>
          </p:nvSpPr>
          <p:spPr bwMode="auto">
            <a:xfrm>
              <a:off x="3712651" y="744167"/>
              <a:ext cx="3660355" cy="1152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在什么情况下，一个数一定是质数？</a:t>
              </a:r>
              <a:endPara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6587" y="972051"/>
              <a:ext cx="939564" cy="148988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80317" y="2597434"/>
            <a:ext cx="6340818" cy="1939194"/>
            <a:chOff x="164036" y="2478824"/>
            <a:chExt cx="6340818" cy="193919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2514" b="9784"/>
            <a:stretch>
              <a:fillRect/>
            </a:stretch>
          </p:blipFill>
          <p:spPr>
            <a:xfrm>
              <a:off x="1361354" y="2478824"/>
              <a:ext cx="5143500" cy="1939194"/>
            </a:xfrm>
            <a:prstGeom prst="rect">
              <a:avLst/>
            </a:prstGeom>
          </p:spPr>
        </p:pic>
        <p:sp>
          <p:nvSpPr>
            <p:cNvPr id="8" name="TextBox 1"/>
            <p:cNvSpPr txBox="1">
              <a:spLocks noChangeArrowheads="1"/>
            </p:cNvSpPr>
            <p:nvPr/>
          </p:nvSpPr>
          <p:spPr bwMode="auto">
            <a:xfrm>
              <a:off x="2293426" y="2785946"/>
              <a:ext cx="3660355" cy="1152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什么样的数才是合数？合数至少有几个因数？</a:t>
              </a:r>
              <a:endPara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36" y="2779141"/>
              <a:ext cx="1404035" cy="163887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55248" y="560822"/>
            <a:ext cx="7930139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有几个因数？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9"/>
          <p:cNvGraphicFramePr>
            <a:graphicFrameLocks noGrp="1"/>
          </p:cNvGraphicFramePr>
          <p:nvPr/>
        </p:nvGraphicFramePr>
        <p:xfrm>
          <a:off x="785706" y="2547529"/>
          <a:ext cx="7599681" cy="1670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41907"/>
                <a:gridCol w="3234520"/>
                <a:gridCol w="2323254"/>
              </a:tblGrid>
              <a:tr h="698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只有一个因数的数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和它本身两个因数的数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有两个以上因数的数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97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2826327" y="1906570"/>
            <a:ext cx="3241656" cy="654813"/>
            <a:chOff x="2826327" y="814556"/>
            <a:chExt cx="3241656" cy="654813"/>
          </a:xfrm>
        </p:grpSpPr>
        <p:sp>
          <p:nvSpPr>
            <p:cNvPr id="5" name="矩形 4"/>
            <p:cNvSpPr/>
            <p:nvPr/>
          </p:nvSpPr>
          <p:spPr>
            <a:xfrm>
              <a:off x="2826327" y="824345"/>
              <a:ext cx="3241656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 bwMode="auto">
            <a:xfrm>
              <a:off x="3497965" y="814556"/>
              <a:ext cx="1898380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质数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67983" y="1906570"/>
            <a:ext cx="2317404" cy="654813"/>
            <a:chOff x="2826327" y="814556"/>
            <a:chExt cx="3241656" cy="654813"/>
          </a:xfrm>
        </p:grpSpPr>
        <p:sp>
          <p:nvSpPr>
            <p:cNvPr id="8" name="矩形 7"/>
            <p:cNvSpPr/>
            <p:nvPr/>
          </p:nvSpPr>
          <p:spPr>
            <a:xfrm>
              <a:off x="2826327" y="824345"/>
              <a:ext cx="3241656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 bwMode="auto">
            <a:xfrm>
              <a:off x="3303693" y="814556"/>
              <a:ext cx="228692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合数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 bwMode="auto">
          <a:xfrm>
            <a:off x="1358053" y="3421161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2617893" y="3421161"/>
            <a:ext cx="3593254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6067983" y="3180756"/>
            <a:ext cx="2662844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en-US" altLang="zh-CN" sz="2400" b="1" spc="6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85707" y="1916359"/>
            <a:ext cx="2411573" cy="707886"/>
            <a:chOff x="785707" y="1068634"/>
            <a:chExt cx="2411573" cy="707886"/>
          </a:xfrm>
        </p:grpSpPr>
        <p:sp>
          <p:nvSpPr>
            <p:cNvPr id="14" name="矩形 13"/>
            <p:cNvSpPr/>
            <p:nvPr/>
          </p:nvSpPr>
          <p:spPr>
            <a:xfrm>
              <a:off x="785707" y="1068634"/>
              <a:ext cx="2033694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 bwMode="auto">
            <a:xfrm>
              <a:off x="879876" y="1068634"/>
              <a:ext cx="231740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（既不是质数</a:t>
              </a:r>
              <a:endPara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hangingPunct="1"/>
              <a:r>
                <a:rPr lang="en-US" altLang="zh-CN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也不是合数）</a:t>
              </a:r>
              <a:endPara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2826327" y="560822"/>
            <a:ext cx="7930139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非零自然数按照因数的个数可以分为几类？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85706" y="1181100"/>
            <a:ext cx="7599681" cy="706684"/>
            <a:chOff x="785706" y="1257300"/>
            <a:chExt cx="7599681" cy="706684"/>
          </a:xfrm>
        </p:grpSpPr>
        <p:sp>
          <p:nvSpPr>
            <p:cNvPr id="18" name="矩形 17"/>
            <p:cNvSpPr/>
            <p:nvPr/>
          </p:nvSpPr>
          <p:spPr>
            <a:xfrm>
              <a:off x="785706" y="1257300"/>
              <a:ext cx="7599681" cy="706684"/>
            </a:xfrm>
            <a:prstGeom prst="rect">
              <a:avLst/>
            </a:prstGeom>
            <a:solidFill>
              <a:srgbClr val="FDCA17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 bwMode="auto">
            <a:xfrm>
              <a:off x="2761848" y="1262280"/>
              <a:ext cx="3647396" cy="663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3200" b="1" dirty="0">
                  <a:solidFill>
                    <a:schemeClr val="bg1"/>
                  </a:solidFill>
                  <a:latin typeface="+mn-lt"/>
                  <a:ea typeface="+mj-ea"/>
                  <a:cs typeface="Times New Roman" panose="02020603050405020304" pitchFamily="18" charset="0"/>
                </a:rPr>
                <a:t>非</a:t>
              </a:r>
              <a:r>
                <a:rPr lang="en-US" altLang="zh-CN" sz="3200" b="1" dirty="0">
                  <a:solidFill>
                    <a:schemeClr val="bg1"/>
                  </a:solidFill>
                  <a:latin typeface="+mn-lt"/>
                  <a:ea typeface="+mj-ea"/>
                  <a:cs typeface="Times New Roman" panose="02020603050405020304" pitchFamily="18" charset="0"/>
                </a:rPr>
                <a:t>0</a:t>
              </a:r>
              <a:r>
                <a:rPr lang="zh-CN" altLang="en-US" sz="3200" b="1" dirty="0">
                  <a:solidFill>
                    <a:schemeClr val="bg1"/>
                  </a:solidFill>
                  <a:latin typeface="+mn-lt"/>
                  <a:ea typeface="+mj-ea"/>
                  <a:cs typeface="Times New Roman" panose="02020603050405020304" pitchFamily="18" charset="0"/>
                </a:rPr>
                <a:t>自然数</a:t>
              </a:r>
              <a:endParaRPr lang="zh-CN" altLang="en-US" sz="3200" b="1" dirty="0">
                <a:solidFill>
                  <a:schemeClr val="bg1"/>
                </a:solidFill>
                <a:latin typeface="+mn-lt"/>
                <a:ea typeface="+mj-ea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455248" y="4185455"/>
            <a:ext cx="7930139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分钟朗读，熟悉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以内的质数！（稍后检查）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483359" y="616373"/>
            <a:ext cx="6245013" cy="2600960"/>
            <a:chOff x="1483359" y="616373"/>
            <a:chExt cx="6245013" cy="260096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0" t="7972" r="55407" b="68324"/>
            <a:stretch>
              <a:fillRect/>
            </a:stretch>
          </p:blipFill>
          <p:spPr>
            <a:xfrm>
              <a:off x="1483359" y="616373"/>
              <a:ext cx="6245013" cy="2600960"/>
            </a:xfrm>
            <a:prstGeom prst="rect">
              <a:avLst/>
            </a:prstGeom>
          </p:spPr>
        </p:pic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2436723" y="1233278"/>
              <a:ext cx="4844609" cy="1152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en-US" altLang="zh-CN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是质数还是合数？</a:t>
              </a:r>
              <a:r>
                <a:rPr lang="en-US" altLang="zh-CN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29</a:t>
              </a:r>
              <a:r>
                <a:rPr lang="zh-CN" altLang="en-US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呢？</a:t>
              </a:r>
              <a:endParaRPr lang="en-US" altLang="zh-CN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你是怎么判断的？</a:t>
              </a:r>
              <a:endPara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/>
          <p:cNvSpPr txBox="1"/>
          <p:nvPr/>
        </p:nvSpPr>
        <p:spPr bwMode="auto">
          <a:xfrm>
            <a:off x="857250" y="3402854"/>
            <a:ext cx="74295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是合数，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是质数，关键看它们因数的个数。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" y="91652"/>
            <a:ext cx="768191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196215" y="113772"/>
            <a:ext cx="738991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三、自主选择方法，制作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以内的质数表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1"/>
          <p:cNvGrpSpPr/>
          <p:nvPr/>
        </p:nvGrpSpPr>
        <p:grpSpPr bwMode="auto">
          <a:xfrm>
            <a:off x="296863" y="852626"/>
            <a:ext cx="8318818" cy="493148"/>
            <a:chOff x="1305822" y="-75459"/>
            <a:chExt cx="8322231" cy="494579"/>
          </a:xfrm>
        </p:grpSpPr>
        <p:sp>
          <p:nvSpPr>
            <p:cNvPr id="5" name="TextBox 35"/>
            <p:cNvSpPr txBox="1">
              <a:spLocks noChangeArrowheads="1"/>
            </p:cNvSpPr>
            <p:nvPr/>
          </p:nvSpPr>
          <p:spPr bwMode="auto">
            <a:xfrm>
              <a:off x="1754104" y="-75459"/>
              <a:ext cx="7873949" cy="494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找出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100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以内的质数，做一个质数表。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2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05822" y="-55325"/>
              <a:ext cx="448282" cy="449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351597" y="1430755"/>
          <a:ext cx="6440810" cy="3297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</a:tblGrid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5758461" y="875575"/>
            <a:ext cx="418217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质数表是什么意思？</a:t>
            </a:r>
            <a:endParaRPr lang="zh-CN" altLang="en-US" sz="20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2" b="14953"/>
          <a:stretch>
            <a:fillRect/>
          </a:stretch>
        </p:blipFill>
        <p:spPr>
          <a:xfrm>
            <a:off x="1150931" y="0"/>
            <a:ext cx="6842138" cy="4903470"/>
          </a:xfrm>
          <a:prstGeom prst="rect">
            <a:avLst/>
          </a:prstGeom>
        </p:spPr>
      </p:pic>
      <p:sp>
        <p:nvSpPr>
          <p:cNvPr id="2" name="TextBox 35"/>
          <p:cNvSpPr txBox="1">
            <a:spLocks noChangeArrowheads="1"/>
          </p:cNvSpPr>
          <p:nvPr/>
        </p:nvSpPr>
        <p:spPr bwMode="auto">
          <a:xfrm rot="21276159">
            <a:off x="636639" y="1081226"/>
            <a:ext cx="787072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交流讨论找质数的方法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 rot="21215298">
            <a:off x="1920879" y="1652825"/>
            <a:ext cx="5436132" cy="92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这么多的数，该如何找呢？</a:t>
            </a:r>
            <a:r>
              <a:rPr lang="zh-CN" altLang="en-US" sz="2000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（提示：非零自然数分为质数、合数和</a:t>
            </a:r>
            <a:r>
              <a:rPr lang="en-US" altLang="zh-CN" sz="2000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 rot="21215298">
            <a:off x="2026258" y="2573710"/>
            <a:ext cx="5243065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根据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的倍数特征，是否可以判断它们的倍数是不是合数呢？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351597" y="1430755"/>
          <a:ext cx="6440810" cy="3297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</a:tblGrid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81632" y="912809"/>
            <a:ext cx="586200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）划去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的倍数（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除外）；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025227" y="1788160"/>
            <a:ext cx="589280" cy="2907067"/>
            <a:chOff x="2025227" y="1788160"/>
            <a:chExt cx="589280" cy="2907067"/>
          </a:xfrm>
          <a:solidFill>
            <a:schemeClr val="bg2">
              <a:lumMod val="90000"/>
            </a:schemeClr>
          </a:solidFill>
        </p:grpSpPr>
        <p:sp>
          <p:nvSpPr>
            <p:cNvPr id="6" name="矩形 5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15554" y="1459082"/>
            <a:ext cx="589280" cy="3236145"/>
            <a:chOff x="2025227" y="1459082"/>
            <a:chExt cx="589280" cy="3236145"/>
          </a:xfrm>
          <a:solidFill>
            <a:schemeClr val="bg2">
              <a:lumMod val="90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2025227" y="1459082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08966" y="1463235"/>
            <a:ext cx="589280" cy="3231992"/>
            <a:chOff x="2025227" y="1463235"/>
            <a:chExt cx="589280" cy="3231992"/>
          </a:xfrm>
          <a:solidFill>
            <a:schemeClr val="bg2">
              <a:lumMod val="90000"/>
            </a:schemeClr>
          </a:solidFill>
        </p:grpSpPr>
        <p:sp>
          <p:nvSpPr>
            <p:cNvPr id="29" name="矩形 28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94661" y="1463235"/>
            <a:ext cx="589280" cy="3231992"/>
            <a:chOff x="2025227" y="1463235"/>
            <a:chExt cx="589280" cy="3231992"/>
          </a:xfrm>
          <a:solidFill>
            <a:schemeClr val="bg2">
              <a:lumMod val="90000"/>
            </a:schemeClr>
          </a:solidFill>
        </p:grpSpPr>
        <p:sp>
          <p:nvSpPr>
            <p:cNvPr id="40" name="矩形 39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69130" y="1463235"/>
            <a:ext cx="589280" cy="3231992"/>
            <a:chOff x="2025227" y="1463235"/>
            <a:chExt cx="589280" cy="3231992"/>
          </a:xfrm>
          <a:solidFill>
            <a:schemeClr val="bg2">
              <a:lumMod val="90000"/>
            </a:schemeClr>
          </a:solidFill>
        </p:grpSpPr>
        <p:sp>
          <p:nvSpPr>
            <p:cNvPr id="51" name="矩形 50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1377919" y="2114508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3962086" y="1785431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664466" y="2446325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381632" y="3108281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6531895" y="1460035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5250500" y="2115781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3952788" y="2780320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2660060" y="3436702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1374242" y="4098750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6531895" y="2436283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5229261" y="3101497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3957603" y="3759800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2652257" y="4424293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6537626" y="3441575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5243115" y="4101067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6529493" y="4419318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8" name="组合 77"/>
          <p:cNvGrpSpPr/>
          <p:nvPr/>
        </p:nvGrpSpPr>
        <p:grpSpPr>
          <a:xfrm>
            <a:off x="3951019" y="2129950"/>
            <a:ext cx="589280" cy="2577678"/>
            <a:chOff x="2025227" y="1463235"/>
            <a:chExt cx="589280" cy="2577678"/>
          </a:xfrm>
          <a:solidFill>
            <a:schemeClr val="bg2">
              <a:lumMod val="90000"/>
            </a:schemeClr>
          </a:solidFill>
        </p:grpSpPr>
        <p:sp>
          <p:nvSpPr>
            <p:cNvPr id="79" name="矩形 78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矩形 80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矩形 83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矩形 84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9" name="文本框 88"/>
          <p:cNvSpPr txBox="1">
            <a:spLocks noChangeArrowheads="1"/>
          </p:cNvSpPr>
          <p:nvPr/>
        </p:nvSpPr>
        <p:spPr bwMode="auto">
          <a:xfrm>
            <a:off x="5726728" y="912809"/>
            <a:ext cx="389280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）划去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的倍数（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除外）；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0" name="文本框 89"/>
          <p:cNvSpPr txBox="1">
            <a:spLocks noChangeArrowheads="1"/>
          </p:cNvSpPr>
          <p:nvPr/>
        </p:nvSpPr>
        <p:spPr bwMode="auto">
          <a:xfrm>
            <a:off x="114808" y="912809"/>
            <a:ext cx="229501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）划去</a:t>
            </a:r>
            <a:r>
              <a:rPr lang="en-US" altLang="zh-CN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；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TextBox 1"/>
          <p:cNvSpPr txBox="1">
            <a:spLocks noChangeArrowheads="1"/>
          </p:cNvSpPr>
          <p:nvPr/>
        </p:nvSpPr>
        <p:spPr bwMode="auto">
          <a:xfrm>
            <a:off x="228779" y="401063"/>
            <a:ext cx="8562796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剩下的数都是质数吗？还要看哪些数的倍数？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1377919" y="1458972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93"/>
          <p:cNvSpPr/>
          <p:nvPr/>
        </p:nvSpPr>
        <p:spPr>
          <a:xfrm>
            <a:off x="5243115" y="3760454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6537626" y="2780879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81680" y="4424029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9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900" decel="100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9" grpId="0"/>
      <p:bldP spid="90" grpId="0"/>
      <p:bldP spid="91" grpId="0"/>
      <p:bldP spid="93" grpId="0" animBg="1"/>
      <p:bldP spid="94" grpId="0" animBg="1"/>
      <p:bldP spid="95" grpId="0" animBg="1"/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351597" y="1430755"/>
          <a:ext cx="6440810" cy="3297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  <a:gridCol w="644081"/>
              </a:tblGrid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329703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98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</a:pPr>
                      <a:r>
                        <a:rPr lang="en-US" altLang="zh-CN" sz="18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414" marR="82414" marT="41214" marB="41214"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2025227" y="1788160"/>
            <a:ext cx="589280" cy="2907067"/>
            <a:chOff x="2025227" y="1788160"/>
            <a:chExt cx="589280" cy="2907067"/>
          </a:xfrm>
          <a:solidFill>
            <a:schemeClr val="bg2">
              <a:lumMod val="90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315554" y="1459082"/>
            <a:ext cx="589280" cy="3236145"/>
            <a:chOff x="2025227" y="1459082"/>
            <a:chExt cx="589280" cy="3236145"/>
          </a:xfrm>
          <a:solidFill>
            <a:schemeClr val="bg2">
              <a:lumMod val="90000"/>
            </a:schemeClr>
          </a:solidFill>
        </p:grpSpPr>
        <p:sp>
          <p:nvSpPr>
            <p:cNvPr id="14" name="矩形 13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025227" y="1459082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08966" y="1463235"/>
            <a:ext cx="589280" cy="3231992"/>
            <a:chOff x="2025227" y="1463235"/>
            <a:chExt cx="589280" cy="3231992"/>
          </a:xfrm>
          <a:solidFill>
            <a:schemeClr val="bg2">
              <a:lumMod val="90000"/>
            </a:schemeClr>
          </a:solidFill>
        </p:grpSpPr>
        <p:sp>
          <p:nvSpPr>
            <p:cNvPr id="25" name="矩形 24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94661" y="1463235"/>
            <a:ext cx="589280" cy="3231992"/>
            <a:chOff x="2025227" y="1463235"/>
            <a:chExt cx="589280" cy="3231992"/>
          </a:xfrm>
          <a:solidFill>
            <a:schemeClr val="bg2">
              <a:lumMod val="90000"/>
            </a:schemeClr>
          </a:solidFill>
        </p:grpSpPr>
        <p:sp>
          <p:nvSpPr>
            <p:cNvPr id="36" name="矩形 35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169130" y="1463235"/>
            <a:ext cx="589280" cy="3231992"/>
            <a:chOff x="2025227" y="1463235"/>
            <a:chExt cx="589280" cy="3231992"/>
          </a:xfrm>
          <a:solidFill>
            <a:schemeClr val="bg2">
              <a:lumMod val="90000"/>
            </a:schemeClr>
          </a:solidFill>
        </p:grpSpPr>
        <p:sp>
          <p:nvSpPr>
            <p:cNvPr id="47" name="矩形 46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2025227" y="2114509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2025227" y="3101498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2025227" y="409309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2025227" y="4424294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矩形 56"/>
          <p:cNvSpPr/>
          <p:nvPr/>
        </p:nvSpPr>
        <p:spPr>
          <a:xfrm>
            <a:off x="1377919" y="2114508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3962086" y="1785431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2664466" y="2446325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1381632" y="3108281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6531895" y="1460035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5250500" y="2115781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3952788" y="2780320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660060" y="3436702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374242" y="4098750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6531895" y="2436283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5229261" y="3101497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3957603" y="3759800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2652257" y="4424293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6537626" y="3441575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5243115" y="4101067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6529493" y="4419318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951019" y="2129950"/>
            <a:ext cx="589280" cy="2577678"/>
            <a:chOff x="2025227" y="1463235"/>
            <a:chExt cx="589280" cy="2577678"/>
          </a:xfrm>
          <a:solidFill>
            <a:schemeClr val="bg2">
              <a:lumMod val="90000"/>
            </a:schemeClr>
          </a:solidFill>
        </p:grpSpPr>
        <p:sp>
          <p:nvSpPr>
            <p:cNvPr id="74" name="矩形 73"/>
            <p:cNvSpPr/>
            <p:nvPr/>
          </p:nvSpPr>
          <p:spPr>
            <a:xfrm>
              <a:off x="2025227" y="178816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2025227" y="244632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2025227" y="278032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2025227" y="3436703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2025227" y="3769980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矩形 78"/>
            <p:cNvSpPr/>
            <p:nvPr/>
          </p:nvSpPr>
          <p:spPr>
            <a:xfrm>
              <a:off x="2025227" y="1463235"/>
              <a:ext cx="589280" cy="27093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矩形 79"/>
          <p:cNvSpPr/>
          <p:nvPr/>
        </p:nvSpPr>
        <p:spPr>
          <a:xfrm>
            <a:off x="1377919" y="1458972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5243115" y="3760454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6537626" y="2780879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TextBox 1"/>
          <p:cNvSpPr txBox="1">
            <a:spLocks noChangeArrowheads="1"/>
          </p:cNvSpPr>
          <p:nvPr/>
        </p:nvSpPr>
        <p:spPr bwMode="auto">
          <a:xfrm>
            <a:off x="228779" y="494234"/>
            <a:ext cx="8562796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为什么不接着看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4" name="文本框 83"/>
          <p:cNvSpPr txBox="1">
            <a:spLocks noChangeArrowheads="1"/>
          </p:cNvSpPr>
          <p:nvPr/>
        </p:nvSpPr>
        <p:spPr bwMode="auto">
          <a:xfrm>
            <a:off x="697484" y="944957"/>
            <a:ext cx="77490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2259420" y="1040736"/>
            <a:ext cx="308520" cy="3085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2754537" y="1033116"/>
            <a:ext cx="308520" cy="3085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3223242" y="1033116"/>
            <a:ext cx="308520" cy="3085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4115756" y="1033116"/>
            <a:ext cx="308520" cy="3085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5044448" y="1033116"/>
            <a:ext cx="308520" cy="30852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1"/>
          <p:cNvSpPr txBox="1">
            <a:spLocks noChangeArrowheads="1"/>
          </p:cNvSpPr>
          <p:nvPr/>
        </p:nvSpPr>
        <p:spPr bwMode="auto">
          <a:xfrm>
            <a:off x="6189301" y="494234"/>
            <a:ext cx="3305219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需要看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的倍数吗？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374060" y="4429744"/>
            <a:ext cx="589280" cy="27093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9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127"/>
          <p:cNvGraphicFramePr>
            <a:graphicFrameLocks noGrp="1"/>
          </p:cNvGraphicFramePr>
          <p:nvPr/>
        </p:nvGraphicFramePr>
        <p:xfrm>
          <a:off x="1524000" y="1913925"/>
          <a:ext cx="6096000" cy="228600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Group 127"/>
          <p:cNvGraphicFramePr>
            <a:graphicFrameLocks noGrp="1"/>
          </p:cNvGraphicFramePr>
          <p:nvPr/>
        </p:nvGraphicFramePr>
        <p:xfrm>
          <a:off x="1524000" y="1913925"/>
          <a:ext cx="6096000" cy="228600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23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29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37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43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47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53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59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61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67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71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73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79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83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89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97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256"/>
          <p:cNvSpPr txBox="1">
            <a:spLocks noChangeArrowheads="1"/>
          </p:cNvSpPr>
          <p:nvPr/>
        </p:nvSpPr>
        <p:spPr bwMode="auto">
          <a:xfrm>
            <a:off x="1524000" y="1277630"/>
            <a:ext cx="609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以内质数表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962204" y="555194"/>
            <a:ext cx="7922716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请你在课本（或笔记）上整理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以内质数表。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48335" y="2087880"/>
            <a:ext cx="8108950" cy="2545080"/>
          </a:xfrm>
          <a:prstGeom prst="rect">
            <a:avLst/>
          </a:prstGeom>
          <a:solidFill>
            <a:srgbClr val="99B3FF"/>
          </a:solidFill>
          <a:ln w="19050">
            <a:solidFill>
              <a:srgbClr val="001E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3215640" y="1608347"/>
            <a:ext cx="2987040" cy="579157"/>
          </a:xfrm>
          <a:prstGeom prst="roundRect">
            <a:avLst>
              <a:gd name="adj" fmla="val 0"/>
            </a:avLst>
          </a:prstGeom>
          <a:solidFill>
            <a:srgbClr val="FFDC4E"/>
          </a:solidFill>
          <a:ln w="19050">
            <a:solidFill>
              <a:srgbClr val="001E6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28778" y="554206"/>
            <a:ext cx="8679001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回顾一下我们刚才找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以内的质数的方法，想一想，判断一个数是不是质数，该怎么做？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 bwMode="auto">
          <a:xfrm>
            <a:off x="2948940" y="1628121"/>
            <a:ext cx="3246120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254982"/>
                </a:solidFill>
                <a:latin typeface="+mj-ea"/>
                <a:ea typeface="+mj-ea"/>
                <a:cs typeface="Times New Roman" panose="02020603050405020304" pitchFamily="18" charset="0"/>
              </a:rPr>
              <a:t>“筛法”步骤</a:t>
            </a:r>
            <a:endParaRPr lang="zh-CN" altLang="en-US" sz="2400" b="1" dirty="0">
              <a:solidFill>
                <a:srgbClr val="254982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648335" y="2205426"/>
            <a:ext cx="81089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spcBef>
                <a:spcPts val="6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第一步: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看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是不是2、3、5的倍数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,除了2、3、5本身以外,是2、3、5的倍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hangingPunct="1">
              <a:spcBef>
                <a:spcPts val="600"/>
              </a:spcBef>
            </a:pP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数的数就不是质数;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648335" y="3804464"/>
            <a:ext cx="7940675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spcBef>
                <a:spcPts val="6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第三步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找到两个相同数,它俩积略大于或等于这个数，直到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试除的质</a:t>
            </a:r>
            <a:endParaRPr lang="en-US" altLang="zh-CN" sz="2000" b="1" dirty="0">
              <a:solidFill>
                <a:srgbClr val="E72D8B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hangingPunct="1">
              <a:spcBef>
                <a:spcPts val="600"/>
              </a:spcBef>
            </a:pPr>
            <a:r>
              <a:rPr lang="en-US" altLang="zh-CN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数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小于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这两个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相同数的最大质数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为止。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48335" y="2966473"/>
            <a:ext cx="81089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spcBef>
                <a:spcPts val="600"/>
              </a:spcBef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第二步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: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由小到大分别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用其它质数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（如7、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1、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000" b="1" dirty="0">
                <a:solidFill>
                  <a:srgbClr val="E72D8B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去除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这个数，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hangingPunct="1">
              <a:spcBef>
                <a:spcPts val="600"/>
              </a:spcBef>
            </a:pP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看商是否是整数,如果商是整数，这个数就不是质数;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" grpId="0"/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2152" y="612068"/>
            <a:ext cx="789649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举例应用：</a:t>
            </a:r>
            <a:r>
              <a:rPr lang="zh-CN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判断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89</a:t>
            </a:r>
            <a:r>
              <a:rPr lang="zh-CN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是不是质数，怎么判断</a:t>
            </a:r>
            <a:r>
              <a:rPr lang="en-US" altLang="zh-CN" sz="2400" b="1" dirty="0">
                <a:solidFill>
                  <a:srgbClr val="7030A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solidFill>
                <a:srgbClr val="7030A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78624" y="1321457"/>
            <a:ext cx="7896498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的倍数的特征判断，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89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不是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;</a:t>
            </a:r>
            <a:endParaRPr lang="en-US" altLang="zh-CN" sz="2400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试除，有余数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;</a:t>
            </a:r>
            <a:endParaRPr lang="en-US" altLang="zh-CN" sz="2400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而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10×10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81</a:t>
            </a:r>
            <a:r>
              <a:rPr lang="zh-CN" altLang="en-US" sz="2400" kern="100" dirty="0">
                <a:latin typeface="+mn-lt"/>
                <a:ea typeface="楷体" panose="02010609060101010101" pitchFamily="49" charset="-122"/>
              </a:rPr>
              <a:t>，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非常接近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89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以内最大的质数，再就不用试除了；</a:t>
            </a:r>
            <a:endParaRPr lang="en-US" altLang="zh-CN" sz="2400" kern="1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除了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89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，再找不到其他的因数，</a:t>
            </a:r>
            <a:r>
              <a:rPr lang="en-US" altLang="zh-CN" sz="2400" kern="100" dirty="0">
                <a:latin typeface="+mn-lt"/>
                <a:ea typeface="楷体" panose="02010609060101010101" pitchFamily="49" charset="-122"/>
              </a:rPr>
              <a:t>89</a:t>
            </a:r>
            <a:r>
              <a:rPr lang="zh-CN" altLang="zh-CN" sz="2400" kern="1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就是质数。</a:t>
            </a:r>
            <a:endParaRPr lang="zh-CN" altLang="en-US" sz="2400" dirty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7"/>
          <p:cNvSpPr txBox="1">
            <a:spLocks noChangeArrowheads="1"/>
          </p:cNvSpPr>
          <p:nvPr/>
        </p:nvSpPr>
        <p:spPr bwMode="auto">
          <a:xfrm>
            <a:off x="219393" y="861320"/>
            <a:ext cx="879856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判断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下面的说法是否正确，并说一说你的理由。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59" name="文本框 37"/>
          <p:cNvSpPr txBox="1">
            <a:spLocks noChangeArrowheads="1"/>
          </p:cNvSpPr>
          <p:nvPr/>
        </p:nvSpPr>
        <p:spPr bwMode="auto">
          <a:xfrm>
            <a:off x="347661" y="1629879"/>
            <a:ext cx="7170738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）所有的奇数都是质数。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462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98425"/>
            <a:ext cx="452596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Rectangle 16"/>
          <p:cNvSpPr>
            <a:spLocks noChangeArrowheads="1"/>
          </p:cNvSpPr>
          <p:nvPr/>
        </p:nvSpPr>
        <p:spPr bwMode="auto">
          <a:xfrm>
            <a:off x="188913" y="120015"/>
            <a:ext cx="41513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四、实践应用，反馈评价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2139" y="142897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P16 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练习四 第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1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54982"/>
              </a:solidFill>
              <a:latin typeface="+mn-lt"/>
              <a:ea typeface="+mj-ea"/>
            </a:endParaRPr>
          </a:p>
        </p:txBody>
      </p:sp>
      <p:sp>
        <p:nvSpPr>
          <p:cNvPr id="2" name="文本框 37"/>
          <p:cNvSpPr txBox="1">
            <a:spLocks noChangeArrowheads="1"/>
          </p:cNvSpPr>
          <p:nvPr/>
        </p:nvSpPr>
        <p:spPr bwMode="auto">
          <a:xfrm>
            <a:off x="347661" y="2247114"/>
            <a:ext cx="6351587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）所有的偶数都是合数。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37"/>
          <p:cNvSpPr txBox="1">
            <a:spLocks noChangeArrowheads="1"/>
          </p:cNvSpPr>
          <p:nvPr/>
        </p:nvSpPr>
        <p:spPr bwMode="auto">
          <a:xfrm>
            <a:off x="347661" y="2864349"/>
            <a:ext cx="9238299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）在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latin typeface="+mj-ea"/>
                <a:ea typeface="+mj-ea"/>
                <a:cs typeface="Times New Roman" panose="02020603050405020304" pitchFamily="18" charset="0"/>
              </a:rPr>
              <a:t>…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中，除了质数以外都是合数。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7"/>
          <p:cNvSpPr txBox="1">
            <a:spLocks noChangeArrowheads="1"/>
          </p:cNvSpPr>
          <p:nvPr/>
        </p:nvSpPr>
        <p:spPr bwMode="auto">
          <a:xfrm>
            <a:off x="347661" y="3481584"/>
            <a:ext cx="6351587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）两个质数的和是偶数。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 bwMode="auto">
          <a:xfrm>
            <a:off x="4340224" y="1699397"/>
            <a:ext cx="480377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不正确，如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是奇数又是合数。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 bwMode="auto">
          <a:xfrm>
            <a:off x="4340224" y="2311326"/>
            <a:ext cx="454469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不正确，如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是偶数又是质数。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4340224" y="3443063"/>
            <a:ext cx="568769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不正确，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既不是质数又不是合数。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1162684" y="4107123"/>
            <a:ext cx="695261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不正确，举例：质数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是奇数。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: 圆角 44"/>
          <p:cNvSpPr/>
          <p:nvPr/>
        </p:nvSpPr>
        <p:spPr>
          <a:xfrm>
            <a:off x="646113" y="3171427"/>
            <a:ext cx="1793875" cy="1392954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/>
          <p:cNvSpPr/>
          <p:nvPr/>
        </p:nvSpPr>
        <p:spPr>
          <a:xfrm>
            <a:off x="2656827" y="3171427"/>
            <a:ext cx="1793875" cy="1392954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/>
          <p:cNvSpPr/>
          <p:nvPr/>
        </p:nvSpPr>
        <p:spPr>
          <a:xfrm>
            <a:off x="4667541" y="3171427"/>
            <a:ext cx="1793875" cy="1392954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: 圆角 47"/>
          <p:cNvSpPr/>
          <p:nvPr/>
        </p:nvSpPr>
        <p:spPr>
          <a:xfrm>
            <a:off x="6678254" y="3171427"/>
            <a:ext cx="1793875" cy="1392954"/>
          </a:xfrm>
          <a:prstGeom prst="round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37"/>
          <p:cNvSpPr txBox="1">
            <a:spLocks noChangeArrowheads="1"/>
          </p:cNvSpPr>
          <p:nvPr/>
        </p:nvSpPr>
        <p:spPr bwMode="auto">
          <a:xfrm>
            <a:off x="292735" y="657651"/>
            <a:ext cx="852360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将下面各数分别填入相应的框里。</a:t>
            </a:r>
            <a:endParaRPr lang="en-US" altLang="zh-CN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646112" y="3244216"/>
            <a:ext cx="1846263" cy="85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7"/>
          <p:cNvSpPr txBox="1">
            <a:spLocks noChangeArrowheads="1"/>
          </p:cNvSpPr>
          <p:nvPr/>
        </p:nvSpPr>
        <p:spPr bwMode="auto">
          <a:xfrm>
            <a:off x="1274763" y="1343978"/>
            <a:ext cx="71596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27      37      41      58      61      73      83      95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7"/>
          <p:cNvSpPr txBox="1">
            <a:spLocks noChangeArrowheads="1"/>
          </p:cNvSpPr>
          <p:nvPr/>
        </p:nvSpPr>
        <p:spPr bwMode="auto">
          <a:xfrm>
            <a:off x="1274763" y="1978978"/>
            <a:ext cx="71596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11      14      33      47      57      62      87      99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1025525" y="2613978"/>
            <a:ext cx="1122363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质数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2982913" y="2640966"/>
            <a:ext cx="112395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合数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6970713" y="2613978"/>
            <a:ext cx="112395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偶数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4994275" y="2613978"/>
            <a:ext cx="1123950" cy="476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奇数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822316" y="825732"/>
            <a:ext cx="3611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P16 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练习四 第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2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54982"/>
              </a:solidFill>
              <a:latin typeface="+mn-lt"/>
              <a:ea typeface="+mj-ea"/>
            </a:endParaRPr>
          </a:p>
        </p:txBody>
      </p:sp>
      <p:sp>
        <p:nvSpPr>
          <p:cNvPr id="49" name="TextBox 4"/>
          <p:cNvSpPr txBox="1">
            <a:spLocks noChangeArrowheads="1"/>
          </p:cNvSpPr>
          <p:nvPr/>
        </p:nvSpPr>
        <p:spPr bwMode="auto">
          <a:xfrm>
            <a:off x="2705100" y="3244216"/>
            <a:ext cx="1846263" cy="125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"/>
          <p:cNvSpPr txBox="1">
            <a:spLocks noChangeArrowheads="1"/>
          </p:cNvSpPr>
          <p:nvPr/>
        </p:nvSpPr>
        <p:spPr bwMode="auto">
          <a:xfrm>
            <a:off x="4734968" y="3006726"/>
            <a:ext cx="1846263" cy="169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27, 37, 41, 61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4"/>
          <p:cNvSpPr txBox="1">
            <a:spLocks noChangeArrowheads="1"/>
          </p:cNvSpPr>
          <p:nvPr/>
        </p:nvSpPr>
        <p:spPr bwMode="auto">
          <a:xfrm>
            <a:off x="6751915" y="3244216"/>
            <a:ext cx="1846263" cy="452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zh-CN" sz="2000" b="1" spc="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endParaRPr lang="zh-CN" alt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9" grpId="0"/>
      <p:bldP spid="50" grpId="0"/>
      <p:bldP spid="5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圆角矩形标注 3"/>
          <p:cNvSpPr>
            <a:spLocks noChangeArrowheads="1"/>
          </p:cNvSpPr>
          <p:nvPr/>
        </p:nvSpPr>
        <p:spPr bwMode="auto">
          <a:xfrm>
            <a:off x="320675" y="1023414"/>
            <a:ext cx="1908175" cy="919401"/>
          </a:xfrm>
          <a:prstGeom prst="wedgeRoundRectCallout">
            <a:avLst>
              <a:gd name="adj1" fmla="val -3954"/>
              <a:gd name="adj2" fmla="val 68120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我们两个的和是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0" name="圆角矩形标注 4"/>
          <p:cNvSpPr>
            <a:spLocks noChangeArrowheads="1"/>
          </p:cNvSpPr>
          <p:nvPr/>
        </p:nvSpPr>
        <p:spPr bwMode="auto">
          <a:xfrm>
            <a:off x="2333625" y="1023414"/>
            <a:ext cx="1908175" cy="919401"/>
          </a:xfrm>
          <a:prstGeom prst="wedgeRoundRectCallout">
            <a:avLst>
              <a:gd name="adj1" fmla="val 1111"/>
              <a:gd name="adj2" fmla="val 63944"/>
              <a:gd name="adj3" fmla="val 16667"/>
            </a:avLst>
          </a:prstGeom>
          <a:solidFill>
            <a:schemeClr val="bg1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我们两个的积是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1" name="圆角矩形标注 5"/>
          <p:cNvSpPr>
            <a:spLocks noChangeArrowheads="1"/>
          </p:cNvSpPr>
          <p:nvPr/>
        </p:nvSpPr>
        <p:spPr bwMode="auto">
          <a:xfrm>
            <a:off x="4795838" y="1023414"/>
            <a:ext cx="1909762" cy="919401"/>
          </a:xfrm>
          <a:prstGeom prst="wedgeRoundRectCallout">
            <a:avLst>
              <a:gd name="adj1" fmla="val -1722"/>
              <a:gd name="adj2" fmla="val 6538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我们两个的和是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2" name="圆角矩形标注 6"/>
          <p:cNvSpPr>
            <a:spLocks noChangeArrowheads="1"/>
          </p:cNvSpPr>
          <p:nvPr/>
        </p:nvSpPr>
        <p:spPr bwMode="auto">
          <a:xfrm>
            <a:off x="6751638" y="1023414"/>
            <a:ext cx="1909762" cy="919401"/>
          </a:xfrm>
          <a:prstGeom prst="wedgeRoundRectCallout">
            <a:avLst>
              <a:gd name="adj1" fmla="val 2435"/>
              <a:gd name="adj2" fmla="val 7022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我们两个的积是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3" name="圆角矩形标注 7"/>
          <p:cNvSpPr>
            <a:spLocks noChangeArrowheads="1"/>
          </p:cNvSpPr>
          <p:nvPr/>
        </p:nvSpPr>
        <p:spPr bwMode="auto">
          <a:xfrm>
            <a:off x="1193800" y="3840043"/>
            <a:ext cx="1909763" cy="919401"/>
          </a:xfrm>
          <a:prstGeom prst="wedgeRoundRectCallout">
            <a:avLst>
              <a:gd name="adj1" fmla="val 74588"/>
              <a:gd name="adj2" fmla="val -4036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我是最小的质数。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4" name="圆角矩形标注 8"/>
          <p:cNvSpPr>
            <a:spLocks noChangeArrowheads="1"/>
          </p:cNvSpPr>
          <p:nvPr/>
        </p:nvSpPr>
        <p:spPr bwMode="auto">
          <a:xfrm>
            <a:off x="6129338" y="3833956"/>
            <a:ext cx="1909763" cy="919401"/>
          </a:xfrm>
          <a:prstGeom prst="wedgeRoundRectCallout">
            <a:avLst>
              <a:gd name="adj1" fmla="val -71218"/>
              <a:gd name="adj2" fmla="val -394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我是最小的合数。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530274" y="3129883"/>
            <a:ext cx="154940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683882" y="3127727"/>
            <a:ext cx="210503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065388" y="3084764"/>
            <a:ext cx="107824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588" name="TextBox 12"/>
          <p:cNvSpPr txBox="1">
            <a:spLocks noChangeArrowheads="1"/>
          </p:cNvSpPr>
          <p:nvPr/>
        </p:nvSpPr>
        <p:spPr bwMode="auto">
          <a:xfrm>
            <a:off x="320675" y="343748"/>
            <a:ext cx="667448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你知道下面的数各是多少吗？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304983" y="2121341"/>
            <a:ext cx="1798580" cy="1055688"/>
          </a:xfrm>
          <a:custGeom>
            <a:avLst/>
            <a:gdLst>
              <a:gd name="connsiteX0" fmla="*/ 0 w 5695238"/>
              <a:gd name="connsiteY0" fmla="*/ 0 h 3342857"/>
              <a:gd name="connsiteX1" fmla="*/ 5213049 w 5695238"/>
              <a:gd name="connsiteY1" fmla="*/ 0 h 3342857"/>
              <a:gd name="connsiteX2" fmla="*/ 5213049 w 5695238"/>
              <a:gd name="connsiteY2" fmla="*/ 328921 h 3342857"/>
              <a:gd name="connsiteX3" fmla="*/ 5695238 w 5695238"/>
              <a:gd name="connsiteY3" fmla="*/ 328921 h 3342857"/>
              <a:gd name="connsiteX4" fmla="*/ 5695238 w 5695238"/>
              <a:gd name="connsiteY4" fmla="*/ 3342857 h 3342857"/>
              <a:gd name="connsiteX5" fmla="*/ 0 w 5695238"/>
              <a:gd name="connsiteY5" fmla="*/ 3342857 h 33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5238" h="3342857">
                <a:moveTo>
                  <a:pt x="0" y="0"/>
                </a:moveTo>
                <a:lnTo>
                  <a:pt x="5213049" y="0"/>
                </a:lnTo>
                <a:lnTo>
                  <a:pt x="5213049" y="328921"/>
                </a:lnTo>
                <a:lnTo>
                  <a:pt x="5695238" y="328921"/>
                </a:lnTo>
                <a:lnTo>
                  <a:pt x="5695238" y="3342857"/>
                </a:lnTo>
                <a:lnTo>
                  <a:pt x="0" y="3342857"/>
                </a:lnTo>
                <a:close/>
              </a:path>
            </a:pathLst>
          </a:cu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824538" y="2083190"/>
            <a:ext cx="1782408" cy="1055688"/>
          </a:xfrm>
          <a:custGeom>
            <a:avLst/>
            <a:gdLst>
              <a:gd name="connsiteX0" fmla="*/ 0 w 5676190"/>
              <a:gd name="connsiteY0" fmla="*/ 0 h 3361905"/>
              <a:gd name="connsiteX1" fmla="*/ 5024439 w 5676190"/>
              <a:gd name="connsiteY1" fmla="*/ 0 h 3361905"/>
              <a:gd name="connsiteX2" fmla="*/ 5024439 w 5676190"/>
              <a:gd name="connsiteY2" fmla="*/ 263718 h 3361905"/>
              <a:gd name="connsiteX3" fmla="*/ 5676190 w 5676190"/>
              <a:gd name="connsiteY3" fmla="*/ 263718 h 3361905"/>
              <a:gd name="connsiteX4" fmla="*/ 5676190 w 5676190"/>
              <a:gd name="connsiteY4" fmla="*/ 3361905 h 3361905"/>
              <a:gd name="connsiteX5" fmla="*/ 0 w 5676190"/>
              <a:gd name="connsiteY5" fmla="*/ 3361905 h 3361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76190" h="3361905">
                <a:moveTo>
                  <a:pt x="0" y="0"/>
                </a:moveTo>
                <a:lnTo>
                  <a:pt x="5024439" y="0"/>
                </a:lnTo>
                <a:lnTo>
                  <a:pt x="5024439" y="263718"/>
                </a:lnTo>
                <a:lnTo>
                  <a:pt x="5676190" y="263718"/>
                </a:lnTo>
                <a:lnTo>
                  <a:pt x="5676190" y="3361905"/>
                </a:lnTo>
                <a:lnTo>
                  <a:pt x="0" y="3361905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93173" y="3667482"/>
            <a:ext cx="1908176" cy="1126398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149339" y="54060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P16 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练习四 第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3</a:t>
            </a:r>
            <a:r>
              <a:rPr lang="zh-CN" altLang="en-US" sz="1600" dirty="0">
                <a:solidFill>
                  <a:srgbClr val="254982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254982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254982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45777">
            <a:off x="1634490" y="5398"/>
            <a:ext cx="6338888" cy="532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矩形 2"/>
          <p:cNvSpPr>
            <a:spLocks noChangeArrowheads="1"/>
          </p:cNvSpPr>
          <p:nvPr/>
        </p:nvSpPr>
        <p:spPr bwMode="auto">
          <a:xfrm>
            <a:off x="2887821" y="1596072"/>
            <a:ext cx="3832225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同学们，这节课你们有什么收获？</a:t>
            </a:r>
            <a:endParaRPr lang="zh-CN" altLang="en-US" sz="36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605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98425"/>
            <a:ext cx="32416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Rectangle 16"/>
          <p:cNvSpPr>
            <a:spLocks noChangeArrowheads="1"/>
          </p:cNvSpPr>
          <p:nvPr/>
        </p:nvSpPr>
        <p:spPr bwMode="auto">
          <a:xfrm>
            <a:off x="242253" y="104775"/>
            <a:ext cx="25288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五、 课堂小结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9"/>
          <p:cNvGraphicFramePr>
            <a:graphicFrameLocks noGrp="1"/>
          </p:cNvGraphicFramePr>
          <p:nvPr/>
        </p:nvGraphicFramePr>
        <p:xfrm>
          <a:off x="910551" y="2219869"/>
          <a:ext cx="7599681" cy="1670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41907"/>
                <a:gridCol w="3234520"/>
                <a:gridCol w="2323254"/>
              </a:tblGrid>
              <a:tr h="69886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只有一个因数的数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只有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和它本身两个因数的数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有两个以上因数的数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97200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2951172" y="1578910"/>
            <a:ext cx="3241656" cy="654813"/>
            <a:chOff x="2826327" y="814556"/>
            <a:chExt cx="3241656" cy="654813"/>
          </a:xfrm>
        </p:grpSpPr>
        <p:sp>
          <p:nvSpPr>
            <p:cNvPr id="4" name="矩形 3"/>
            <p:cNvSpPr/>
            <p:nvPr/>
          </p:nvSpPr>
          <p:spPr>
            <a:xfrm>
              <a:off x="2826327" y="824345"/>
              <a:ext cx="3241656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 bwMode="auto">
            <a:xfrm>
              <a:off x="3497965" y="814556"/>
              <a:ext cx="1898380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质数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92828" y="1578910"/>
            <a:ext cx="2317404" cy="654813"/>
            <a:chOff x="2826327" y="814556"/>
            <a:chExt cx="3241656" cy="654813"/>
          </a:xfrm>
        </p:grpSpPr>
        <p:sp>
          <p:nvSpPr>
            <p:cNvPr id="7" name="矩形 6"/>
            <p:cNvSpPr/>
            <p:nvPr/>
          </p:nvSpPr>
          <p:spPr>
            <a:xfrm>
              <a:off x="2826327" y="824345"/>
              <a:ext cx="3241656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 bwMode="auto">
            <a:xfrm>
              <a:off x="3303693" y="814556"/>
              <a:ext cx="2286924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chemeClr val="bg1"/>
                  </a:solidFill>
                  <a:latin typeface="+mj-ea"/>
                  <a:ea typeface="+mj-ea"/>
                  <a:cs typeface="Times New Roman" panose="02020603050405020304" pitchFamily="18" charset="0"/>
                </a:rPr>
                <a:t>合数</a:t>
              </a:r>
              <a:endParaRPr lang="zh-CN" altLang="en-US" sz="2800" b="1" dirty="0">
                <a:solidFill>
                  <a:schemeClr val="bg1"/>
                </a:solidFill>
                <a:latin typeface="+mj-ea"/>
                <a:ea typeface="+mj-ea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文本框 8"/>
          <p:cNvSpPr txBox="1"/>
          <p:nvPr/>
        </p:nvSpPr>
        <p:spPr bwMode="auto">
          <a:xfrm>
            <a:off x="1482898" y="3093501"/>
            <a:ext cx="914400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2742738" y="3093501"/>
            <a:ext cx="3593254" cy="5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spc="3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spc="3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sz="24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10552" y="1588699"/>
            <a:ext cx="2411573" cy="707886"/>
            <a:chOff x="785707" y="1068634"/>
            <a:chExt cx="2411573" cy="707886"/>
          </a:xfrm>
        </p:grpSpPr>
        <p:sp>
          <p:nvSpPr>
            <p:cNvPr id="13" name="矩形 12"/>
            <p:cNvSpPr/>
            <p:nvPr/>
          </p:nvSpPr>
          <p:spPr>
            <a:xfrm>
              <a:off x="785707" y="1068634"/>
              <a:ext cx="2033694" cy="645024"/>
            </a:xfrm>
            <a:prstGeom prst="rect">
              <a:avLst/>
            </a:prstGeom>
            <a:solidFill>
              <a:srgbClr val="70AD47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 bwMode="auto">
            <a:xfrm>
              <a:off x="879876" y="1068634"/>
              <a:ext cx="231740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（既不是质数</a:t>
              </a:r>
              <a:endPara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 eaLnBrk="1" hangingPunct="1"/>
              <a:r>
                <a:rPr lang="en-US" altLang="zh-CN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    </a:t>
              </a:r>
              <a:r>
                <a:rPr lang="zh-CN" altLang="en-US" sz="2000" b="1" dirty="0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也不是合数）</a:t>
              </a:r>
              <a:endPara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 bwMode="auto">
          <a:xfrm>
            <a:off x="3038302" y="550512"/>
            <a:ext cx="3154526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3200" b="1" dirty="0">
                <a:latin typeface="+mj-ea"/>
                <a:ea typeface="+mj-ea"/>
                <a:cs typeface="+mj-cs"/>
              </a:rPr>
              <a:t>质数和合数</a:t>
            </a:r>
            <a:endParaRPr lang="zh-CN" altLang="en-US" sz="3200" b="1" dirty="0">
              <a:latin typeface="+mj-ea"/>
              <a:ea typeface="+mj-ea"/>
              <a:cs typeface="+mj-cs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6192828" y="2864893"/>
            <a:ext cx="2662844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en-US" altLang="zh-CN" sz="2400" b="1" spc="600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2400" b="1" spc="600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2635480" y="4028428"/>
            <a:ext cx="3960169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（要求熟悉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以内的质数）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4579620" y="3890736"/>
            <a:ext cx="0" cy="21812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98425"/>
            <a:ext cx="3241675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242253" y="104775"/>
            <a:ext cx="25298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六、 作业设计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 bwMode="auto">
          <a:xfrm>
            <a:off x="171450" y="796290"/>
            <a:ext cx="7749540" cy="36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（见“状元成才路”系列丛书</a:t>
            </a:r>
            <a:r>
              <a:rPr lang="en-US" altLang="zh-CN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《</a:t>
            </a:r>
            <a:r>
              <a:rPr lang="zh-CN" altLang="en-US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创优作业</a:t>
            </a:r>
            <a:r>
              <a:rPr lang="en-US" altLang="zh-CN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100</a:t>
            </a:r>
            <a:r>
              <a:rPr lang="zh-CN" altLang="en-US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分</a:t>
            </a:r>
            <a:r>
              <a:rPr lang="en-US" altLang="zh-CN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》</a:t>
            </a:r>
            <a:r>
              <a:rPr lang="zh-CN" altLang="en-US" sz="1600" b="1" dirty="0">
                <a:solidFill>
                  <a:srgbClr val="664C00"/>
                </a:solidFill>
                <a:latin typeface="+mj-ea"/>
                <a:ea typeface="+mj-ea"/>
                <a:cs typeface="Times New Roman" panose="02020603050405020304" pitchFamily="18" charset="0"/>
              </a:rPr>
              <a:t>对应课时作业）</a:t>
            </a:r>
            <a:endParaRPr lang="zh-CN" altLang="en-US" sz="1600" b="1" dirty="0">
              <a:solidFill>
                <a:srgbClr val="664C00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 bwMode="auto">
          <a:xfrm>
            <a:off x="350520" y="1238879"/>
            <a:ext cx="824484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j-ea"/>
                <a:cs typeface="Times New Roman" panose="02020603050405020304" pitchFamily="18" charset="0"/>
              </a:rPr>
              <a:t>一、把下面的数分别填入相应的框中。</a:t>
            </a:r>
            <a:endParaRPr lang="zh-CN" altLang="en-US" sz="2400" b="1" dirty="0">
              <a:latin typeface="+mn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 bwMode="auto">
          <a:xfrm>
            <a:off x="1049982" y="1901190"/>
            <a:ext cx="7476797" cy="1004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1          2          7          8          9          11          15          16</a:t>
            </a:r>
            <a:endParaRPr lang="en-US" altLang="zh-CN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31        39        42        57        60        65          67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10540" y="3185160"/>
            <a:ext cx="1996069" cy="14554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560444" y="3185160"/>
            <a:ext cx="1996069" cy="14554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10347" y="3185160"/>
            <a:ext cx="1996069" cy="14554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60251" y="3185160"/>
            <a:ext cx="1996069" cy="14554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1131632" y="2998470"/>
            <a:ext cx="762000" cy="37338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 bwMode="auto">
          <a:xfrm>
            <a:off x="1057603" y="2905889"/>
            <a:ext cx="91440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奇数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3204272" y="2998470"/>
            <a:ext cx="762000" cy="37338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 bwMode="auto">
          <a:xfrm>
            <a:off x="3130243" y="2905889"/>
            <a:ext cx="91440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偶数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249933" y="2998470"/>
            <a:ext cx="762000" cy="37338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 bwMode="auto">
          <a:xfrm>
            <a:off x="5175904" y="2905889"/>
            <a:ext cx="91440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质数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7287974" y="2998470"/>
            <a:ext cx="762000" cy="37338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 bwMode="auto">
          <a:xfrm>
            <a:off x="7213945" y="2905889"/>
            <a:ext cx="91440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合数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528025" y="3519318"/>
            <a:ext cx="2244088" cy="852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endParaRPr lang="en-US" altLang="zh-CN" sz="2000" b="1" spc="600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67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2555415" y="3519318"/>
            <a:ext cx="197355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/>
          <p:nvPr/>
        </p:nvSpPr>
        <p:spPr bwMode="auto">
          <a:xfrm>
            <a:off x="4632860" y="3519318"/>
            <a:ext cx="1973556" cy="44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67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 bwMode="auto">
          <a:xfrm>
            <a:off x="6659904" y="3519318"/>
            <a:ext cx="1973556" cy="849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lang="zh-CN" altLang="en-US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2000" b="1" spc="6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588169" y="1259489"/>
            <a:ext cx="8386762" cy="168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1.所有的质数都是奇数，所有的合数都是偶数。</a:t>
            </a:r>
            <a:endParaRPr lang="en-US" altLang="zh-CN" sz="24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2.自然数可分为奇数和偶数,也可以分为质数和合数。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3. 91是奇数,也是合数。</a:t>
            </a:r>
            <a:endParaRPr lang="en-US" altLang="zh-CN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588169" y="2971039"/>
            <a:ext cx="838676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4.除0和2以外,所有的偶数都是合数。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5.质数加质数的和一定是合数。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矩形 2"/>
          <p:cNvSpPr>
            <a:spLocks noChangeArrowheads="1"/>
          </p:cNvSpPr>
          <p:nvPr/>
        </p:nvSpPr>
        <p:spPr bwMode="auto">
          <a:xfrm>
            <a:off x="169069" y="600876"/>
            <a:ext cx="880586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二、辨一辨。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（对的画“√”， 错的画“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”）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7432833" y="1307072"/>
            <a:ext cx="15697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7432833" y="1878631"/>
            <a:ext cx="15697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7432833" y="2399479"/>
            <a:ext cx="15697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7432833" y="3050275"/>
            <a:ext cx="15697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 bwMode="auto">
          <a:xfrm>
            <a:off x="7432833" y="3544013"/>
            <a:ext cx="1569720" cy="520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        ）</a:t>
            </a:r>
            <a:endParaRPr lang="zh-CN" altLang="en-US" sz="24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7824311" y="1317333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7824311" y="1901533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824311" y="2447623"/>
            <a:ext cx="5969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7838122" y="3587527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838122" y="3019191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518874" y="616116"/>
            <a:ext cx="8106251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三、选一选。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（将正确答案的序号填在括号里）</a:t>
            </a:r>
            <a:endParaRPr lang="zh-CN" altLang="en-US" sz="28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91553" y="1424085"/>
            <a:ext cx="8106251" cy="283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.一个合数至少有（         ）个因数。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A.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   B. 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              C.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en-US" altLang="zh-CN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2.10以内既是奇数又是合数的数有（         ）个。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A.0                 B.1                   C.2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342606" y="1424085"/>
            <a:ext cx="458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894513" y="3090863"/>
            <a:ext cx="56137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543878" y="1398901"/>
            <a:ext cx="8502650" cy="2272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.质数与质数的积（         ）。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A.一定是合数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B.一定是质数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C.可能是质数，也可能是合数</a:t>
            </a:r>
            <a:endParaRPr lang="zh-CN" altLang="en-US" sz="28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943668" y="1398901"/>
            <a:ext cx="4810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</a:spPr>
      <a:bodyPr wrap="square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lt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3467</Words>
  <Application>WPS 演示</Application>
  <PresentationFormat>全屏显示(16:9)</PresentationFormat>
  <Paragraphs>1157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楷体</vt:lpstr>
      <vt:lpstr>Times New Roman</vt:lpstr>
      <vt:lpstr>黑体</vt:lpstr>
      <vt:lpstr>等线 Light</vt:lpstr>
      <vt:lpstr>微软雅黑</vt:lpstr>
      <vt:lpstr>Arial Unicode MS</vt:lpstr>
      <vt:lpstr>等线</vt:lpstr>
      <vt:lpstr>1_自定义设计方案</vt:lpstr>
      <vt:lpstr> 质数和合数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388</cp:revision>
  <dcterms:created xsi:type="dcterms:W3CDTF">2016-01-14T07:05:00Z</dcterms:created>
  <dcterms:modified xsi:type="dcterms:W3CDTF">2023-11-02T01:23:05Z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EE41CB376DDC4520AE3CE0D2A4FDBC1E</vt:lpwstr>
  </property>
</Properties>
</file>