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5"/>
  </p:notesMasterIdLst>
  <p:sldIdLst>
    <p:sldId id="256" r:id="rId3"/>
    <p:sldId id="356" r:id="rId4"/>
    <p:sldId id="376" r:id="rId5"/>
    <p:sldId id="380" r:id="rId6"/>
    <p:sldId id="357" r:id="rId7"/>
    <p:sldId id="358" r:id="rId8"/>
    <p:sldId id="381" r:id="rId9"/>
    <p:sldId id="359" r:id="rId10"/>
    <p:sldId id="382" r:id="rId11"/>
    <p:sldId id="383" r:id="rId12"/>
    <p:sldId id="361" r:id="rId13"/>
    <p:sldId id="366" r:id="rId14"/>
    <p:sldId id="367" r:id="rId15"/>
    <p:sldId id="369" r:id="rId16"/>
    <p:sldId id="371" r:id="rId17"/>
    <p:sldId id="372" r:id="rId18"/>
    <p:sldId id="373" r:id="rId19"/>
    <p:sldId id="328" r:id="rId20"/>
    <p:sldId id="362" r:id="rId21"/>
    <p:sldId id="375" r:id="rId22"/>
  </p:sldIdLst>
  <p:sldSz cx="9144000" cy="5143500" type="screen16x9"/>
  <p:notesSz cx="6858000" cy="9144000"/>
  <p:embeddedFontLst>
    <p:embeddedFont>
      <p:font typeface="黑体" panose="02010609060101010101" pitchFamily="49" charset="-122"/>
      <p:regular r:id="rId29"/>
    </p:embeddedFont>
    <p:embeddedFont>
      <p:font typeface="楷体" panose="02010609060101010101" pitchFamily="49" charset="-122"/>
      <p:regular r:id="rId30"/>
    </p:embeddedFont>
    <p:embeddedFont>
      <p:font typeface="等线" panose="02010600030101010101" charset="-122"/>
      <p:regular r:id="rId31"/>
    </p:embeddedFont>
  </p:embeddedFont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99"/>
    <a:srgbClr val="FF9999"/>
    <a:srgbClr val="FDFCD4"/>
    <a:srgbClr val="02032B"/>
    <a:srgbClr val="FBF9AB"/>
    <a:srgbClr val="F9F68B"/>
    <a:srgbClr val="FF7C80"/>
    <a:srgbClr val="F7B7A3"/>
    <a:srgbClr val="67CDE4"/>
    <a:srgbClr val="56A4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浅色样式 1 - 强调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644" autoAdjust="0"/>
    <p:restoredTop sz="96391" autoAdjust="0"/>
  </p:normalViewPr>
  <p:slideViewPr>
    <p:cSldViewPr snapToGrid="0">
      <p:cViewPr>
        <p:scale>
          <a:sx n="100" d="100"/>
          <a:sy n="100" d="100"/>
        </p:scale>
        <p:origin x="1326" y="774"/>
      </p:cViewPr>
      <p:guideLst>
        <p:guide orient="horz" pos="1664"/>
        <p:guide pos="2880"/>
        <p:guide orient="horz" pos="205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1" Type="http://schemas.openxmlformats.org/officeDocument/2006/relationships/font" Target="fonts/font3.fntdata"/><Relationship Id="rId30" Type="http://schemas.openxmlformats.org/officeDocument/2006/relationships/font" Target="fonts/font2.fntdata"/><Relationship Id="rId3" Type="http://schemas.openxmlformats.org/officeDocument/2006/relationships/slide" Target="slides/slide1.xml"/><Relationship Id="rId29" Type="http://schemas.openxmlformats.org/officeDocument/2006/relationships/font" Target="fonts/font1.fntdata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notesMaster" Target="notesMasters/notesMaster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1AB47823-308D-4802-8C3B-92569F0BC39E}" type="datetimeFigureOut">
              <a:rPr lang="zh-CN" altLang="en-US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 smtClean="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B6D51CF5-C313-4FED-A76D-8E5B17F6F824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5" Type="http://schemas.openxmlformats.org/officeDocument/2006/relationships/image" Target="../media/image8.png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 bwMode="auto">
          <a:xfrm>
            <a:off x="0" y="-171450"/>
            <a:ext cx="9740900" cy="5314950"/>
            <a:chOff x="0" y="-226236"/>
            <a:chExt cx="12990286" cy="7084236"/>
          </a:xfrm>
        </p:grpSpPr>
        <p:pic>
          <p:nvPicPr>
            <p:cNvPr id="3" name="图片 2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111"/>
            <a:stretch>
              <a:fillRect/>
            </a:stretch>
          </p:blipFill>
          <p:spPr bwMode="auto">
            <a:xfrm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图片 3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62857"/>
              <a:ext cx="12990286" cy="6495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5" name="组合 4"/>
            <p:cNvGrpSpPr/>
            <p:nvPr userDrawn="1"/>
          </p:nvGrpSpPr>
          <p:grpSpPr bwMode="auto">
            <a:xfrm>
              <a:off x="22880" y="-226236"/>
              <a:ext cx="12364409" cy="7084236"/>
              <a:chOff x="22880" y="-226236"/>
              <a:chExt cx="12364409" cy="7084236"/>
            </a:xfrm>
          </p:grpSpPr>
          <p:pic>
            <p:nvPicPr>
              <p:cNvPr id="6" name="图片 5" descr="图片包含 游戏机, 灯光&#10;&#10;描述已自动生成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8398" t="25185" b="55060"/>
              <a:stretch>
                <a:fillRect/>
              </a:stretch>
            </p:blipFill>
            <p:spPr bwMode="auto">
              <a:xfrm>
                <a:off x="6326698" y="-226236"/>
                <a:ext cx="3006137" cy="28190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" name="图片 6" descr="图片包含 游戏机, 钟表&#10;&#10;描述已自动生成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9283" b="69455"/>
              <a:stretch>
                <a:fillRect/>
              </a:stretch>
            </p:blipFill>
            <p:spPr bwMode="auto">
              <a:xfrm>
                <a:off x="9477828" y="743653"/>
                <a:ext cx="2909461" cy="14465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" name="图片 7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27756"/>
              <a:stretch>
                <a:fillRect/>
              </a:stretch>
            </p:blipFill>
            <p:spPr bwMode="auto">
              <a:xfrm>
                <a:off x="22880" y="1658039"/>
                <a:ext cx="3059608" cy="18139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" name="图片 8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379" t="34317"/>
              <a:stretch>
                <a:fillRect/>
              </a:stretch>
            </p:blipFill>
            <p:spPr bwMode="auto">
              <a:xfrm>
                <a:off x="1358900" y="5044020"/>
                <a:ext cx="2006384" cy="18139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1" name="图片 10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5413" y="1171575"/>
            <a:ext cx="3990975" cy="405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9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70428">
            <a:off x="8066088" y="4059238"/>
            <a:ext cx="1241425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" y="0"/>
            <a:ext cx="90995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 smtClean="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6B20FDCE-4EC1-4BE5-9EF1-9B6774495B3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4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4.emf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标题 5"/>
          <p:cNvSpPr>
            <a:spLocks noGrp="1" noChangeArrowheads="1"/>
          </p:cNvSpPr>
          <p:nvPr>
            <p:ph type="ctrTitle" idx="4294967295"/>
          </p:nvPr>
        </p:nvSpPr>
        <p:spPr bwMode="auto">
          <a:xfrm>
            <a:off x="1112838" y="2301875"/>
            <a:ext cx="4549775" cy="174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>
              <a:lnSpc>
                <a:spcPct val="100000"/>
              </a:lnSpc>
            </a:pPr>
            <a:r>
              <a:rPr lang="zh-CN" altLang="en-US" sz="4800" b="1" dirty="0">
                <a:latin typeface="黑体" panose="02010609060101010101" pitchFamily="49" charset="-122"/>
                <a:ea typeface="黑体" panose="02010609060101010101" pitchFamily="49" charset="-122"/>
              </a:rPr>
              <a:t>奇偶性</a:t>
            </a:r>
            <a:endParaRPr lang="zh-CN" altLang="en-US" sz="4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8195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8546" y="471488"/>
            <a:ext cx="1281345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副标题 6"/>
          <p:cNvSpPr txBox="1">
            <a:spLocks noChangeArrowheads="1"/>
          </p:cNvSpPr>
          <p:nvPr/>
        </p:nvSpPr>
        <p:spPr bwMode="auto">
          <a:xfrm>
            <a:off x="2306638" y="3375025"/>
            <a:ext cx="21605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143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572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2001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5430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0002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4574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9146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3718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0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·五年级下册</a:t>
            </a:r>
            <a:endParaRPr lang="zh-CN" altLang="en-US" sz="20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任意多边形: 形状 28"/>
          <p:cNvSpPr/>
          <p:nvPr/>
        </p:nvSpPr>
        <p:spPr>
          <a:xfrm>
            <a:off x="637607" y="1436018"/>
            <a:ext cx="8233509" cy="3003541"/>
          </a:xfrm>
          <a:custGeom>
            <a:avLst/>
            <a:gdLst>
              <a:gd name="connsiteX0" fmla="*/ 266788 w 8233029"/>
              <a:gd name="connsiteY0" fmla="*/ 135607 h 3009047"/>
              <a:gd name="connsiteX1" fmla="*/ 1152613 w 8233029"/>
              <a:gd name="connsiteY1" fmla="*/ 11782 h 3009047"/>
              <a:gd name="connsiteX2" fmla="*/ 3924388 w 8233029"/>
              <a:gd name="connsiteY2" fmla="*/ 78457 h 3009047"/>
              <a:gd name="connsiteX3" fmla="*/ 7039063 w 8233029"/>
              <a:gd name="connsiteY3" fmla="*/ 11782 h 3009047"/>
              <a:gd name="connsiteX4" fmla="*/ 8077288 w 8233029"/>
              <a:gd name="connsiteY4" fmla="*/ 297532 h 3009047"/>
              <a:gd name="connsiteX5" fmla="*/ 8143963 w 8233029"/>
              <a:gd name="connsiteY5" fmla="*/ 1735807 h 3009047"/>
              <a:gd name="connsiteX6" fmla="*/ 7258138 w 8233029"/>
              <a:gd name="connsiteY6" fmla="*/ 2831182 h 3009047"/>
              <a:gd name="connsiteX7" fmla="*/ 4105363 w 8233029"/>
              <a:gd name="connsiteY7" fmla="*/ 3002632 h 3009047"/>
              <a:gd name="connsiteX8" fmla="*/ 1390738 w 8233029"/>
              <a:gd name="connsiteY8" fmla="*/ 2783557 h 3009047"/>
              <a:gd name="connsiteX9" fmla="*/ 247738 w 8233029"/>
              <a:gd name="connsiteY9" fmla="*/ 2812132 h 3009047"/>
              <a:gd name="connsiteX10" fmla="*/ 88 w 8233029"/>
              <a:gd name="connsiteY10" fmla="*/ 1164307 h 3009047"/>
              <a:gd name="connsiteX11" fmla="*/ 266788 w 8233029"/>
              <a:gd name="connsiteY11" fmla="*/ 135607 h 3009047"/>
              <a:gd name="connsiteX0-1" fmla="*/ 266788 w 8233029"/>
              <a:gd name="connsiteY0-2" fmla="*/ 135607 h 3009047"/>
              <a:gd name="connsiteX1-3" fmla="*/ 1152613 w 8233029"/>
              <a:gd name="connsiteY1-4" fmla="*/ 11782 h 3009047"/>
              <a:gd name="connsiteX2-5" fmla="*/ 3924388 w 8233029"/>
              <a:gd name="connsiteY2-6" fmla="*/ 78457 h 3009047"/>
              <a:gd name="connsiteX3-7" fmla="*/ 7039063 w 8233029"/>
              <a:gd name="connsiteY3-8" fmla="*/ 11782 h 3009047"/>
              <a:gd name="connsiteX4-9" fmla="*/ 8077288 w 8233029"/>
              <a:gd name="connsiteY4-10" fmla="*/ 297532 h 3009047"/>
              <a:gd name="connsiteX5-11" fmla="*/ 8143963 w 8233029"/>
              <a:gd name="connsiteY5-12" fmla="*/ 1735807 h 3009047"/>
              <a:gd name="connsiteX6-13" fmla="*/ 7258138 w 8233029"/>
              <a:gd name="connsiteY6-14" fmla="*/ 2831182 h 3009047"/>
              <a:gd name="connsiteX7-15" fmla="*/ 4105363 w 8233029"/>
              <a:gd name="connsiteY7-16" fmla="*/ 3002632 h 3009047"/>
              <a:gd name="connsiteX8-17" fmla="*/ 1390738 w 8233029"/>
              <a:gd name="connsiteY8-18" fmla="*/ 2783557 h 3009047"/>
              <a:gd name="connsiteX9-19" fmla="*/ 247738 w 8233029"/>
              <a:gd name="connsiteY9-20" fmla="*/ 2812132 h 3009047"/>
              <a:gd name="connsiteX10-21" fmla="*/ 88 w 8233029"/>
              <a:gd name="connsiteY10-22" fmla="*/ 1164307 h 3009047"/>
              <a:gd name="connsiteX11-23" fmla="*/ 266788 w 8233029"/>
              <a:gd name="connsiteY11-24" fmla="*/ 135607 h 3009047"/>
              <a:gd name="connsiteX0-25" fmla="*/ 266788 w 8233029"/>
              <a:gd name="connsiteY0-26" fmla="*/ 135607 h 3003541"/>
              <a:gd name="connsiteX1-27" fmla="*/ 1152613 w 8233029"/>
              <a:gd name="connsiteY1-28" fmla="*/ 11782 h 3003541"/>
              <a:gd name="connsiteX2-29" fmla="*/ 3924388 w 8233029"/>
              <a:gd name="connsiteY2-30" fmla="*/ 78457 h 3003541"/>
              <a:gd name="connsiteX3-31" fmla="*/ 7039063 w 8233029"/>
              <a:gd name="connsiteY3-32" fmla="*/ 11782 h 3003541"/>
              <a:gd name="connsiteX4-33" fmla="*/ 8077288 w 8233029"/>
              <a:gd name="connsiteY4-34" fmla="*/ 297532 h 3003541"/>
              <a:gd name="connsiteX5-35" fmla="*/ 8143963 w 8233029"/>
              <a:gd name="connsiteY5-36" fmla="*/ 1735807 h 3003541"/>
              <a:gd name="connsiteX6-37" fmla="*/ 7258138 w 8233029"/>
              <a:gd name="connsiteY6-38" fmla="*/ 2831182 h 3003541"/>
              <a:gd name="connsiteX7-39" fmla="*/ 4105363 w 8233029"/>
              <a:gd name="connsiteY7-40" fmla="*/ 3002632 h 3003541"/>
              <a:gd name="connsiteX8-41" fmla="*/ 1441538 w 8233029"/>
              <a:gd name="connsiteY8-42" fmla="*/ 2859757 h 3003541"/>
              <a:gd name="connsiteX9-43" fmla="*/ 247738 w 8233029"/>
              <a:gd name="connsiteY9-44" fmla="*/ 2812132 h 3003541"/>
              <a:gd name="connsiteX10-45" fmla="*/ 88 w 8233029"/>
              <a:gd name="connsiteY10-46" fmla="*/ 1164307 h 3003541"/>
              <a:gd name="connsiteX11-47" fmla="*/ 266788 w 8233029"/>
              <a:gd name="connsiteY11-48" fmla="*/ 135607 h 3003541"/>
              <a:gd name="connsiteX0-49" fmla="*/ 267268 w 8233509"/>
              <a:gd name="connsiteY0-50" fmla="*/ 135607 h 3003541"/>
              <a:gd name="connsiteX1-51" fmla="*/ 1153093 w 8233509"/>
              <a:gd name="connsiteY1-52" fmla="*/ 11782 h 3003541"/>
              <a:gd name="connsiteX2-53" fmla="*/ 3924868 w 8233509"/>
              <a:gd name="connsiteY2-54" fmla="*/ 78457 h 3003541"/>
              <a:gd name="connsiteX3-55" fmla="*/ 7039543 w 8233509"/>
              <a:gd name="connsiteY3-56" fmla="*/ 11782 h 3003541"/>
              <a:gd name="connsiteX4-57" fmla="*/ 8077768 w 8233509"/>
              <a:gd name="connsiteY4-58" fmla="*/ 297532 h 3003541"/>
              <a:gd name="connsiteX5-59" fmla="*/ 8144443 w 8233509"/>
              <a:gd name="connsiteY5-60" fmla="*/ 1735807 h 3003541"/>
              <a:gd name="connsiteX6-61" fmla="*/ 7258618 w 8233509"/>
              <a:gd name="connsiteY6-62" fmla="*/ 2831182 h 3003541"/>
              <a:gd name="connsiteX7-63" fmla="*/ 4105843 w 8233509"/>
              <a:gd name="connsiteY7-64" fmla="*/ 3002632 h 3003541"/>
              <a:gd name="connsiteX8-65" fmla="*/ 1442018 w 8233509"/>
              <a:gd name="connsiteY8-66" fmla="*/ 2859757 h 3003541"/>
              <a:gd name="connsiteX9-67" fmla="*/ 241868 w 8233509"/>
              <a:gd name="connsiteY9-68" fmla="*/ 2748632 h 3003541"/>
              <a:gd name="connsiteX10-69" fmla="*/ 568 w 8233509"/>
              <a:gd name="connsiteY10-70" fmla="*/ 1164307 h 3003541"/>
              <a:gd name="connsiteX11-71" fmla="*/ 267268 w 8233509"/>
              <a:gd name="connsiteY11-72" fmla="*/ 135607 h 300354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</a:cxnLst>
            <a:rect l="l" t="t" r="r" b="b"/>
            <a:pathLst>
              <a:path w="8233509" h="3003541">
                <a:moveTo>
                  <a:pt x="267268" y="135607"/>
                </a:moveTo>
                <a:cubicBezTo>
                  <a:pt x="459355" y="-56480"/>
                  <a:pt x="1153093" y="11782"/>
                  <a:pt x="1153093" y="11782"/>
                </a:cubicBezTo>
                <a:cubicBezTo>
                  <a:pt x="1762693" y="2257"/>
                  <a:pt x="2943793" y="78457"/>
                  <a:pt x="3924868" y="78457"/>
                </a:cubicBezTo>
                <a:cubicBezTo>
                  <a:pt x="4905943" y="78457"/>
                  <a:pt x="6347393" y="-24731"/>
                  <a:pt x="7039543" y="11782"/>
                </a:cubicBezTo>
                <a:cubicBezTo>
                  <a:pt x="7731693" y="48294"/>
                  <a:pt x="7893618" y="10195"/>
                  <a:pt x="8077768" y="297532"/>
                </a:cubicBezTo>
                <a:cubicBezTo>
                  <a:pt x="8261918" y="584869"/>
                  <a:pt x="8280968" y="1313532"/>
                  <a:pt x="8144443" y="1735807"/>
                </a:cubicBezTo>
                <a:cubicBezTo>
                  <a:pt x="8007918" y="2158082"/>
                  <a:pt x="7931718" y="2620044"/>
                  <a:pt x="7258618" y="2831182"/>
                </a:cubicBezTo>
                <a:cubicBezTo>
                  <a:pt x="6585518" y="3042320"/>
                  <a:pt x="5075276" y="2997870"/>
                  <a:pt x="4105843" y="3002632"/>
                </a:cubicBezTo>
                <a:cubicBezTo>
                  <a:pt x="3136410" y="3007395"/>
                  <a:pt x="2086014" y="2902090"/>
                  <a:pt x="1442018" y="2859757"/>
                </a:cubicBezTo>
                <a:cubicBezTo>
                  <a:pt x="798022" y="2817424"/>
                  <a:pt x="473643" y="3018507"/>
                  <a:pt x="241868" y="2748632"/>
                </a:cubicBezTo>
                <a:cubicBezTo>
                  <a:pt x="10093" y="2478757"/>
                  <a:pt x="-3665" y="1599811"/>
                  <a:pt x="568" y="1164307"/>
                </a:cubicBezTo>
                <a:cubicBezTo>
                  <a:pt x="4801" y="728803"/>
                  <a:pt x="75181" y="327694"/>
                  <a:pt x="267268" y="135607"/>
                </a:cubicBezTo>
                <a:close/>
              </a:path>
            </a:pathLst>
          </a:custGeom>
          <a:solidFill>
            <a:srgbClr val="FDFCD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218" name="组合 14"/>
          <p:cNvGrpSpPr/>
          <p:nvPr/>
        </p:nvGrpSpPr>
        <p:grpSpPr bwMode="auto">
          <a:xfrm>
            <a:off x="212725" y="200025"/>
            <a:ext cx="4741863" cy="641350"/>
            <a:chOff x="212651" y="200548"/>
            <a:chExt cx="4742121" cy="640827"/>
          </a:xfrm>
        </p:grpSpPr>
        <p:pic>
          <p:nvPicPr>
            <p:cNvPr id="9220" name="图片 13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12651" y="200548"/>
              <a:ext cx="4742121" cy="6408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21" name="Rectangle 16"/>
            <p:cNvSpPr>
              <a:spLocks noChangeArrowheads="1"/>
            </p:cNvSpPr>
            <p:nvPr/>
          </p:nvSpPr>
          <p:spPr bwMode="auto">
            <a:xfrm>
              <a:off x="345670" y="253304"/>
              <a:ext cx="415530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一   游戏激趣</a:t>
              </a:r>
              <a:r>
                <a:rPr lang="en-US" altLang="zh-CN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,</a:t>
              </a:r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感知规律</a:t>
              </a:r>
              <a:endParaRPr lang="zh-CN" altLang="en-US" sz="28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1677" y="1735076"/>
            <a:ext cx="2334490" cy="233449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1372" y="1719922"/>
            <a:ext cx="2359697" cy="2359697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4996180" y="1920256"/>
            <a:ext cx="2057400" cy="449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2000" dirty="0">
                <a:latin typeface="+mj-ea"/>
                <a:ea typeface="+mj-ea"/>
              </a:rPr>
              <a:t>翻动次数</a:t>
            </a:r>
            <a:endParaRPr lang="zh-CN" altLang="en-US" sz="2000" dirty="0">
              <a:latin typeface="+mj-ea"/>
              <a:ea typeface="+mj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87635" y="889850"/>
            <a:ext cx="8373436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 eaLnBrk="1" hangingPunct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猜一猜，翻动</a:t>
            </a:r>
            <a:r>
              <a:rPr lang="en-US" altLang="zh-CN" sz="24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8</a:t>
            </a: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次后，杯口朝上还是朝下？</a:t>
            </a:r>
            <a:r>
              <a:rPr lang="en-US" altLang="zh-CN" sz="24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11</a:t>
            </a: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次呢？</a:t>
            </a:r>
            <a:endParaRPr lang="zh-CN" altLang="en-US" sz="2400" b="1" dirty="0">
              <a:solidFill>
                <a:schemeClr val="accent6">
                  <a:lumMod val="75000"/>
                </a:schemeClr>
              </a:solidFill>
              <a:latin typeface="+mn-lt"/>
              <a:ea typeface="+mn-ea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320002" y="1595528"/>
            <a:ext cx="980147" cy="2474038"/>
            <a:chOff x="444450" y="1575013"/>
            <a:chExt cx="980147" cy="2474038"/>
          </a:xfrm>
        </p:grpSpPr>
        <p:sp>
          <p:nvSpPr>
            <p:cNvPr id="17" name="任意多边形: 形状 16"/>
            <p:cNvSpPr/>
            <p:nvPr/>
          </p:nvSpPr>
          <p:spPr>
            <a:xfrm>
              <a:off x="444450" y="1575013"/>
              <a:ext cx="980147" cy="2474038"/>
            </a:xfrm>
            <a:custGeom>
              <a:avLst/>
              <a:gdLst>
                <a:gd name="connsiteX0" fmla="*/ 195008 w 980147"/>
                <a:gd name="connsiteY0" fmla="*/ 124567 h 1936044"/>
                <a:gd name="connsiteX1" fmla="*/ 480758 w 980147"/>
                <a:gd name="connsiteY1" fmla="*/ 7092 h 1936044"/>
                <a:gd name="connsiteX2" fmla="*/ 795083 w 980147"/>
                <a:gd name="connsiteY2" fmla="*/ 73767 h 1936044"/>
                <a:gd name="connsiteX3" fmla="*/ 934783 w 980147"/>
                <a:gd name="connsiteY3" fmla="*/ 562717 h 1936044"/>
                <a:gd name="connsiteX4" fmla="*/ 976058 w 980147"/>
                <a:gd name="connsiteY4" fmla="*/ 1242167 h 1936044"/>
                <a:gd name="connsiteX5" fmla="*/ 849058 w 980147"/>
                <a:gd name="connsiteY5" fmla="*/ 1743817 h 1936044"/>
                <a:gd name="connsiteX6" fmla="*/ 388683 w 980147"/>
                <a:gd name="connsiteY6" fmla="*/ 1915267 h 1936044"/>
                <a:gd name="connsiteX7" fmla="*/ 77533 w 980147"/>
                <a:gd name="connsiteY7" fmla="*/ 1308842 h 1936044"/>
                <a:gd name="connsiteX8" fmla="*/ 7683 w 980147"/>
                <a:gd name="connsiteY8" fmla="*/ 451592 h 1936044"/>
                <a:gd name="connsiteX9" fmla="*/ 195008 w 980147"/>
                <a:gd name="connsiteY9" fmla="*/ 124567 h 1936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80147" h="1936044">
                  <a:moveTo>
                    <a:pt x="195008" y="124567"/>
                  </a:moveTo>
                  <a:cubicBezTo>
                    <a:pt x="273854" y="50484"/>
                    <a:pt x="380746" y="15559"/>
                    <a:pt x="480758" y="7092"/>
                  </a:cubicBezTo>
                  <a:cubicBezTo>
                    <a:pt x="580771" y="-1375"/>
                    <a:pt x="719412" y="-18837"/>
                    <a:pt x="795083" y="73767"/>
                  </a:cubicBezTo>
                  <a:cubicBezTo>
                    <a:pt x="870754" y="166371"/>
                    <a:pt x="904621" y="367984"/>
                    <a:pt x="934783" y="562717"/>
                  </a:cubicBezTo>
                  <a:cubicBezTo>
                    <a:pt x="964945" y="757450"/>
                    <a:pt x="990345" y="1045317"/>
                    <a:pt x="976058" y="1242167"/>
                  </a:cubicBezTo>
                  <a:cubicBezTo>
                    <a:pt x="961771" y="1439017"/>
                    <a:pt x="946954" y="1631634"/>
                    <a:pt x="849058" y="1743817"/>
                  </a:cubicBezTo>
                  <a:cubicBezTo>
                    <a:pt x="751162" y="1856000"/>
                    <a:pt x="517271" y="1987763"/>
                    <a:pt x="388683" y="1915267"/>
                  </a:cubicBezTo>
                  <a:cubicBezTo>
                    <a:pt x="260095" y="1842771"/>
                    <a:pt x="141033" y="1552788"/>
                    <a:pt x="77533" y="1308842"/>
                  </a:cubicBezTo>
                  <a:cubicBezTo>
                    <a:pt x="14033" y="1064896"/>
                    <a:pt x="-15071" y="651617"/>
                    <a:pt x="7683" y="451592"/>
                  </a:cubicBezTo>
                  <a:cubicBezTo>
                    <a:pt x="30437" y="251567"/>
                    <a:pt x="116162" y="198650"/>
                    <a:pt x="195008" y="124567"/>
                  </a:cubicBezTo>
                  <a:close/>
                </a:path>
              </a:pathLst>
            </a:custGeom>
            <a:solidFill>
              <a:srgbClr val="67CD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667354" y="1666980"/>
              <a:ext cx="596702" cy="226993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l" eaLnBrk="1" hangingPunct="1">
                <a:lnSpc>
                  <a:spcPct val="130000"/>
                </a:lnSpc>
              </a:pPr>
              <a:r>
                <a:rPr lang="zh-CN" altLang="en-US" sz="2400" b="1" dirty="0">
                  <a:solidFill>
                    <a:schemeClr val="bg1"/>
                  </a:solidFill>
                  <a:latin typeface="+mj-ea"/>
                  <a:ea typeface="+mj-ea"/>
                </a:rPr>
                <a:t>“翻杯子”游戏</a:t>
              </a:r>
              <a:endParaRPr lang="zh-CN" altLang="en-US" sz="24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6434455" y="1920256"/>
            <a:ext cx="2057400" cy="449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2000" dirty="0">
                <a:latin typeface="+mj-ea"/>
                <a:ea typeface="+mj-ea"/>
              </a:rPr>
              <a:t>杯口朝向</a:t>
            </a:r>
            <a:endParaRPr lang="zh-CN" altLang="en-US" sz="2000" dirty="0">
              <a:latin typeface="+mj-ea"/>
              <a:ea typeface="+mj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567680" y="2272060"/>
            <a:ext cx="914400" cy="452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2000" dirty="0">
                <a:latin typeface="+mn-lt"/>
                <a:ea typeface="+mn-ea"/>
              </a:rPr>
              <a:t>1</a:t>
            </a:r>
            <a:endParaRPr lang="zh-CN" altLang="en-US" sz="2000" dirty="0">
              <a:latin typeface="+mn-lt"/>
              <a:ea typeface="+mn-ea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056864" y="2272060"/>
            <a:ext cx="914400" cy="449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2000" dirty="0">
                <a:latin typeface="+mn-lt"/>
                <a:ea typeface="+mn-ea"/>
              </a:rPr>
              <a:t>下</a:t>
            </a:r>
            <a:endParaRPr lang="zh-CN" altLang="en-US" sz="2000" dirty="0">
              <a:latin typeface="+mn-lt"/>
              <a:ea typeface="+mn-ea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567680" y="2690998"/>
            <a:ext cx="914400" cy="452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2000" dirty="0">
                <a:latin typeface="+mn-lt"/>
                <a:ea typeface="+mn-ea"/>
              </a:rPr>
              <a:t>2</a:t>
            </a:r>
            <a:endParaRPr lang="zh-CN" altLang="en-US" sz="2000" dirty="0">
              <a:latin typeface="+mn-lt"/>
              <a:ea typeface="+mn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056864" y="2690998"/>
            <a:ext cx="914400" cy="449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2000" dirty="0">
                <a:latin typeface="+mn-lt"/>
                <a:ea typeface="+mn-ea"/>
              </a:rPr>
              <a:t>上</a:t>
            </a:r>
            <a:endParaRPr lang="zh-CN" altLang="en-US" sz="2000" dirty="0">
              <a:latin typeface="+mn-lt"/>
              <a:ea typeface="+mn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567680" y="3072231"/>
            <a:ext cx="914400" cy="452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2000" dirty="0">
                <a:latin typeface="+mn-lt"/>
                <a:ea typeface="+mn-ea"/>
              </a:rPr>
              <a:t>3</a:t>
            </a:r>
            <a:endParaRPr lang="zh-CN" altLang="en-US" sz="2000" dirty="0">
              <a:latin typeface="+mn-lt"/>
              <a:ea typeface="+mn-ea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7056864" y="3072231"/>
            <a:ext cx="914400" cy="449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2000" dirty="0">
                <a:latin typeface="+mn-lt"/>
                <a:ea typeface="+mn-ea"/>
              </a:rPr>
              <a:t>下</a:t>
            </a:r>
            <a:endParaRPr lang="zh-CN" altLang="en-US" sz="2000" dirty="0">
              <a:latin typeface="+mn-lt"/>
              <a:ea typeface="+mn-ea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567680" y="3479789"/>
            <a:ext cx="914400" cy="452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2000" dirty="0">
                <a:latin typeface="+mn-lt"/>
                <a:ea typeface="+mn-ea"/>
              </a:rPr>
              <a:t>4</a:t>
            </a:r>
            <a:endParaRPr lang="zh-CN" altLang="en-US" sz="2000" dirty="0">
              <a:latin typeface="+mn-lt"/>
              <a:ea typeface="+mn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056864" y="3479789"/>
            <a:ext cx="914400" cy="449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2000" dirty="0">
                <a:latin typeface="+mn-lt"/>
                <a:ea typeface="+mn-ea"/>
              </a:rPr>
              <a:t>上</a:t>
            </a:r>
            <a:endParaRPr lang="zh-CN" altLang="en-US" sz="2000" dirty="0">
              <a:latin typeface="+mn-lt"/>
              <a:ea typeface="+mn-ea"/>
            </a:endParaRPr>
          </a:p>
        </p:txBody>
      </p:sp>
      <p:cxnSp>
        <p:nvCxnSpPr>
          <p:cNvPr id="31" name="直接连接符 30"/>
          <p:cNvCxnSpPr/>
          <p:nvPr/>
        </p:nvCxnSpPr>
        <p:spPr>
          <a:xfrm>
            <a:off x="5396242" y="1991499"/>
            <a:ext cx="281178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5396242" y="2369674"/>
            <a:ext cx="281178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>
            <a:off x="5396242" y="2747849"/>
            <a:ext cx="281178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5396242" y="3126024"/>
            <a:ext cx="281178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5396242" y="3504199"/>
            <a:ext cx="281178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>
            <a:off x="5396242" y="3882374"/>
            <a:ext cx="281178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 rot="5400000">
            <a:off x="5857132" y="2936499"/>
            <a:ext cx="189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87635" y="451949"/>
            <a:ext cx="8373436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 eaLnBrk="1" hangingPunct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如果杯子翻动</a:t>
            </a:r>
            <a:r>
              <a:rPr lang="en-US" altLang="zh-CN" sz="24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100</a:t>
            </a: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次后，杯口朝哪里？</a:t>
            </a:r>
            <a:r>
              <a:rPr lang="en-US" altLang="zh-CN" sz="24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119</a:t>
            </a: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次呢？</a:t>
            </a:r>
            <a:endParaRPr lang="zh-CN" altLang="en-US" sz="2400" b="1" dirty="0">
              <a:solidFill>
                <a:schemeClr val="accent6">
                  <a:lumMod val="75000"/>
                </a:schemeClr>
              </a:solidFill>
              <a:latin typeface="+mn-lt"/>
              <a:ea typeface="+mn-ea"/>
            </a:endParaRPr>
          </a:p>
        </p:txBody>
      </p:sp>
      <p:graphicFrame>
        <p:nvGraphicFramePr>
          <p:cNvPr id="3" name="表格 3"/>
          <p:cNvGraphicFramePr>
            <a:graphicFrameLocks noGrp="1"/>
          </p:cNvGraphicFramePr>
          <p:nvPr/>
        </p:nvGraphicFramePr>
        <p:xfrm>
          <a:off x="853440" y="1583690"/>
          <a:ext cx="3634740" cy="1854200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1817370"/>
                <a:gridCol w="181737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b="0" dirty="0">
                          <a:latin typeface="+mj-ea"/>
                          <a:ea typeface="+mj-ea"/>
                        </a:rPr>
                        <a:t>翻动次数</a:t>
                      </a:r>
                      <a:endParaRPr lang="zh-CN" altLang="en-US" b="0" dirty="0">
                        <a:latin typeface="+mj-ea"/>
                        <a:ea typeface="+mj-ea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0" dirty="0">
                          <a:latin typeface="+mj-ea"/>
                          <a:ea typeface="+mj-ea"/>
                        </a:rPr>
                        <a:t>杯口朝向</a:t>
                      </a:r>
                      <a:endParaRPr lang="zh-CN" altLang="en-US" b="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</a:t>
                      </a:r>
                      <a:endParaRPr lang="zh-CN" altLang="en-US" dirty="0"/>
                    </a:p>
                  </a:txBody>
                  <a:tcPr anchor="ctr">
                    <a:lnR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下</a:t>
                      </a:r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2</a:t>
                      </a:r>
                      <a:endParaRPr lang="zh-CN" altLang="en-US" dirty="0"/>
                    </a:p>
                  </a:txBody>
                  <a:tcPr anchor="ctr">
                    <a:lnR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上</a:t>
                      </a:r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3</a:t>
                      </a:r>
                      <a:endParaRPr lang="zh-CN" altLang="en-US" dirty="0"/>
                    </a:p>
                  </a:txBody>
                  <a:tcPr anchor="ctr">
                    <a:lnR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下</a:t>
                      </a:r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4</a:t>
                      </a:r>
                      <a:endParaRPr lang="zh-CN" altLang="en-US" dirty="0"/>
                    </a:p>
                  </a:txBody>
                  <a:tcPr anchor="ctr">
                    <a:lnR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上</a:t>
                      </a:r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4655820" y="1583690"/>
          <a:ext cx="3634740" cy="1854200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1817370"/>
                <a:gridCol w="181737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b="0" dirty="0">
                          <a:latin typeface="+mj-ea"/>
                          <a:ea typeface="+mj-ea"/>
                        </a:rPr>
                        <a:t>翻动次数</a:t>
                      </a:r>
                      <a:endParaRPr lang="zh-CN" altLang="en-US" b="0" dirty="0">
                        <a:latin typeface="+mj-ea"/>
                        <a:ea typeface="+mj-ea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0" dirty="0">
                          <a:latin typeface="+mj-ea"/>
                          <a:ea typeface="+mj-ea"/>
                        </a:rPr>
                        <a:t>杯口朝向</a:t>
                      </a:r>
                      <a:endParaRPr lang="zh-CN" altLang="en-US" b="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5</a:t>
                      </a:r>
                      <a:endParaRPr lang="zh-CN" altLang="en-US" dirty="0"/>
                    </a:p>
                  </a:txBody>
                  <a:tcPr anchor="ctr">
                    <a:lnR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下</a:t>
                      </a:r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6</a:t>
                      </a:r>
                      <a:endParaRPr lang="zh-CN" altLang="en-US" dirty="0"/>
                    </a:p>
                  </a:txBody>
                  <a:tcPr anchor="ctr">
                    <a:lnR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上</a:t>
                      </a:r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7</a:t>
                      </a:r>
                      <a:endParaRPr lang="zh-CN" altLang="en-US" dirty="0"/>
                    </a:p>
                  </a:txBody>
                  <a:tcPr anchor="ctr">
                    <a:lnR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下</a:t>
                      </a:r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8</a:t>
                      </a:r>
                      <a:endParaRPr lang="zh-CN" altLang="en-US" dirty="0"/>
                    </a:p>
                  </a:txBody>
                  <a:tcPr anchor="ctr">
                    <a:lnR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上</a:t>
                      </a:r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4114800" y="3437890"/>
            <a:ext cx="914400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+mn-ea"/>
              </a:rPr>
              <a:t>······</a:t>
            </a:r>
            <a:endParaRPr lang="zh-CN" altLang="en-US" sz="2400" b="1" dirty="0">
              <a:latin typeface="+mn-lt"/>
              <a:ea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01039" y="976516"/>
            <a:ext cx="8846821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没有翻杯子，你们就能确定杯口朝上还是朝下，为什么呢？</a:t>
            </a:r>
            <a:endParaRPr lang="zh-CN" altLang="en-US" sz="2400" b="1" dirty="0">
              <a:solidFill>
                <a:schemeClr val="accent6">
                  <a:lumMod val="7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53440" y="3906560"/>
            <a:ext cx="7437120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n-ea"/>
              </a:rPr>
              <a:t>翻动奇数次，杯口朝下；翻动偶数次，杯口朝上。</a:t>
            </a:r>
            <a:endParaRPr lang="zh-CN" altLang="en-US" sz="2400" b="1" dirty="0">
              <a:solidFill>
                <a:srgbClr val="0000FF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8"/>
          <p:cNvGrpSpPr/>
          <p:nvPr/>
        </p:nvGrpSpPr>
        <p:grpSpPr bwMode="auto">
          <a:xfrm>
            <a:off x="212725" y="200025"/>
            <a:ext cx="4741863" cy="641350"/>
            <a:chOff x="212651" y="200548"/>
            <a:chExt cx="4742121" cy="640827"/>
          </a:xfrm>
        </p:grpSpPr>
        <p:pic>
          <p:nvPicPr>
            <p:cNvPr id="3" name="图片 19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12651" y="200548"/>
              <a:ext cx="4742121" cy="6408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345670" y="253304"/>
              <a:ext cx="4335077" cy="5227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8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二   自主探究，发现规律</a:t>
              </a:r>
              <a:endPara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5" name="Picture 2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2440" y="1232287"/>
            <a:ext cx="419815" cy="419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22"/>
          <p:cNvSpPr txBox="1">
            <a:spLocks noChangeArrowheads="1"/>
          </p:cNvSpPr>
          <p:nvPr/>
        </p:nvSpPr>
        <p:spPr bwMode="auto">
          <a:xfrm>
            <a:off x="990600" y="1183929"/>
            <a:ext cx="7738230" cy="93634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algn="just">
              <a:lnSpc>
                <a:spcPct val="120000"/>
              </a:lnSpc>
              <a:defRPr/>
            </a:pPr>
            <a:r>
              <a:rPr lang="zh-CN" altLang="en-US" sz="2400" b="1" dirty="0">
                <a:solidFill>
                  <a:schemeClr val="tx1"/>
                </a:solidFill>
                <a:latin typeface="+mn-lt"/>
                <a:ea typeface="黑体" panose="02010609060101010101" pitchFamily="49" charset="-122"/>
              </a:rPr>
              <a:t>奇数与偶数的和是奇数还是偶数？奇数与奇数的和是奇数还是偶数？偶数与偶数的和呢？</a:t>
            </a:r>
            <a:endParaRPr lang="zh-CN" altLang="en-US" sz="2400" b="1" dirty="0">
              <a:solidFill>
                <a:schemeClr val="tx1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53712" y="2966832"/>
            <a:ext cx="8373436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 eaLnBrk="1" hangingPunct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题目让我们探究什么？</a:t>
            </a:r>
            <a:endParaRPr lang="zh-CN" altLang="en-US" sz="2400" b="1" dirty="0">
              <a:solidFill>
                <a:schemeClr val="accent6">
                  <a:lumMod val="7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235112" y="2966832"/>
            <a:ext cx="8373436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需要探究“偶数与奇数的和”吗？</a:t>
            </a:r>
            <a:endParaRPr lang="zh-CN" altLang="en-US" sz="2400" b="1" dirty="0">
              <a:solidFill>
                <a:schemeClr val="accent6">
                  <a:lumMod val="75000"/>
                </a:schemeClr>
              </a:solidFill>
              <a:latin typeface="+mn-lt"/>
              <a:ea typeface="+mn-ea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156" y="2389617"/>
            <a:ext cx="1990001" cy="388023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1013460" y="3664948"/>
            <a:ext cx="8130540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你可以将三个问题用算式表征吗？</a:t>
            </a:r>
            <a:endParaRPr lang="zh-CN" altLang="en-US" sz="2400" b="1" dirty="0">
              <a:solidFill>
                <a:schemeClr val="accent6">
                  <a:lumMod val="75000"/>
                </a:schemeClr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/>
          <p:cNvSpPr txBox="1">
            <a:spLocks noChangeArrowheads="1"/>
          </p:cNvSpPr>
          <p:nvPr/>
        </p:nvSpPr>
        <p:spPr bwMode="auto">
          <a:xfrm>
            <a:off x="1981369" y="1229167"/>
            <a:ext cx="3657431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奇数＋偶数＝？</a:t>
            </a:r>
            <a:endParaRPr lang="zh-CN" altLang="en-US" sz="32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5" name="TextBox 14"/>
          <p:cNvSpPr txBox="1">
            <a:spLocks noChangeArrowheads="1"/>
          </p:cNvSpPr>
          <p:nvPr/>
        </p:nvSpPr>
        <p:spPr bwMode="auto">
          <a:xfrm>
            <a:off x="6850635" y="1690477"/>
            <a:ext cx="1418296" cy="881273"/>
          </a:xfrm>
          <a:prstGeom prst="ellipse">
            <a:avLst/>
          </a:prstGeom>
          <a:solidFill>
            <a:srgbClr val="FF9933"/>
          </a:solidFill>
          <a:ln w="19050">
            <a:noFill/>
            <a:miter lim="800000"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chemeClr val="bg1"/>
                </a:solidFill>
                <a:latin typeface="+mn-lt"/>
                <a:ea typeface="楷体" panose="02010609060101010101" pitchFamily="49" charset="-122"/>
              </a:rPr>
              <a:t>奇数</a:t>
            </a:r>
            <a:endParaRPr lang="zh-CN" altLang="en-US" sz="3200" b="1" dirty="0">
              <a:solidFill>
                <a:schemeClr val="bg1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6" name="TextBox 15"/>
          <p:cNvSpPr txBox="1">
            <a:spLocks noChangeArrowheads="1"/>
          </p:cNvSpPr>
          <p:nvPr/>
        </p:nvSpPr>
        <p:spPr bwMode="auto">
          <a:xfrm>
            <a:off x="6850635" y="3007407"/>
            <a:ext cx="1418296" cy="881273"/>
          </a:xfrm>
          <a:prstGeom prst="ellipse">
            <a:avLst/>
          </a:prstGeom>
          <a:solidFill>
            <a:srgbClr val="FF9933"/>
          </a:solidFill>
          <a:ln w="19050">
            <a:noFill/>
            <a:miter lim="800000"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chemeClr val="bg1"/>
                </a:solidFill>
                <a:latin typeface="+mn-lt"/>
                <a:ea typeface="楷体" panose="02010609060101010101" pitchFamily="49" charset="-122"/>
              </a:rPr>
              <a:t>偶数</a:t>
            </a:r>
            <a:endParaRPr lang="zh-CN" altLang="en-US" sz="3200" b="1" dirty="0">
              <a:solidFill>
                <a:schemeClr val="bg1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7" name="TextBox 18"/>
          <p:cNvSpPr txBox="1">
            <a:spLocks noChangeArrowheads="1"/>
          </p:cNvSpPr>
          <p:nvPr/>
        </p:nvSpPr>
        <p:spPr bwMode="auto">
          <a:xfrm>
            <a:off x="1981369" y="2435414"/>
            <a:ext cx="3657431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奇数＋奇数＝？</a:t>
            </a:r>
            <a:endParaRPr lang="zh-CN" altLang="en-US" sz="32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8" name="TextBox 25"/>
          <p:cNvSpPr txBox="1">
            <a:spLocks noChangeArrowheads="1"/>
          </p:cNvSpPr>
          <p:nvPr/>
        </p:nvSpPr>
        <p:spPr bwMode="auto">
          <a:xfrm>
            <a:off x="1981369" y="3641660"/>
            <a:ext cx="3657431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偶数＋偶数＝？</a:t>
            </a:r>
            <a:endParaRPr lang="zh-CN" altLang="en-US" sz="3200" b="1" dirty="0">
              <a:latin typeface="+mn-lt"/>
              <a:ea typeface="楷体" panose="02010609060101010101" pitchFamily="49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136" y="356625"/>
            <a:ext cx="2659186" cy="51850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: 圆角 8"/>
          <p:cNvSpPr/>
          <p:nvPr/>
        </p:nvSpPr>
        <p:spPr>
          <a:xfrm>
            <a:off x="1043940" y="2458052"/>
            <a:ext cx="7056120" cy="2137410"/>
          </a:xfrm>
          <a:prstGeom prst="roundRect">
            <a:avLst>
              <a:gd name="adj" fmla="val 11676"/>
            </a:avLst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3136" y="358856"/>
            <a:ext cx="2659186" cy="514043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91490" y="963930"/>
            <a:ext cx="4301490" cy="401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b="1" dirty="0">
                <a:latin typeface="+mj-ea"/>
                <a:ea typeface="+mj-ea"/>
              </a:rPr>
              <a:t>（</a:t>
            </a:r>
            <a:r>
              <a:rPr lang="en-US" altLang="zh-CN" b="1" dirty="0">
                <a:latin typeface="+mj-ea"/>
                <a:ea typeface="+mj-ea"/>
              </a:rPr>
              <a:t>1</a:t>
            </a:r>
            <a:r>
              <a:rPr lang="zh-CN" altLang="en-US" b="1" dirty="0">
                <a:latin typeface="+mj-ea"/>
                <a:ea typeface="+mj-ea"/>
              </a:rPr>
              <a:t>）举例探索，初步感受。</a:t>
            </a:r>
            <a:endParaRPr lang="zh-CN" altLang="en-US" b="1" dirty="0">
              <a:latin typeface="+mj-ea"/>
              <a:ea typeface="+mj-ea"/>
            </a:endParaRPr>
          </a:p>
        </p:txBody>
      </p:sp>
      <p:sp>
        <p:nvSpPr>
          <p:cNvPr id="5" name="TextBox 5"/>
          <p:cNvSpPr txBox="1">
            <a:spLocks noChangeArrowheads="1"/>
          </p:cNvSpPr>
          <p:nvPr/>
        </p:nvSpPr>
        <p:spPr bwMode="auto">
          <a:xfrm>
            <a:off x="2179489" y="2694647"/>
            <a:ext cx="3657431" cy="4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奇数＋偶数＝？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6" name="TextBox 18"/>
          <p:cNvSpPr txBox="1">
            <a:spLocks noChangeArrowheads="1"/>
          </p:cNvSpPr>
          <p:nvPr/>
        </p:nvSpPr>
        <p:spPr bwMode="auto">
          <a:xfrm>
            <a:off x="2179489" y="3306534"/>
            <a:ext cx="3657431" cy="4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奇数＋奇数＝？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7" name="TextBox 25"/>
          <p:cNvSpPr txBox="1">
            <a:spLocks noChangeArrowheads="1"/>
          </p:cNvSpPr>
          <p:nvPr/>
        </p:nvSpPr>
        <p:spPr bwMode="auto">
          <a:xfrm>
            <a:off x="2179489" y="3918421"/>
            <a:ext cx="3657431" cy="4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偶数＋偶数＝？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53712" y="1365258"/>
            <a:ext cx="8055948" cy="1000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 eaLnBrk="1" hangingPunct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任意写几道两个除</a:t>
            </a:r>
            <a:r>
              <a:rPr lang="en-US" altLang="zh-CN" sz="24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0</a:t>
            </a: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以外的自然数相加的算式，看看它们的结果是奇数还是偶数。稍后展示交流。</a:t>
            </a:r>
            <a:endParaRPr lang="zh-CN" altLang="en-US" sz="2400" b="1" dirty="0">
              <a:solidFill>
                <a:schemeClr val="accent6">
                  <a:lumMod val="7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0" name="TextBox 14"/>
          <p:cNvSpPr txBox="1">
            <a:spLocks noChangeArrowheads="1"/>
          </p:cNvSpPr>
          <p:nvPr/>
        </p:nvSpPr>
        <p:spPr bwMode="auto">
          <a:xfrm>
            <a:off x="6568441" y="2941221"/>
            <a:ext cx="929639" cy="552531"/>
          </a:xfrm>
          <a:prstGeom prst="ellipse">
            <a:avLst/>
          </a:prstGeom>
          <a:solidFill>
            <a:srgbClr val="FF9933"/>
          </a:solidFill>
          <a:ln w="19050">
            <a:noFill/>
            <a:miter lim="800000"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b="1" dirty="0">
                <a:solidFill>
                  <a:schemeClr val="bg1"/>
                </a:solidFill>
                <a:latin typeface="+mn-lt"/>
                <a:ea typeface="楷体" panose="02010609060101010101" pitchFamily="49" charset="-122"/>
              </a:rPr>
              <a:t>奇数</a:t>
            </a:r>
            <a:endParaRPr lang="zh-CN" altLang="en-US" b="1" dirty="0">
              <a:solidFill>
                <a:schemeClr val="bg1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1" name="TextBox 15"/>
          <p:cNvSpPr txBox="1">
            <a:spLocks noChangeArrowheads="1"/>
          </p:cNvSpPr>
          <p:nvPr/>
        </p:nvSpPr>
        <p:spPr bwMode="auto">
          <a:xfrm>
            <a:off x="6568441" y="3642155"/>
            <a:ext cx="929639" cy="552531"/>
          </a:xfrm>
          <a:prstGeom prst="ellipse">
            <a:avLst/>
          </a:prstGeom>
          <a:solidFill>
            <a:srgbClr val="FF9933"/>
          </a:solidFill>
          <a:ln w="19050">
            <a:noFill/>
            <a:miter lim="800000"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b="1" dirty="0">
                <a:solidFill>
                  <a:schemeClr val="bg1"/>
                </a:solidFill>
                <a:latin typeface="+mn-lt"/>
                <a:ea typeface="楷体" panose="02010609060101010101" pitchFamily="49" charset="-122"/>
              </a:rPr>
              <a:t>偶数</a:t>
            </a:r>
            <a:endParaRPr lang="zh-CN" altLang="en-US" b="1" dirty="0">
              <a:solidFill>
                <a:schemeClr val="bg1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2" name="TextBox 14"/>
          <p:cNvSpPr txBox="1">
            <a:spLocks noChangeArrowheads="1"/>
          </p:cNvSpPr>
          <p:nvPr/>
        </p:nvSpPr>
        <p:spPr bwMode="auto">
          <a:xfrm>
            <a:off x="4339590" y="2679494"/>
            <a:ext cx="929639" cy="552531"/>
          </a:xfrm>
          <a:prstGeom prst="ellipse">
            <a:avLst/>
          </a:prstGeom>
          <a:solidFill>
            <a:srgbClr val="FF9933"/>
          </a:solidFill>
          <a:ln w="19050">
            <a:noFill/>
            <a:miter lim="800000"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b="1" dirty="0">
                <a:solidFill>
                  <a:schemeClr val="bg1"/>
                </a:solidFill>
                <a:latin typeface="+mn-lt"/>
                <a:ea typeface="楷体" panose="02010609060101010101" pitchFamily="49" charset="-122"/>
              </a:rPr>
              <a:t>奇数</a:t>
            </a:r>
            <a:endParaRPr lang="zh-CN" altLang="en-US" b="1" dirty="0">
              <a:solidFill>
                <a:schemeClr val="bg1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3" name="TextBox 15"/>
          <p:cNvSpPr txBox="1">
            <a:spLocks noChangeArrowheads="1"/>
          </p:cNvSpPr>
          <p:nvPr/>
        </p:nvSpPr>
        <p:spPr bwMode="auto">
          <a:xfrm>
            <a:off x="4339589" y="3306534"/>
            <a:ext cx="929639" cy="552531"/>
          </a:xfrm>
          <a:prstGeom prst="ellipse">
            <a:avLst/>
          </a:prstGeom>
          <a:solidFill>
            <a:srgbClr val="FF9933"/>
          </a:solidFill>
          <a:ln w="19050">
            <a:noFill/>
            <a:miter lim="800000"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b="1" dirty="0">
                <a:solidFill>
                  <a:schemeClr val="bg1"/>
                </a:solidFill>
                <a:latin typeface="+mn-lt"/>
                <a:ea typeface="楷体" panose="02010609060101010101" pitchFamily="49" charset="-122"/>
              </a:rPr>
              <a:t>偶数</a:t>
            </a:r>
            <a:endParaRPr lang="zh-CN" altLang="en-US" b="1" dirty="0">
              <a:solidFill>
                <a:schemeClr val="bg1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4" name="TextBox 15"/>
          <p:cNvSpPr txBox="1">
            <a:spLocks noChangeArrowheads="1"/>
          </p:cNvSpPr>
          <p:nvPr/>
        </p:nvSpPr>
        <p:spPr bwMode="auto">
          <a:xfrm>
            <a:off x="4328160" y="3930701"/>
            <a:ext cx="929639" cy="552531"/>
          </a:xfrm>
          <a:prstGeom prst="ellipse">
            <a:avLst/>
          </a:prstGeom>
          <a:solidFill>
            <a:srgbClr val="FF9933"/>
          </a:solidFill>
          <a:ln w="19050">
            <a:noFill/>
            <a:miter lim="800000"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b="1" dirty="0">
                <a:solidFill>
                  <a:schemeClr val="bg1"/>
                </a:solidFill>
                <a:latin typeface="+mn-lt"/>
                <a:ea typeface="楷体" panose="02010609060101010101" pitchFamily="49" charset="-122"/>
              </a:rPr>
              <a:t>偶数</a:t>
            </a:r>
            <a:endParaRPr lang="zh-CN" altLang="en-US" b="1" dirty="0">
              <a:solidFill>
                <a:schemeClr val="bg1"/>
              </a:solidFill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1.35802E-6 L 0.24548 0.04815 " pathEditMode="relative" rAng="0" ptsTypes="AA">
                                      <p:cBhvr>
                                        <p:cTn id="13" dur="50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74" y="2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4.93827E-6 L 0.24392 0.06513 " pathEditMode="relative" rAng="0" ptsTypes="AA">
                                      <p:cBhvr>
                                        <p:cTn id="19" dur="50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88" y="32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1.23457E-6 L 0.24497 -0.05617 " pathEditMode="relative" rAng="0" ptsTypes="AA">
                                      <p:cBhvr>
                                        <p:cTn id="25" dur="50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40" y="-28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91490" y="384810"/>
            <a:ext cx="4301490" cy="401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b="1" dirty="0">
                <a:latin typeface="+mj-ea"/>
                <a:ea typeface="+mj-ea"/>
              </a:rPr>
              <a:t>（</a:t>
            </a:r>
            <a:r>
              <a:rPr lang="en-US" altLang="zh-CN" b="1" dirty="0">
                <a:latin typeface="+mj-ea"/>
                <a:ea typeface="+mj-ea"/>
              </a:rPr>
              <a:t>2</a:t>
            </a:r>
            <a:r>
              <a:rPr lang="zh-CN" altLang="en-US" b="1" dirty="0">
                <a:latin typeface="+mj-ea"/>
                <a:ea typeface="+mj-ea"/>
              </a:rPr>
              <a:t>）寻找依据，发现规律。</a:t>
            </a:r>
            <a:endParaRPr lang="zh-CN" altLang="en-US" b="1" dirty="0">
              <a:latin typeface="+mj-ea"/>
              <a:ea typeface="+mj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53712" y="854718"/>
            <a:ext cx="8055948" cy="1000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 eaLnBrk="1" hangingPunct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同学们用举例的方法发现了一些规律，这些规律是不是具有普遍性呢？可以用哪些方法验证？</a:t>
            </a:r>
            <a:endParaRPr lang="zh-CN" altLang="en-US" sz="2400" b="1" dirty="0">
              <a:solidFill>
                <a:schemeClr val="accent6">
                  <a:lumMod val="7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4" name="矩形: 圆角 3"/>
          <p:cNvSpPr/>
          <p:nvPr/>
        </p:nvSpPr>
        <p:spPr>
          <a:xfrm>
            <a:off x="1043940" y="2092292"/>
            <a:ext cx="7056120" cy="2137410"/>
          </a:xfrm>
          <a:prstGeom prst="roundRect">
            <a:avLst>
              <a:gd name="adj" fmla="val 11676"/>
            </a:avLst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5"/>
          <p:cNvSpPr txBox="1">
            <a:spLocks noChangeArrowheads="1"/>
          </p:cNvSpPr>
          <p:nvPr/>
        </p:nvSpPr>
        <p:spPr bwMode="auto">
          <a:xfrm>
            <a:off x="2743284" y="2328887"/>
            <a:ext cx="3657431" cy="4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奇数＋偶数＝？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6" name="TextBox 18"/>
          <p:cNvSpPr txBox="1">
            <a:spLocks noChangeArrowheads="1"/>
          </p:cNvSpPr>
          <p:nvPr/>
        </p:nvSpPr>
        <p:spPr bwMode="auto">
          <a:xfrm>
            <a:off x="2743284" y="2940774"/>
            <a:ext cx="3657431" cy="4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奇数＋奇数＝？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7" name="TextBox 25"/>
          <p:cNvSpPr txBox="1">
            <a:spLocks noChangeArrowheads="1"/>
          </p:cNvSpPr>
          <p:nvPr/>
        </p:nvSpPr>
        <p:spPr bwMode="auto">
          <a:xfrm>
            <a:off x="2743284" y="3552661"/>
            <a:ext cx="3657431" cy="4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偶数＋偶数＝？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8" name="TextBox 14"/>
          <p:cNvSpPr txBox="1">
            <a:spLocks noChangeArrowheads="1"/>
          </p:cNvSpPr>
          <p:nvPr/>
        </p:nvSpPr>
        <p:spPr bwMode="auto">
          <a:xfrm>
            <a:off x="4990289" y="2313734"/>
            <a:ext cx="929639" cy="552531"/>
          </a:xfrm>
          <a:prstGeom prst="ellipse">
            <a:avLst/>
          </a:prstGeom>
          <a:solidFill>
            <a:srgbClr val="FF9933"/>
          </a:solidFill>
          <a:ln w="19050">
            <a:noFill/>
            <a:miter lim="800000"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b="1" dirty="0">
                <a:solidFill>
                  <a:schemeClr val="bg1"/>
                </a:solidFill>
                <a:latin typeface="+mn-lt"/>
                <a:ea typeface="楷体" panose="02010609060101010101" pitchFamily="49" charset="-122"/>
              </a:rPr>
              <a:t>奇数</a:t>
            </a:r>
            <a:endParaRPr lang="zh-CN" altLang="en-US" b="1" dirty="0">
              <a:solidFill>
                <a:schemeClr val="bg1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9" name="TextBox 15"/>
          <p:cNvSpPr txBox="1">
            <a:spLocks noChangeArrowheads="1"/>
          </p:cNvSpPr>
          <p:nvPr/>
        </p:nvSpPr>
        <p:spPr bwMode="auto">
          <a:xfrm>
            <a:off x="4990288" y="2940774"/>
            <a:ext cx="929639" cy="552531"/>
          </a:xfrm>
          <a:prstGeom prst="ellipse">
            <a:avLst/>
          </a:prstGeom>
          <a:solidFill>
            <a:srgbClr val="FF9933"/>
          </a:solidFill>
          <a:ln w="19050">
            <a:noFill/>
            <a:miter lim="800000"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b="1" dirty="0">
                <a:solidFill>
                  <a:schemeClr val="bg1"/>
                </a:solidFill>
                <a:latin typeface="+mn-lt"/>
                <a:ea typeface="楷体" panose="02010609060101010101" pitchFamily="49" charset="-122"/>
              </a:rPr>
              <a:t>偶数</a:t>
            </a:r>
            <a:endParaRPr lang="zh-CN" altLang="en-US" b="1" dirty="0">
              <a:solidFill>
                <a:schemeClr val="bg1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0" name="TextBox 15"/>
          <p:cNvSpPr txBox="1">
            <a:spLocks noChangeArrowheads="1"/>
          </p:cNvSpPr>
          <p:nvPr/>
        </p:nvSpPr>
        <p:spPr bwMode="auto">
          <a:xfrm>
            <a:off x="4978859" y="3564941"/>
            <a:ext cx="929639" cy="552531"/>
          </a:xfrm>
          <a:prstGeom prst="ellipse">
            <a:avLst/>
          </a:prstGeom>
          <a:solidFill>
            <a:srgbClr val="FF9933"/>
          </a:solidFill>
          <a:ln w="19050">
            <a:noFill/>
            <a:miter lim="800000"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b="1" dirty="0">
                <a:solidFill>
                  <a:schemeClr val="bg1"/>
                </a:solidFill>
                <a:latin typeface="+mn-lt"/>
                <a:ea typeface="楷体" panose="02010609060101010101" pitchFamily="49" charset="-122"/>
              </a:rPr>
              <a:t>偶数</a:t>
            </a:r>
            <a:endParaRPr lang="zh-CN" altLang="en-US" b="1" dirty="0">
              <a:solidFill>
                <a:schemeClr val="bg1"/>
              </a:solidFill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457591" y="301501"/>
            <a:ext cx="1616027" cy="543627"/>
            <a:chOff x="644628" y="373072"/>
            <a:chExt cx="1120994" cy="377099"/>
          </a:xfrm>
        </p:grpSpPr>
        <p:sp>
          <p:nvSpPr>
            <p:cNvPr id="15" name="矩形: 圆角 14"/>
            <p:cNvSpPr/>
            <p:nvPr/>
          </p:nvSpPr>
          <p:spPr>
            <a:xfrm>
              <a:off x="729738" y="409731"/>
              <a:ext cx="950771" cy="340440"/>
            </a:xfrm>
            <a:prstGeom prst="roundRect">
              <a:avLst/>
            </a:prstGeom>
            <a:solidFill>
              <a:srgbClr val="67CDE4"/>
            </a:solidFill>
            <a:ln>
              <a:solidFill>
                <a:srgbClr val="67CDE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44628" y="373072"/>
              <a:ext cx="1120994" cy="3498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1" hangingPunct="1">
                <a:lnSpc>
                  <a:spcPct val="130000"/>
                </a:lnSpc>
              </a:pPr>
              <a:r>
                <a:rPr lang="zh-CN" altLang="en-US" sz="2400" b="1" dirty="0">
                  <a:solidFill>
                    <a:schemeClr val="bg1"/>
                  </a:solidFill>
                  <a:latin typeface="+mj-ea"/>
                  <a:ea typeface="+mj-ea"/>
                </a:rPr>
                <a:t>图示法</a:t>
              </a:r>
              <a:endParaRPr lang="zh-CN" altLang="en-US" sz="24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685800" y="984879"/>
            <a:ext cx="1459230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400" b="1" dirty="0">
                <a:latin typeface="+mn-lt"/>
                <a:ea typeface="+mn-ea"/>
              </a:rPr>
              <a:t>奇数：</a:t>
            </a:r>
            <a:endParaRPr lang="zh-CN" altLang="en-US" sz="2400" b="1" dirty="0">
              <a:latin typeface="+mn-lt"/>
              <a:ea typeface="+mn-ea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85800" y="1813133"/>
            <a:ext cx="1459230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400" b="1" dirty="0">
                <a:latin typeface="+mn-lt"/>
                <a:ea typeface="+mn-ea"/>
              </a:rPr>
              <a:t>偶数：</a:t>
            </a:r>
            <a:endParaRPr lang="zh-CN" altLang="en-US" sz="2400" b="1" dirty="0">
              <a:latin typeface="+mn-lt"/>
              <a:ea typeface="+mn-ea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771650" y="1139084"/>
            <a:ext cx="244818" cy="244818"/>
          </a:xfrm>
          <a:prstGeom prst="rect">
            <a:avLst/>
          </a:prstGeom>
          <a:solidFill>
            <a:srgbClr val="FBF9AB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366" name="组合 13365"/>
          <p:cNvGrpSpPr/>
          <p:nvPr/>
        </p:nvGrpSpPr>
        <p:grpSpPr>
          <a:xfrm>
            <a:off x="2553411" y="894266"/>
            <a:ext cx="488646" cy="489636"/>
            <a:chOff x="2553411" y="894266"/>
            <a:chExt cx="488646" cy="489636"/>
          </a:xfrm>
        </p:grpSpPr>
        <p:sp>
          <p:nvSpPr>
            <p:cNvPr id="25" name="矩形 24"/>
            <p:cNvSpPr/>
            <p:nvPr/>
          </p:nvSpPr>
          <p:spPr>
            <a:xfrm>
              <a:off x="2797239" y="1139084"/>
              <a:ext cx="244818" cy="244818"/>
            </a:xfrm>
            <a:prstGeom prst="rect">
              <a:avLst/>
            </a:prstGeom>
            <a:solidFill>
              <a:srgbClr val="FBF9AB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2553411" y="1139084"/>
              <a:ext cx="244818" cy="244818"/>
            </a:xfrm>
            <a:prstGeom prst="rect">
              <a:avLst/>
            </a:prstGeom>
            <a:solidFill>
              <a:srgbClr val="FF9999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2553411" y="894266"/>
              <a:ext cx="244818" cy="244818"/>
            </a:xfrm>
            <a:prstGeom prst="rect">
              <a:avLst/>
            </a:prstGeom>
            <a:solidFill>
              <a:srgbClr val="FF9999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367" name="组合 13366"/>
          <p:cNvGrpSpPr/>
          <p:nvPr/>
        </p:nvGrpSpPr>
        <p:grpSpPr>
          <a:xfrm>
            <a:off x="3780891" y="894266"/>
            <a:ext cx="733959" cy="489636"/>
            <a:chOff x="3780891" y="894266"/>
            <a:chExt cx="733959" cy="489636"/>
          </a:xfrm>
        </p:grpSpPr>
        <p:sp>
          <p:nvSpPr>
            <p:cNvPr id="30" name="矩形 29"/>
            <p:cNvSpPr/>
            <p:nvPr/>
          </p:nvSpPr>
          <p:spPr>
            <a:xfrm>
              <a:off x="4270032" y="1139084"/>
              <a:ext cx="244818" cy="244818"/>
            </a:xfrm>
            <a:prstGeom prst="rect">
              <a:avLst/>
            </a:prstGeom>
            <a:solidFill>
              <a:srgbClr val="FBF9AB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4026204" y="1139084"/>
              <a:ext cx="244818" cy="244818"/>
            </a:xfrm>
            <a:prstGeom prst="rect">
              <a:avLst/>
            </a:prstGeom>
            <a:solidFill>
              <a:srgbClr val="FF9999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4026204" y="894266"/>
              <a:ext cx="244818" cy="244818"/>
            </a:xfrm>
            <a:prstGeom prst="rect">
              <a:avLst/>
            </a:prstGeom>
            <a:solidFill>
              <a:srgbClr val="FF9999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3780891" y="1139084"/>
              <a:ext cx="244818" cy="244818"/>
            </a:xfrm>
            <a:prstGeom prst="rect">
              <a:avLst/>
            </a:prstGeom>
            <a:solidFill>
              <a:srgbClr val="FF9999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3780891" y="894266"/>
              <a:ext cx="244818" cy="244818"/>
            </a:xfrm>
            <a:prstGeom prst="rect">
              <a:avLst/>
            </a:prstGeom>
            <a:solidFill>
              <a:srgbClr val="FF9999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368" name="组合 13367"/>
          <p:cNvGrpSpPr/>
          <p:nvPr/>
        </p:nvGrpSpPr>
        <p:grpSpPr>
          <a:xfrm>
            <a:off x="1771650" y="1743699"/>
            <a:ext cx="244818" cy="486966"/>
            <a:chOff x="1771650" y="1743699"/>
            <a:chExt cx="244818" cy="486966"/>
          </a:xfrm>
        </p:grpSpPr>
        <p:sp>
          <p:nvSpPr>
            <p:cNvPr id="35" name="矩形 34"/>
            <p:cNvSpPr/>
            <p:nvPr/>
          </p:nvSpPr>
          <p:spPr>
            <a:xfrm>
              <a:off x="1771650" y="1985847"/>
              <a:ext cx="244818" cy="244818"/>
            </a:xfrm>
            <a:prstGeom prst="rect">
              <a:avLst/>
            </a:prstGeom>
            <a:solidFill>
              <a:srgbClr val="FF9999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1771650" y="1743699"/>
              <a:ext cx="244818" cy="244818"/>
            </a:xfrm>
            <a:prstGeom prst="rect">
              <a:avLst/>
            </a:prstGeom>
            <a:solidFill>
              <a:srgbClr val="FF9999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369" name="组合 13368"/>
          <p:cNvGrpSpPr/>
          <p:nvPr/>
        </p:nvGrpSpPr>
        <p:grpSpPr>
          <a:xfrm>
            <a:off x="2553411" y="1741029"/>
            <a:ext cx="488646" cy="489636"/>
            <a:chOff x="2553411" y="1741029"/>
            <a:chExt cx="488646" cy="489636"/>
          </a:xfrm>
        </p:grpSpPr>
        <p:sp>
          <p:nvSpPr>
            <p:cNvPr id="36" name="矩形 35"/>
            <p:cNvSpPr/>
            <p:nvPr/>
          </p:nvSpPr>
          <p:spPr>
            <a:xfrm>
              <a:off x="2797239" y="1985847"/>
              <a:ext cx="244818" cy="244818"/>
            </a:xfrm>
            <a:prstGeom prst="rect">
              <a:avLst/>
            </a:prstGeom>
            <a:solidFill>
              <a:srgbClr val="FF9999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2553411" y="1985847"/>
              <a:ext cx="244818" cy="244818"/>
            </a:xfrm>
            <a:prstGeom prst="rect">
              <a:avLst/>
            </a:prstGeom>
            <a:solidFill>
              <a:srgbClr val="FF9999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2553411" y="1741029"/>
              <a:ext cx="244818" cy="244818"/>
            </a:xfrm>
            <a:prstGeom prst="rect">
              <a:avLst/>
            </a:prstGeom>
            <a:solidFill>
              <a:srgbClr val="FF9999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2797239" y="1741029"/>
              <a:ext cx="244818" cy="244818"/>
            </a:xfrm>
            <a:prstGeom prst="rect">
              <a:avLst/>
            </a:prstGeom>
            <a:solidFill>
              <a:srgbClr val="FF9999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370" name="组合 13369"/>
          <p:cNvGrpSpPr/>
          <p:nvPr/>
        </p:nvGrpSpPr>
        <p:grpSpPr>
          <a:xfrm>
            <a:off x="3780891" y="1741029"/>
            <a:ext cx="733959" cy="489636"/>
            <a:chOff x="3780891" y="1741029"/>
            <a:chExt cx="733959" cy="489636"/>
          </a:xfrm>
        </p:grpSpPr>
        <p:sp>
          <p:nvSpPr>
            <p:cNvPr id="39" name="矩形 38"/>
            <p:cNvSpPr/>
            <p:nvPr/>
          </p:nvSpPr>
          <p:spPr>
            <a:xfrm>
              <a:off x="4270032" y="1985847"/>
              <a:ext cx="244818" cy="244818"/>
            </a:xfrm>
            <a:prstGeom prst="rect">
              <a:avLst/>
            </a:prstGeom>
            <a:solidFill>
              <a:srgbClr val="FF9999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4026204" y="1985847"/>
              <a:ext cx="244818" cy="244818"/>
            </a:xfrm>
            <a:prstGeom prst="rect">
              <a:avLst/>
            </a:prstGeom>
            <a:solidFill>
              <a:srgbClr val="FF9999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矩形 40"/>
            <p:cNvSpPr/>
            <p:nvPr/>
          </p:nvSpPr>
          <p:spPr>
            <a:xfrm>
              <a:off x="4026204" y="1741029"/>
              <a:ext cx="244818" cy="244818"/>
            </a:xfrm>
            <a:prstGeom prst="rect">
              <a:avLst/>
            </a:prstGeom>
            <a:solidFill>
              <a:srgbClr val="FF9999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矩形 41"/>
            <p:cNvSpPr/>
            <p:nvPr/>
          </p:nvSpPr>
          <p:spPr>
            <a:xfrm>
              <a:off x="3780891" y="1985847"/>
              <a:ext cx="244818" cy="244818"/>
            </a:xfrm>
            <a:prstGeom prst="rect">
              <a:avLst/>
            </a:prstGeom>
            <a:solidFill>
              <a:srgbClr val="FF9999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3780891" y="1741029"/>
              <a:ext cx="244818" cy="244818"/>
            </a:xfrm>
            <a:prstGeom prst="rect">
              <a:avLst/>
            </a:prstGeom>
            <a:solidFill>
              <a:srgbClr val="FF9999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>
              <a:off x="4270032" y="1741029"/>
              <a:ext cx="244818" cy="244818"/>
            </a:xfrm>
            <a:prstGeom prst="rect">
              <a:avLst/>
            </a:prstGeom>
            <a:solidFill>
              <a:srgbClr val="FF9999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8" name="文本框 47"/>
          <p:cNvSpPr txBox="1"/>
          <p:nvPr/>
        </p:nvSpPr>
        <p:spPr>
          <a:xfrm>
            <a:off x="6676076" y="894266"/>
            <a:ext cx="1902580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+mn-ea"/>
              </a:rPr>
              <a:t>······</a:t>
            </a:r>
            <a:endParaRPr lang="zh-CN" altLang="en-US" sz="2400" b="1" dirty="0">
              <a:latin typeface="+mn-lt"/>
              <a:ea typeface="+mn-ea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6676076" y="1706098"/>
            <a:ext cx="1902580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+mn-ea"/>
              </a:rPr>
              <a:t>······</a:t>
            </a:r>
            <a:endParaRPr lang="zh-CN" altLang="en-US" sz="2400" b="1" dirty="0">
              <a:latin typeface="+mn-lt"/>
              <a:ea typeface="+mn-ea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680433" y="2616301"/>
            <a:ext cx="2656781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400" b="1" dirty="0">
                <a:latin typeface="+mn-lt"/>
                <a:ea typeface="+mn-ea"/>
              </a:rPr>
              <a:t>奇数＋偶数：</a:t>
            </a:r>
            <a:endParaRPr lang="zh-CN" altLang="en-US" sz="2400" b="1" dirty="0">
              <a:latin typeface="+mn-lt"/>
              <a:ea typeface="+mn-ea"/>
            </a:endParaRPr>
          </a:p>
        </p:txBody>
      </p:sp>
      <p:grpSp>
        <p:nvGrpSpPr>
          <p:cNvPr id="13374" name="组合 13373"/>
          <p:cNvGrpSpPr/>
          <p:nvPr/>
        </p:nvGrpSpPr>
        <p:grpSpPr>
          <a:xfrm>
            <a:off x="3163011" y="2563738"/>
            <a:ext cx="488646" cy="489636"/>
            <a:chOff x="3163011" y="2563738"/>
            <a:chExt cx="488646" cy="489636"/>
          </a:xfrm>
        </p:grpSpPr>
        <p:sp>
          <p:nvSpPr>
            <p:cNvPr id="52" name="矩形 51"/>
            <p:cNvSpPr/>
            <p:nvPr/>
          </p:nvSpPr>
          <p:spPr>
            <a:xfrm>
              <a:off x="3406839" y="2808556"/>
              <a:ext cx="244818" cy="244818"/>
            </a:xfrm>
            <a:prstGeom prst="rect">
              <a:avLst/>
            </a:prstGeom>
            <a:solidFill>
              <a:srgbClr val="FBF9AB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矩形 52"/>
            <p:cNvSpPr/>
            <p:nvPr/>
          </p:nvSpPr>
          <p:spPr>
            <a:xfrm>
              <a:off x="3163011" y="2808556"/>
              <a:ext cx="244818" cy="244818"/>
            </a:xfrm>
            <a:prstGeom prst="rect">
              <a:avLst/>
            </a:prstGeom>
            <a:solidFill>
              <a:srgbClr val="FF9999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矩形 53"/>
            <p:cNvSpPr/>
            <p:nvPr/>
          </p:nvSpPr>
          <p:spPr>
            <a:xfrm>
              <a:off x="3163011" y="2563738"/>
              <a:ext cx="244818" cy="244818"/>
            </a:xfrm>
            <a:prstGeom prst="rect">
              <a:avLst/>
            </a:prstGeom>
            <a:solidFill>
              <a:srgbClr val="FF9999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5" name="文本框 54"/>
          <p:cNvSpPr txBox="1"/>
          <p:nvPr/>
        </p:nvSpPr>
        <p:spPr>
          <a:xfrm>
            <a:off x="3600450" y="2554909"/>
            <a:ext cx="914400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2400" b="1" dirty="0">
                <a:latin typeface="+mn-lt"/>
                <a:ea typeface="+mn-ea"/>
              </a:rPr>
              <a:t>＋</a:t>
            </a:r>
            <a:endParaRPr lang="zh-CN" altLang="en-US" sz="2400" b="1" dirty="0">
              <a:latin typeface="+mn-lt"/>
              <a:ea typeface="+mn-ea"/>
            </a:endParaRPr>
          </a:p>
        </p:txBody>
      </p:sp>
      <p:grpSp>
        <p:nvGrpSpPr>
          <p:cNvPr id="13375" name="组合 13374"/>
          <p:cNvGrpSpPr/>
          <p:nvPr/>
        </p:nvGrpSpPr>
        <p:grpSpPr>
          <a:xfrm>
            <a:off x="4410364" y="2574464"/>
            <a:ext cx="733959" cy="489636"/>
            <a:chOff x="4410364" y="2574464"/>
            <a:chExt cx="733959" cy="489636"/>
          </a:xfrm>
        </p:grpSpPr>
        <p:sp>
          <p:nvSpPr>
            <p:cNvPr id="56" name="矩形 55"/>
            <p:cNvSpPr/>
            <p:nvPr/>
          </p:nvSpPr>
          <p:spPr>
            <a:xfrm>
              <a:off x="4899505" y="2819282"/>
              <a:ext cx="244818" cy="244818"/>
            </a:xfrm>
            <a:prstGeom prst="rect">
              <a:avLst/>
            </a:prstGeom>
            <a:solidFill>
              <a:srgbClr val="FF9999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4655677" y="2819282"/>
              <a:ext cx="244818" cy="244818"/>
            </a:xfrm>
            <a:prstGeom prst="rect">
              <a:avLst/>
            </a:prstGeom>
            <a:solidFill>
              <a:srgbClr val="FF9999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4655677" y="2574464"/>
              <a:ext cx="244818" cy="244818"/>
            </a:xfrm>
            <a:prstGeom prst="rect">
              <a:avLst/>
            </a:prstGeom>
            <a:solidFill>
              <a:srgbClr val="FF9999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矩形 58"/>
            <p:cNvSpPr/>
            <p:nvPr/>
          </p:nvSpPr>
          <p:spPr>
            <a:xfrm>
              <a:off x="4410364" y="2819282"/>
              <a:ext cx="244818" cy="244818"/>
            </a:xfrm>
            <a:prstGeom prst="rect">
              <a:avLst/>
            </a:prstGeom>
            <a:solidFill>
              <a:srgbClr val="FF9999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矩形 59"/>
            <p:cNvSpPr/>
            <p:nvPr/>
          </p:nvSpPr>
          <p:spPr>
            <a:xfrm>
              <a:off x="4410364" y="2574464"/>
              <a:ext cx="244818" cy="244818"/>
            </a:xfrm>
            <a:prstGeom prst="rect">
              <a:avLst/>
            </a:prstGeom>
            <a:solidFill>
              <a:srgbClr val="FF9999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4899505" y="2574464"/>
              <a:ext cx="244818" cy="244818"/>
            </a:xfrm>
            <a:prstGeom prst="rect">
              <a:avLst/>
            </a:prstGeom>
            <a:solidFill>
              <a:srgbClr val="FF9999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2" name="文本框 61"/>
          <p:cNvSpPr txBox="1"/>
          <p:nvPr/>
        </p:nvSpPr>
        <p:spPr>
          <a:xfrm>
            <a:off x="5273557" y="2548132"/>
            <a:ext cx="914400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400" b="1" dirty="0">
                <a:latin typeface="+mn-lt"/>
                <a:ea typeface="+mn-ea"/>
              </a:rPr>
              <a:t>＝</a:t>
            </a:r>
            <a:endParaRPr lang="zh-CN" altLang="en-US" sz="2400" b="1" dirty="0">
              <a:latin typeface="+mn-lt"/>
              <a:ea typeface="+mn-ea"/>
            </a:endParaRPr>
          </a:p>
        </p:txBody>
      </p:sp>
      <p:grpSp>
        <p:nvGrpSpPr>
          <p:cNvPr id="13376" name="组合 13375"/>
          <p:cNvGrpSpPr/>
          <p:nvPr/>
        </p:nvGrpSpPr>
        <p:grpSpPr>
          <a:xfrm>
            <a:off x="5943139" y="2574464"/>
            <a:ext cx="1220561" cy="489636"/>
            <a:chOff x="5943139" y="2574464"/>
            <a:chExt cx="1220561" cy="489636"/>
          </a:xfrm>
        </p:grpSpPr>
        <p:sp>
          <p:nvSpPr>
            <p:cNvPr id="63" name="矩形 62"/>
            <p:cNvSpPr/>
            <p:nvPr/>
          </p:nvSpPr>
          <p:spPr>
            <a:xfrm>
              <a:off x="6432280" y="2819282"/>
              <a:ext cx="244818" cy="244818"/>
            </a:xfrm>
            <a:prstGeom prst="rect">
              <a:avLst/>
            </a:prstGeom>
            <a:solidFill>
              <a:srgbClr val="FF9999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312" name="矩形 13311"/>
            <p:cNvSpPr/>
            <p:nvPr/>
          </p:nvSpPr>
          <p:spPr>
            <a:xfrm>
              <a:off x="6188452" y="2819282"/>
              <a:ext cx="244818" cy="244818"/>
            </a:xfrm>
            <a:prstGeom prst="rect">
              <a:avLst/>
            </a:prstGeom>
            <a:solidFill>
              <a:srgbClr val="FF9999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313" name="矩形 13312"/>
            <p:cNvSpPr/>
            <p:nvPr/>
          </p:nvSpPr>
          <p:spPr>
            <a:xfrm>
              <a:off x="6188452" y="2574464"/>
              <a:ext cx="244818" cy="244818"/>
            </a:xfrm>
            <a:prstGeom prst="rect">
              <a:avLst/>
            </a:prstGeom>
            <a:solidFill>
              <a:srgbClr val="FF9999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314" name="矩形 13313"/>
            <p:cNvSpPr/>
            <p:nvPr/>
          </p:nvSpPr>
          <p:spPr>
            <a:xfrm>
              <a:off x="5943139" y="2819282"/>
              <a:ext cx="244818" cy="244818"/>
            </a:xfrm>
            <a:prstGeom prst="rect">
              <a:avLst/>
            </a:prstGeom>
            <a:solidFill>
              <a:srgbClr val="FF9999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315" name="矩形 13314"/>
            <p:cNvSpPr/>
            <p:nvPr/>
          </p:nvSpPr>
          <p:spPr>
            <a:xfrm>
              <a:off x="5943139" y="2574464"/>
              <a:ext cx="244818" cy="244818"/>
            </a:xfrm>
            <a:prstGeom prst="rect">
              <a:avLst/>
            </a:prstGeom>
            <a:solidFill>
              <a:srgbClr val="FF9999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316" name="矩形 13315"/>
            <p:cNvSpPr/>
            <p:nvPr/>
          </p:nvSpPr>
          <p:spPr>
            <a:xfrm>
              <a:off x="6432280" y="2574464"/>
              <a:ext cx="244818" cy="244818"/>
            </a:xfrm>
            <a:prstGeom prst="rect">
              <a:avLst/>
            </a:prstGeom>
            <a:solidFill>
              <a:srgbClr val="FF9999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383" name="矩形 13382"/>
            <p:cNvSpPr/>
            <p:nvPr/>
          </p:nvSpPr>
          <p:spPr>
            <a:xfrm>
              <a:off x="6676076" y="2819282"/>
              <a:ext cx="244818" cy="244818"/>
            </a:xfrm>
            <a:prstGeom prst="rect">
              <a:avLst/>
            </a:prstGeom>
            <a:solidFill>
              <a:srgbClr val="FF9999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384" name="矩形 13383"/>
            <p:cNvSpPr/>
            <p:nvPr/>
          </p:nvSpPr>
          <p:spPr>
            <a:xfrm>
              <a:off x="6676076" y="2574464"/>
              <a:ext cx="244818" cy="244818"/>
            </a:xfrm>
            <a:prstGeom prst="rect">
              <a:avLst/>
            </a:prstGeom>
            <a:solidFill>
              <a:srgbClr val="FF9999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385" name="矩形 13384"/>
            <p:cNvSpPr/>
            <p:nvPr/>
          </p:nvSpPr>
          <p:spPr>
            <a:xfrm>
              <a:off x="6918882" y="2819282"/>
              <a:ext cx="244818" cy="244818"/>
            </a:xfrm>
            <a:prstGeom prst="rect">
              <a:avLst/>
            </a:prstGeom>
            <a:solidFill>
              <a:srgbClr val="FBF9AB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320" name="文本框 13319"/>
          <p:cNvSpPr txBox="1"/>
          <p:nvPr/>
        </p:nvSpPr>
        <p:spPr>
          <a:xfrm>
            <a:off x="680433" y="3412779"/>
            <a:ext cx="2656781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400" b="1" dirty="0">
                <a:latin typeface="+mn-lt"/>
                <a:ea typeface="+mn-ea"/>
              </a:rPr>
              <a:t>奇数＋奇数：</a:t>
            </a:r>
            <a:endParaRPr lang="zh-CN" altLang="en-US" sz="2400" b="1" dirty="0">
              <a:latin typeface="+mn-lt"/>
              <a:ea typeface="+mn-ea"/>
            </a:endParaRPr>
          </a:p>
        </p:txBody>
      </p:sp>
      <p:grpSp>
        <p:nvGrpSpPr>
          <p:cNvPr id="13377" name="组合 13376"/>
          <p:cNvGrpSpPr/>
          <p:nvPr/>
        </p:nvGrpSpPr>
        <p:grpSpPr>
          <a:xfrm>
            <a:off x="3163011" y="3360216"/>
            <a:ext cx="488646" cy="489636"/>
            <a:chOff x="3163011" y="3360216"/>
            <a:chExt cx="488646" cy="489636"/>
          </a:xfrm>
        </p:grpSpPr>
        <p:sp>
          <p:nvSpPr>
            <p:cNvPr id="13321" name="矩形 13320"/>
            <p:cNvSpPr/>
            <p:nvPr/>
          </p:nvSpPr>
          <p:spPr>
            <a:xfrm>
              <a:off x="3406839" y="3605034"/>
              <a:ext cx="244818" cy="244818"/>
            </a:xfrm>
            <a:prstGeom prst="rect">
              <a:avLst/>
            </a:prstGeom>
            <a:solidFill>
              <a:srgbClr val="FBF9AB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322" name="矩形 13321"/>
            <p:cNvSpPr/>
            <p:nvPr/>
          </p:nvSpPr>
          <p:spPr>
            <a:xfrm>
              <a:off x="3163011" y="3605034"/>
              <a:ext cx="244818" cy="244818"/>
            </a:xfrm>
            <a:prstGeom prst="rect">
              <a:avLst/>
            </a:prstGeom>
            <a:solidFill>
              <a:srgbClr val="FF9999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323" name="矩形 13322"/>
            <p:cNvSpPr/>
            <p:nvPr/>
          </p:nvSpPr>
          <p:spPr>
            <a:xfrm>
              <a:off x="3163011" y="3360216"/>
              <a:ext cx="244818" cy="244818"/>
            </a:xfrm>
            <a:prstGeom prst="rect">
              <a:avLst/>
            </a:prstGeom>
            <a:solidFill>
              <a:srgbClr val="FF9999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324" name="文本框 13323"/>
          <p:cNvSpPr txBox="1"/>
          <p:nvPr/>
        </p:nvSpPr>
        <p:spPr>
          <a:xfrm>
            <a:off x="3600450" y="3351387"/>
            <a:ext cx="914400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2400" b="1" dirty="0">
                <a:latin typeface="+mn-lt"/>
                <a:ea typeface="+mn-ea"/>
              </a:rPr>
              <a:t>＋</a:t>
            </a:r>
            <a:endParaRPr lang="zh-CN" altLang="en-US" sz="2400" b="1" dirty="0">
              <a:latin typeface="+mn-lt"/>
              <a:ea typeface="+mn-ea"/>
            </a:endParaRPr>
          </a:p>
        </p:txBody>
      </p:sp>
      <p:grpSp>
        <p:nvGrpSpPr>
          <p:cNvPr id="13378" name="组合 13377"/>
          <p:cNvGrpSpPr/>
          <p:nvPr/>
        </p:nvGrpSpPr>
        <p:grpSpPr>
          <a:xfrm>
            <a:off x="4410364" y="3370942"/>
            <a:ext cx="733959" cy="489636"/>
            <a:chOff x="4410364" y="3370942"/>
            <a:chExt cx="733959" cy="489636"/>
          </a:xfrm>
        </p:grpSpPr>
        <p:sp>
          <p:nvSpPr>
            <p:cNvPr id="13325" name="矩形 13324"/>
            <p:cNvSpPr/>
            <p:nvPr/>
          </p:nvSpPr>
          <p:spPr>
            <a:xfrm>
              <a:off x="4899505" y="3615760"/>
              <a:ext cx="244818" cy="244818"/>
            </a:xfrm>
            <a:prstGeom prst="rect">
              <a:avLst/>
            </a:prstGeom>
            <a:solidFill>
              <a:srgbClr val="FBF9AB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326" name="矩形 13325"/>
            <p:cNvSpPr/>
            <p:nvPr/>
          </p:nvSpPr>
          <p:spPr>
            <a:xfrm>
              <a:off x="4655677" y="3615760"/>
              <a:ext cx="244818" cy="244818"/>
            </a:xfrm>
            <a:prstGeom prst="rect">
              <a:avLst/>
            </a:prstGeom>
            <a:solidFill>
              <a:srgbClr val="FF9999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329" name="矩形 13328"/>
            <p:cNvSpPr/>
            <p:nvPr/>
          </p:nvSpPr>
          <p:spPr>
            <a:xfrm>
              <a:off x="4655677" y="3370942"/>
              <a:ext cx="244818" cy="244818"/>
            </a:xfrm>
            <a:prstGeom prst="rect">
              <a:avLst/>
            </a:prstGeom>
            <a:solidFill>
              <a:srgbClr val="FF9999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331" name="矩形 13330"/>
            <p:cNvSpPr/>
            <p:nvPr/>
          </p:nvSpPr>
          <p:spPr>
            <a:xfrm>
              <a:off x="4410364" y="3615760"/>
              <a:ext cx="244818" cy="244818"/>
            </a:xfrm>
            <a:prstGeom prst="rect">
              <a:avLst/>
            </a:prstGeom>
            <a:solidFill>
              <a:srgbClr val="FF9999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333" name="矩形 13332"/>
            <p:cNvSpPr/>
            <p:nvPr/>
          </p:nvSpPr>
          <p:spPr>
            <a:xfrm>
              <a:off x="4410364" y="3370942"/>
              <a:ext cx="244818" cy="244818"/>
            </a:xfrm>
            <a:prstGeom prst="rect">
              <a:avLst/>
            </a:prstGeom>
            <a:solidFill>
              <a:srgbClr val="FF9999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335" name="文本框 13334"/>
          <p:cNvSpPr txBox="1"/>
          <p:nvPr/>
        </p:nvSpPr>
        <p:spPr>
          <a:xfrm>
            <a:off x="5273557" y="3344610"/>
            <a:ext cx="914400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400" b="1" dirty="0">
                <a:latin typeface="+mn-lt"/>
                <a:ea typeface="+mn-ea"/>
              </a:rPr>
              <a:t>＝</a:t>
            </a:r>
            <a:endParaRPr lang="zh-CN" altLang="en-US" sz="2400" b="1" dirty="0">
              <a:latin typeface="+mn-lt"/>
              <a:ea typeface="+mn-ea"/>
            </a:endParaRPr>
          </a:p>
        </p:txBody>
      </p:sp>
      <p:grpSp>
        <p:nvGrpSpPr>
          <p:cNvPr id="13382" name="组合 13381"/>
          <p:cNvGrpSpPr/>
          <p:nvPr/>
        </p:nvGrpSpPr>
        <p:grpSpPr>
          <a:xfrm>
            <a:off x="5943139" y="3370942"/>
            <a:ext cx="979240" cy="490815"/>
            <a:chOff x="5943139" y="3370942"/>
            <a:chExt cx="979240" cy="490815"/>
          </a:xfrm>
        </p:grpSpPr>
        <p:sp>
          <p:nvSpPr>
            <p:cNvPr id="13336" name="矩形 13335"/>
            <p:cNvSpPr/>
            <p:nvPr/>
          </p:nvSpPr>
          <p:spPr>
            <a:xfrm>
              <a:off x="6432280" y="3615760"/>
              <a:ext cx="244818" cy="244818"/>
            </a:xfrm>
            <a:prstGeom prst="rect">
              <a:avLst/>
            </a:prstGeom>
            <a:solidFill>
              <a:srgbClr val="FF9999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337" name="矩形 13336"/>
            <p:cNvSpPr/>
            <p:nvPr/>
          </p:nvSpPr>
          <p:spPr>
            <a:xfrm>
              <a:off x="6188452" y="3615760"/>
              <a:ext cx="244818" cy="244818"/>
            </a:xfrm>
            <a:prstGeom prst="rect">
              <a:avLst/>
            </a:prstGeom>
            <a:solidFill>
              <a:srgbClr val="FBF9AB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338" name="矩形 13337"/>
            <p:cNvSpPr/>
            <p:nvPr/>
          </p:nvSpPr>
          <p:spPr>
            <a:xfrm>
              <a:off x="6188452" y="3370942"/>
              <a:ext cx="244818" cy="244818"/>
            </a:xfrm>
            <a:prstGeom prst="rect">
              <a:avLst/>
            </a:prstGeom>
            <a:solidFill>
              <a:srgbClr val="FBF9AB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339" name="矩形 13338"/>
            <p:cNvSpPr/>
            <p:nvPr/>
          </p:nvSpPr>
          <p:spPr>
            <a:xfrm>
              <a:off x="5943139" y="3615760"/>
              <a:ext cx="244818" cy="244818"/>
            </a:xfrm>
            <a:prstGeom prst="rect">
              <a:avLst/>
            </a:prstGeom>
            <a:solidFill>
              <a:srgbClr val="FF9999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340" name="矩形 13339"/>
            <p:cNvSpPr/>
            <p:nvPr/>
          </p:nvSpPr>
          <p:spPr>
            <a:xfrm>
              <a:off x="5943139" y="3370942"/>
              <a:ext cx="244818" cy="244818"/>
            </a:xfrm>
            <a:prstGeom prst="rect">
              <a:avLst/>
            </a:prstGeom>
            <a:solidFill>
              <a:srgbClr val="FF9999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341" name="矩形 13340"/>
            <p:cNvSpPr/>
            <p:nvPr/>
          </p:nvSpPr>
          <p:spPr>
            <a:xfrm>
              <a:off x="6432280" y="3370942"/>
              <a:ext cx="244818" cy="244818"/>
            </a:xfrm>
            <a:prstGeom prst="rect">
              <a:avLst/>
            </a:prstGeom>
            <a:solidFill>
              <a:srgbClr val="FF9999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343" name="矩形 13342"/>
            <p:cNvSpPr/>
            <p:nvPr/>
          </p:nvSpPr>
          <p:spPr>
            <a:xfrm>
              <a:off x="6677561" y="3616939"/>
              <a:ext cx="244818" cy="244818"/>
            </a:xfrm>
            <a:prstGeom prst="rect">
              <a:avLst/>
            </a:prstGeom>
            <a:solidFill>
              <a:srgbClr val="FF9999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344" name="矩形 13343"/>
            <p:cNvSpPr/>
            <p:nvPr/>
          </p:nvSpPr>
          <p:spPr>
            <a:xfrm>
              <a:off x="6677561" y="3372121"/>
              <a:ext cx="244818" cy="244818"/>
            </a:xfrm>
            <a:prstGeom prst="rect">
              <a:avLst/>
            </a:prstGeom>
            <a:solidFill>
              <a:srgbClr val="FF9999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345" name="文本框 13344"/>
          <p:cNvSpPr txBox="1"/>
          <p:nvPr/>
        </p:nvSpPr>
        <p:spPr>
          <a:xfrm>
            <a:off x="680433" y="4209257"/>
            <a:ext cx="2656781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400" b="1" dirty="0">
                <a:latin typeface="+mn-lt"/>
                <a:ea typeface="+mn-ea"/>
              </a:rPr>
              <a:t>偶数＋偶数：</a:t>
            </a:r>
            <a:endParaRPr lang="zh-CN" altLang="en-US" sz="2400" b="1" dirty="0">
              <a:latin typeface="+mn-lt"/>
              <a:ea typeface="+mn-ea"/>
            </a:endParaRPr>
          </a:p>
        </p:txBody>
      </p:sp>
      <p:grpSp>
        <p:nvGrpSpPr>
          <p:cNvPr id="13379" name="组合 13378"/>
          <p:cNvGrpSpPr/>
          <p:nvPr/>
        </p:nvGrpSpPr>
        <p:grpSpPr>
          <a:xfrm>
            <a:off x="3163011" y="4156694"/>
            <a:ext cx="244818" cy="489636"/>
            <a:chOff x="3163011" y="4156694"/>
            <a:chExt cx="244818" cy="489636"/>
          </a:xfrm>
        </p:grpSpPr>
        <p:sp>
          <p:nvSpPr>
            <p:cNvPr id="13347" name="矩形 13346"/>
            <p:cNvSpPr/>
            <p:nvPr/>
          </p:nvSpPr>
          <p:spPr>
            <a:xfrm>
              <a:off x="3163011" y="4401512"/>
              <a:ext cx="244818" cy="244818"/>
            </a:xfrm>
            <a:prstGeom prst="rect">
              <a:avLst/>
            </a:prstGeom>
            <a:solidFill>
              <a:srgbClr val="FF9999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348" name="矩形 13347"/>
            <p:cNvSpPr/>
            <p:nvPr/>
          </p:nvSpPr>
          <p:spPr>
            <a:xfrm>
              <a:off x="3163011" y="4156694"/>
              <a:ext cx="244818" cy="244818"/>
            </a:xfrm>
            <a:prstGeom prst="rect">
              <a:avLst/>
            </a:prstGeom>
            <a:solidFill>
              <a:srgbClr val="FF9999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349" name="文本框 13348"/>
          <p:cNvSpPr txBox="1"/>
          <p:nvPr/>
        </p:nvSpPr>
        <p:spPr>
          <a:xfrm>
            <a:off x="3600450" y="4147865"/>
            <a:ext cx="914400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2400" b="1" dirty="0">
                <a:latin typeface="+mn-lt"/>
                <a:ea typeface="+mn-ea"/>
              </a:rPr>
              <a:t>＋</a:t>
            </a:r>
            <a:endParaRPr lang="zh-CN" altLang="en-US" sz="2400" b="1" dirty="0">
              <a:latin typeface="+mn-lt"/>
              <a:ea typeface="+mn-ea"/>
            </a:endParaRPr>
          </a:p>
        </p:txBody>
      </p:sp>
      <p:grpSp>
        <p:nvGrpSpPr>
          <p:cNvPr id="13380" name="组合 13379"/>
          <p:cNvGrpSpPr/>
          <p:nvPr/>
        </p:nvGrpSpPr>
        <p:grpSpPr>
          <a:xfrm>
            <a:off x="4410364" y="4167420"/>
            <a:ext cx="490131" cy="489636"/>
            <a:chOff x="4410364" y="4167420"/>
            <a:chExt cx="490131" cy="489636"/>
          </a:xfrm>
        </p:grpSpPr>
        <p:sp>
          <p:nvSpPr>
            <p:cNvPr id="13351" name="矩形 13350"/>
            <p:cNvSpPr/>
            <p:nvPr/>
          </p:nvSpPr>
          <p:spPr>
            <a:xfrm>
              <a:off x="4655677" y="4412238"/>
              <a:ext cx="244818" cy="244818"/>
            </a:xfrm>
            <a:prstGeom prst="rect">
              <a:avLst/>
            </a:prstGeom>
            <a:solidFill>
              <a:srgbClr val="FF9999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352" name="矩形 13351"/>
            <p:cNvSpPr/>
            <p:nvPr/>
          </p:nvSpPr>
          <p:spPr>
            <a:xfrm>
              <a:off x="4655677" y="4167420"/>
              <a:ext cx="244818" cy="244818"/>
            </a:xfrm>
            <a:prstGeom prst="rect">
              <a:avLst/>
            </a:prstGeom>
            <a:solidFill>
              <a:srgbClr val="FF9999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353" name="矩形 13352"/>
            <p:cNvSpPr/>
            <p:nvPr/>
          </p:nvSpPr>
          <p:spPr>
            <a:xfrm>
              <a:off x="4410364" y="4412238"/>
              <a:ext cx="244818" cy="244818"/>
            </a:xfrm>
            <a:prstGeom prst="rect">
              <a:avLst/>
            </a:prstGeom>
            <a:solidFill>
              <a:srgbClr val="FF9999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354" name="矩形 13353"/>
            <p:cNvSpPr/>
            <p:nvPr/>
          </p:nvSpPr>
          <p:spPr>
            <a:xfrm>
              <a:off x="4410364" y="4167420"/>
              <a:ext cx="244818" cy="244818"/>
            </a:xfrm>
            <a:prstGeom prst="rect">
              <a:avLst/>
            </a:prstGeom>
            <a:solidFill>
              <a:srgbClr val="FF9999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356" name="文本框 13355"/>
          <p:cNvSpPr txBox="1"/>
          <p:nvPr/>
        </p:nvSpPr>
        <p:spPr>
          <a:xfrm>
            <a:off x="5273557" y="4141088"/>
            <a:ext cx="914400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400" b="1" dirty="0">
                <a:latin typeface="+mn-lt"/>
                <a:ea typeface="+mn-ea"/>
              </a:rPr>
              <a:t>＝</a:t>
            </a:r>
            <a:endParaRPr lang="zh-CN" altLang="en-US" sz="2400" b="1" dirty="0">
              <a:latin typeface="+mn-lt"/>
              <a:ea typeface="+mn-ea"/>
            </a:endParaRPr>
          </a:p>
        </p:txBody>
      </p:sp>
      <p:grpSp>
        <p:nvGrpSpPr>
          <p:cNvPr id="13381" name="组合 13380"/>
          <p:cNvGrpSpPr/>
          <p:nvPr/>
        </p:nvGrpSpPr>
        <p:grpSpPr>
          <a:xfrm>
            <a:off x="5943139" y="4167420"/>
            <a:ext cx="733959" cy="489636"/>
            <a:chOff x="5943139" y="4167420"/>
            <a:chExt cx="733959" cy="489636"/>
          </a:xfrm>
        </p:grpSpPr>
        <p:sp>
          <p:nvSpPr>
            <p:cNvPr id="13357" name="矩形 13356"/>
            <p:cNvSpPr/>
            <p:nvPr/>
          </p:nvSpPr>
          <p:spPr>
            <a:xfrm>
              <a:off x="6432280" y="4412238"/>
              <a:ext cx="244818" cy="244818"/>
            </a:xfrm>
            <a:prstGeom prst="rect">
              <a:avLst/>
            </a:prstGeom>
            <a:solidFill>
              <a:srgbClr val="FF9999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358" name="矩形 13357"/>
            <p:cNvSpPr/>
            <p:nvPr/>
          </p:nvSpPr>
          <p:spPr>
            <a:xfrm>
              <a:off x="6188452" y="4412238"/>
              <a:ext cx="244818" cy="244818"/>
            </a:xfrm>
            <a:prstGeom prst="rect">
              <a:avLst/>
            </a:prstGeom>
            <a:solidFill>
              <a:srgbClr val="FF9999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359" name="矩形 13358"/>
            <p:cNvSpPr/>
            <p:nvPr/>
          </p:nvSpPr>
          <p:spPr>
            <a:xfrm>
              <a:off x="6188452" y="4167420"/>
              <a:ext cx="244818" cy="244818"/>
            </a:xfrm>
            <a:prstGeom prst="rect">
              <a:avLst/>
            </a:prstGeom>
            <a:solidFill>
              <a:srgbClr val="FF9999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360" name="矩形 13359"/>
            <p:cNvSpPr/>
            <p:nvPr/>
          </p:nvSpPr>
          <p:spPr>
            <a:xfrm>
              <a:off x="5943139" y="4412238"/>
              <a:ext cx="244818" cy="244818"/>
            </a:xfrm>
            <a:prstGeom prst="rect">
              <a:avLst/>
            </a:prstGeom>
            <a:solidFill>
              <a:srgbClr val="FF9999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361" name="矩形 13360"/>
            <p:cNvSpPr/>
            <p:nvPr/>
          </p:nvSpPr>
          <p:spPr>
            <a:xfrm>
              <a:off x="5943139" y="4167420"/>
              <a:ext cx="244818" cy="244818"/>
            </a:xfrm>
            <a:prstGeom prst="rect">
              <a:avLst/>
            </a:prstGeom>
            <a:solidFill>
              <a:srgbClr val="FF9999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362" name="矩形 13361"/>
            <p:cNvSpPr/>
            <p:nvPr/>
          </p:nvSpPr>
          <p:spPr>
            <a:xfrm>
              <a:off x="6432280" y="4167420"/>
              <a:ext cx="244818" cy="244818"/>
            </a:xfrm>
            <a:prstGeom prst="rect">
              <a:avLst/>
            </a:prstGeom>
            <a:solidFill>
              <a:srgbClr val="FF9999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386" name="组合 13385"/>
          <p:cNvGrpSpPr/>
          <p:nvPr/>
        </p:nvGrpSpPr>
        <p:grpSpPr>
          <a:xfrm>
            <a:off x="5273557" y="894266"/>
            <a:ext cx="977117" cy="489636"/>
            <a:chOff x="3780891" y="894266"/>
            <a:chExt cx="977117" cy="489636"/>
          </a:xfrm>
        </p:grpSpPr>
        <p:sp>
          <p:nvSpPr>
            <p:cNvPr id="13387" name="矩形 13386"/>
            <p:cNvSpPr/>
            <p:nvPr/>
          </p:nvSpPr>
          <p:spPr>
            <a:xfrm>
              <a:off x="4270032" y="1139084"/>
              <a:ext cx="244818" cy="244818"/>
            </a:xfrm>
            <a:prstGeom prst="rect">
              <a:avLst/>
            </a:prstGeom>
            <a:solidFill>
              <a:srgbClr val="FF9999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388" name="矩形 13387"/>
            <p:cNvSpPr/>
            <p:nvPr/>
          </p:nvSpPr>
          <p:spPr>
            <a:xfrm>
              <a:off x="4026204" y="1139084"/>
              <a:ext cx="244818" cy="244818"/>
            </a:xfrm>
            <a:prstGeom prst="rect">
              <a:avLst/>
            </a:prstGeom>
            <a:solidFill>
              <a:srgbClr val="FF9999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389" name="矩形 13388"/>
            <p:cNvSpPr/>
            <p:nvPr/>
          </p:nvSpPr>
          <p:spPr>
            <a:xfrm>
              <a:off x="4026204" y="894266"/>
              <a:ext cx="244818" cy="244818"/>
            </a:xfrm>
            <a:prstGeom prst="rect">
              <a:avLst/>
            </a:prstGeom>
            <a:solidFill>
              <a:srgbClr val="FF9999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390" name="矩形 13389"/>
            <p:cNvSpPr/>
            <p:nvPr/>
          </p:nvSpPr>
          <p:spPr>
            <a:xfrm>
              <a:off x="3780891" y="1139084"/>
              <a:ext cx="244818" cy="244818"/>
            </a:xfrm>
            <a:prstGeom prst="rect">
              <a:avLst/>
            </a:prstGeom>
            <a:solidFill>
              <a:srgbClr val="FF9999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391" name="矩形 13390"/>
            <p:cNvSpPr/>
            <p:nvPr/>
          </p:nvSpPr>
          <p:spPr>
            <a:xfrm>
              <a:off x="3780891" y="894266"/>
              <a:ext cx="244818" cy="244818"/>
            </a:xfrm>
            <a:prstGeom prst="rect">
              <a:avLst/>
            </a:prstGeom>
            <a:solidFill>
              <a:srgbClr val="FF9999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399" name="矩形 13398"/>
            <p:cNvSpPr/>
            <p:nvPr/>
          </p:nvSpPr>
          <p:spPr>
            <a:xfrm>
              <a:off x="4270032" y="894266"/>
              <a:ext cx="244818" cy="244818"/>
            </a:xfrm>
            <a:prstGeom prst="rect">
              <a:avLst/>
            </a:prstGeom>
            <a:solidFill>
              <a:srgbClr val="FF9999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400" name="矩形 13399"/>
            <p:cNvSpPr/>
            <p:nvPr/>
          </p:nvSpPr>
          <p:spPr>
            <a:xfrm>
              <a:off x="4513190" y="1139084"/>
              <a:ext cx="244818" cy="244818"/>
            </a:xfrm>
            <a:prstGeom prst="rect">
              <a:avLst/>
            </a:prstGeom>
            <a:solidFill>
              <a:srgbClr val="FBF9AB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392" name="组合 13391"/>
          <p:cNvGrpSpPr/>
          <p:nvPr/>
        </p:nvGrpSpPr>
        <p:grpSpPr>
          <a:xfrm>
            <a:off x="5273557" y="1741029"/>
            <a:ext cx="977117" cy="489636"/>
            <a:chOff x="3780891" y="1741029"/>
            <a:chExt cx="977117" cy="489636"/>
          </a:xfrm>
        </p:grpSpPr>
        <p:sp>
          <p:nvSpPr>
            <p:cNvPr id="13393" name="矩形 13392"/>
            <p:cNvSpPr/>
            <p:nvPr/>
          </p:nvSpPr>
          <p:spPr>
            <a:xfrm>
              <a:off x="4270032" y="1985847"/>
              <a:ext cx="244818" cy="244818"/>
            </a:xfrm>
            <a:prstGeom prst="rect">
              <a:avLst/>
            </a:prstGeom>
            <a:solidFill>
              <a:srgbClr val="FF9999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394" name="矩形 13393"/>
            <p:cNvSpPr/>
            <p:nvPr/>
          </p:nvSpPr>
          <p:spPr>
            <a:xfrm>
              <a:off x="4026204" y="1985847"/>
              <a:ext cx="244818" cy="244818"/>
            </a:xfrm>
            <a:prstGeom prst="rect">
              <a:avLst/>
            </a:prstGeom>
            <a:solidFill>
              <a:srgbClr val="FF9999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395" name="矩形 13394"/>
            <p:cNvSpPr/>
            <p:nvPr/>
          </p:nvSpPr>
          <p:spPr>
            <a:xfrm>
              <a:off x="4026204" y="1741029"/>
              <a:ext cx="244818" cy="244818"/>
            </a:xfrm>
            <a:prstGeom prst="rect">
              <a:avLst/>
            </a:prstGeom>
            <a:solidFill>
              <a:srgbClr val="FF9999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396" name="矩形 13395"/>
            <p:cNvSpPr/>
            <p:nvPr/>
          </p:nvSpPr>
          <p:spPr>
            <a:xfrm>
              <a:off x="3780891" y="1985847"/>
              <a:ext cx="244818" cy="244818"/>
            </a:xfrm>
            <a:prstGeom prst="rect">
              <a:avLst/>
            </a:prstGeom>
            <a:solidFill>
              <a:srgbClr val="FF9999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397" name="矩形 13396"/>
            <p:cNvSpPr/>
            <p:nvPr/>
          </p:nvSpPr>
          <p:spPr>
            <a:xfrm>
              <a:off x="3780891" y="1741029"/>
              <a:ext cx="244818" cy="244818"/>
            </a:xfrm>
            <a:prstGeom prst="rect">
              <a:avLst/>
            </a:prstGeom>
            <a:solidFill>
              <a:srgbClr val="FF9999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398" name="矩形 13397"/>
            <p:cNvSpPr/>
            <p:nvPr/>
          </p:nvSpPr>
          <p:spPr>
            <a:xfrm>
              <a:off x="4270032" y="1741029"/>
              <a:ext cx="244818" cy="244818"/>
            </a:xfrm>
            <a:prstGeom prst="rect">
              <a:avLst/>
            </a:prstGeom>
            <a:solidFill>
              <a:srgbClr val="FF9999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401" name="矩形 13400"/>
            <p:cNvSpPr/>
            <p:nvPr/>
          </p:nvSpPr>
          <p:spPr>
            <a:xfrm>
              <a:off x="4513190" y="1985847"/>
              <a:ext cx="244818" cy="244818"/>
            </a:xfrm>
            <a:prstGeom prst="rect">
              <a:avLst/>
            </a:prstGeom>
            <a:solidFill>
              <a:srgbClr val="FF9999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402" name="矩形 13401"/>
            <p:cNvSpPr/>
            <p:nvPr/>
          </p:nvSpPr>
          <p:spPr>
            <a:xfrm>
              <a:off x="4513190" y="1741029"/>
              <a:ext cx="244818" cy="244818"/>
            </a:xfrm>
            <a:prstGeom prst="rect">
              <a:avLst/>
            </a:prstGeom>
            <a:solidFill>
              <a:srgbClr val="FF9999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/>
                                        <p:tgtEl>
                                          <p:spTgt spid="133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250"/>
                                        <p:tgtEl>
                                          <p:spTgt spid="13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3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/>
                                        <p:tgtEl>
                                          <p:spTgt spid="133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8" dur="250"/>
                                        <p:tgtEl>
                                          <p:spTgt spid="13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3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50"/>
                                        <p:tgtEl>
                                          <p:spTgt spid="133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5" dur="250"/>
                                        <p:tgtEl>
                                          <p:spTgt spid="13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50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0" dur="250"/>
                                        <p:tgtEl>
                                          <p:spTgt spid="13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50"/>
                                        <p:tgtEl>
                                          <p:spTgt spid="133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5" dur="250"/>
                                        <p:tgtEl>
                                          <p:spTgt spid="13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33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3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50" fill="hold"/>
                                        <p:tgtEl>
                                          <p:spTgt spid="133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133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50"/>
                                        <p:tgtEl>
                                          <p:spTgt spid="133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2" dur="250"/>
                                        <p:tgtEl>
                                          <p:spTgt spid="13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250"/>
                                        <p:tgtEl>
                                          <p:spTgt spid="133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7" dur="250"/>
                                        <p:tgtEl>
                                          <p:spTgt spid="13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250"/>
                                        <p:tgtEl>
                                          <p:spTgt spid="133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2" dur="250"/>
                                        <p:tgtEl>
                                          <p:spTgt spid="13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500"/>
                            </p:stCondLst>
                            <p:childTnLst>
                              <p:par>
                                <p:cTn id="7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250"/>
                                        <p:tgtEl>
                                          <p:spTgt spid="133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7" dur="250"/>
                                        <p:tgtEl>
                                          <p:spTgt spid="13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33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33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62" grpId="0"/>
      <p:bldP spid="13324" grpId="0"/>
      <p:bldP spid="13335" grpId="0"/>
      <p:bldP spid="13349" grpId="0"/>
      <p:bldP spid="1335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57591" y="301501"/>
            <a:ext cx="1616027" cy="543627"/>
            <a:chOff x="644628" y="373072"/>
            <a:chExt cx="1120994" cy="377099"/>
          </a:xfrm>
        </p:grpSpPr>
        <p:sp>
          <p:nvSpPr>
            <p:cNvPr id="3" name="矩形: 圆角 2"/>
            <p:cNvSpPr/>
            <p:nvPr/>
          </p:nvSpPr>
          <p:spPr>
            <a:xfrm>
              <a:off x="729738" y="409731"/>
              <a:ext cx="950771" cy="340440"/>
            </a:xfrm>
            <a:prstGeom prst="roundRect">
              <a:avLst/>
            </a:prstGeom>
            <a:solidFill>
              <a:srgbClr val="67CDE4"/>
            </a:solidFill>
            <a:ln>
              <a:solidFill>
                <a:srgbClr val="67CDE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644628" y="373072"/>
              <a:ext cx="1120994" cy="3498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1" hangingPunct="1">
                <a:lnSpc>
                  <a:spcPct val="130000"/>
                </a:lnSpc>
              </a:pPr>
              <a:r>
                <a:rPr lang="zh-CN" altLang="en-US" sz="2400" b="1" dirty="0">
                  <a:solidFill>
                    <a:schemeClr val="bg1"/>
                  </a:solidFill>
                  <a:latin typeface="+mj-ea"/>
                  <a:ea typeface="+mj-ea"/>
                </a:rPr>
                <a:t>说理法</a:t>
              </a:r>
              <a:endParaRPr lang="zh-CN" altLang="en-US" sz="24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747738" y="1070610"/>
            <a:ext cx="8030502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400" b="1" dirty="0">
                <a:latin typeface="+mn-lt"/>
                <a:ea typeface="+mn-ea"/>
              </a:rPr>
              <a:t>设</a:t>
            </a:r>
            <a:r>
              <a:rPr lang="en-US" altLang="zh-CN" sz="2400" b="1" i="1" dirty="0">
                <a:latin typeface="+mn-lt"/>
                <a:ea typeface="+mn-ea"/>
              </a:rPr>
              <a:t>m</a:t>
            </a:r>
            <a:r>
              <a:rPr lang="zh-CN" altLang="en-US" sz="2400" b="1" dirty="0">
                <a:latin typeface="+mn-lt"/>
                <a:ea typeface="+mn-ea"/>
              </a:rPr>
              <a:t>、</a:t>
            </a:r>
            <a:r>
              <a:rPr lang="en-US" altLang="zh-CN" sz="2400" b="1" i="1" dirty="0">
                <a:latin typeface="+mn-lt"/>
                <a:ea typeface="+mn-ea"/>
              </a:rPr>
              <a:t>n</a:t>
            </a:r>
            <a:r>
              <a:rPr lang="zh-CN" altLang="en-US" sz="2400" b="1" dirty="0">
                <a:latin typeface="+mn-lt"/>
                <a:ea typeface="+mn-ea"/>
              </a:rPr>
              <a:t>为自然数，可以</a:t>
            </a:r>
            <a:r>
              <a:rPr lang="en-US" altLang="zh-CN" sz="2400" b="1" dirty="0">
                <a:latin typeface="+mn-lt"/>
                <a:ea typeface="+mn-ea"/>
              </a:rPr>
              <a:t>2</a:t>
            </a:r>
            <a:r>
              <a:rPr lang="en-US" altLang="zh-CN" sz="2400" b="1" i="1" dirty="0">
                <a:latin typeface="+mn-lt"/>
                <a:ea typeface="+mn-ea"/>
              </a:rPr>
              <a:t>n</a:t>
            </a:r>
            <a:r>
              <a:rPr lang="zh-CN" altLang="en-US" sz="2400" b="1" dirty="0">
                <a:latin typeface="+mn-lt"/>
                <a:ea typeface="+mn-ea"/>
              </a:rPr>
              <a:t>＋</a:t>
            </a:r>
            <a:r>
              <a:rPr lang="en-US" altLang="zh-CN" sz="2400" b="1" dirty="0">
                <a:latin typeface="+mn-lt"/>
                <a:ea typeface="+mn-ea"/>
              </a:rPr>
              <a:t>1</a:t>
            </a:r>
            <a:r>
              <a:rPr lang="zh-CN" altLang="en-US" sz="2400" b="1" dirty="0">
                <a:latin typeface="+mn-lt"/>
                <a:ea typeface="+mn-ea"/>
              </a:rPr>
              <a:t>表示奇数，</a:t>
            </a:r>
            <a:r>
              <a:rPr lang="en-US" altLang="zh-CN" sz="2400" b="1" dirty="0">
                <a:latin typeface="+mn-lt"/>
                <a:ea typeface="+mn-ea"/>
              </a:rPr>
              <a:t>2</a:t>
            </a:r>
            <a:r>
              <a:rPr lang="en-US" altLang="zh-CN" sz="2400" b="1" i="1" dirty="0">
                <a:latin typeface="+mn-lt"/>
                <a:ea typeface="+mn-ea"/>
              </a:rPr>
              <a:t>m</a:t>
            </a:r>
            <a:r>
              <a:rPr lang="zh-CN" altLang="en-US" sz="2400" b="1" dirty="0">
                <a:latin typeface="+mn-lt"/>
                <a:ea typeface="+mn-ea"/>
              </a:rPr>
              <a:t>表示偶数。</a:t>
            </a:r>
            <a:endParaRPr lang="zh-CN" altLang="en-US" sz="2400" b="1" dirty="0">
              <a:latin typeface="+mn-lt"/>
              <a:ea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47738" y="1824763"/>
            <a:ext cx="7381527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400" b="1" dirty="0">
                <a:latin typeface="+mn-lt"/>
                <a:ea typeface="+mn-ea"/>
              </a:rPr>
              <a:t>① 奇数＋偶数＝（</a:t>
            </a:r>
            <a:r>
              <a:rPr lang="en-US" altLang="zh-CN" sz="2400" b="1" dirty="0">
                <a:latin typeface="+mn-lt"/>
                <a:ea typeface="+mn-ea"/>
              </a:rPr>
              <a:t>2</a:t>
            </a:r>
            <a:r>
              <a:rPr lang="en-US" altLang="zh-CN" sz="2400" b="1" i="1" dirty="0">
                <a:latin typeface="+mn-lt"/>
                <a:ea typeface="+mn-ea"/>
              </a:rPr>
              <a:t>n</a:t>
            </a:r>
            <a:r>
              <a:rPr lang="zh-CN" altLang="en-US" sz="2400" b="1" dirty="0">
                <a:latin typeface="+mn-lt"/>
                <a:ea typeface="+mn-ea"/>
              </a:rPr>
              <a:t>＋</a:t>
            </a:r>
            <a:r>
              <a:rPr lang="en-US" altLang="zh-CN" sz="2400" b="1" dirty="0">
                <a:latin typeface="+mn-lt"/>
                <a:ea typeface="+mn-ea"/>
              </a:rPr>
              <a:t>1</a:t>
            </a:r>
            <a:r>
              <a:rPr lang="zh-CN" altLang="en-US" sz="2400" b="1" dirty="0">
                <a:latin typeface="+mn-lt"/>
                <a:ea typeface="+mn-ea"/>
              </a:rPr>
              <a:t>）＋</a:t>
            </a:r>
            <a:r>
              <a:rPr lang="en-US" altLang="zh-CN" sz="2400" b="1" dirty="0">
                <a:latin typeface="+mn-lt"/>
                <a:ea typeface="+mn-ea"/>
              </a:rPr>
              <a:t>2</a:t>
            </a:r>
            <a:r>
              <a:rPr lang="en-US" altLang="zh-CN" sz="2400" b="1" i="1" dirty="0">
                <a:latin typeface="+mn-lt"/>
                <a:ea typeface="+mn-ea"/>
              </a:rPr>
              <a:t>m</a:t>
            </a:r>
            <a:r>
              <a:rPr lang="zh-CN" altLang="en-US" sz="2400" b="1" dirty="0">
                <a:latin typeface="+mn-lt"/>
                <a:ea typeface="+mn-ea"/>
              </a:rPr>
              <a:t>＝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400" b="1" i="1" dirty="0">
                <a:solidFill>
                  <a:srgbClr val="FF0000"/>
                </a:solidFill>
                <a:latin typeface="+mn-lt"/>
                <a:ea typeface="+mn-ea"/>
              </a:rPr>
              <a:t>n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＋</a:t>
            </a:r>
            <a:r>
              <a:rPr lang="en-US" altLang="zh-CN" sz="2400" b="1" i="1" dirty="0">
                <a:solidFill>
                  <a:srgbClr val="FF0000"/>
                </a:solidFill>
                <a:latin typeface="+mn-lt"/>
                <a:ea typeface="+mn-ea"/>
              </a:rPr>
              <a:t>m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）＋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1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47739" y="2783190"/>
            <a:ext cx="8030502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400" b="1" dirty="0">
                <a:latin typeface="+mn-lt"/>
                <a:ea typeface="+mn-ea"/>
              </a:rPr>
              <a:t>② 奇数＋奇数＝（</a:t>
            </a:r>
            <a:r>
              <a:rPr lang="en-US" altLang="zh-CN" sz="2400" b="1" dirty="0">
                <a:latin typeface="+mn-lt"/>
                <a:ea typeface="+mn-ea"/>
              </a:rPr>
              <a:t>2</a:t>
            </a:r>
            <a:r>
              <a:rPr lang="en-US" altLang="zh-CN" sz="2400" b="1" i="1" dirty="0">
                <a:latin typeface="+mn-lt"/>
                <a:ea typeface="+mn-ea"/>
              </a:rPr>
              <a:t>n</a:t>
            </a:r>
            <a:r>
              <a:rPr lang="zh-CN" altLang="en-US" sz="2400" b="1" dirty="0">
                <a:latin typeface="+mn-lt"/>
                <a:ea typeface="+mn-ea"/>
              </a:rPr>
              <a:t>＋</a:t>
            </a:r>
            <a:r>
              <a:rPr lang="en-US" altLang="zh-CN" sz="2400" b="1" dirty="0">
                <a:latin typeface="+mn-lt"/>
                <a:ea typeface="+mn-ea"/>
              </a:rPr>
              <a:t>1</a:t>
            </a:r>
            <a:r>
              <a:rPr lang="zh-CN" altLang="en-US" sz="2400" b="1" dirty="0">
                <a:latin typeface="+mn-lt"/>
                <a:ea typeface="+mn-ea"/>
              </a:rPr>
              <a:t>）＋（</a:t>
            </a:r>
            <a:r>
              <a:rPr lang="en-US" altLang="zh-CN" sz="2400" b="1" dirty="0">
                <a:latin typeface="+mn-lt"/>
                <a:ea typeface="+mn-ea"/>
              </a:rPr>
              <a:t>2</a:t>
            </a:r>
            <a:r>
              <a:rPr lang="en-US" altLang="zh-CN" sz="2400" b="1" i="1" dirty="0">
                <a:latin typeface="+mn-lt"/>
                <a:ea typeface="+mn-ea"/>
              </a:rPr>
              <a:t>n</a:t>
            </a:r>
            <a:r>
              <a:rPr lang="zh-CN" altLang="en-US" sz="2400" b="1" dirty="0">
                <a:latin typeface="+mn-lt"/>
                <a:ea typeface="+mn-ea"/>
              </a:rPr>
              <a:t>＋</a:t>
            </a:r>
            <a:r>
              <a:rPr lang="en-US" altLang="zh-CN" sz="2400" b="1" dirty="0">
                <a:latin typeface="+mn-lt"/>
                <a:ea typeface="+mn-ea"/>
              </a:rPr>
              <a:t>1</a:t>
            </a:r>
            <a:r>
              <a:rPr lang="zh-CN" altLang="en-US" sz="2400" b="1" dirty="0">
                <a:latin typeface="+mn-lt"/>
                <a:ea typeface="+mn-ea"/>
              </a:rPr>
              <a:t>）＝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400" b="1" i="1" dirty="0">
                <a:solidFill>
                  <a:srgbClr val="FF0000"/>
                </a:solidFill>
                <a:latin typeface="+mn-lt"/>
                <a:ea typeface="+mn-ea"/>
              </a:rPr>
              <a:t>n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＋</a:t>
            </a:r>
            <a:r>
              <a:rPr lang="en-US" altLang="zh-CN" sz="2400" b="1" i="1" dirty="0">
                <a:solidFill>
                  <a:srgbClr val="FF0000"/>
                </a:solidFill>
                <a:latin typeface="+mn-lt"/>
                <a:ea typeface="+mn-ea"/>
              </a:rPr>
              <a:t>m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＋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1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  <a:endParaRPr lang="zh-CN" altLang="en-US" sz="2400" b="1" dirty="0">
              <a:latin typeface="+mn-lt"/>
              <a:ea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47738" y="3742565"/>
            <a:ext cx="7945407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400" b="1" dirty="0">
                <a:latin typeface="+mn-lt"/>
                <a:ea typeface="+mn-ea"/>
              </a:rPr>
              <a:t>③ 偶数＋偶数＝</a:t>
            </a:r>
            <a:r>
              <a:rPr lang="en-US" altLang="zh-CN" sz="2400" b="1" dirty="0">
                <a:latin typeface="+mn-lt"/>
                <a:ea typeface="+mn-ea"/>
              </a:rPr>
              <a:t>2</a:t>
            </a:r>
            <a:r>
              <a:rPr lang="en-US" altLang="zh-CN" sz="2400" b="1" i="1" dirty="0">
                <a:latin typeface="+mn-lt"/>
                <a:ea typeface="+mn-ea"/>
              </a:rPr>
              <a:t>m</a:t>
            </a:r>
            <a:r>
              <a:rPr lang="zh-CN" altLang="en-US" sz="2400" b="1" dirty="0">
                <a:latin typeface="+mn-lt"/>
                <a:ea typeface="+mn-ea"/>
              </a:rPr>
              <a:t>＋</a:t>
            </a:r>
            <a:r>
              <a:rPr lang="en-US" altLang="zh-CN" sz="2400" b="1" dirty="0">
                <a:latin typeface="+mn-lt"/>
                <a:ea typeface="+mn-ea"/>
              </a:rPr>
              <a:t>2</a:t>
            </a:r>
            <a:r>
              <a:rPr lang="en-US" altLang="zh-CN" sz="2400" b="1" i="1" dirty="0">
                <a:latin typeface="+mn-lt"/>
                <a:ea typeface="+mn-ea"/>
              </a:rPr>
              <a:t>m</a:t>
            </a:r>
            <a:r>
              <a:rPr lang="zh-CN" altLang="en-US" sz="2400" b="1" dirty="0">
                <a:latin typeface="+mn-lt"/>
                <a:ea typeface="+mn-ea"/>
              </a:rPr>
              <a:t>＝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400" b="1" i="1" dirty="0">
                <a:solidFill>
                  <a:srgbClr val="FF0000"/>
                </a:solidFill>
                <a:latin typeface="+mn-lt"/>
                <a:ea typeface="+mn-ea"/>
              </a:rPr>
              <a:t>n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＋</a:t>
            </a:r>
            <a:r>
              <a:rPr lang="en-US" altLang="zh-CN" sz="2400" b="1" i="1" dirty="0">
                <a:solidFill>
                  <a:srgbClr val="FF0000"/>
                </a:solidFill>
                <a:latin typeface="+mn-lt"/>
                <a:ea typeface="+mn-ea"/>
              </a:rPr>
              <a:t>m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  <a:endParaRPr lang="zh-CN" altLang="en-US" sz="2400" b="1" dirty="0">
              <a:latin typeface="+mn-lt"/>
              <a:ea typeface="+mn-ea"/>
            </a:endParaRPr>
          </a:p>
        </p:txBody>
      </p:sp>
      <p:sp>
        <p:nvSpPr>
          <p:cNvPr id="9" name="TextBox 14"/>
          <p:cNvSpPr txBox="1">
            <a:spLocks noChangeArrowheads="1"/>
          </p:cNvSpPr>
          <p:nvPr/>
        </p:nvSpPr>
        <p:spPr bwMode="auto">
          <a:xfrm>
            <a:off x="7539179" y="1782650"/>
            <a:ext cx="1239061" cy="693460"/>
          </a:xfrm>
          <a:prstGeom prst="ellipse">
            <a:avLst/>
          </a:prstGeom>
          <a:solidFill>
            <a:srgbClr val="FF9933"/>
          </a:solidFill>
          <a:ln w="19050">
            <a:noFill/>
            <a:miter lim="800000"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400" b="1" dirty="0">
                <a:solidFill>
                  <a:schemeClr val="bg1"/>
                </a:solidFill>
                <a:latin typeface="+mn-lt"/>
                <a:ea typeface="楷体" panose="02010609060101010101" pitchFamily="49" charset="-122"/>
              </a:rPr>
              <a:t>奇数</a:t>
            </a:r>
            <a:endParaRPr lang="zh-CN" altLang="en-US" sz="2400" b="1" dirty="0">
              <a:solidFill>
                <a:schemeClr val="bg1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0" name="TextBox 15"/>
          <p:cNvSpPr txBox="1">
            <a:spLocks noChangeArrowheads="1"/>
          </p:cNvSpPr>
          <p:nvPr/>
        </p:nvSpPr>
        <p:spPr bwMode="auto">
          <a:xfrm>
            <a:off x="6670498" y="3264388"/>
            <a:ext cx="1239061" cy="693460"/>
          </a:xfrm>
          <a:prstGeom prst="ellipse">
            <a:avLst/>
          </a:prstGeom>
          <a:solidFill>
            <a:srgbClr val="FF9933"/>
          </a:solidFill>
          <a:ln w="19050">
            <a:noFill/>
            <a:miter lim="800000"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400" b="1" dirty="0">
                <a:solidFill>
                  <a:schemeClr val="bg1"/>
                </a:solidFill>
                <a:latin typeface="+mn-lt"/>
                <a:ea typeface="楷体" panose="02010609060101010101" pitchFamily="49" charset="-122"/>
              </a:rPr>
              <a:t>偶数</a:t>
            </a:r>
            <a:endParaRPr lang="zh-CN" altLang="en-US" sz="2400" b="1" dirty="0">
              <a:solidFill>
                <a:schemeClr val="bg1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1" name="TextBox 15"/>
          <p:cNvSpPr txBox="1">
            <a:spLocks noChangeArrowheads="1"/>
          </p:cNvSpPr>
          <p:nvPr/>
        </p:nvSpPr>
        <p:spPr bwMode="auto">
          <a:xfrm>
            <a:off x="4494989" y="4237700"/>
            <a:ext cx="1239061" cy="693460"/>
          </a:xfrm>
          <a:prstGeom prst="ellipse">
            <a:avLst/>
          </a:prstGeom>
          <a:solidFill>
            <a:srgbClr val="FF9933"/>
          </a:solidFill>
          <a:ln w="19050">
            <a:noFill/>
            <a:miter lim="800000"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400" b="1" dirty="0">
                <a:solidFill>
                  <a:schemeClr val="bg1"/>
                </a:solidFill>
                <a:latin typeface="+mn-lt"/>
                <a:ea typeface="楷体" panose="02010609060101010101" pitchFamily="49" charset="-122"/>
              </a:rPr>
              <a:t>偶数</a:t>
            </a:r>
            <a:endParaRPr lang="zh-CN" altLang="en-US" sz="2400" b="1" dirty="0">
              <a:solidFill>
                <a:schemeClr val="bg1"/>
              </a:solidFill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 animBg="1"/>
      <p:bldP spid="10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9627" y="358856"/>
            <a:ext cx="2646203" cy="514043"/>
          </a:xfrm>
          <a:prstGeom prst="rect">
            <a:avLst/>
          </a:prstGeom>
        </p:spPr>
      </p:pic>
      <p:sp>
        <p:nvSpPr>
          <p:cNvPr id="3" name="矩形: 圆角 2"/>
          <p:cNvSpPr/>
          <p:nvPr/>
        </p:nvSpPr>
        <p:spPr>
          <a:xfrm>
            <a:off x="1043940" y="1909001"/>
            <a:ext cx="7056120" cy="2137410"/>
          </a:xfrm>
          <a:prstGeom prst="roundRect">
            <a:avLst>
              <a:gd name="adj" fmla="val 11676"/>
            </a:avLst>
          </a:prstGeom>
          <a:solidFill>
            <a:srgbClr val="FDFCD4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5"/>
          <p:cNvSpPr txBox="1">
            <a:spLocks noChangeArrowheads="1"/>
          </p:cNvSpPr>
          <p:nvPr/>
        </p:nvSpPr>
        <p:spPr bwMode="auto">
          <a:xfrm>
            <a:off x="2743284" y="2145596"/>
            <a:ext cx="3657431" cy="4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奇数＋偶数＝</a:t>
            </a:r>
            <a:r>
              <a:rPr lang="zh-CN" altLang="en-US" sz="2400" b="1" dirty="0">
                <a:latin typeface="+mj-ea"/>
                <a:ea typeface="+mj-ea"/>
              </a:rPr>
              <a:t>奇数</a:t>
            </a:r>
            <a:endParaRPr lang="zh-CN" altLang="en-US" sz="2400" b="1" dirty="0">
              <a:latin typeface="+mj-ea"/>
              <a:ea typeface="+mj-ea"/>
            </a:endParaRPr>
          </a:p>
        </p:txBody>
      </p:sp>
      <p:sp>
        <p:nvSpPr>
          <p:cNvPr id="5" name="TextBox 18"/>
          <p:cNvSpPr txBox="1">
            <a:spLocks noChangeArrowheads="1"/>
          </p:cNvSpPr>
          <p:nvPr/>
        </p:nvSpPr>
        <p:spPr bwMode="auto">
          <a:xfrm>
            <a:off x="2743284" y="2757483"/>
            <a:ext cx="3657431" cy="4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奇数＋奇数＝</a:t>
            </a:r>
            <a:r>
              <a:rPr lang="zh-CN" altLang="en-US" sz="2400" b="1" dirty="0">
                <a:latin typeface="+mj-ea"/>
                <a:ea typeface="+mj-ea"/>
              </a:rPr>
              <a:t>偶数</a:t>
            </a:r>
            <a:endParaRPr lang="zh-CN" altLang="en-US" sz="2400" b="1" dirty="0">
              <a:latin typeface="+mj-ea"/>
              <a:ea typeface="+mj-ea"/>
            </a:endParaRPr>
          </a:p>
        </p:txBody>
      </p:sp>
      <p:sp>
        <p:nvSpPr>
          <p:cNvPr id="6" name="TextBox 25"/>
          <p:cNvSpPr txBox="1">
            <a:spLocks noChangeArrowheads="1"/>
          </p:cNvSpPr>
          <p:nvPr/>
        </p:nvSpPr>
        <p:spPr bwMode="auto">
          <a:xfrm>
            <a:off x="2743284" y="3369370"/>
            <a:ext cx="3657431" cy="4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偶数＋偶数＝</a:t>
            </a:r>
            <a:r>
              <a:rPr lang="zh-CN" altLang="en-US" sz="2400" b="1" dirty="0">
                <a:latin typeface="+mj-ea"/>
                <a:ea typeface="+mj-ea"/>
              </a:rPr>
              <a:t>偶数</a:t>
            </a:r>
            <a:endParaRPr lang="zh-CN" altLang="en-US" sz="2400" b="1" dirty="0">
              <a:latin typeface="+mj-ea"/>
              <a:ea typeface="+mj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53712" y="1097089"/>
            <a:ext cx="8055948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 eaLnBrk="1" hangingPunct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这个结论正确吗？找更大数试一试。</a:t>
            </a:r>
            <a:endParaRPr lang="zh-CN" altLang="en-US" sz="2400" b="1" dirty="0">
              <a:solidFill>
                <a:schemeClr val="accent6">
                  <a:lumMod val="75000"/>
                </a:schemeClr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8"/>
          <p:cNvGrpSpPr/>
          <p:nvPr/>
        </p:nvGrpSpPr>
        <p:grpSpPr bwMode="auto">
          <a:xfrm>
            <a:off x="212725" y="200025"/>
            <a:ext cx="4741863" cy="641350"/>
            <a:chOff x="212651" y="200548"/>
            <a:chExt cx="4742121" cy="640827"/>
          </a:xfrm>
        </p:grpSpPr>
        <p:pic>
          <p:nvPicPr>
            <p:cNvPr id="3" name="图片 19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12651" y="200548"/>
              <a:ext cx="4742121" cy="6408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Rectangle 16"/>
            <p:cNvSpPr>
              <a:spLocks noChangeArrowheads="1"/>
            </p:cNvSpPr>
            <p:nvPr/>
          </p:nvSpPr>
          <p:spPr bwMode="auto">
            <a:xfrm>
              <a:off x="345670" y="253304"/>
              <a:ext cx="4335077" cy="5227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8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三   拓展提升，深化认识</a:t>
              </a:r>
              <a:endPara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653712" y="976638"/>
            <a:ext cx="8055948" cy="1000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 eaLnBrk="1" hangingPunct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两个自然数相加，和的奇偶性我们可以确定，如果是多个自然数相加呢？</a:t>
            </a:r>
            <a:endParaRPr lang="zh-CN" altLang="en-US" sz="2400" b="1" dirty="0">
              <a:solidFill>
                <a:schemeClr val="accent6">
                  <a:lumMod val="7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979170" y="2061210"/>
            <a:ext cx="7303770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400" b="1" dirty="0">
                <a:latin typeface="+mn-lt"/>
                <a:ea typeface="+mn-ea"/>
              </a:rPr>
              <a:t>（</a:t>
            </a:r>
            <a:r>
              <a:rPr lang="en-US" altLang="zh-CN" sz="2400" b="1" dirty="0">
                <a:latin typeface="+mn-lt"/>
                <a:ea typeface="+mn-ea"/>
              </a:rPr>
              <a:t>1</a:t>
            </a:r>
            <a:r>
              <a:rPr lang="zh-CN" altLang="en-US" sz="2400" b="1" dirty="0">
                <a:latin typeface="+mn-lt"/>
                <a:ea typeface="+mn-ea"/>
              </a:rPr>
              <a:t>）偶数＋偶数＋偶数＋</a:t>
            </a:r>
            <a:r>
              <a:rPr lang="en-US" altLang="zh-CN" sz="2400" b="1" dirty="0">
                <a:latin typeface="+mn-lt"/>
                <a:ea typeface="+mn-ea"/>
              </a:rPr>
              <a:t>······</a:t>
            </a:r>
            <a:r>
              <a:rPr lang="zh-CN" altLang="en-US" sz="2400" b="1" dirty="0">
                <a:latin typeface="+mn-lt"/>
                <a:ea typeface="+mn-ea"/>
              </a:rPr>
              <a:t>＋偶数</a:t>
            </a:r>
            <a:endParaRPr lang="zh-CN" altLang="en-US" sz="2400" b="1" dirty="0">
              <a:latin typeface="+mn-lt"/>
              <a:ea typeface="+mn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979170" y="2805283"/>
            <a:ext cx="7303770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400" b="1" dirty="0">
                <a:latin typeface="+mn-lt"/>
                <a:ea typeface="+mn-ea"/>
              </a:rPr>
              <a:t>（</a:t>
            </a:r>
            <a:r>
              <a:rPr lang="en-US" altLang="zh-CN" sz="2400" b="1" dirty="0">
                <a:latin typeface="+mn-lt"/>
                <a:ea typeface="+mn-ea"/>
              </a:rPr>
              <a:t>2</a:t>
            </a:r>
            <a:r>
              <a:rPr lang="zh-CN" altLang="en-US" sz="2400" b="1" dirty="0">
                <a:latin typeface="+mn-lt"/>
                <a:ea typeface="+mn-ea"/>
              </a:rPr>
              <a:t>）奇数＋奇数＋奇数＋</a:t>
            </a:r>
            <a:r>
              <a:rPr lang="en-US" altLang="zh-CN" sz="2400" b="1" dirty="0">
                <a:latin typeface="+mn-lt"/>
                <a:ea typeface="+mn-ea"/>
              </a:rPr>
              <a:t>······</a:t>
            </a:r>
            <a:r>
              <a:rPr lang="zh-CN" altLang="en-US" sz="2400" b="1" dirty="0">
                <a:latin typeface="+mn-lt"/>
                <a:ea typeface="+mn-ea"/>
              </a:rPr>
              <a:t>＋奇数</a:t>
            </a:r>
            <a:endParaRPr lang="zh-CN" altLang="en-US" sz="2400" b="1" dirty="0">
              <a:latin typeface="+mn-lt"/>
              <a:ea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206490" y="2061210"/>
            <a:ext cx="781050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＝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736080" y="2061210"/>
            <a:ext cx="1428750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偶数</a:t>
            </a:r>
            <a:endParaRPr lang="zh-CN" altLang="en-US" sz="24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764030" y="3409722"/>
            <a:ext cx="5116830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①奇数个</a:t>
            </a:r>
            <a:r>
              <a:rPr lang="zh-CN" altLang="en-US" sz="2400" b="1" dirty="0">
                <a:latin typeface="+mn-lt"/>
                <a:ea typeface="+mn-ea"/>
              </a:rPr>
              <a:t>奇数相加，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和是奇数；</a:t>
            </a:r>
            <a:endParaRPr lang="en-US" altLang="zh-CN" sz="24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764030" y="4012883"/>
            <a:ext cx="5116830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②偶数个</a:t>
            </a:r>
            <a:r>
              <a:rPr lang="zh-CN" altLang="en-US" sz="2400" b="1" dirty="0">
                <a:latin typeface="+mn-lt"/>
                <a:ea typeface="+mn-ea"/>
              </a:rPr>
              <a:t>奇数相加，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和是偶数。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3" grpId="0"/>
      <p:bldP spid="24" grpId="0"/>
      <p:bldP spid="2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60" b="22449"/>
          <a:stretch>
            <a:fillRect/>
          </a:stretch>
        </p:blipFill>
        <p:spPr>
          <a:xfrm>
            <a:off x="1114771" y="619125"/>
            <a:ext cx="6914459" cy="385762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2200274" y="1397313"/>
            <a:ext cx="4648201" cy="22726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800" b="1" dirty="0">
                <a:latin typeface="+mn-lt"/>
                <a:ea typeface="+mn-ea"/>
              </a:rPr>
              <a:t>多个自然数相加，就看加数中奇数的个数，如果加数中</a:t>
            </a:r>
            <a:r>
              <a:rPr lang="zh-CN" altLang="en-US" sz="2800" b="1" dirty="0">
                <a:highlight>
                  <a:srgbClr val="FFFF00"/>
                </a:highlight>
                <a:latin typeface="+mn-lt"/>
                <a:ea typeface="+mn-ea"/>
              </a:rPr>
              <a:t>有奇数个奇数，和就是奇数；有偶数个奇数，和就是偶数。</a:t>
            </a:r>
            <a:endParaRPr lang="zh-CN" altLang="en-US" sz="2800" b="1" dirty="0">
              <a:highlight>
                <a:srgbClr val="FFFF00"/>
              </a:highlight>
              <a:latin typeface="+mn-lt"/>
              <a:ea typeface="+mn-ea"/>
            </a:endParaRPr>
          </a:p>
        </p:txBody>
      </p:sp>
      <p:sp>
        <p:nvSpPr>
          <p:cNvPr id="16" name="Rectangle 16"/>
          <p:cNvSpPr>
            <a:spLocks noChangeArrowheads="1"/>
          </p:cNvSpPr>
          <p:nvPr/>
        </p:nvSpPr>
        <p:spPr bwMode="auto">
          <a:xfrm>
            <a:off x="204640" y="248976"/>
            <a:ext cx="1469856" cy="522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小结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8"/>
          <p:cNvGrpSpPr/>
          <p:nvPr/>
        </p:nvGrpSpPr>
        <p:grpSpPr bwMode="auto">
          <a:xfrm>
            <a:off x="212725" y="200025"/>
            <a:ext cx="4741863" cy="641350"/>
            <a:chOff x="212651" y="200548"/>
            <a:chExt cx="4742121" cy="640827"/>
          </a:xfrm>
        </p:grpSpPr>
        <p:pic>
          <p:nvPicPr>
            <p:cNvPr id="12" name="图片 19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12651" y="200548"/>
              <a:ext cx="4742121" cy="6408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Rectangle 16"/>
            <p:cNvSpPr>
              <a:spLocks noChangeArrowheads="1"/>
            </p:cNvSpPr>
            <p:nvPr/>
          </p:nvSpPr>
          <p:spPr bwMode="auto">
            <a:xfrm>
              <a:off x="345670" y="253304"/>
              <a:ext cx="4335077" cy="5227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8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四   运用规律，内化规律</a:t>
              </a:r>
              <a:endPara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14" name="文本框 37"/>
          <p:cNvSpPr txBox="1">
            <a:spLocks noChangeArrowheads="1"/>
          </p:cNvSpPr>
          <p:nvPr/>
        </p:nvSpPr>
        <p:spPr bwMode="auto">
          <a:xfrm>
            <a:off x="914401" y="1055688"/>
            <a:ext cx="7810500" cy="98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＋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＋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＋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＋</a:t>
            </a:r>
            <a:r>
              <a:rPr lang="en-US" altLang="zh-CN" sz="2400" b="1" dirty="0">
                <a:latin typeface="宋体" panose="02010600030101010101" pitchFamily="2" charset="-122"/>
                <a:cs typeface="Times New Roman" panose="02020603050405020304" pitchFamily="18" charset="0"/>
              </a:rPr>
              <a:t>……</a:t>
            </a: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＋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98</a:t>
            </a: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＋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99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 ，如果不计算，你能很快说出这道算式的和是奇数还是偶数吗？</a:t>
            </a:r>
            <a:endParaRPr lang="en-US" altLang="zh-CN" sz="2400" b="1" dirty="0"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66725" y="1055688"/>
            <a:ext cx="914400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+mn-ea"/>
              </a:rPr>
              <a:t>1.</a:t>
            </a:r>
            <a:endParaRPr lang="zh-CN" altLang="en-US" sz="2400" b="1" dirty="0">
              <a:latin typeface="+mn-lt"/>
              <a:ea typeface="+mn-ea"/>
            </a:endParaRPr>
          </a:p>
        </p:txBody>
      </p:sp>
      <p:sp>
        <p:nvSpPr>
          <p:cNvPr id="16" name="文本框 37"/>
          <p:cNvSpPr txBox="1">
            <a:spLocks noChangeArrowheads="1"/>
          </p:cNvSpPr>
          <p:nvPr/>
        </p:nvSpPr>
        <p:spPr bwMode="auto">
          <a:xfrm>
            <a:off x="981077" y="3726581"/>
            <a:ext cx="7181846" cy="936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偶数个奇数的和是偶数，其它偶数的和也是偶数，</a:t>
            </a:r>
            <a:endParaRPr lang="en-US" altLang="zh-CN" sz="2400" b="1" dirty="0">
              <a:solidFill>
                <a:srgbClr val="FF0000"/>
              </a:solidFill>
              <a:latin typeface="+mn-lt"/>
              <a:ea typeface="+mn-ea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所以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1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＋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＋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3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＋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4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＋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······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＋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98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＋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99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的和是偶数。</a:t>
            </a:r>
            <a:endParaRPr lang="en-US" altLang="zh-CN" sz="24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17" name="左大括号 16"/>
          <p:cNvSpPr/>
          <p:nvPr/>
        </p:nvSpPr>
        <p:spPr>
          <a:xfrm rot="16200000">
            <a:off x="4511604" y="1153025"/>
            <a:ext cx="520850" cy="3581397"/>
          </a:xfrm>
          <a:prstGeom prst="leftBrace">
            <a:avLst>
              <a:gd name="adj1" fmla="val 40983"/>
              <a:gd name="adj2" fmla="val 50000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8" name="文本框 37"/>
          <p:cNvSpPr txBox="1">
            <a:spLocks noChangeArrowheads="1"/>
          </p:cNvSpPr>
          <p:nvPr/>
        </p:nvSpPr>
        <p:spPr bwMode="auto">
          <a:xfrm>
            <a:off x="914401" y="2237981"/>
            <a:ext cx="7810500" cy="520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＋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＋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＋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＋</a:t>
            </a:r>
            <a:r>
              <a:rPr lang="en-US" altLang="zh-CN" sz="2400" b="1" dirty="0">
                <a:latin typeface="宋体" panose="02010600030101010101" pitchFamily="2" charset="-122"/>
                <a:cs typeface="Times New Roman" panose="02020603050405020304" pitchFamily="18" charset="0"/>
              </a:rPr>
              <a:t>……</a:t>
            </a: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＋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98</a:t>
            </a: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＋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99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endParaRPr lang="en-US" altLang="zh-CN" sz="2400" b="1" dirty="0"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876679" y="3204146"/>
            <a:ext cx="1790700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50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个奇数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 animBg="1"/>
      <p:bldP spid="18" grpId="0"/>
      <p:bldP spid="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5710521" y="1588590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0099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1600" dirty="0">
                <a:solidFill>
                  <a:srgbClr val="0099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选自教材</a:t>
            </a:r>
            <a:r>
              <a:rPr lang="en-US" altLang="zh-CN" sz="1600" dirty="0">
                <a:solidFill>
                  <a:srgbClr val="0099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P17 </a:t>
            </a:r>
            <a:r>
              <a:rPr lang="zh-CN" altLang="en-US" sz="1600" dirty="0">
                <a:solidFill>
                  <a:srgbClr val="0099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练习四 第</a:t>
            </a:r>
            <a:r>
              <a:rPr lang="en-US" altLang="zh-CN" sz="1600" dirty="0">
                <a:solidFill>
                  <a:srgbClr val="0099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1600" dirty="0">
                <a:solidFill>
                  <a:srgbClr val="0099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 dirty="0">
                <a:solidFill>
                  <a:srgbClr val="0099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1600" dirty="0">
              <a:solidFill>
                <a:srgbClr val="009999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37"/>
          <p:cNvSpPr txBox="1">
            <a:spLocks noChangeArrowheads="1"/>
          </p:cNvSpPr>
          <p:nvPr/>
        </p:nvSpPr>
        <p:spPr bwMode="auto">
          <a:xfrm>
            <a:off x="815975" y="556988"/>
            <a:ext cx="8007067" cy="98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名学生要分成甲、乙两队。如果甲队人数为奇数，乙队人数为奇数还是偶数？如果甲队人数为偶数呢？</a:t>
            </a:r>
            <a:endParaRPr lang="en-US" altLang="zh-CN" sz="2400" b="1" dirty="0"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66725" y="568363"/>
            <a:ext cx="914400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+mn-ea"/>
              </a:rPr>
              <a:t>2.</a:t>
            </a:r>
            <a:endParaRPr lang="zh-CN" altLang="en-US" sz="2400" b="1" dirty="0">
              <a:latin typeface="+mn-lt"/>
              <a:ea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23925" y="2114550"/>
            <a:ext cx="7486650" cy="1000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30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是偶数，甲队人数为奇数，奇数＋奇数＝偶数，</a:t>
            </a:r>
            <a:endParaRPr lang="en-US" altLang="zh-CN" sz="2400" b="1" dirty="0">
              <a:solidFill>
                <a:srgbClr val="FF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所以，乙队人数是奇数。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23925" y="3188102"/>
            <a:ext cx="7486650" cy="1000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30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是偶数，甲队人数是偶数，偶数＋偶数＝偶数，</a:t>
            </a:r>
            <a:endParaRPr lang="en-US" altLang="zh-CN" sz="2400" b="1" dirty="0">
              <a:solidFill>
                <a:srgbClr val="FF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所以，乙队人数是偶数。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文本框 37"/>
          <p:cNvSpPr txBox="1">
            <a:spLocks noChangeArrowheads="1"/>
          </p:cNvSpPr>
          <p:nvPr/>
        </p:nvSpPr>
        <p:spPr bwMode="auto">
          <a:xfrm>
            <a:off x="815975" y="566513"/>
            <a:ext cx="8007067" cy="98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奇数与奇数的积是奇数还是偶数？奇数与偶数的积是奇数还是偶数？偶数与偶数的积呢？</a:t>
            </a:r>
            <a:endParaRPr lang="en-US" altLang="zh-CN" sz="2400" b="1" dirty="0"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22"/>
          <p:cNvSpPr txBox="1">
            <a:spLocks noChangeArrowheads="1"/>
          </p:cNvSpPr>
          <p:nvPr/>
        </p:nvSpPr>
        <p:spPr bwMode="auto">
          <a:xfrm>
            <a:off x="815975" y="2347309"/>
            <a:ext cx="4567237" cy="54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+mn-ea"/>
                <a:ea typeface="+mn-ea"/>
              </a:rPr>
              <a:t>奇数</a:t>
            </a:r>
            <a:r>
              <a:rPr lang="en-US" altLang="zh-CN" sz="2800" b="1" dirty="0">
                <a:solidFill>
                  <a:srgbClr val="FF0000"/>
                </a:solidFill>
                <a:latin typeface="+mn-ea"/>
                <a:ea typeface="+mn-ea"/>
              </a:rPr>
              <a:t>×</a:t>
            </a:r>
            <a:r>
              <a:rPr lang="zh-CN" altLang="en-US" sz="2800" b="1" dirty="0">
                <a:solidFill>
                  <a:srgbClr val="FF0000"/>
                </a:solidFill>
                <a:latin typeface="+mn-ea"/>
                <a:ea typeface="+mn-ea"/>
              </a:rPr>
              <a:t>奇数＝奇数</a:t>
            </a:r>
            <a:endParaRPr lang="zh-CN" altLang="en-US" sz="28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13" name="文本框 22"/>
          <p:cNvSpPr txBox="1">
            <a:spLocks noChangeArrowheads="1"/>
          </p:cNvSpPr>
          <p:nvPr/>
        </p:nvSpPr>
        <p:spPr bwMode="auto">
          <a:xfrm>
            <a:off x="815975" y="3063540"/>
            <a:ext cx="4567237" cy="54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+mn-ea"/>
                <a:ea typeface="+mn-ea"/>
              </a:rPr>
              <a:t>奇数</a:t>
            </a:r>
            <a:r>
              <a:rPr lang="en-US" altLang="zh-CN" sz="2800" b="1" dirty="0">
                <a:solidFill>
                  <a:srgbClr val="FF0000"/>
                </a:solidFill>
                <a:latin typeface="+mn-ea"/>
                <a:ea typeface="+mn-ea"/>
              </a:rPr>
              <a:t>×</a:t>
            </a:r>
            <a:r>
              <a:rPr lang="zh-CN" altLang="en-US" sz="2800" b="1" dirty="0">
                <a:solidFill>
                  <a:srgbClr val="FF0000"/>
                </a:solidFill>
                <a:latin typeface="+mn-ea"/>
                <a:ea typeface="+mn-ea"/>
              </a:rPr>
              <a:t>偶数＝偶数</a:t>
            </a:r>
            <a:endParaRPr lang="zh-CN" altLang="en-US" sz="28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14" name="文本框 22"/>
          <p:cNvSpPr txBox="1">
            <a:spLocks noChangeArrowheads="1"/>
          </p:cNvSpPr>
          <p:nvPr/>
        </p:nvSpPr>
        <p:spPr bwMode="auto">
          <a:xfrm>
            <a:off x="815975" y="3779771"/>
            <a:ext cx="4567237" cy="54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+mn-ea"/>
                <a:ea typeface="+mn-ea"/>
              </a:rPr>
              <a:t>偶数</a:t>
            </a:r>
            <a:r>
              <a:rPr lang="en-US" altLang="zh-CN" sz="2800" b="1" dirty="0">
                <a:solidFill>
                  <a:srgbClr val="FF0000"/>
                </a:solidFill>
                <a:latin typeface="+mn-ea"/>
                <a:ea typeface="+mn-ea"/>
              </a:rPr>
              <a:t>×</a:t>
            </a:r>
            <a:r>
              <a:rPr lang="zh-CN" altLang="en-US" sz="2800" b="1" dirty="0">
                <a:solidFill>
                  <a:srgbClr val="FF0000"/>
                </a:solidFill>
                <a:latin typeface="+mn-ea"/>
                <a:ea typeface="+mn-ea"/>
              </a:rPr>
              <a:t>偶数＝偶数</a:t>
            </a:r>
            <a:endParaRPr lang="zh-CN" altLang="en-US" sz="28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710521" y="1189232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0099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1600" dirty="0">
                <a:solidFill>
                  <a:srgbClr val="0099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选自教材</a:t>
            </a:r>
            <a:r>
              <a:rPr lang="en-US" altLang="zh-CN" sz="1600" dirty="0">
                <a:solidFill>
                  <a:srgbClr val="0099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P16 </a:t>
            </a:r>
            <a:r>
              <a:rPr lang="zh-CN" altLang="en-US" sz="1600" dirty="0">
                <a:solidFill>
                  <a:srgbClr val="0099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练习四 第</a:t>
            </a:r>
            <a:r>
              <a:rPr lang="en-US" altLang="zh-CN" sz="1600" dirty="0">
                <a:solidFill>
                  <a:srgbClr val="0099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1600" dirty="0">
                <a:solidFill>
                  <a:srgbClr val="0099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 dirty="0">
                <a:solidFill>
                  <a:srgbClr val="0099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1600" dirty="0">
              <a:solidFill>
                <a:srgbClr val="009999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66725" y="568363"/>
            <a:ext cx="914400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+mn-ea"/>
              </a:rPr>
              <a:t>3.</a:t>
            </a:r>
            <a:endParaRPr lang="zh-CN" altLang="en-US" sz="2400" b="1" dirty="0">
              <a:latin typeface="+mn-lt"/>
              <a:ea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19124" y="1594877"/>
            <a:ext cx="7361239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400" b="1" dirty="0">
                <a:latin typeface="+mn-lt"/>
                <a:ea typeface="+mn-ea"/>
              </a:rPr>
              <a:t>（先独立探究，稍后展示交流探究方法与结论）</a:t>
            </a:r>
            <a:endParaRPr lang="zh-CN" altLang="en-US" sz="2400" b="1" dirty="0">
              <a:latin typeface="+mn-lt"/>
              <a:ea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842542" y="2430834"/>
            <a:ext cx="4980499" cy="401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dirty="0">
                <a:latin typeface="+mj-ea"/>
                <a:ea typeface="+mj-ea"/>
              </a:rPr>
              <a:t>（提示：奇数个奇数相加，和是奇数。）</a:t>
            </a:r>
            <a:endParaRPr lang="zh-CN" altLang="en-US" dirty="0">
              <a:latin typeface="+mj-ea"/>
              <a:ea typeface="+mj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842542" y="3134093"/>
            <a:ext cx="4980499" cy="401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dirty="0">
                <a:latin typeface="+mj-ea"/>
                <a:ea typeface="+mj-ea"/>
              </a:rPr>
              <a:t>（提示：奇数个偶数相加，和是偶数。）</a:t>
            </a:r>
            <a:endParaRPr lang="zh-CN" altLang="en-US" dirty="0">
              <a:latin typeface="+mj-ea"/>
              <a:ea typeface="+mj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842542" y="3829570"/>
            <a:ext cx="4980499" cy="401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dirty="0">
                <a:latin typeface="+mj-ea"/>
                <a:ea typeface="+mj-ea"/>
              </a:rPr>
              <a:t>（提示：偶数个偶数相加，和是偶数。）</a:t>
            </a:r>
            <a:endParaRPr lang="zh-CN" altLang="en-US" dirty="0"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9" grpId="0"/>
      <p:bldP spid="20" grpId="0"/>
      <p:bldP spid="2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20958" y="229809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0099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1600" dirty="0">
                <a:solidFill>
                  <a:srgbClr val="0099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选自教材</a:t>
            </a:r>
            <a:r>
              <a:rPr lang="en-US" altLang="zh-CN" sz="1600" dirty="0">
                <a:solidFill>
                  <a:srgbClr val="0099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P17 </a:t>
            </a:r>
            <a:r>
              <a:rPr lang="zh-CN" altLang="en-US" sz="1600" dirty="0">
                <a:solidFill>
                  <a:srgbClr val="0099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练习四 第</a:t>
            </a:r>
            <a:r>
              <a:rPr lang="en-US" altLang="zh-CN" sz="1600" dirty="0">
                <a:solidFill>
                  <a:srgbClr val="0099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1600" dirty="0">
                <a:solidFill>
                  <a:srgbClr val="0099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 dirty="0">
                <a:solidFill>
                  <a:srgbClr val="0099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1600" dirty="0">
              <a:solidFill>
                <a:srgbClr val="009999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66725" y="568363"/>
            <a:ext cx="914400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+mn-ea"/>
              </a:rPr>
              <a:t>4.</a:t>
            </a:r>
            <a:endParaRPr lang="zh-CN" altLang="en-US" sz="2400" b="1" dirty="0">
              <a:latin typeface="+mn-lt"/>
              <a:ea typeface="+mn-ea"/>
            </a:endParaRPr>
          </a:p>
        </p:txBody>
      </p:sp>
      <p:sp>
        <p:nvSpPr>
          <p:cNvPr id="2" name="文本框 37"/>
          <p:cNvSpPr txBox="1">
            <a:spLocks noChangeArrowheads="1"/>
          </p:cNvSpPr>
          <p:nvPr/>
        </p:nvSpPr>
        <p:spPr bwMode="auto">
          <a:xfrm>
            <a:off x="815975" y="566513"/>
            <a:ext cx="8007067" cy="520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探索 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alt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的倍数特征，并记录你探索的过程和结果。</a:t>
            </a:r>
            <a:endParaRPr lang="en-US" altLang="zh-CN" sz="2400" b="1" dirty="0"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961072" y="1280066"/>
          <a:ext cx="5230180" cy="3110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3018"/>
                <a:gridCol w="523018"/>
                <a:gridCol w="523018"/>
                <a:gridCol w="523018"/>
                <a:gridCol w="523018"/>
                <a:gridCol w="523018"/>
                <a:gridCol w="523018"/>
                <a:gridCol w="523018"/>
                <a:gridCol w="523018"/>
                <a:gridCol w="523018"/>
              </a:tblGrid>
              <a:tr h="249355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  <a:tr h="249355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17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  <a:tr h="249355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21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22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23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25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26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27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28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29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30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  <a:tr h="249355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31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32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33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34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35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36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37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38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39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40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  <a:tr h="249355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41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42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43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44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45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46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47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48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49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50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  <a:tr h="249355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51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52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53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54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55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56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57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58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59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60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  <a:tr h="249355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61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62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63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64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65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66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67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68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69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70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  <a:tr h="249355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71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72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73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74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75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76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77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78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79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80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  <a:tr h="249355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81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82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83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84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85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86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87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88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89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90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  <a:tr h="249355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91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92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93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94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95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96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97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98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99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100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961070" y="1280066"/>
          <a:ext cx="5230180" cy="3110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3018"/>
                <a:gridCol w="523018"/>
                <a:gridCol w="523018"/>
                <a:gridCol w="523018"/>
                <a:gridCol w="523018"/>
                <a:gridCol w="523018"/>
                <a:gridCol w="523018"/>
                <a:gridCol w="523018"/>
                <a:gridCol w="523018"/>
                <a:gridCol w="523018"/>
              </a:tblGrid>
              <a:tr h="249355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  <a:tr h="249355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17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  <a:tr h="249355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21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22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23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25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26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27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28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29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30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</a:tr>
              <a:tr h="249355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31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32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33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34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35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36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37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38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39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40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  <a:tr h="249355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41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42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43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44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45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46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47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48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49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50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  <a:tr h="249355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51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52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53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54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55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56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57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58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59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60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</a:tr>
              <a:tr h="249355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61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62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63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64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65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66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67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68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69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70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  <a:tr h="249355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71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72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73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74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75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76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77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78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79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80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  <a:tr h="249355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81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82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83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84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85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86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87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88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89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90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</a:tr>
              <a:tr h="249355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91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92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93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94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95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96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97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98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99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100</a:t>
                      </a:r>
                      <a:endParaRPr lang="zh-CN" altLang="en-US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</a:tbl>
          </a:graphicData>
        </a:graphic>
      </p:graphicFrame>
      <p:sp>
        <p:nvSpPr>
          <p:cNvPr id="10" name="文本框 9"/>
          <p:cNvSpPr txBox="1"/>
          <p:nvPr/>
        </p:nvSpPr>
        <p:spPr>
          <a:xfrm>
            <a:off x="6333188" y="2549370"/>
            <a:ext cx="2696511" cy="449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+mj-ea"/>
              </a:rPr>
              <a:t>6</a:t>
            </a: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+mj-ea"/>
              </a:rPr>
              <a:t>的倍数特征：</a:t>
            </a:r>
            <a:endParaRPr lang="zh-CN" altLang="en-US" sz="20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333188" y="2987676"/>
            <a:ext cx="2696511" cy="449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+mn-ea"/>
              </a:rPr>
              <a:t>个位上的数是偶数；</a:t>
            </a:r>
            <a:endParaRPr lang="en-US" altLang="zh-CN" sz="20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333189" y="3398201"/>
            <a:ext cx="2470804" cy="849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+mn-ea"/>
              </a:rPr>
              <a:t>各位上的数的和是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+mn-ea"/>
              </a:rPr>
              <a:t>3</a:t>
            </a: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+mn-ea"/>
              </a:rPr>
              <a:t>的倍数；</a:t>
            </a:r>
            <a:endParaRPr lang="en-US" altLang="zh-CN" sz="20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333188" y="1290580"/>
            <a:ext cx="247080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rgbClr val="FF0000"/>
                </a:solidFill>
                <a:latin typeface="+mn-lt"/>
                <a:ea typeface="+mn-ea"/>
              </a:rPr>
              <a:t>一个数是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+mn-ea"/>
              </a:rPr>
              <a:t>6</a:t>
            </a: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+mn-ea"/>
              </a:rPr>
              <a:t>的倍数，当且仅当它是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+mn-ea"/>
              </a:rPr>
              <a:t>的倍数且是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+mn-ea"/>
              </a:rPr>
              <a:t>3</a:t>
            </a: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+mn-ea"/>
              </a:rPr>
              <a:t>的倍数。</a:t>
            </a:r>
            <a:endParaRPr lang="zh-CN" altLang="en-US" sz="20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8513"/>
            <a:ext cx="9144001" cy="5152013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76225" y="180975"/>
            <a:ext cx="2152650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400" b="1" dirty="0">
                <a:latin typeface="+mj-ea"/>
                <a:ea typeface="+mj-ea"/>
              </a:rPr>
              <a:t>数学文化</a:t>
            </a:r>
            <a:endParaRPr lang="zh-CN" altLang="en-US" sz="2400" b="1" dirty="0">
              <a:latin typeface="+mj-ea"/>
              <a:ea typeface="+mj-ea"/>
            </a:endParaRPr>
          </a:p>
        </p:txBody>
      </p:sp>
      <p:sp>
        <p:nvSpPr>
          <p:cNvPr id="6" name="矩形: 圆角 5"/>
          <p:cNvSpPr/>
          <p:nvPr/>
        </p:nvSpPr>
        <p:spPr>
          <a:xfrm>
            <a:off x="276225" y="257175"/>
            <a:ext cx="1400175" cy="416073"/>
          </a:xfrm>
          <a:prstGeom prst="roundRect">
            <a:avLst>
              <a:gd name="adj" fmla="val 50000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图片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313" y="892786"/>
            <a:ext cx="6429375" cy="366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: 圆角 5"/>
          <p:cNvSpPr/>
          <p:nvPr/>
        </p:nvSpPr>
        <p:spPr>
          <a:xfrm>
            <a:off x="2743285" y="2005239"/>
            <a:ext cx="3657430" cy="2346218"/>
          </a:xfrm>
          <a:prstGeom prst="roundRect">
            <a:avLst>
              <a:gd name="adj" fmla="val 11676"/>
            </a:avLst>
          </a:prstGeom>
          <a:solidFill>
            <a:srgbClr val="FDFCD4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8675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82394" y="2994289"/>
            <a:ext cx="1861026" cy="180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6" name="矩形 2"/>
          <p:cNvSpPr>
            <a:spLocks noChangeArrowheads="1"/>
          </p:cNvSpPr>
          <p:nvPr/>
        </p:nvSpPr>
        <p:spPr bwMode="auto">
          <a:xfrm>
            <a:off x="1836738" y="1150050"/>
            <a:ext cx="5468937" cy="793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36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这节课你们有哪些收获呢？</a:t>
            </a:r>
            <a:endParaRPr lang="zh-CN" altLang="en-US" sz="36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28677" name="组合 1"/>
          <p:cNvGrpSpPr/>
          <p:nvPr/>
        </p:nvGrpSpPr>
        <p:grpSpPr bwMode="auto">
          <a:xfrm>
            <a:off x="209550" y="200025"/>
            <a:ext cx="2786063" cy="641350"/>
            <a:chOff x="210270" y="199263"/>
            <a:chExt cx="2785152" cy="642112"/>
          </a:xfrm>
        </p:grpSpPr>
        <p:pic>
          <p:nvPicPr>
            <p:cNvPr id="28678" name="图片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632"/>
            <a:stretch>
              <a:fillRect/>
            </a:stretch>
          </p:blipFill>
          <p:spPr bwMode="auto">
            <a:xfrm flipH="1">
              <a:off x="210270" y="200548"/>
              <a:ext cx="2483342" cy="6408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679" name="Rectangle 16"/>
            <p:cNvSpPr>
              <a:spLocks noChangeArrowheads="1"/>
            </p:cNvSpPr>
            <p:nvPr/>
          </p:nvSpPr>
          <p:spPr bwMode="auto">
            <a:xfrm>
              <a:off x="345670" y="253304"/>
              <a:ext cx="235032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8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五  课堂小结</a:t>
              </a:r>
              <a:endPara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pic>
          <p:nvPicPr>
            <p:cNvPr id="28680" name="图片 1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1928"/>
            <a:stretch>
              <a:fillRect/>
            </a:stretch>
          </p:blipFill>
          <p:spPr bwMode="auto">
            <a:xfrm flipH="1">
              <a:off x="2612650" y="199263"/>
              <a:ext cx="382772" cy="6408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extBox 5"/>
          <p:cNvSpPr txBox="1">
            <a:spLocks noChangeArrowheads="1"/>
          </p:cNvSpPr>
          <p:nvPr/>
        </p:nvSpPr>
        <p:spPr bwMode="auto">
          <a:xfrm>
            <a:off x="2743284" y="2634535"/>
            <a:ext cx="3657431" cy="4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奇数＋偶数＝</a:t>
            </a:r>
            <a:r>
              <a:rPr lang="zh-CN" altLang="en-US" sz="2400" b="1" dirty="0">
                <a:latin typeface="+mj-ea"/>
                <a:ea typeface="+mj-ea"/>
              </a:rPr>
              <a:t>奇数</a:t>
            </a:r>
            <a:endParaRPr lang="zh-CN" altLang="en-US" sz="2400" b="1" dirty="0">
              <a:latin typeface="+mj-ea"/>
              <a:ea typeface="+mj-ea"/>
            </a:endParaRPr>
          </a:p>
        </p:txBody>
      </p:sp>
      <p:sp>
        <p:nvSpPr>
          <p:cNvPr id="3" name="TextBox 18"/>
          <p:cNvSpPr txBox="1">
            <a:spLocks noChangeArrowheads="1"/>
          </p:cNvSpPr>
          <p:nvPr/>
        </p:nvSpPr>
        <p:spPr bwMode="auto">
          <a:xfrm>
            <a:off x="2743284" y="3246422"/>
            <a:ext cx="3657431" cy="4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奇数＋奇数＝</a:t>
            </a:r>
            <a:r>
              <a:rPr lang="zh-CN" altLang="en-US" sz="2400" b="1" dirty="0">
                <a:latin typeface="+mj-ea"/>
                <a:ea typeface="+mj-ea"/>
              </a:rPr>
              <a:t>偶数</a:t>
            </a:r>
            <a:endParaRPr lang="zh-CN" altLang="en-US" sz="2400" b="1" dirty="0">
              <a:latin typeface="+mj-ea"/>
              <a:ea typeface="+mj-ea"/>
            </a:endParaRPr>
          </a:p>
        </p:txBody>
      </p:sp>
      <p:sp>
        <p:nvSpPr>
          <p:cNvPr id="4" name="TextBox 25"/>
          <p:cNvSpPr txBox="1">
            <a:spLocks noChangeArrowheads="1"/>
          </p:cNvSpPr>
          <p:nvPr/>
        </p:nvSpPr>
        <p:spPr bwMode="auto">
          <a:xfrm>
            <a:off x="2743284" y="3858309"/>
            <a:ext cx="3657431" cy="4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偶数＋偶数＝</a:t>
            </a:r>
            <a:r>
              <a:rPr lang="zh-CN" altLang="en-US" sz="2400" b="1" dirty="0">
                <a:latin typeface="+mj-ea"/>
                <a:ea typeface="+mj-ea"/>
              </a:rPr>
              <a:t>偶数</a:t>
            </a:r>
            <a:endParaRPr lang="zh-CN" altLang="en-US" sz="2400" b="1" dirty="0">
              <a:latin typeface="+mj-ea"/>
              <a:ea typeface="+mj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228975" y="2050902"/>
            <a:ext cx="2686050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2400" b="1" dirty="0">
                <a:latin typeface="+mj-ea"/>
                <a:ea typeface="+mj-ea"/>
              </a:rPr>
              <a:t>奇偶性</a:t>
            </a:r>
            <a:endParaRPr lang="zh-CN" altLang="en-US" sz="2400" b="1" dirty="0"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/>
      <p:bldP spid="3" grpId="0"/>
      <p:bldP spid="4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矩形 4"/>
          <p:cNvSpPr>
            <a:spLocks noChangeArrowheads="1"/>
          </p:cNvSpPr>
          <p:nvPr/>
        </p:nvSpPr>
        <p:spPr bwMode="auto">
          <a:xfrm>
            <a:off x="390525" y="1372204"/>
            <a:ext cx="8543925" cy="2595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一、不计算,直接判断结果是奇数还是偶数。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46 + 27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(     )        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34 + 108 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(     ) </a:t>
            </a:r>
            <a:endParaRPr lang="en-US" altLang="zh-CN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13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×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72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 (     )       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268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×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54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 (     )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89 +415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 (     )       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71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×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67 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(     )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2392053" y="2088166"/>
            <a:ext cx="16589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FF0000"/>
                </a:solidFill>
                <a:latin typeface="+mn-ea"/>
                <a:ea typeface="+mn-ea"/>
              </a:rPr>
              <a:t>奇数</a:t>
            </a:r>
            <a:endParaRPr lang="zh-CN" altLang="en-US" sz="28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6700203" y="3364840"/>
            <a:ext cx="18669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FF0000"/>
                </a:solidFill>
                <a:latin typeface="+mn-ea"/>
                <a:ea typeface="+mn-ea"/>
              </a:rPr>
              <a:t>奇数</a:t>
            </a:r>
            <a:endParaRPr lang="zh-CN" altLang="en-US" sz="28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6665913" y="2073879"/>
            <a:ext cx="16589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FF0000"/>
                </a:solidFill>
                <a:latin typeface="+mn-ea"/>
                <a:ea typeface="+mn-ea"/>
              </a:rPr>
              <a:t>偶数</a:t>
            </a:r>
            <a:endParaRPr lang="zh-CN" altLang="en-US" sz="28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2612716" y="2740629"/>
            <a:ext cx="16589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FF0000"/>
                </a:solidFill>
                <a:latin typeface="+mn-ea"/>
                <a:ea typeface="+mn-ea"/>
              </a:rPr>
              <a:t>偶数</a:t>
            </a:r>
            <a:endParaRPr lang="zh-CN" altLang="en-US" sz="28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6873875" y="2741938"/>
            <a:ext cx="16589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FF0000"/>
                </a:solidFill>
                <a:latin typeface="+mn-ea"/>
                <a:ea typeface="+mn-ea"/>
              </a:rPr>
              <a:t>偶数</a:t>
            </a:r>
            <a:endParaRPr lang="zh-CN" altLang="en-US" sz="28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2693704" y="3344202"/>
            <a:ext cx="15779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FF0000"/>
                </a:solidFill>
                <a:latin typeface="+mn-ea"/>
                <a:ea typeface="+mn-ea"/>
              </a:rPr>
              <a:t>偶数</a:t>
            </a:r>
            <a:endParaRPr lang="zh-CN" altLang="en-US" sz="28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grpSp>
        <p:nvGrpSpPr>
          <p:cNvPr id="2" name="组合 1"/>
          <p:cNvGrpSpPr/>
          <p:nvPr/>
        </p:nvGrpSpPr>
        <p:grpSpPr bwMode="auto">
          <a:xfrm>
            <a:off x="209550" y="200025"/>
            <a:ext cx="2786063" cy="641350"/>
            <a:chOff x="210270" y="199263"/>
            <a:chExt cx="2785152" cy="642112"/>
          </a:xfrm>
        </p:grpSpPr>
        <p:pic>
          <p:nvPicPr>
            <p:cNvPr id="3" name="图片 8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632"/>
            <a:stretch>
              <a:fillRect/>
            </a:stretch>
          </p:blipFill>
          <p:spPr bwMode="auto">
            <a:xfrm flipH="1">
              <a:off x="210270" y="200548"/>
              <a:ext cx="2483342" cy="6408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345670" y="253304"/>
              <a:ext cx="2349554" cy="5238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8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六  作业设计</a:t>
              </a:r>
              <a:endPara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pic>
          <p:nvPicPr>
            <p:cNvPr id="5" name="图片 11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1928"/>
            <a:stretch>
              <a:fillRect/>
            </a:stretch>
          </p:blipFill>
          <p:spPr bwMode="auto">
            <a:xfrm flipH="1">
              <a:off x="2612650" y="199263"/>
              <a:ext cx="382772" cy="6408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文本框 6"/>
          <p:cNvSpPr txBox="1"/>
          <p:nvPr/>
        </p:nvSpPr>
        <p:spPr bwMode="auto">
          <a:xfrm>
            <a:off x="171450" y="796290"/>
            <a:ext cx="7749540" cy="367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1600" b="1" dirty="0">
                <a:solidFill>
                  <a:srgbClr val="009999"/>
                </a:solidFill>
                <a:latin typeface="+mj-ea"/>
                <a:ea typeface="+mj-ea"/>
                <a:cs typeface="Times New Roman" panose="02020603050405020304" pitchFamily="18" charset="0"/>
              </a:rPr>
              <a:t>（见“状元成才路”系列丛书</a:t>
            </a:r>
            <a:r>
              <a:rPr lang="en-US" altLang="zh-CN" sz="1600" b="1" dirty="0">
                <a:solidFill>
                  <a:srgbClr val="009999"/>
                </a:solidFill>
                <a:latin typeface="+mj-ea"/>
                <a:ea typeface="+mj-ea"/>
                <a:cs typeface="Times New Roman" panose="02020603050405020304" pitchFamily="18" charset="0"/>
              </a:rPr>
              <a:t>《</a:t>
            </a:r>
            <a:r>
              <a:rPr lang="zh-CN" altLang="en-US" sz="1600" b="1" dirty="0">
                <a:solidFill>
                  <a:srgbClr val="009999"/>
                </a:solidFill>
                <a:latin typeface="+mj-ea"/>
                <a:ea typeface="+mj-ea"/>
                <a:cs typeface="Times New Roman" panose="02020603050405020304" pitchFamily="18" charset="0"/>
              </a:rPr>
              <a:t>创优作业</a:t>
            </a:r>
            <a:r>
              <a:rPr lang="en-US" altLang="zh-CN" sz="1600" b="1" dirty="0">
                <a:solidFill>
                  <a:srgbClr val="009999"/>
                </a:solidFill>
                <a:latin typeface="+mj-ea"/>
                <a:ea typeface="+mj-ea"/>
                <a:cs typeface="Times New Roman" panose="02020603050405020304" pitchFamily="18" charset="0"/>
              </a:rPr>
              <a:t>100</a:t>
            </a:r>
            <a:r>
              <a:rPr lang="zh-CN" altLang="en-US" sz="1600" b="1" dirty="0">
                <a:solidFill>
                  <a:srgbClr val="009999"/>
                </a:solidFill>
                <a:latin typeface="+mj-ea"/>
                <a:ea typeface="+mj-ea"/>
                <a:cs typeface="Times New Roman" panose="02020603050405020304" pitchFamily="18" charset="0"/>
              </a:rPr>
              <a:t>分</a:t>
            </a:r>
            <a:r>
              <a:rPr lang="en-US" altLang="zh-CN" sz="1600" b="1" dirty="0">
                <a:solidFill>
                  <a:srgbClr val="009999"/>
                </a:solidFill>
                <a:latin typeface="+mj-ea"/>
                <a:ea typeface="+mj-ea"/>
                <a:cs typeface="Times New Roman" panose="02020603050405020304" pitchFamily="18" charset="0"/>
              </a:rPr>
              <a:t>》</a:t>
            </a:r>
            <a:r>
              <a:rPr lang="zh-CN" altLang="en-US" sz="1600" b="1" dirty="0">
                <a:solidFill>
                  <a:srgbClr val="009999"/>
                </a:solidFill>
                <a:latin typeface="+mj-ea"/>
                <a:ea typeface="+mj-ea"/>
                <a:cs typeface="Times New Roman" panose="02020603050405020304" pitchFamily="18" charset="0"/>
              </a:rPr>
              <a:t>对应课时作业）</a:t>
            </a:r>
            <a:endParaRPr lang="zh-CN" altLang="en-US" sz="1600" b="1" dirty="0">
              <a:solidFill>
                <a:srgbClr val="009999"/>
              </a:solidFill>
              <a:latin typeface="+mj-ea"/>
              <a:ea typeface="+mj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1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矩形 1"/>
          <p:cNvSpPr>
            <a:spLocks noChangeArrowheads="1"/>
          </p:cNvSpPr>
          <p:nvPr/>
        </p:nvSpPr>
        <p:spPr bwMode="auto">
          <a:xfrm>
            <a:off x="371475" y="871538"/>
            <a:ext cx="8401050" cy="1770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lnSpc>
                <a:spcPct val="130000"/>
              </a:lnSpc>
            </a:pP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二、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41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个菠萝要分装在甲、乙两个筐里，如果甲筐装的个数为偶数，则乙筐装的个数为偶数还是奇数？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 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如果甲筐装的个数为奇数呢？</a:t>
            </a:r>
            <a:endParaRPr lang="zh-CN" altLang="en-US" sz="28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14425" y="2674938"/>
            <a:ext cx="7467600" cy="1000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如果甲筐装的个数为偶数，则乙筐装的个数为奇数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;</a:t>
            </a:r>
            <a:endParaRPr lang="en-US" altLang="zh-CN" sz="2400" b="1" dirty="0">
              <a:solidFill>
                <a:srgbClr val="FF0000"/>
              </a:solidFill>
              <a:latin typeface="+mn-lt"/>
              <a:ea typeface="+mn-ea"/>
            </a:endParaRPr>
          </a:p>
          <a:p>
            <a:pPr algn="l"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如果甲筐装的个数为奇数，则乙筐装的个数为偶数。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2400" b="1" dirty="0" smtClean="0">
            <a:latin typeface="+mn-lt"/>
            <a:ea typeface="+mn-ea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2094</Words>
  <Application>WPS 演示</Application>
  <PresentationFormat>全屏显示(16:9)</PresentationFormat>
  <Paragraphs>705</Paragraphs>
  <Slides>22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4" baseType="lpstr">
      <vt:lpstr>Arial</vt:lpstr>
      <vt:lpstr>宋体</vt:lpstr>
      <vt:lpstr>Wingdings</vt:lpstr>
      <vt:lpstr>等线 Light</vt:lpstr>
      <vt:lpstr>黑体</vt:lpstr>
      <vt:lpstr>Times New Roman</vt:lpstr>
      <vt:lpstr>楷体</vt:lpstr>
      <vt:lpstr>楷体_GB2312</vt:lpstr>
      <vt:lpstr>微软雅黑</vt:lpstr>
      <vt:lpstr>Arial Unicode MS</vt:lpstr>
      <vt:lpstr>等线</vt:lpstr>
      <vt:lpstr>1_自定义设计方案</vt:lpstr>
      <vt:lpstr>奇偶性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nk</cp:lastModifiedBy>
  <cp:revision>371</cp:revision>
  <dcterms:created xsi:type="dcterms:W3CDTF">2016-01-14T07:05:00Z</dcterms:created>
  <dcterms:modified xsi:type="dcterms:W3CDTF">2023-11-02T01:23:13Z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6CF14473162D4579B635DC12B1C5AB5B</vt:lpwstr>
  </property>
</Properties>
</file>