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65" r:id="rId4"/>
    <p:sldId id="366" r:id="rId5"/>
    <p:sldId id="367" r:id="rId6"/>
    <p:sldId id="368" r:id="rId7"/>
    <p:sldId id="371" r:id="rId8"/>
    <p:sldId id="372" r:id="rId9"/>
    <p:sldId id="263" r:id="rId10"/>
    <p:sldId id="369" r:id="rId11"/>
    <p:sldId id="373" r:id="rId12"/>
    <p:sldId id="271" r:id="rId13"/>
    <p:sldId id="264" r:id="rId14"/>
    <p:sldId id="273" r:id="rId15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72" autoAdjust="0"/>
    <p:restoredTop sz="94660"/>
  </p:normalViewPr>
  <p:slideViewPr>
    <p:cSldViewPr snapToGrid="0">
      <p:cViewPr varScale="1">
        <p:scale>
          <a:sx n="83" d="100"/>
          <a:sy n="83" d="100"/>
        </p:scale>
        <p:origin x="96" y="8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png"/><Relationship Id="rId4" Type="http://schemas.openxmlformats.org/officeDocument/2006/relationships/image" Target="../media/image8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3090863" y="2571750"/>
            <a:ext cx="3390900" cy="638175"/>
            <a:chOff x="2867028" y="1613922"/>
            <a:chExt cx="3390807" cy="638002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867028" y="2010689"/>
              <a:ext cx="2895521" cy="241235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67248">
                  <a:moveTo>
                    <a:pt x="0" y="125909"/>
                  </a:moveTo>
                  <a:cubicBezTo>
                    <a:pt x="646289" y="151309"/>
                    <a:pt x="1245042" y="64603"/>
                    <a:pt x="1891331" y="90003"/>
                  </a:cubicBezTo>
                  <a:cubicBezTo>
                    <a:pt x="2148153" y="115403"/>
                    <a:pt x="1342197" y="175918"/>
                    <a:pt x="1303254" y="166203"/>
                  </a:cubicBezTo>
                  <a:cubicBezTo>
                    <a:pt x="1264311" y="156488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5731267" y="1613922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C5FA064-60CC-4684-A344-E3B88C4C146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练习四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P16-P17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练习四）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116" y="1363889"/>
            <a:ext cx="857325" cy="9633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37"/>
          <p:cNvSpPr txBox="1">
            <a:spLocks noChangeArrowheads="1"/>
          </p:cNvSpPr>
          <p:nvPr/>
        </p:nvSpPr>
        <p:spPr bwMode="auto">
          <a:xfrm>
            <a:off x="520700" y="931863"/>
            <a:ext cx="8031163" cy="119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判断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下面的说法是否正确，并说一说你的理由。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459" name="文本框 37"/>
          <p:cNvSpPr txBox="1">
            <a:spLocks noChangeArrowheads="1"/>
          </p:cNvSpPr>
          <p:nvPr/>
        </p:nvSpPr>
        <p:spPr bwMode="auto">
          <a:xfrm>
            <a:off x="592137" y="2055812"/>
            <a:ext cx="7170738" cy="73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）所有的奇数都是质数。</a:t>
            </a:r>
            <a:endParaRPr lang="en-US" altLang="zh-CN" sz="32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2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4312" y="3082586"/>
            <a:ext cx="1193800" cy="1244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32"/>
          <p:cNvGrpSpPr/>
          <p:nvPr/>
        </p:nvGrpSpPr>
        <p:grpSpPr bwMode="auto">
          <a:xfrm>
            <a:off x="2946400" y="3082586"/>
            <a:ext cx="4713288" cy="1117600"/>
            <a:chOff x="884" y="2545"/>
            <a:chExt cx="2969" cy="704"/>
          </a:xfrm>
        </p:grpSpPr>
        <p:sp>
          <p:nvSpPr>
            <p:cNvPr id="19464" name="AutoShape 27"/>
            <p:cNvSpPr>
              <a:spLocks noChangeArrowheads="1"/>
            </p:cNvSpPr>
            <p:nvPr/>
          </p:nvSpPr>
          <p:spPr bwMode="auto">
            <a:xfrm>
              <a:off x="884" y="2545"/>
              <a:ext cx="2880" cy="704"/>
            </a:xfrm>
            <a:prstGeom prst="wedgeRoundRectCallout">
              <a:avLst>
                <a:gd name="adj1" fmla="val -57387"/>
                <a:gd name="adj2" fmla="val -2570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endParaRPr lang="zh-CN" altLang="zh-CN">
                <a:solidFill>
                  <a:srgbClr val="FF0000"/>
                </a:solidFill>
              </a:endParaRPr>
            </a:p>
            <a:p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19465" name="文本框 76"/>
            <p:cNvSpPr txBox="1">
              <a:spLocks noChangeArrowheads="1"/>
            </p:cNvSpPr>
            <p:nvPr/>
          </p:nvSpPr>
          <p:spPr bwMode="auto">
            <a:xfrm>
              <a:off x="898" y="2570"/>
              <a:ext cx="2955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不正确，如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是奇数，但不是质数，而是合数。</a:t>
              </a:r>
              <a:endPara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747154" y="1697414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P16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练习四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37"/>
          <p:cNvSpPr txBox="1">
            <a:spLocks noChangeArrowheads="1"/>
          </p:cNvSpPr>
          <p:nvPr/>
        </p:nvSpPr>
        <p:spPr bwMode="auto">
          <a:xfrm>
            <a:off x="630238" y="754063"/>
            <a:ext cx="635158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32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所有的偶数都是合数。</a:t>
            </a:r>
            <a:endParaRPr lang="en-US" altLang="zh-CN" sz="3200" b="1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585736" y="2018960"/>
            <a:ext cx="1160606" cy="1381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43"/>
          <p:cNvGrpSpPr/>
          <p:nvPr/>
        </p:nvGrpSpPr>
        <p:grpSpPr bwMode="auto">
          <a:xfrm>
            <a:off x="1657350" y="2290763"/>
            <a:ext cx="4591050" cy="1109662"/>
            <a:chOff x="2664" y="2432"/>
            <a:chExt cx="2892" cy="699"/>
          </a:xfrm>
        </p:grpSpPr>
        <p:sp>
          <p:nvSpPr>
            <p:cNvPr id="20485" name="AutoShape 27"/>
            <p:cNvSpPr>
              <a:spLocks noChangeArrowheads="1"/>
            </p:cNvSpPr>
            <p:nvPr/>
          </p:nvSpPr>
          <p:spPr bwMode="auto">
            <a:xfrm>
              <a:off x="2664" y="2432"/>
              <a:ext cx="2892" cy="699"/>
            </a:xfrm>
            <a:prstGeom prst="wedgeRoundRectCallout">
              <a:avLst>
                <a:gd name="adj1" fmla="val 59657"/>
                <a:gd name="adj2" fmla="val -1652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0486" name="文本框 68"/>
            <p:cNvSpPr txBox="1">
              <a:spLocks noChangeArrowheads="1"/>
            </p:cNvSpPr>
            <p:nvPr/>
          </p:nvSpPr>
          <p:spPr bwMode="auto">
            <a:xfrm>
              <a:off x="2664" y="2442"/>
              <a:ext cx="2847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不正确，因为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是偶数，但不是合数，是质数。</a:t>
              </a:r>
              <a:endPara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671828" y="592348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P16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练习四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37"/>
          <p:cNvSpPr txBox="1">
            <a:spLocks noChangeArrowheads="1"/>
          </p:cNvSpPr>
          <p:nvPr/>
        </p:nvSpPr>
        <p:spPr bwMode="auto">
          <a:xfrm>
            <a:off x="781050" y="693739"/>
            <a:ext cx="7389813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+mj-ea"/>
                <a:ea typeface="+mj-ea"/>
              </a:rPr>
              <a:t>…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中，除了质数以外都是合数。</a:t>
            </a:r>
            <a:endParaRPr lang="en-US" altLang="zh-CN" sz="3200" b="1" dirty="0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3" name="Picture 2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3002" y="2871788"/>
            <a:ext cx="962997" cy="136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6"/>
          <p:cNvGrpSpPr/>
          <p:nvPr/>
        </p:nvGrpSpPr>
        <p:grpSpPr bwMode="auto">
          <a:xfrm>
            <a:off x="2841625" y="2319338"/>
            <a:ext cx="5043488" cy="1835150"/>
            <a:chOff x="884" y="3372"/>
            <a:chExt cx="3757" cy="1156"/>
          </a:xfrm>
        </p:grpSpPr>
        <p:sp>
          <p:nvSpPr>
            <p:cNvPr id="21509" name="AutoShape 27"/>
            <p:cNvSpPr>
              <a:spLocks noChangeArrowheads="1"/>
            </p:cNvSpPr>
            <p:nvPr/>
          </p:nvSpPr>
          <p:spPr bwMode="auto">
            <a:xfrm>
              <a:off x="884" y="3372"/>
              <a:ext cx="3738" cy="1156"/>
            </a:xfrm>
            <a:prstGeom prst="wedgeRoundRectCallout">
              <a:avLst>
                <a:gd name="adj1" fmla="val -59731"/>
                <a:gd name="adj2" fmla="val 19718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endParaRPr lang="zh-CN" altLang="zh-CN">
                <a:solidFill>
                  <a:srgbClr val="FF0000"/>
                </a:solidFill>
              </a:endParaRPr>
            </a:p>
            <a:p>
              <a:endParaRPr lang="zh-CN" altLang="zh-CN">
                <a:solidFill>
                  <a:srgbClr val="FF0000"/>
                </a:solidFill>
              </a:endParaRPr>
            </a:p>
          </p:txBody>
        </p:sp>
        <p:sp>
          <p:nvSpPr>
            <p:cNvPr id="21510" name="文本框 76"/>
            <p:cNvSpPr txBox="1">
              <a:spLocks noChangeArrowheads="1"/>
            </p:cNvSpPr>
            <p:nvPr/>
          </p:nvSpPr>
          <p:spPr bwMode="auto">
            <a:xfrm>
              <a:off x="926" y="3431"/>
              <a:ext cx="3715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不正确。除了质数外，有合数，还有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既不是质数也不是合数。</a:t>
              </a:r>
              <a:endPara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671828" y="592348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P16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练习四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37"/>
          <p:cNvSpPr txBox="1">
            <a:spLocks noChangeArrowheads="1"/>
          </p:cNvSpPr>
          <p:nvPr/>
        </p:nvSpPr>
        <p:spPr bwMode="auto">
          <a:xfrm>
            <a:off x="950913" y="788988"/>
            <a:ext cx="635158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两个质数的和是偶数。</a:t>
            </a:r>
            <a:endParaRPr lang="en-US" altLang="zh-CN" sz="32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9685" y="2370138"/>
            <a:ext cx="1251068" cy="121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42"/>
          <p:cNvGrpSpPr/>
          <p:nvPr/>
        </p:nvGrpSpPr>
        <p:grpSpPr bwMode="auto">
          <a:xfrm>
            <a:off x="1185863" y="2090738"/>
            <a:ext cx="5183187" cy="1628775"/>
            <a:chOff x="1202" y="3064"/>
            <a:chExt cx="3265" cy="1026"/>
          </a:xfrm>
        </p:grpSpPr>
        <p:sp>
          <p:nvSpPr>
            <p:cNvPr id="22533" name="AutoShape 27"/>
            <p:cNvSpPr>
              <a:spLocks noChangeArrowheads="1"/>
            </p:cNvSpPr>
            <p:nvPr/>
          </p:nvSpPr>
          <p:spPr bwMode="auto">
            <a:xfrm>
              <a:off x="1202" y="3064"/>
              <a:ext cx="3265" cy="1026"/>
            </a:xfrm>
            <a:prstGeom prst="wedgeRoundRectCallout">
              <a:avLst>
                <a:gd name="adj1" fmla="val 58375"/>
                <a:gd name="adj2" fmla="val -955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endParaRPr lang="zh-CN" altLang="en-US" sz="2000" b="1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22534" name="文本框 68"/>
            <p:cNvSpPr txBox="1">
              <a:spLocks noChangeArrowheads="1"/>
            </p:cNvSpPr>
            <p:nvPr/>
          </p:nvSpPr>
          <p:spPr bwMode="auto">
            <a:xfrm>
              <a:off x="1247" y="3082"/>
              <a:ext cx="3130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不正确。如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是质数，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也是质数 ，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，而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是奇数。</a:t>
              </a:r>
              <a:endPara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671828" y="592348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P16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练习四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37"/>
          <p:cNvSpPr txBox="1">
            <a:spLocks noChangeArrowheads="1"/>
          </p:cNvSpPr>
          <p:nvPr/>
        </p:nvSpPr>
        <p:spPr bwMode="auto">
          <a:xfrm>
            <a:off x="809625" y="749282"/>
            <a:ext cx="752316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将下面各数分别填入相应的框里。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3555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4675" y="3480018"/>
            <a:ext cx="7918450" cy="1048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646113" y="3552807"/>
            <a:ext cx="49212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77913" y="3552807"/>
            <a:ext cx="49212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1524000" y="3552807"/>
            <a:ext cx="49212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917700" y="3568682"/>
            <a:ext cx="49212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838200" y="4002069"/>
            <a:ext cx="493713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284288" y="4002069"/>
            <a:ext cx="474662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695450" y="3992544"/>
            <a:ext cx="493713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676525" y="3446444"/>
            <a:ext cx="4921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3103563" y="3452794"/>
            <a:ext cx="4921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3530600" y="3449619"/>
            <a:ext cx="4921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922713" y="3446444"/>
            <a:ext cx="4921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2584450" y="3763944"/>
            <a:ext cx="4921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3052763" y="3762357"/>
            <a:ext cx="4921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3468688" y="3762357"/>
            <a:ext cx="4921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3965575" y="3762357"/>
            <a:ext cx="4921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676525" y="4062394"/>
            <a:ext cx="4921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4664075" y="3446444"/>
            <a:ext cx="4921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5091113" y="3446444"/>
            <a:ext cx="493712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5521325" y="3446444"/>
            <a:ext cx="4921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5930900" y="3443269"/>
            <a:ext cx="4921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4521200" y="3762357"/>
            <a:ext cx="4921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4911725" y="3762357"/>
            <a:ext cx="4921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5303838" y="3762357"/>
            <a:ext cx="4921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4"/>
          <p:cNvSpPr txBox="1">
            <a:spLocks noChangeArrowheads="1"/>
          </p:cNvSpPr>
          <p:nvPr/>
        </p:nvSpPr>
        <p:spPr bwMode="auto">
          <a:xfrm>
            <a:off x="5695950" y="3763944"/>
            <a:ext cx="474663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4"/>
          <p:cNvSpPr txBox="1">
            <a:spLocks noChangeArrowheads="1"/>
          </p:cNvSpPr>
          <p:nvPr/>
        </p:nvSpPr>
        <p:spPr bwMode="auto">
          <a:xfrm>
            <a:off x="4652963" y="4054457"/>
            <a:ext cx="49212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4"/>
          <p:cNvSpPr txBox="1">
            <a:spLocks noChangeArrowheads="1"/>
          </p:cNvSpPr>
          <p:nvPr/>
        </p:nvSpPr>
        <p:spPr bwMode="auto">
          <a:xfrm>
            <a:off x="5097463" y="4056044"/>
            <a:ext cx="493712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5521325" y="4057632"/>
            <a:ext cx="493713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4"/>
          <p:cNvSpPr txBox="1">
            <a:spLocks noChangeArrowheads="1"/>
          </p:cNvSpPr>
          <p:nvPr/>
        </p:nvSpPr>
        <p:spPr bwMode="auto">
          <a:xfrm>
            <a:off x="5916613" y="4052869"/>
            <a:ext cx="4921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4"/>
          <p:cNvSpPr txBox="1">
            <a:spLocks noChangeArrowheads="1"/>
          </p:cNvSpPr>
          <p:nvPr/>
        </p:nvSpPr>
        <p:spPr bwMode="auto">
          <a:xfrm>
            <a:off x="6724650" y="3733782"/>
            <a:ext cx="49212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4"/>
          <p:cNvSpPr txBox="1">
            <a:spLocks noChangeArrowheads="1"/>
          </p:cNvSpPr>
          <p:nvPr/>
        </p:nvSpPr>
        <p:spPr bwMode="auto">
          <a:xfrm>
            <a:off x="7278688" y="3736957"/>
            <a:ext cx="49212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4"/>
          <p:cNvSpPr txBox="1">
            <a:spLocks noChangeArrowheads="1"/>
          </p:cNvSpPr>
          <p:nvPr/>
        </p:nvSpPr>
        <p:spPr bwMode="auto">
          <a:xfrm>
            <a:off x="7862888" y="3733782"/>
            <a:ext cx="49212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4"/>
          <p:cNvSpPr txBox="1">
            <a:spLocks noChangeArrowheads="1"/>
          </p:cNvSpPr>
          <p:nvPr/>
        </p:nvSpPr>
        <p:spPr bwMode="auto">
          <a:xfrm>
            <a:off x="6061075" y="3762357"/>
            <a:ext cx="4921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88" name="文本框 37"/>
          <p:cNvSpPr txBox="1">
            <a:spLocks noChangeArrowheads="1"/>
          </p:cNvSpPr>
          <p:nvPr/>
        </p:nvSpPr>
        <p:spPr bwMode="auto">
          <a:xfrm>
            <a:off x="1274763" y="1396982"/>
            <a:ext cx="71596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27      37      41      58      61      73      83      95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89" name="文本框 37"/>
          <p:cNvSpPr txBox="1">
            <a:spLocks noChangeArrowheads="1"/>
          </p:cNvSpPr>
          <p:nvPr/>
        </p:nvSpPr>
        <p:spPr bwMode="auto">
          <a:xfrm>
            <a:off x="1274763" y="2031982"/>
            <a:ext cx="71596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11      14      33      47      57      62      87      99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90" name="文本框 37"/>
          <p:cNvSpPr txBox="1">
            <a:spLocks noChangeArrowheads="1"/>
          </p:cNvSpPr>
          <p:nvPr/>
        </p:nvSpPr>
        <p:spPr bwMode="auto">
          <a:xfrm>
            <a:off x="1025525" y="2922569"/>
            <a:ext cx="112236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质数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91" name="文本框 38"/>
          <p:cNvSpPr txBox="1">
            <a:spLocks noChangeArrowheads="1"/>
          </p:cNvSpPr>
          <p:nvPr/>
        </p:nvSpPr>
        <p:spPr bwMode="auto">
          <a:xfrm>
            <a:off x="2982913" y="2949557"/>
            <a:ext cx="11239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合数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92" name="文本框 39"/>
          <p:cNvSpPr txBox="1">
            <a:spLocks noChangeArrowheads="1"/>
          </p:cNvSpPr>
          <p:nvPr/>
        </p:nvSpPr>
        <p:spPr bwMode="auto">
          <a:xfrm>
            <a:off x="6970713" y="2922569"/>
            <a:ext cx="1123950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偶数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93" name="文本框 40"/>
          <p:cNvSpPr txBox="1">
            <a:spLocks noChangeArrowheads="1"/>
          </p:cNvSpPr>
          <p:nvPr/>
        </p:nvSpPr>
        <p:spPr bwMode="auto">
          <a:xfrm>
            <a:off x="4994275" y="2922569"/>
            <a:ext cx="11239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奇数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676525" y="50539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P16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练习四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圆角矩形标注 3"/>
          <p:cNvSpPr>
            <a:spLocks noChangeArrowheads="1"/>
          </p:cNvSpPr>
          <p:nvPr/>
        </p:nvSpPr>
        <p:spPr bwMode="auto">
          <a:xfrm>
            <a:off x="289106" y="1125578"/>
            <a:ext cx="1908175" cy="1055688"/>
          </a:xfrm>
          <a:prstGeom prst="wedgeRoundRectCallout">
            <a:avLst>
              <a:gd name="adj1" fmla="val -3954"/>
              <a:gd name="adj2" fmla="val 68120"/>
              <a:gd name="adj3" fmla="val 16667"/>
            </a:avLst>
          </a:prstGeom>
          <a:solidFill>
            <a:schemeClr val="bg1"/>
          </a:solidFill>
          <a:ln w="19050">
            <a:solidFill>
              <a:srgbClr val="E72D8B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我们两个的和是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0" name="圆角矩形标注 4"/>
          <p:cNvSpPr>
            <a:spLocks noChangeArrowheads="1"/>
          </p:cNvSpPr>
          <p:nvPr/>
        </p:nvSpPr>
        <p:spPr bwMode="auto">
          <a:xfrm>
            <a:off x="2302056" y="1125578"/>
            <a:ext cx="1908175" cy="1055688"/>
          </a:xfrm>
          <a:prstGeom prst="wedgeRoundRectCallout">
            <a:avLst>
              <a:gd name="adj1" fmla="val 1111"/>
              <a:gd name="adj2" fmla="val 63944"/>
              <a:gd name="adj3" fmla="val 16667"/>
            </a:avLst>
          </a:prstGeom>
          <a:solidFill>
            <a:schemeClr val="bg1"/>
          </a:solidFill>
          <a:ln w="19050">
            <a:solidFill>
              <a:srgbClr val="E72D8B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我们两个的积是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21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1" name="圆角矩形标注 5"/>
          <p:cNvSpPr>
            <a:spLocks noChangeArrowheads="1"/>
          </p:cNvSpPr>
          <p:nvPr/>
        </p:nvSpPr>
        <p:spPr bwMode="auto">
          <a:xfrm>
            <a:off x="4646468" y="1193918"/>
            <a:ext cx="1909762" cy="1055688"/>
          </a:xfrm>
          <a:prstGeom prst="wedgeRoundRectCallout">
            <a:avLst>
              <a:gd name="adj1" fmla="val -1722"/>
              <a:gd name="adj2" fmla="val 6538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我们两个的和是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2" name="圆角矩形标注 6"/>
          <p:cNvSpPr>
            <a:spLocks noChangeArrowheads="1"/>
          </p:cNvSpPr>
          <p:nvPr/>
        </p:nvSpPr>
        <p:spPr bwMode="auto">
          <a:xfrm>
            <a:off x="6602268" y="1193918"/>
            <a:ext cx="1909762" cy="1055688"/>
          </a:xfrm>
          <a:prstGeom prst="wedgeRoundRectCallout">
            <a:avLst>
              <a:gd name="adj1" fmla="val 2435"/>
              <a:gd name="adj2" fmla="val 7022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我们两个的积是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3" name="圆角矩形标注 7"/>
          <p:cNvSpPr>
            <a:spLocks noChangeArrowheads="1"/>
          </p:cNvSpPr>
          <p:nvPr/>
        </p:nvSpPr>
        <p:spPr bwMode="auto">
          <a:xfrm>
            <a:off x="1193800" y="3771900"/>
            <a:ext cx="1909763" cy="1055688"/>
          </a:xfrm>
          <a:prstGeom prst="wedgeRoundRectCallout">
            <a:avLst>
              <a:gd name="adj1" fmla="val 74588"/>
              <a:gd name="adj2" fmla="val -4036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我是最小的质数。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4" name="圆角矩形标注 8"/>
          <p:cNvSpPr>
            <a:spLocks noChangeArrowheads="1"/>
          </p:cNvSpPr>
          <p:nvPr/>
        </p:nvSpPr>
        <p:spPr bwMode="auto">
          <a:xfrm>
            <a:off x="6129338" y="3830874"/>
            <a:ext cx="1909763" cy="1055688"/>
          </a:xfrm>
          <a:prstGeom prst="wedgeRoundRectCallout">
            <a:avLst>
              <a:gd name="adj1" fmla="val -71218"/>
              <a:gd name="adj2" fmla="val -3946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我是最小的合数。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126798" y="2651874"/>
            <a:ext cx="10064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380798" y="2848160"/>
            <a:ext cx="12128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186202" y="3161691"/>
            <a:ext cx="10064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8" name="TextBox 12"/>
          <p:cNvSpPr txBox="1">
            <a:spLocks noChangeArrowheads="1"/>
          </p:cNvSpPr>
          <p:nvPr/>
        </p:nvSpPr>
        <p:spPr bwMode="auto">
          <a:xfrm>
            <a:off x="395425" y="440544"/>
            <a:ext cx="5848076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你知道下面的数各是多少吗？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273414" y="2359859"/>
            <a:ext cx="1798580" cy="1055688"/>
          </a:xfrm>
          <a:custGeom>
            <a:avLst/>
            <a:gdLst>
              <a:gd name="connsiteX0" fmla="*/ 0 w 5695238"/>
              <a:gd name="connsiteY0" fmla="*/ 0 h 3342857"/>
              <a:gd name="connsiteX1" fmla="*/ 5213049 w 5695238"/>
              <a:gd name="connsiteY1" fmla="*/ 0 h 3342857"/>
              <a:gd name="connsiteX2" fmla="*/ 5213049 w 5695238"/>
              <a:gd name="connsiteY2" fmla="*/ 328921 h 3342857"/>
              <a:gd name="connsiteX3" fmla="*/ 5695238 w 5695238"/>
              <a:gd name="connsiteY3" fmla="*/ 328921 h 3342857"/>
              <a:gd name="connsiteX4" fmla="*/ 5695238 w 5695238"/>
              <a:gd name="connsiteY4" fmla="*/ 3342857 h 3342857"/>
              <a:gd name="connsiteX5" fmla="*/ 0 w 5695238"/>
              <a:gd name="connsiteY5" fmla="*/ 3342857 h 334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5238" h="3342857">
                <a:moveTo>
                  <a:pt x="0" y="0"/>
                </a:moveTo>
                <a:lnTo>
                  <a:pt x="5213049" y="0"/>
                </a:lnTo>
                <a:lnTo>
                  <a:pt x="5213049" y="328921"/>
                </a:lnTo>
                <a:lnTo>
                  <a:pt x="5695238" y="328921"/>
                </a:lnTo>
                <a:lnTo>
                  <a:pt x="5695238" y="3342857"/>
                </a:lnTo>
                <a:lnTo>
                  <a:pt x="0" y="3342857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750719" y="2366610"/>
            <a:ext cx="1782408" cy="1055688"/>
          </a:xfrm>
          <a:custGeom>
            <a:avLst/>
            <a:gdLst>
              <a:gd name="connsiteX0" fmla="*/ 0 w 5676190"/>
              <a:gd name="connsiteY0" fmla="*/ 0 h 3361905"/>
              <a:gd name="connsiteX1" fmla="*/ 5024439 w 5676190"/>
              <a:gd name="connsiteY1" fmla="*/ 0 h 3361905"/>
              <a:gd name="connsiteX2" fmla="*/ 5024439 w 5676190"/>
              <a:gd name="connsiteY2" fmla="*/ 263718 h 3361905"/>
              <a:gd name="connsiteX3" fmla="*/ 5676190 w 5676190"/>
              <a:gd name="connsiteY3" fmla="*/ 263718 h 3361905"/>
              <a:gd name="connsiteX4" fmla="*/ 5676190 w 5676190"/>
              <a:gd name="connsiteY4" fmla="*/ 3361905 h 3361905"/>
              <a:gd name="connsiteX5" fmla="*/ 0 w 5676190"/>
              <a:gd name="connsiteY5" fmla="*/ 3361905 h 336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76190" h="3361905">
                <a:moveTo>
                  <a:pt x="0" y="0"/>
                </a:moveTo>
                <a:lnTo>
                  <a:pt x="5024439" y="0"/>
                </a:lnTo>
                <a:lnTo>
                  <a:pt x="5024439" y="263718"/>
                </a:lnTo>
                <a:lnTo>
                  <a:pt x="5676190" y="263718"/>
                </a:lnTo>
                <a:lnTo>
                  <a:pt x="5676190" y="3361905"/>
                </a:lnTo>
                <a:lnTo>
                  <a:pt x="0" y="3361905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93173" y="3667482"/>
            <a:ext cx="1908176" cy="1126398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824537" y="677539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P16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练习四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3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4" name="文本框 37"/>
          <p:cNvSpPr txBox="1">
            <a:spLocks noChangeArrowheads="1"/>
          </p:cNvSpPr>
          <p:nvPr/>
        </p:nvSpPr>
        <p:spPr bwMode="auto">
          <a:xfrm>
            <a:off x="384175" y="669925"/>
            <a:ext cx="8562975" cy="12176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+mj-ea"/>
                <a:cs typeface="Times New Roman" panose="02020603050405020304" pitchFamily="18" charset="0"/>
              </a:rPr>
              <a:t>4. </a:t>
            </a:r>
            <a:r>
              <a:rPr lang="zh-CN" altLang="en-US" sz="3200" b="1" dirty="0">
                <a:latin typeface="+mj-lt"/>
                <a:ea typeface="+mj-ea"/>
                <a:cs typeface="Times New Roman" panose="02020603050405020304" pitchFamily="18" charset="0"/>
              </a:rPr>
              <a:t>奇数与奇数的积是奇数还是偶数？奇数与偶数的积是奇数还是偶数？偶数与偶数的积呢？</a:t>
            </a:r>
            <a:endParaRPr lang="en-US" altLang="zh-CN" sz="3200" b="1" dirty="0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文本框 22"/>
          <p:cNvSpPr txBox="1">
            <a:spLocks noChangeArrowheads="1"/>
          </p:cNvSpPr>
          <p:nvPr/>
        </p:nvSpPr>
        <p:spPr bwMode="auto">
          <a:xfrm>
            <a:off x="841375" y="2117725"/>
            <a:ext cx="2403475" cy="627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5×7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文本框 22"/>
          <p:cNvSpPr txBox="1">
            <a:spLocks noChangeArrowheads="1"/>
          </p:cNvSpPr>
          <p:nvPr/>
        </p:nvSpPr>
        <p:spPr bwMode="auto">
          <a:xfrm>
            <a:off x="849313" y="2625725"/>
            <a:ext cx="2403475" cy="627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7×9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文本框 22"/>
          <p:cNvSpPr txBox="1">
            <a:spLocks noChangeArrowheads="1"/>
          </p:cNvSpPr>
          <p:nvPr/>
        </p:nvSpPr>
        <p:spPr bwMode="auto">
          <a:xfrm>
            <a:off x="3381375" y="2108200"/>
            <a:ext cx="2400300" cy="627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5×8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文本框 22"/>
          <p:cNvSpPr txBox="1">
            <a:spLocks noChangeArrowheads="1"/>
          </p:cNvSpPr>
          <p:nvPr/>
        </p:nvSpPr>
        <p:spPr bwMode="auto">
          <a:xfrm>
            <a:off x="3389313" y="2606675"/>
            <a:ext cx="2400300" cy="627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7×8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文本框 22"/>
          <p:cNvSpPr txBox="1">
            <a:spLocks noChangeArrowheads="1"/>
          </p:cNvSpPr>
          <p:nvPr/>
        </p:nvSpPr>
        <p:spPr bwMode="auto">
          <a:xfrm>
            <a:off x="6022975" y="2108200"/>
            <a:ext cx="2400300" cy="627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8×12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文本框 22"/>
          <p:cNvSpPr txBox="1">
            <a:spLocks noChangeArrowheads="1"/>
          </p:cNvSpPr>
          <p:nvPr/>
        </p:nvSpPr>
        <p:spPr bwMode="auto">
          <a:xfrm>
            <a:off x="6022975" y="2578100"/>
            <a:ext cx="2586038" cy="627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14×24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336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文本框 22"/>
          <p:cNvSpPr txBox="1">
            <a:spLocks noChangeArrowheads="1"/>
          </p:cNvSpPr>
          <p:nvPr/>
        </p:nvSpPr>
        <p:spPr bwMode="auto">
          <a:xfrm>
            <a:off x="841375" y="2894013"/>
            <a:ext cx="240347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……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文本框 22"/>
          <p:cNvSpPr txBox="1">
            <a:spLocks noChangeArrowheads="1"/>
          </p:cNvSpPr>
          <p:nvPr/>
        </p:nvSpPr>
        <p:spPr bwMode="auto">
          <a:xfrm>
            <a:off x="3381375" y="2894013"/>
            <a:ext cx="2400300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……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文本框 22"/>
          <p:cNvSpPr txBox="1">
            <a:spLocks noChangeArrowheads="1"/>
          </p:cNvSpPr>
          <p:nvPr/>
        </p:nvSpPr>
        <p:spPr bwMode="auto">
          <a:xfrm>
            <a:off x="6022975" y="2884488"/>
            <a:ext cx="2400300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……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文本框 22"/>
          <p:cNvSpPr txBox="1">
            <a:spLocks noChangeArrowheads="1"/>
          </p:cNvSpPr>
          <p:nvPr/>
        </p:nvSpPr>
        <p:spPr bwMode="auto">
          <a:xfrm>
            <a:off x="771525" y="3529013"/>
            <a:ext cx="2365375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</a:rPr>
              <a:t>奇数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</a:rPr>
              <a:t>×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</a:rPr>
              <a:t>奇数＝奇数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13" name="文本框 22"/>
          <p:cNvSpPr txBox="1">
            <a:spLocks noChangeArrowheads="1"/>
          </p:cNvSpPr>
          <p:nvPr/>
        </p:nvSpPr>
        <p:spPr bwMode="auto">
          <a:xfrm>
            <a:off x="3311525" y="3529013"/>
            <a:ext cx="2363788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</a:rPr>
              <a:t>奇数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</a:rPr>
              <a:t>×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</a:rPr>
              <a:t>偶数＝偶数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14" name="文本框 22"/>
          <p:cNvSpPr txBox="1">
            <a:spLocks noChangeArrowheads="1"/>
          </p:cNvSpPr>
          <p:nvPr/>
        </p:nvSpPr>
        <p:spPr bwMode="auto">
          <a:xfrm>
            <a:off x="5953125" y="3529013"/>
            <a:ext cx="2365375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</a:rPr>
              <a:t>偶数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</a:rPr>
              <a:t>×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</a:rPr>
              <a:t>偶数＝偶数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76856" y="1874945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37"/>
          <p:cNvSpPr txBox="1">
            <a:spLocks noChangeArrowheads="1"/>
          </p:cNvSpPr>
          <p:nvPr/>
        </p:nvSpPr>
        <p:spPr bwMode="auto">
          <a:xfrm>
            <a:off x="484188" y="1241425"/>
            <a:ext cx="8175625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30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名学生要分成甲、乙两队。如果甲队人数为奇数，乙队人数为奇数还是偶数？如果甲队人数为偶数呢？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87" name="矩形 3"/>
          <p:cNvSpPr>
            <a:spLocks noChangeArrowheads="1"/>
          </p:cNvSpPr>
          <p:nvPr/>
        </p:nvSpPr>
        <p:spPr bwMode="auto">
          <a:xfrm>
            <a:off x="737553" y="1319530"/>
            <a:ext cx="5937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endParaRPr lang="zh-CN" altLang="en-US" sz="3200" dirty="0"/>
          </a:p>
        </p:txBody>
      </p:sp>
      <p:sp>
        <p:nvSpPr>
          <p:cNvPr id="5" name="文本框 4"/>
          <p:cNvSpPr txBox="1"/>
          <p:nvPr/>
        </p:nvSpPr>
        <p:spPr>
          <a:xfrm>
            <a:off x="4572000" y="2571750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P17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"/>
          <p:cNvGrpSpPr/>
          <p:nvPr/>
        </p:nvGrpSpPr>
        <p:grpSpPr bwMode="auto">
          <a:xfrm>
            <a:off x="2295525" y="583590"/>
            <a:ext cx="5133975" cy="1697037"/>
            <a:chOff x="1066" y="2769"/>
            <a:chExt cx="3234" cy="1069"/>
          </a:xfrm>
        </p:grpSpPr>
        <p:sp>
          <p:nvSpPr>
            <p:cNvPr id="24584" name="AutoShape 27"/>
            <p:cNvSpPr>
              <a:spLocks noChangeArrowheads="1"/>
            </p:cNvSpPr>
            <p:nvPr/>
          </p:nvSpPr>
          <p:spPr bwMode="auto">
            <a:xfrm>
              <a:off x="1066" y="2769"/>
              <a:ext cx="3135" cy="1069"/>
            </a:xfrm>
            <a:prstGeom prst="wedgeRoundRectCallout">
              <a:avLst>
                <a:gd name="adj1" fmla="val -58556"/>
                <a:gd name="adj2" fmla="val -590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endParaRPr lang="zh-CN" altLang="zh-CN">
                <a:solidFill>
                  <a:srgbClr val="1C1C1C"/>
                </a:solidFill>
              </a:endParaRPr>
            </a:p>
            <a:p>
              <a:endParaRPr lang="zh-CN" altLang="zh-CN">
                <a:solidFill>
                  <a:srgbClr val="000000"/>
                </a:solidFill>
              </a:endParaRPr>
            </a:p>
          </p:txBody>
        </p:sp>
        <p:sp>
          <p:nvSpPr>
            <p:cNvPr id="24585" name="文本框 76"/>
            <p:cNvSpPr txBox="1">
              <a:spLocks noChangeArrowheads="1"/>
            </p:cNvSpPr>
            <p:nvPr/>
          </p:nvSpPr>
          <p:spPr bwMode="auto">
            <a:xfrm>
              <a:off x="1171" y="2808"/>
              <a:ext cx="3129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30</a:t>
              </a: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是偶数，甲队人数为奇数，奇数＋奇数＝偶数，所以，乙队人数是奇数。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oup 29"/>
          <p:cNvGrpSpPr/>
          <p:nvPr/>
        </p:nvGrpSpPr>
        <p:grpSpPr bwMode="auto">
          <a:xfrm>
            <a:off x="2462213" y="2503488"/>
            <a:ext cx="4102100" cy="2228850"/>
            <a:chOff x="3152" y="2892"/>
            <a:chExt cx="2584" cy="1404"/>
          </a:xfrm>
        </p:grpSpPr>
        <p:sp>
          <p:nvSpPr>
            <p:cNvPr id="24582" name="AutoShape 27"/>
            <p:cNvSpPr>
              <a:spLocks noChangeArrowheads="1"/>
            </p:cNvSpPr>
            <p:nvPr/>
          </p:nvSpPr>
          <p:spPr bwMode="auto">
            <a:xfrm>
              <a:off x="3152" y="2892"/>
              <a:ext cx="2584" cy="1404"/>
            </a:xfrm>
            <a:prstGeom prst="wedgeRoundRectCallout">
              <a:avLst>
                <a:gd name="adj1" fmla="val 64111"/>
                <a:gd name="adj2" fmla="val 36088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>
                <a:solidFill>
                  <a:srgbClr val="66CCFF"/>
                </a:solidFill>
              </a:endParaRPr>
            </a:p>
          </p:txBody>
        </p:sp>
        <p:sp>
          <p:nvSpPr>
            <p:cNvPr id="24583" name="文本框 68"/>
            <p:cNvSpPr txBox="1">
              <a:spLocks noChangeArrowheads="1"/>
            </p:cNvSpPr>
            <p:nvPr/>
          </p:nvSpPr>
          <p:spPr bwMode="auto">
            <a:xfrm>
              <a:off x="3197" y="2958"/>
              <a:ext cx="2539" cy="1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30</a:t>
              </a: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是偶数，甲队人数是偶数，偶数＋偶数＝偶数，所以，乙队人数是偶数。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2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7550" y="892517"/>
            <a:ext cx="1250950" cy="1304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77533" y="3497263"/>
            <a:ext cx="136748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610100" y="593731"/>
            <a:ext cx="4937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769022" y="3965523"/>
            <a:ext cx="723900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（答案不唯一）例：偶数12，5+7=12。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946" y="1817291"/>
            <a:ext cx="3280960" cy="2119280"/>
          </a:xfrm>
          <a:prstGeom prst="rect">
            <a:avLst/>
          </a:prstGeom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1103813" y="1975287"/>
            <a:ext cx="1692973" cy="585787"/>
          </a:xfrm>
          <a:prstGeom prst="wedgeRoundRectCallout">
            <a:avLst>
              <a:gd name="adj1" fmla="val 57077"/>
              <a:gd name="adj2" fmla="val 6104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</a:rPr>
              <a:t>偶数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</a:rPr>
              <a:t>10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</a:rPr>
              <a:t>。</a:t>
            </a:r>
            <a:endParaRPr lang="zh-CN" altLang="zh-CN" sz="2800" b="1" dirty="0">
              <a:solidFill>
                <a:srgbClr val="000000"/>
              </a:solidFill>
              <a:latin typeface="+mn-lt"/>
              <a:ea typeface="+mj-ea"/>
            </a:endParaRPr>
          </a:p>
        </p:txBody>
      </p:sp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6094152" y="1896484"/>
            <a:ext cx="1748073" cy="585787"/>
          </a:xfrm>
          <a:prstGeom prst="wedgeRoundRectCallout">
            <a:avLst>
              <a:gd name="adj1" fmla="val -60045"/>
              <a:gd name="adj2" fmla="val 21542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</a:rPr>
              <a:t>3+7=10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</a:rPr>
              <a:t>。</a:t>
            </a:r>
            <a:endParaRPr lang="zh-CN" altLang="zh-CN" sz="2800" b="1" dirty="0">
              <a:solidFill>
                <a:srgbClr val="000000"/>
              </a:solidFill>
              <a:latin typeface="+mn-lt"/>
              <a:ea typeface="+mj-ea"/>
            </a:endParaRPr>
          </a:p>
        </p:txBody>
      </p:sp>
      <p:sp>
        <p:nvSpPr>
          <p:cNvPr id="11" name="文本框 37"/>
          <p:cNvSpPr txBox="1">
            <a:spLocks noChangeArrowheads="1"/>
          </p:cNvSpPr>
          <p:nvPr/>
        </p:nvSpPr>
        <p:spPr bwMode="auto">
          <a:xfrm>
            <a:off x="1103813" y="570698"/>
            <a:ext cx="6914085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两人一组，一人说出大于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的偶数，另一人找出和为此数的两个质数。</a:t>
            </a:r>
            <a:endParaRPr lang="en-US" altLang="zh-CN" sz="3200" b="1" dirty="0"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78286" y="344321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P17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8" name="文本框 37"/>
          <p:cNvSpPr txBox="1">
            <a:spLocks noChangeArrowheads="1"/>
          </p:cNvSpPr>
          <p:nvPr/>
        </p:nvSpPr>
        <p:spPr bwMode="auto">
          <a:xfrm>
            <a:off x="771525" y="490538"/>
            <a:ext cx="7329488" cy="12176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+mj-ea"/>
                <a:cs typeface="Times New Roman" panose="02020603050405020304" pitchFamily="18" charset="0"/>
              </a:rPr>
              <a:t>7. </a:t>
            </a:r>
            <a:r>
              <a:rPr lang="zh-CN" altLang="en-US" sz="3200" b="1" dirty="0">
                <a:latin typeface="+mj-lt"/>
                <a:ea typeface="+mj-ea"/>
                <a:cs typeface="Times New Roman" panose="02020603050405020304" pitchFamily="18" charset="0"/>
              </a:rPr>
              <a:t>探索 </a:t>
            </a:r>
            <a:r>
              <a:rPr lang="en-US" altLang="zh-CN" sz="3200" b="1" dirty="0">
                <a:latin typeface="+mj-lt"/>
                <a:ea typeface="+mj-ea"/>
                <a:cs typeface="Times New Roman" panose="02020603050405020304" pitchFamily="18" charset="0"/>
              </a:rPr>
              <a:t>6 </a:t>
            </a:r>
            <a:r>
              <a:rPr lang="zh-CN" altLang="en-US" sz="3200" b="1" dirty="0">
                <a:latin typeface="+mj-lt"/>
                <a:ea typeface="+mj-ea"/>
                <a:cs typeface="Times New Roman" panose="02020603050405020304" pitchFamily="18" charset="0"/>
              </a:rPr>
              <a:t>的倍数特征，并记录你探索的过程和结果。</a:t>
            </a:r>
            <a:endParaRPr lang="en-US" altLang="zh-CN" sz="3200" b="1" dirty="0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771525" y="1708150"/>
            <a:ext cx="732948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</a:rPr>
              <a:t>的倍数的特征：各位上的数的和是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</a:rPr>
              <a:t>的倍数且个位上的数是偶数。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</a:rPr>
              <a:t>探究过程：先写出一些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</a:rPr>
              <a:t>的倍数，然后观察它的个位上的数和各个数位上的数的和的特点。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67669" y="1261995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P17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5053" y="636570"/>
            <a:ext cx="7593895" cy="4289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1072</Words>
  <Application>WPS 演示</Application>
  <PresentationFormat>全屏显示(16:9)</PresentationFormat>
  <Paragraphs>195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Arial</vt:lpstr>
      <vt:lpstr>宋体</vt:lpstr>
      <vt:lpstr>Wingdings</vt:lpstr>
      <vt:lpstr>Times New Roman</vt:lpstr>
      <vt:lpstr>黑体</vt:lpstr>
      <vt:lpstr>等线 Light</vt:lpstr>
      <vt:lpstr>楷体_GB2312</vt:lpstr>
      <vt:lpstr>微软雅黑</vt:lpstr>
      <vt:lpstr>Arial Unicode MS</vt:lpstr>
      <vt:lpstr>Calibri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41</cp:revision>
  <dcterms:created xsi:type="dcterms:W3CDTF">2017-10-14T09:05:00Z</dcterms:created>
  <dcterms:modified xsi:type="dcterms:W3CDTF">2023-11-02T01:22:50Z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08FC73F8A2D647BEBE4D608B099C90E8</vt:lpwstr>
  </property>
</Properties>
</file>