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63" r:id="rId3"/>
    <p:sldId id="345" r:id="rId5"/>
    <p:sldId id="449" r:id="rId6"/>
    <p:sldId id="403" r:id="rId7"/>
    <p:sldId id="429" r:id="rId8"/>
    <p:sldId id="404" r:id="rId9"/>
    <p:sldId id="419" r:id="rId10"/>
    <p:sldId id="430" r:id="rId11"/>
    <p:sldId id="405" r:id="rId12"/>
    <p:sldId id="420" r:id="rId13"/>
    <p:sldId id="431" r:id="rId14"/>
    <p:sldId id="391" r:id="rId15"/>
    <p:sldId id="426" r:id="rId16"/>
    <p:sldId id="432" r:id="rId17"/>
    <p:sldId id="427" r:id="rId18"/>
    <p:sldId id="414" r:id="rId19"/>
    <p:sldId id="433" r:id="rId20"/>
    <p:sldId id="344" r:id="rId21"/>
    <p:sldId id="295" r:id="rId22"/>
    <p:sldId id="471" r:id="rId23"/>
    <p:sldId id="418" r:id="rId24"/>
    <p:sldId id="428" r:id="rId25"/>
    <p:sldId id="402" r:id="rId26"/>
  </p:sldIdLst>
  <p:sldSz cx="9144000" cy="5143500" type="screen16x9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E8696"/>
    <a:srgbClr val="1D41D5"/>
    <a:srgbClr val="00B0F0"/>
    <a:srgbClr val="92D050"/>
    <a:srgbClr val="FFB3B5"/>
    <a:srgbClr val="51A3B7"/>
    <a:srgbClr val="27B4D7"/>
    <a:srgbClr val="67FBF7"/>
    <a:srgbClr val="00C6E4"/>
    <a:srgbClr val="4DECF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144" autoAdjust="0"/>
    <p:restoredTop sz="96209" autoAdjust="0"/>
  </p:normalViewPr>
  <p:slideViewPr>
    <p:cSldViewPr showGuides="1">
      <p:cViewPr varScale="1">
        <p:scale>
          <a:sx n="141" d="100"/>
          <a:sy n="141" d="100"/>
        </p:scale>
        <p:origin x="636" y="228"/>
      </p:cViewPr>
      <p:guideLst>
        <p:guide orient="horz" pos="1641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1" Type="http://schemas.openxmlformats.org/officeDocument/2006/relationships/tableStyles" Target="tableStyles.xml"/><Relationship Id="rId30" Type="http://schemas.openxmlformats.org/officeDocument/2006/relationships/viewProps" Target="viewProps.xml"/><Relationship Id="rId3" Type="http://schemas.openxmlformats.org/officeDocument/2006/relationships/slide" Target="slides/slide1.xml"/><Relationship Id="rId29" Type="http://schemas.openxmlformats.org/officeDocument/2006/relationships/presProps" Target="presProps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8CEEB0F5-38D6-4152-A9D6-5CD930AF8919}" type="datetimeFigureOut">
              <a:rPr lang="zh-CN" altLang="en-US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编辑母版文本样式</a:t>
            </a:r>
            <a:endParaRPr lang="zh-CN" altLang="en-US" noProof="0"/>
          </a:p>
          <a:p>
            <a:pPr lvl="1"/>
            <a:r>
              <a:rPr lang="zh-CN" altLang="en-US" noProof="0"/>
              <a:t>第二级</a:t>
            </a:r>
            <a:endParaRPr lang="zh-CN" altLang="en-US" noProof="0"/>
          </a:p>
          <a:p>
            <a:pPr lvl="2"/>
            <a:r>
              <a:rPr lang="zh-CN" altLang="en-US" noProof="0"/>
              <a:t>第三级</a:t>
            </a:r>
            <a:endParaRPr lang="zh-CN" altLang="en-US" noProof="0"/>
          </a:p>
          <a:p>
            <a:pPr lvl="3"/>
            <a:r>
              <a:rPr lang="zh-CN" altLang="en-US" noProof="0"/>
              <a:t>第四级</a:t>
            </a:r>
            <a:endParaRPr lang="zh-CN" altLang="en-US" noProof="0"/>
          </a:p>
          <a:p>
            <a:pPr lvl="4"/>
            <a:r>
              <a:rPr lang="zh-CN" altLang="en-US" noProof="0"/>
              <a:t>第五级</a:t>
            </a:r>
            <a:endParaRPr lang="zh-CN" altLang="en-US" noProof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3D97A0ED-D361-40D1-BA6B-E417E39D9912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9" name="备注占位符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19460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fld id="{02CB3F48-4ADC-4056-BFD8-A33C535683CC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9" Type="http://schemas.openxmlformats.org/officeDocument/2006/relationships/image" Target="../media/image10.png"/><Relationship Id="rId8" Type="http://schemas.openxmlformats.org/officeDocument/2006/relationships/image" Target="../media/image9.png"/><Relationship Id="rId7" Type="http://schemas.openxmlformats.org/officeDocument/2006/relationships/image" Target="../media/image8.png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1" Type="http://schemas.openxmlformats.org/officeDocument/2006/relationships/image" Target="../media/image3.png"/><Relationship Id="rId10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4" Type="http://schemas.openxmlformats.org/officeDocument/2006/relationships/image" Target="../media/image14.png"/><Relationship Id="rId3" Type="http://schemas.openxmlformats.org/officeDocument/2006/relationships/image" Target="../media/image13.png"/><Relationship Id="rId2" Type="http://schemas.openxmlformats.org/officeDocument/2006/relationships/image" Target="../media/image12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5" Type="http://schemas.openxmlformats.org/officeDocument/2006/relationships/image" Target="../media/image17.png"/><Relationship Id="rId4" Type="http://schemas.openxmlformats.org/officeDocument/2006/relationships/image" Target="../media/image14.png"/><Relationship Id="rId3" Type="http://schemas.openxmlformats.org/officeDocument/2006/relationships/image" Target="../media/image16.png"/><Relationship Id="rId2" Type="http://schemas.openxmlformats.org/officeDocument/2006/relationships/image" Target="../media/image12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Relationship Id="rId3" Type="http://schemas.openxmlformats.org/officeDocument/2006/relationships/image" Target="../media/image18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Relationship Id="rId3" Type="http://schemas.openxmlformats.org/officeDocument/2006/relationships/image" Target="../media/image18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image" Target="../media/image23.png"/><Relationship Id="rId4" Type="http://schemas.openxmlformats.org/officeDocument/2006/relationships/image" Target="../media/image19.png"/><Relationship Id="rId3" Type="http://schemas.openxmlformats.org/officeDocument/2006/relationships/image" Target="../media/image22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2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2413" y="-141288"/>
            <a:ext cx="9586913" cy="5521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图片 7" descr="C:\Users\nk\Desktop\状元成才路.png状元成才路"/>
          <p:cNvPicPr>
            <a:picLocks noChangeAspect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8357394" y="52070"/>
            <a:ext cx="734695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-11113"/>
            <a:ext cx="9147176" cy="5170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2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749" t="2" r="4781" b="15857"/>
          <a:stretch>
            <a:fillRect/>
          </a:stretch>
        </p:blipFill>
        <p:spPr bwMode="auto">
          <a:xfrm>
            <a:off x="514350" y="-11113"/>
            <a:ext cx="8135938" cy="4513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3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77093">
            <a:off x="311150" y="-20638"/>
            <a:ext cx="1658938" cy="17494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4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1750" y="487363"/>
            <a:ext cx="1371600" cy="1252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图片 5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163" y="641350"/>
            <a:ext cx="1260475" cy="1165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6"/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4043363"/>
            <a:ext cx="9148762" cy="976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图片 7"/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4181475"/>
            <a:ext cx="9147176" cy="977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图片 8"/>
          <p:cNvPicPr>
            <a:picLocks noChangeAspect="1" noChangeArrowheads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08000" y="2982913"/>
            <a:ext cx="2301875" cy="185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图片 9"/>
          <p:cNvPicPr>
            <a:picLocks noChangeAspect="1" noChangeArrowheads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3588" y="2855913"/>
            <a:ext cx="2043112" cy="2303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图片 10"/>
          <p:cNvPicPr>
            <a:picLocks noChangeAspect="1" noChangeArrowheads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0113" y="3440113"/>
            <a:ext cx="1909762" cy="1754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副标题 6"/>
          <p:cNvSpPr txBox="1">
            <a:spLocks noChangeArrowheads="1"/>
          </p:cNvSpPr>
          <p:nvPr userDrawn="1"/>
        </p:nvSpPr>
        <p:spPr bwMode="auto">
          <a:xfrm>
            <a:off x="-12700" y="155575"/>
            <a:ext cx="2160588" cy="396875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514350" indent="-17145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857250" indent="-17145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200150" indent="-17145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543050" indent="-17145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0002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4574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29146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3718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lang="en-US" altLang="zh-CN" sz="20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R</a:t>
            </a:r>
            <a:r>
              <a:rPr lang="zh-CN" altLang="en-US" sz="20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·五年级下册</a:t>
            </a:r>
            <a:endParaRPr lang="zh-CN" altLang="en-US" sz="20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14" name="图片 7" descr="C:\Users\nk\Desktop\状元成才路.png状元成才路"/>
          <p:cNvPicPr>
            <a:picLocks noChangeAspect="1"/>
          </p:cNvPicPr>
          <p:nvPr userDrawn="1"/>
        </p:nvPicPr>
        <p:blipFill>
          <a:blip r:embed="rId11"/>
          <a:srcRect/>
          <a:stretch>
            <a:fillRect/>
          </a:stretch>
        </p:blipFill>
        <p:spPr bwMode="auto">
          <a:xfrm>
            <a:off x="8357394" y="52070"/>
            <a:ext cx="734695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2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10" r="7616"/>
          <a:stretch>
            <a:fillRect/>
          </a:stretch>
        </p:blipFill>
        <p:spPr bwMode="auto">
          <a:xfrm>
            <a:off x="0" y="-141288"/>
            <a:ext cx="9144000" cy="5521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图片 7" descr="C:\Users\nk\Desktop\状元成才路.png状元成才路"/>
          <p:cNvPicPr>
            <a:picLocks noChangeAspect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8357394" y="52070"/>
            <a:ext cx="734695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292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3" name="图片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3625" y="842963"/>
            <a:ext cx="6827838" cy="2736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3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202"/>
          <a:stretch>
            <a:fillRect/>
          </a:stretch>
        </p:blipFill>
        <p:spPr bwMode="auto">
          <a:xfrm>
            <a:off x="0" y="987425"/>
            <a:ext cx="9144000" cy="415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4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188" y="123825"/>
            <a:ext cx="1354137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650" y="0"/>
            <a:ext cx="135413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99" t="15001" r="17801" b="13600"/>
          <a:stretch>
            <a:fillRect/>
          </a:stretch>
        </p:blipFill>
        <p:spPr bwMode="auto">
          <a:xfrm>
            <a:off x="8243888" y="4084638"/>
            <a:ext cx="857250" cy="949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平行四边形 3"/>
          <p:cNvSpPr/>
          <p:nvPr userDrawn="1"/>
        </p:nvSpPr>
        <p:spPr>
          <a:xfrm>
            <a:off x="0" y="5026025"/>
            <a:ext cx="9144000" cy="117475"/>
          </a:xfrm>
          <a:prstGeom prst="parallelogram">
            <a:avLst>
              <a:gd name="adj" fmla="val 0"/>
            </a:avLst>
          </a:prstGeom>
          <a:solidFill>
            <a:srgbClr val="E72D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cxnSp>
        <p:nvCxnSpPr>
          <p:cNvPr id="5" name="直接连接符 4"/>
          <p:cNvCxnSpPr/>
          <p:nvPr userDrawn="1"/>
        </p:nvCxnSpPr>
        <p:spPr>
          <a:xfrm>
            <a:off x="7740650" y="674688"/>
            <a:ext cx="1403350" cy="0"/>
          </a:xfrm>
          <a:prstGeom prst="line">
            <a:avLst/>
          </a:prstGeom>
          <a:ln w="25400">
            <a:solidFill>
              <a:srgbClr val="E72D8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îšľïḑé"/>
          <p:cNvSpPr>
            <a:spLocks noChangeArrowheads="1"/>
          </p:cNvSpPr>
          <p:nvPr userDrawn="1"/>
        </p:nvSpPr>
        <p:spPr bwMode="auto">
          <a:xfrm>
            <a:off x="7691438" y="620713"/>
            <a:ext cx="107950" cy="107950"/>
          </a:xfrm>
          <a:prstGeom prst="ellipse">
            <a:avLst/>
          </a:prstGeom>
          <a:solidFill>
            <a:srgbClr val="E72D8B"/>
          </a:solidFill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>
              <a:defRPr/>
            </a:pPr>
            <a:endParaRPr lang="zh-CN" alt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 userDrawn="1"/>
        </p:nvGrpSpPr>
        <p:grpSpPr bwMode="auto">
          <a:xfrm>
            <a:off x="0" y="63500"/>
            <a:ext cx="387350" cy="657225"/>
            <a:chOff x="0" y="63500"/>
            <a:chExt cx="387350" cy="657225"/>
          </a:xfrm>
        </p:grpSpPr>
        <p:sp>
          <p:nvSpPr>
            <p:cNvPr id="3" name="矩形 2"/>
            <p:cNvSpPr/>
            <p:nvPr userDrawn="1"/>
          </p:nvSpPr>
          <p:spPr>
            <a:xfrm>
              <a:off x="0" y="65088"/>
              <a:ext cx="179388" cy="655637"/>
            </a:xfrm>
            <a:prstGeom prst="rect">
              <a:avLst/>
            </a:prstGeom>
            <a:solidFill>
              <a:srgbClr val="E72D8B"/>
            </a:solidFill>
            <a:ln>
              <a:solidFill>
                <a:srgbClr val="E72D8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4" name="矩形 3"/>
            <p:cNvSpPr/>
            <p:nvPr userDrawn="1"/>
          </p:nvSpPr>
          <p:spPr>
            <a:xfrm>
              <a:off x="211138" y="63500"/>
              <a:ext cx="107950" cy="657225"/>
            </a:xfrm>
            <a:prstGeom prst="rect">
              <a:avLst/>
            </a:prstGeom>
            <a:solidFill>
              <a:srgbClr val="ED61A7"/>
            </a:solidFill>
            <a:ln>
              <a:solidFill>
                <a:srgbClr val="ED61A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5" name="矩形 4"/>
            <p:cNvSpPr/>
            <p:nvPr userDrawn="1"/>
          </p:nvSpPr>
          <p:spPr>
            <a:xfrm>
              <a:off x="350838" y="65088"/>
              <a:ext cx="36512" cy="655637"/>
            </a:xfrm>
            <a:prstGeom prst="rect">
              <a:avLst/>
            </a:prstGeom>
            <a:solidFill>
              <a:srgbClr val="F292C2"/>
            </a:solidFill>
            <a:ln>
              <a:solidFill>
                <a:srgbClr val="F292C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pic>
        <p:nvPicPr>
          <p:cNvPr id="6" name="图片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650" y="0"/>
            <a:ext cx="135413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99" t="15001" r="17801" b="13600"/>
          <a:stretch>
            <a:fillRect/>
          </a:stretch>
        </p:blipFill>
        <p:spPr bwMode="auto">
          <a:xfrm>
            <a:off x="8243888" y="4084638"/>
            <a:ext cx="857250" cy="949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平行四边形 7"/>
          <p:cNvSpPr/>
          <p:nvPr userDrawn="1"/>
        </p:nvSpPr>
        <p:spPr>
          <a:xfrm>
            <a:off x="0" y="5026025"/>
            <a:ext cx="9144000" cy="117475"/>
          </a:xfrm>
          <a:prstGeom prst="parallelogram">
            <a:avLst>
              <a:gd name="adj" fmla="val 0"/>
            </a:avLst>
          </a:prstGeom>
          <a:solidFill>
            <a:srgbClr val="E72D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cxnSp>
        <p:nvCxnSpPr>
          <p:cNvPr id="9" name="直接连接符 8"/>
          <p:cNvCxnSpPr/>
          <p:nvPr userDrawn="1"/>
        </p:nvCxnSpPr>
        <p:spPr>
          <a:xfrm>
            <a:off x="7740650" y="674688"/>
            <a:ext cx="1403350" cy="0"/>
          </a:xfrm>
          <a:prstGeom prst="line">
            <a:avLst/>
          </a:prstGeom>
          <a:ln w="25400">
            <a:solidFill>
              <a:srgbClr val="E72D8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îšľïḑé"/>
          <p:cNvSpPr>
            <a:spLocks noChangeArrowheads="1"/>
          </p:cNvSpPr>
          <p:nvPr userDrawn="1"/>
        </p:nvSpPr>
        <p:spPr bwMode="auto">
          <a:xfrm>
            <a:off x="7691438" y="620713"/>
            <a:ext cx="107950" cy="107950"/>
          </a:xfrm>
          <a:prstGeom prst="ellipse">
            <a:avLst/>
          </a:prstGeom>
          <a:solidFill>
            <a:srgbClr val="E72D8B"/>
          </a:solidFill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>
              <a:defRPr/>
            </a:pPr>
            <a:endParaRPr lang="zh-CN" altLang="zh-CN"/>
          </a:p>
        </p:txBody>
      </p:sp>
      <p:grpSp>
        <p:nvGrpSpPr>
          <p:cNvPr id="11" name="组合 10"/>
          <p:cNvGrpSpPr/>
          <p:nvPr userDrawn="1"/>
        </p:nvGrpSpPr>
        <p:grpSpPr>
          <a:xfrm>
            <a:off x="2382838" y="4832350"/>
            <a:ext cx="4413250" cy="306388"/>
            <a:chOff x="2382838" y="4832350"/>
            <a:chExt cx="4413250" cy="306388"/>
          </a:xfrm>
          <a:effectLst>
            <a:outerShdw blurRad="63500" algn="ctr" rotWithShape="0">
              <a:prstClr val="black">
                <a:alpha val="40000"/>
              </a:prstClr>
            </a:outerShdw>
          </a:effectLst>
        </p:grpSpPr>
        <p:sp>
          <p:nvSpPr>
            <p:cNvPr id="12" name="圆角矩形 11"/>
            <p:cNvSpPr/>
            <p:nvPr/>
          </p:nvSpPr>
          <p:spPr>
            <a:xfrm>
              <a:off x="2382838" y="4832350"/>
              <a:ext cx="4413250" cy="306388"/>
            </a:xfrm>
            <a:prstGeom prst="roundRect">
              <a:avLst/>
            </a:prstGeom>
            <a:solidFill>
              <a:srgbClr val="E72D8B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 fontScale="62500" lnSpcReduction="20000"/>
            </a:bodyPr>
            <a:lstStyle/>
            <a:p>
              <a:pPr algn="ctr">
                <a:defRPr/>
              </a:pPr>
              <a:endParaRPr lang="zh-CN" altLang="en-US" sz="2400" b="1">
                <a:latin typeface="仓耳今楷05-6763 W05" panose="02020400000000000000" pitchFamily="18" charset="-122"/>
                <a:ea typeface="仓耳今楷05-6763 W05" panose="02020400000000000000" pitchFamily="18" charset="-122"/>
              </a:endParaRPr>
            </a:p>
          </p:txBody>
        </p:sp>
        <p:sp>
          <p:nvSpPr>
            <p:cNvPr id="13" name="矩形 6"/>
            <p:cNvSpPr>
              <a:spLocks noChangeArrowheads="1"/>
            </p:cNvSpPr>
            <p:nvPr/>
          </p:nvSpPr>
          <p:spPr bwMode="auto">
            <a:xfrm>
              <a:off x="2566988" y="4832350"/>
              <a:ext cx="4044950" cy="306388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defRPr/>
              </a:pPr>
              <a:r>
                <a:rPr lang="zh-CN" altLang="en-US" sz="1400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选自“状元成才路”系列丛书</a:t>
              </a:r>
              <a:r>
                <a:rPr lang="en-US" altLang="zh-CN" sz="1400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《</a:t>
              </a:r>
              <a:r>
                <a:rPr lang="zh-CN" altLang="en-US" sz="1400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创优作业</a:t>
              </a:r>
              <a:r>
                <a:rPr lang="en-US" altLang="zh-CN" sz="1400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100</a:t>
              </a:r>
              <a:r>
                <a:rPr lang="zh-CN" altLang="en-US" sz="1400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分</a:t>
              </a:r>
              <a:r>
                <a:rPr lang="en-US" altLang="zh-CN" sz="1400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》</a:t>
              </a:r>
              <a:endParaRPr lang="zh-CN" altLang="en-US" sz="1400" b="1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292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3" name="图片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463" y="842963"/>
            <a:ext cx="9178926" cy="2736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5" t="5838" r="780" b="6203"/>
          <a:stretch>
            <a:fillRect/>
          </a:stretch>
        </p:blipFill>
        <p:spPr bwMode="auto">
          <a:xfrm>
            <a:off x="0" y="2571750"/>
            <a:ext cx="2903538" cy="2601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4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188" y="123825"/>
            <a:ext cx="1354137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图片 5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30" r="40562"/>
          <a:stretch>
            <a:fillRect/>
          </a:stretch>
        </p:blipFill>
        <p:spPr bwMode="auto">
          <a:xfrm>
            <a:off x="2478088" y="3155950"/>
            <a:ext cx="2586037" cy="1987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292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3" name="组合 2"/>
          <p:cNvGrpSpPr/>
          <p:nvPr userDrawn="1"/>
        </p:nvGrpSpPr>
        <p:grpSpPr bwMode="auto">
          <a:xfrm>
            <a:off x="152400" y="123825"/>
            <a:ext cx="8839200" cy="4895850"/>
            <a:chOff x="151669" y="123478"/>
            <a:chExt cx="8840661" cy="4896544"/>
          </a:xfrm>
        </p:grpSpPr>
        <p:sp>
          <p:nvSpPr>
            <p:cNvPr id="4" name="矩形: 圆角 6"/>
            <p:cNvSpPr/>
            <p:nvPr userDrawn="1"/>
          </p:nvSpPr>
          <p:spPr>
            <a:xfrm>
              <a:off x="251699" y="215566"/>
              <a:ext cx="8640603" cy="4712368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prstClr val="white"/>
                </a:solidFill>
              </a:endParaRPr>
            </a:p>
          </p:txBody>
        </p:sp>
        <p:sp>
          <p:nvSpPr>
            <p:cNvPr id="5" name="矩形: 圆角 6"/>
            <p:cNvSpPr/>
            <p:nvPr userDrawn="1"/>
          </p:nvSpPr>
          <p:spPr>
            <a:xfrm>
              <a:off x="151669" y="123478"/>
              <a:ext cx="8840661" cy="4896544"/>
            </a:xfrm>
            <a:prstGeom prst="roundRect">
              <a:avLst>
                <a:gd name="adj" fmla="val 0"/>
              </a:avLst>
            </a:prstGeom>
            <a:noFill/>
            <a:ln w="19050">
              <a:solidFill>
                <a:schemeClr val="bg1"/>
              </a:solidFill>
              <a:prstDash val="dash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prstClr val="white"/>
                </a:solidFill>
              </a:endParaRPr>
            </a:p>
          </p:txBody>
        </p:sp>
      </p:grpSp>
      <p:pic>
        <p:nvPicPr>
          <p:cNvPr id="6" name="图片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9038" y="192088"/>
            <a:ext cx="1354137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" name="组合 6"/>
          <p:cNvGrpSpPr/>
          <p:nvPr userDrawn="1"/>
        </p:nvGrpSpPr>
        <p:grpSpPr bwMode="auto">
          <a:xfrm>
            <a:off x="115888" y="4408488"/>
            <a:ext cx="8834437" cy="728662"/>
            <a:chOff x="999460" y="5755341"/>
            <a:chExt cx="12280629" cy="1011671"/>
          </a:xfrm>
        </p:grpSpPr>
        <p:pic>
          <p:nvPicPr>
            <p:cNvPr id="8" name="图片 7"/>
            <p:cNvPicPr>
              <a:picLocks noChangeAspect="1" noChangeArrowheads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-1486533">
              <a:off x="12970276" y="5919039"/>
              <a:ext cx="309813" cy="8479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图片 8"/>
            <p:cNvPicPr>
              <a:picLocks noChangeAspect="1" noChangeArrowheads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11477" y="6266559"/>
              <a:ext cx="608517" cy="3838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图片 9" descr="图片包含 物体&#10;&#10;已生成高可信度的说明"/>
            <p:cNvPicPr>
              <a:picLocks noChangeAspect="1" noChangeArrowheads="1"/>
            </p:cNvPicPr>
            <p:nvPr userDrawn="1"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99460" y="5755341"/>
              <a:ext cx="820819" cy="9528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1" name="图片 10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200" b="24400"/>
          <a:stretch>
            <a:fillRect/>
          </a:stretch>
        </p:blipFill>
        <p:spPr bwMode="auto">
          <a:xfrm>
            <a:off x="-26988" y="231775"/>
            <a:ext cx="1303338" cy="657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292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3" name="组合 2"/>
          <p:cNvGrpSpPr/>
          <p:nvPr userDrawn="1"/>
        </p:nvGrpSpPr>
        <p:grpSpPr bwMode="auto">
          <a:xfrm>
            <a:off x="152400" y="123825"/>
            <a:ext cx="8839200" cy="4895850"/>
            <a:chOff x="151669" y="123478"/>
            <a:chExt cx="8840661" cy="4896544"/>
          </a:xfrm>
        </p:grpSpPr>
        <p:sp>
          <p:nvSpPr>
            <p:cNvPr id="4" name="矩形: 圆角 6"/>
            <p:cNvSpPr/>
            <p:nvPr userDrawn="1"/>
          </p:nvSpPr>
          <p:spPr>
            <a:xfrm>
              <a:off x="251699" y="215566"/>
              <a:ext cx="8640603" cy="4712368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prstClr val="white"/>
                </a:solidFill>
              </a:endParaRPr>
            </a:p>
          </p:txBody>
        </p:sp>
        <p:sp>
          <p:nvSpPr>
            <p:cNvPr id="5" name="矩形: 圆角 6"/>
            <p:cNvSpPr/>
            <p:nvPr userDrawn="1"/>
          </p:nvSpPr>
          <p:spPr>
            <a:xfrm>
              <a:off x="151669" y="123478"/>
              <a:ext cx="8840661" cy="4896544"/>
            </a:xfrm>
            <a:prstGeom prst="roundRect">
              <a:avLst>
                <a:gd name="adj" fmla="val 0"/>
              </a:avLst>
            </a:prstGeom>
            <a:noFill/>
            <a:ln w="19050">
              <a:solidFill>
                <a:schemeClr val="bg1"/>
              </a:solidFill>
              <a:prstDash val="dash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prstClr val="white"/>
                </a:solidFill>
              </a:endParaRPr>
            </a:p>
          </p:txBody>
        </p:sp>
      </p:grpSp>
      <p:pic>
        <p:nvPicPr>
          <p:cNvPr id="6" name="图片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9038" y="192088"/>
            <a:ext cx="1354137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" name="组合 6"/>
          <p:cNvGrpSpPr/>
          <p:nvPr userDrawn="1"/>
        </p:nvGrpSpPr>
        <p:grpSpPr bwMode="auto">
          <a:xfrm>
            <a:off x="115888" y="4408488"/>
            <a:ext cx="8834437" cy="728662"/>
            <a:chOff x="999460" y="5755341"/>
            <a:chExt cx="12280629" cy="1011671"/>
          </a:xfrm>
        </p:grpSpPr>
        <p:pic>
          <p:nvPicPr>
            <p:cNvPr id="8" name="图片 7"/>
            <p:cNvPicPr>
              <a:picLocks noChangeAspect="1" noChangeArrowheads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-1486533">
              <a:off x="12970276" y="5919039"/>
              <a:ext cx="309813" cy="8479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图片 8"/>
            <p:cNvPicPr>
              <a:picLocks noChangeAspect="1" noChangeArrowheads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11477" y="6266559"/>
              <a:ext cx="608517" cy="3838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图片 9" descr="图片包含 物体&#10;&#10;已生成高可信度的说明"/>
            <p:cNvPicPr>
              <a:picLocks noChangeAspect="1" noChangeArrowheads="1"/>
            </p:cNvPicPr>
            <p:nvPr userDrawn="1"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99460" y="5755341"/>
              <a:ext cx="820819" cy="9528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1" name="图片 10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200" b="24400"/>
          <a:stretch>
            <a:fillRect/>
          </a:stretch>
        </p:blipFill>
        <p:spPr bwMode="auto">
          <a:xfrm>
            <a:off x="-26988" y="231775"/>
            <a:ext cx="1303338" cy="657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292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3" name="组合 2"/>
          <p:cNvGrpSpPr/>
          <p:nvPr userDrawn="1"/>
        </p:nvGrpSpPr>
        <p:grpSpPr bwMode="auto">
          <a:xfrm>
            <a:off x="152400" y="123825"/>
            <a:ext cx="8839200" cy="4895850"/>
            <a:chOff x="151669" y="123478"/>
            <a:chExt cx="8840661" cy="4896544"/>
          </a:xfrm>
        </p:grpSpPr>
        <p:sp>
          <p:nvSpPr>
            <p:cNvPr id="4" name="矩形: 圆角 6"/>
            <p:cNvSpPr/>
            <p:nvPr userDrawn="1"/>
          </p:nvSpPr>
          <p:spPr>
            <a:xfrm>
              <a:off x="251699" y="215566"/>
              <a:ext cx="8640603" cy="4712368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prstClr val="white"/>
                </a:solidFill>
              </a:endParaRPr>
            </a:p>
          </p:txBody>
        </p:sp>
        <p:sp>
          <p:nvSpPr>
            <p:cNvPr id="5" name="矩形: 圆角 6"/>
            <p:cNvSpPr/>
            <p:nvPr userDrawn="1"/>
          </p:nvSpPr>
          <p:spPr>
            <a:xfrm>
              <a:off x="151669" y="123478"/>
              <a:ext cx="8840661" cy="4896544"/>
            </a:xfrm>
            <a:prstGeom prst="roundRect">
              <a:avLst>
                <a:gd name="adj" fmla="val 0"/>
              </a:avLst>
            </a:prstGeom>
            <a:noFill/>
            <a:ln w="19050">
              <a:solidFill>
                <a:schemeClr val="bg1"/>
              </a:solidFill>
              <a:prstDash val="dash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prstClr val="white"/>
                </a:solidFill>
              </a:endParaRPr>
            </a:p>
          </p:txBody>
        </p:sp>
      </p:grpSp>
      <p:pic>
        <p:nvPicPr>
          <p:cNvPr id="6" name="图片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9038" y="192088"/>
            <a:ext cx="1354137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" name="组合 6"/>
          <p:cNvGrpSpPr/>
          <p:nvPr userDrawn="1"/>
        </p:nvGrpSpPr>
        <p:grpSpPr bwMode="auto">
          <a:xfrm>
            <a:off x="76200" y="4627563"/>
            <a:ext cx="8896350" cy="500062"/>
            <a:chOff x="943952" y="6058853"/>
            <a:chExt cx="12366884" cy="694936"/>
          </a:xfrm>
        </p:grpSpPr>
        <p:pic>
          <p:nvPicPr>
            <p:cNvPr id="8" name="图片 7"/>
            <p:cNvPicPr>
              <a:picLocks noChangeAspect="1" noChangeArrowheads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-1486533">
              <a:off x="13059236" y="6058853"/>
              <a:ext cx="251600" cy="6886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图片 8"/>
            <p:cNvPicPr>
              <a:picLocks noChangeAspect="1" noChangeArrowheads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20755" y="6324360"/>
              <a:ext cx="608517" cy="3838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图片 9" descr="图片包含 物体&#10;&#10;已生成高可信度的说明"/>
            <p:cNvPicPr>
              <a:picLocks noChangeAspect="1" noChangeArrowheads="1"/>
            </p:cNvPicPr>
            <p:nvPr userDrawn="1"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43952" y="6083448"/>
              <a:ext cx="577432" cy="6703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188" y="123825"/>
            <a:ext cx="1354137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292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09955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176FA08B-C926-48EB-BA00-8220AC608554}" type="datetimeFigureOut">
              <a:rPr lang="zh-CN" altLang="en-US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/>
          <a:lstStyle>
            <a:lvl1pPr eaLnBrk="1" hangingPunct="1">
              <a:defRPr smtClean="0"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</a:lstStyle>
          <a:p>
            <a:pPr>
              <a:defRPr/>
            </a:pPr>
            <a:fld id="{9E7C31DA-A3BD-475C-A8F0-E3E8AE04A654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transition spd="slow" advClick="0" advTm="3000">
    <p:dissolv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/>
          <a:lstStyle>
            <a:lvl1pPr>
              <a:defRPr smtClean="0"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4950083B-B8C1-4A75-9DDD-A12579B71460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5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6.emf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28.png"/><Relationship Id="rId4" Type="http://schemas.openxmlformats.org/officeDocument/2006/relationships/slide" Target="slide5.xml"/><Relationship Id="rId3" Type="http://schemas.openxmlformats.org/officeDocument/2006/relationships/image" Target="../media/image26.emf"/><Relationship Id="rId2" Type="http://schemas.openxmlformats.org/officeDocument/2006/relationships/image" Target="../media/image27.png"/><Relationship Id="rId1" Type="http://schemas.openxmlformats.org/officeDocument/2006/relationships/slide" Target="slide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6.e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9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0.png"/><Relationship Id="rId1" Type="http://schemas.openxmlformats.org/officeDocument/2006/relationships/image" Target="../media/image26.em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1.jpeg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image" Target="../media/image3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3.png"/><Relationship Id="rId1" Type="http://schemas.openxmlformats.org/officeDocument/2006/relationships/image" Target="../media/image3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6.emf"/><Relationship Id="rId1" Type="http://schemas.openxmlformats.org/officeDocument/2006/relationships/image" Target="../media/image35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6.emf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文本框 1"/>
          <p:cNvSpPr txBox="1">
            <a:spLocks noChangeArrowheads="1"/>
          </p:cNvSpPr>
          <p:nvPr/>
        </p:nvSpPr>
        <p:spPr bwMode="auto">
          <a:xfrm>
            <a:off x="1619250" y="1708150"/>
            <a:ext cx="6332538" cy="1054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</a:pPr>
            <a:r>
              <a:rPr lang="zh-CN" altLang="en-US" sz="6000" b="1">
                <a:latin typeface="黑体" panose="02010609060101010101" pitchFamily="49" charset="-122"/>
                <a:ea typeface="黑体" panose="02010609060101010101" pitchFamily="49" charset="-122"/>
                <a:sym typeface="+mn-lt"/>
              </a:rPr>
              <a:t>整理和复习</a:t>
            </a:r>
            <a:endParaRPr lang="zh-CN" altLang="en-US" sz="6000" b="1">
              <a:latin typeface="黑体" panose="02010609060101010101" pitchFamily="49" charset="-122"/>
              <a:ea typeface="黑体" panose="02010609060101010101" pitchFamily="49" charset="-122"/>
              <a:sym typeface="+mn-lt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7520" y="456771"/>
            <a:ext cx="1228418" cy="125137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482" name="组合 3"/>
          <p:cNvGrpSpPr/>
          <p:nvPr/>
        </p:nvGrpSpPr>
        <p:grpSpPr bwMode="auto">
          <a:xfrm>
            <a:off x="144780" y="98743"/>
            <a:ext cx="5851525" cy="584200"/>
            <a:chOff x="831170" y="128588"/>
            <a:chExt cx="5852432" cy="584200"/>
          </a:xfrm>
        </p:grpSpPr>
        <p:pic>
          <p:nvPicPr>
            <p:cNvPr id="20490" name="图片 2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1170" y="128588"/>
              <a:ext cx="5852432" cy="584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491" name="矩形 1"/>
            <p:cNvSpPr>
              <a:spLocks noChangeArrowheads="1"/>
            </p:cNvSpPr>
            <p:nvPr/>
          </p:nvSpPr>
          <p:spPr bwMode="auto">
            <a:xfrm>
              <a:off x="1009633" y="129858"/>
              <a:ext cx="5604109" cy="5219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2800" b="1">
                  <a:latin typeface="黑体" panose="02010609060101010101" pitchFamily="49" charset="-122"/>
                  <a:ea typeface="黑体" panose="02010609060101010101" pitchFamily="49" charset="-122"/>
                </a:rPr>
                <a:t>一、谈话引入，直接揭示课题</a:t>
              </a:r>
              <a:endParaRPr lang="en-US" altLang="zh-CN" sz="2800" b="1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6" name="TextBox 28"/>
          <p:cNvSpPr txBox="1"/>
          <p:nvPr/>
        </p:nvSpPr>
        <p:spPr>
          <a:xfrm>
            <a:off x="611505" y="843915"/>
            <a:ext cx="7970520" cy="11245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同学们，仔细回顾一下，本单元我们学习了哪些知识？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1" name="MainIdea"/>
          <p:cNvSpPr/>
          <p:nvPr/>
        </p:nvSpPr>
        <p:spPr>
          <a:xfrm>
            <a:off x="1955800" y="2434590"/>
            <a:ext cx="1658620" cy="1174750"/>
          </a:xfrm>
          <a:custGeom>
            <a:avLst/>
            <a:gdLst>
              <a:gd name="rtl" fmla="*/ 384070 w 1990000"/>
              <a:gd name="rtt" fmla="*/ 316410 h 1910400"/>
              <a:gd name="rtr" fmla="*/ 1597970 w 1990000"/>
              <a:gd name="rtb" fmla="*/ 1629810 h 1910400"/>
            </a:gdLst>
            <a:ahLst/>
            <a:cxnLst/>
            <a:rect l="rtl" t="rtt" r="rtr" b="rtb"/>
            <a:pathLst>
              <a:path w="1990000" h="1910400">
                <a:moveTo>
                  <a:pt x="79600" y="0"/>
                </a:moveTo>
                <a:lnTo>
                  <a:pt x="1910400" y="0"/>
                </a:lnTo>
                <a:cubicBezTo>
                  <a:pt x="1963891" y="0"/>
                  <a:pt x="1990000" y="26109"/>
                  <a:pt x="1990000" y="79600"/>
                </a:cubicBezTo>
                <a:lnTo>
                  <a:pt x="1990000" y="1830800"/>
                </a:lnTo>
                <a:cubicBezTo>
                  <a:pt x="1990000" y="1884291"/>
                  <a:pt x="1963891" y="1910400"/>
                  <a:pt x="1910400" y="1910400"/>
                </a:cubicBezTo>
                <a:lnTo>
                  <a:pt x="79600" y="1910400"/>
                </a:lnTo>
                <a:cubicBezTo>
                  <a:pt x="26109" y="1910400"/>
                  <a:pt x="0" y="1884291"/>
                  <a:pt x="0" y="1830800"/>
                </a:cubicBezTo>
                <a:lnTo>
                  <a:pt x="0" y="79600"/>
                </a:lnTo>
                <a:cubicBezTo>
                  <a:pt x="0" y="26109"/>
                  <a:pt x="26109" y="0"/>
                  <a:pt x="79600" y="0"/>
                </a:cubicBezTo>
                <a:close/>
              </a:path>
            </a:pathLst>
          </a:custGeom>
          <a:solidFill>
            <a:srgbClr val="2D99EC"/>
          </a:solidFill>
          <a:ln w="19900" cap="flat">
            <a:solidFill>
              <a:srgbClr val="2D99EC"/>
            </a:solidFill>
            <a:round/>
          </a:ln>
        </p:spPr>
        <p:txBody>
          <a:bodyPr wrap="square" lIns="0" tIns="0" rIns="0" bIns="22500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sz="2400" b="1" dirty="0" err="1"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长方体</a:t>
            </a:r>
            <a:endParaRPr sz="2400" b="1" dirty="0">
              <a:solidFill>
                <a:srgbClr val="FFFF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ctr"/>
            <a:r>
              <a:rPr sz="2400" b="1" dirty="0"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和</a:t>
            </a:r>
            <a:endParaRPr sz="2400" b="1" dirty="0">
              <a:solidFill>
                <a:srgbClr val="FFFF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ctr"/>
            <a:r>
              <a:rPr sz="2400" b="1" dirty="0" err="1"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正方体</a:t>
            </a:r>
            <a:endParaRPr sz="2400" b="1" dirty="0" err="1">
              <a:solidFill>
                <a:srgbClr val="FFFF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3722370" y="1501775"/>
            <a:ext cx="2114550" cy="1711960"/>
            <a:chOff x="5862" y="2365"/>
            <a:chExt cx="3330" cy="2696"/>
          </a:xfrm>
        </p:grpSpPr>
        <p:sp>
          <p:nvSpPr>
            <p:cNvPr id="103" name="MMConnector"/>
            <p:cNvSpPr/>
            <p:nvPr/>
          </p:nvSpPr>
          <p:spPr>
            <a:xfrm>
              <a:off x="5862" y="3697"/>
              <a:ext cx="2101" cy="1364"/>
            </a:xfrm>
            <a:custGeom>
              <a:avLst/>
              <a:gdLst/>
              <a:ahLst/>
              <a:cxnLst/>
              <a:rect l="0" t="0" r="0" b="0"/>
              <a:pathLst>
                <a:path w="1600526" h="1711400" fill="none">
                  <a:moveTo>
                    <a:pt x="-476176" y="378100"/>
                  </a:moveTo>
                  <a:cubicBezTo>
                    <a:pt x="-259652" y="-677040"/>
                    <a:pt x="328278" y="-1333300"/>
                    <a:pt x="1124350" y="-1333300"/>
                  </a:cubicBezTo>
                </a:path>
              </a:pathLst>
            </a:custGeom>
            <a:noFill/>
            <a:ln w="19900" cap="rnd">
              <a:solidFill>
                <a:srgbClr val="2D99EC"/>
              </a:solidFill>
              <a:round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2" name="MainTopic"/>
            <p:cNvSpPr/>
            <p:nvPr/>
          </p:nvSpPr>
          <p:spPr>
            <a:xfrm>
              <a:off x="7338" y="2365"/>
              <a:ext cx="1855" cy="539"/>
            </a:xfrm>
            <a:custGeom>
              <a:avLst/>
              <a:gdLst>
                <a:gd name="rtl" fmla="*/ 344270 w 1412900"/>
                <a:gd name="rtt" fmla="*/ 177110 h 676600"/>
                <a:gd name="rtr" fmla="*/ 1060670 w 1412900"/>
                <a:gd name="rtb" fmla="*/ 535310 h 676600"/>
              </a:gdLst>
              <a:ahLst/>
              <a:cxnLst/>
              <a:rect l="rtl" t="rtt" r="rtr" b="rtb"/>
              <a:pathLst>
                <a:path w="1412900" h="676600">
                  <a:moveTo>
                    <a:pt x="79600" y="0"/>
                  </a:moveTo>
                  <a:lnTo>
                    <a:pt x="1333300" y="0"/>
                  </a:lnTo>
                  <a:cubicBezTo>
                    <a:pt x="1386791" y="0"/>
                    <a:pt x="1412900" y="26109"/>
                    <a:pt x="1412900" y="79600"/>
                  </a:cubicBezTo>
                  <a:lnTo>
                    <a:pt x="1412900" y="597000"/>
                  </a:lnTo>
                  <a:cubicBezTo>
                    <a:pt x="1412900" y="650491"/>
                    <a:pt x="1386791" y="676600"/>
                    <a:pt x="1333300" y="676600"/>
                  </a:cubicBezTo>
                  <a:lnTo>
                    <a:pt x="79600" y="676600"/>
                  </a:lnTo>
                  <a:cubicBezTo>
                    <a:pt x="26109" y="676600"/>
                    <a:pt x="0" y="650491"/>
                    <a:pt x="0" y="597000"/>
                  </a:cubicBezTo>
                  <a:lnTo>
                    <a:pt x="0" y="79600"/>
                  </a:lnTo>
                  <a:cubicBezTo>
                    <a:pt x="0" y="26109"/>
                    <a:pt x="26109" y="0"/>
                    <a:pt x="79600" y="0"/>
                  </a:cubicBezTo>
                  <a:close/>
                </a:path>
              </a:pathLst>
            </a:custGeom>
            <a:solidFill>
              <a:srgbClr val="FFECEC"/>
            </a:solidFill>
            <a:ln w="19900" cap="flat">
              <a:solidFill>
                <a:srgbClr val="FFECEC"/>
              </a:solidFill>
              <a:round/>
            </a:ln>
          </p:spPr>
          <p:txBody>
            <a:bodyPr wrap="none" lIns="0" tIns="0" rIns="0" bIns="22500"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sz="2400">
                  <a:solidFill>
                    <a:srgbClr val="454545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特征</a:t>
              </a:r>
              <a:endParaRPr sz="2400">
                <a:solidFill>
                  <a:srgbClr val="454545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3722370" y="2176145"/>
            <a:ext cx="2379980" cy="705485"/>
            <a:chOff x="5862" y="3427"/>
            <a:chExt cx="3748" cy="1111"/>
          </a:xfrm>
        </p:grpSpPr>
        <p:sp>
          <p:nvSpPr>
            <p:cNvPr id="105" name="MMConnector"/>
            <p:cNvSpPr/>
            <p:nvPr/>
          </p:nvSpPr>
          <p:spPr>
            <a:xfrm>
              <a:off x="5862" y="4228"/>
              <a:ext cx="1646" cy="310"/>
            </a:xfrm>
            <a:custGeom>
              <a:avLst/>
              <a:gdLst/>
              <a:ahLst/>
              <a:cxnLst/>
              <a:rect l="0" t="0" r="0" b="0"/>
              <a:pathLst>
                <a:path w="1253700" h="388811" fill="none">
                  <a:moveTo>
                    <a:pt x="-129350" y="-277839"/>
                  </a:moveTo>
                  <a:cubicBezTo>
                    <a:pt x="167693" y="-524862"/>
                    <a:pt x="601051" y="-666650"/>
                    <a:pt x="1124350" y="-666650"/>
                  </a:cubicBezTo>
                </a:path>
              </a:pathLst>
            </a:custGeom>
            <a:noFill/>
            <a:ln w="19900" cap="rnd">
              <a:solidFill>
                <a:srgbClr val="2D99EC"/>
              </a:solidFill>
              <a:round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4" name="MainTopic"/>
            <p:cNvSpPr/>
            <p:nvPr/>
          </p:nvSpPr>
          <p:spPr>
            <a:xfrm>
              <a:off x="7338" y="3427"/>
              <a:ext cx="2273" cy="539"/>
            </a:xfrm>
            <a:custGeom>
              <a:avLst/>
              <a:gdLst>
                <a:gd name="rtl" fmla="*/ 344270 w 1731300"/>
                <a:gd name="rtt" fmla="*/ 177110 h 676600"/>
                <a:gd name="rtr" fmla="*/ 1379070 w 1731300"/>
                <a:gd name="rtb" fmla="*/ 535310 h 676600"/>
              </a:gdLst>
              <a:ahLst/>
              <a:cxnLst/>
              <a:rect l="rtl" t="rtt" r="rtr" b="rtb"/>
              <a:pathLst>
                <a:path w="1731300" h="676600">
                  <a:moveTo>
                    <a:pt x="79600" y="0"/>
                  </a:moveTo>
                  <a:lnTo>
                    <a:pt x="1651700" y="0"/>
                  </a:lnTo>
                  <a:cubicBezTo>
                    <a:pt x="1705191" y="0"/>
                    <a:pt x="1731300" y="26109"/>
                    <a:pt x="1731300" y="79600"/>
                  </a:cubicBezTo>
                  <a:lnTo>
                    <a:pt x="1731300" y="597000"/>
                  </a:lnTo>
                  <a:cubicBezTo>
                    <a:pt x="1731300" y="650491"/>
                    <a:pt x="1705191" y="676600"/>
                    <a:pt x="1651700" y="676600"/>
                  </a:cubicBezTo>
                  <a:lnTo>
                    <a:pt x="79600" y="676600"/>
                  </a:lnTo>
                  <a:cubicBezTo>
                    <a:pt x="26109" y="676600"/>
                    <a:pt x="0" y="650491"/>
                    <a:pt x="0" y="597000"/>
                  </a:cubicBezTo>
                  <a:lnTo>
                    <a:pt x="0" y="79600"/>
                  </a:lnTo>
                  <a:cubicBezTo>
                    <a:pt x="0" y="26109"/>
                    <a:pt x="26109" y="0"/>
                    <a:pt x="79600" y="0"/>
                  </a:cubicBezTo>
                  <a:close/>
                </a:path>
              </a:pathLst>
            </a:custGeom>
            <a:solidFill>
              <a:srgbClr val="FFECEC"/>
            </a:solidFill>
            <a:ln w="19900" cap="flat">
              <a:solidFill>
                <a:srgbClr val="FFECEC"/>
              </a:solidFill>
              <a:round/>
            </a:ln>
          </p:spPr>
          <p:txBody>
            <a:bodyPr wrap="none" lIns="0" tIns="0" rIns="0" bIns="22500"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sz="2400">
                  <a:solidFill>
                    <a:srgbClr val="454545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表面积</a:t>
              </a:r>
              <a:endParaRPr sz="2400">
                <a:solidFill>
                  <a:srgbClr val="454545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3722370" y="2850515"/>
            <a:ext cx="3441700" cy="341630"/>
            <a:chOff x="5862" y="4489"/>
            <a:chExt cx="5420" cy="538"/>
          </a:xfrm>
        </p:grpSpPr>
        <p:sp>
          <p:nvSpPr>
            <p:cNvPr id="107" name="MMConnector"/>
            <p:cNvSpPr/>
            <p:nvPr/>
          </p:nvSpPr>
          <p:spPr>
            <a:xfrm>
              <a:off x="5862" y="4759"/>
              <a:ext cx="1646" cy="16"/>
            </a:xfrm>
            <a:custGeom>
              <a:avLst/>
              <a:gdLst/>
              <a:ahLst/>
              <a:cxnLst/>
              <a:rect l="0" t="0" r="0" b="0"/>
              <a:pathLst>
                <a:path w="1253700" h="19900" fill="none">
                  <a:moveTo>
                    <a:pt x="-129350" y="0"/>
                  </a:moveTo>
                  <a:cubicBezTo>
                    <a:pt x="167693" y="0"/>
                    <a:pt x="601051" y="0"/>
                    <a:pt x="1124350" y="0"/>
                  </a:cubicBezTo>
                </a:path>
              </a:pathLst>
            </a:custGeom>
            <a:noFill/>
            <a:ln w="19900" cap="rnd">
              <a:solidFill>
                <a:srgbClr val="2D99EC"/>
              </a:solidFill>
              <a:round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6" name="MainTopic"/>
            <p:cNvSpPr/>
            <p:nvPr/>
          </p:nvSpPr>
          <p:spPr>
            <a:xfrm>
              <a:off x="7338" y="4489"/>
              <a:ext cx="3944" cy="539"/>
            </a:xfrm>
            <a:custGeom>
              <a:avLst/>
              <a:gdLst>
                <a:gd name="rtl" fmla="*/ 344270 w 3004900"/>
                <a:gd name="rtt" fmla="*/ 177110 h 676600"/>
                <a:gd name="rtr" fmla="*/ 2652670 w 3004900"/>
                <a:gd name="rtb" fmla="*/ 535310 h 676600"/>
              </a:gdLst>
              <a:ahLst/>
              <a:cxnLst/>
              <a:rect l="rtl" t="rtt" r="rtr" b="rtb"/>
              <a:pathLst>
                <a:path w="3004900" h="676600">
                  <a:moveTo>
                    <a:pt x="79600" y="0"/>
                  </a:moveTo>
                  <a:lnTo>
                    <a:pt x="2925300" y="0"/>
                  </a:lnTo>
                  <a:cubicBezTo>
                    <a:pt x="2978791" y="0"/>
                    <a:pt x="3004900" y="26109"/>
                    <a:pt x="3004900" y="79600"/>
                  </a:cubicBezTo>
                  <a:lnTo>
                    <a:pt x="3004900" y="597000"/>
                  </a:lnTo>
                  <a:cubicBezTo>
                    <a:pt x="3004900" y="650491"/>
                    <a:pt x="2978791" y="676600"/>
                    <a:pt x="2925300" y="676600"/>
                  </a:cubicBezTo>
                  <a:lnTo>
                    <a:pt x="79600" y="676600"/>
                  </a:lnTo>
                  <a:cubicBezTo>
                    <a:pt x="26109" y="676600"/>
                    <a:pt x="0" y="650491"/>
                    <a:pt x="0" y="597000"/>
                  </a:cubicBezTo>
                  <a:lnTo>
                    <a:pt x="0" y="79600"/>
                  </a:lnTo>
                  <a:cubicBezTo>
                    <a:pt x="0" y="26109"/>
                    <a:pt x="26109" y="0"/>
                    <a:pt x="79600" y="0"/>
                  </a:cubicBezTo>
                  <a:close/>
                </a:path>
              </a:pathLst>
            </a:custGeom>
            <a:solidFill>
              <a:srgbClr val="FFECEC"/>
            </a:solidFill>
            <a:ln w="19900" cap="flat">
              <a:solidFill>
                <a:srgbClr val="FFECEC"/>
              </a:solidFill>
              <a:round/>
            </a:ln>
          </p:spPr>
          <p:txBody>
            <a:bodyPr wrap="none" lIns="0" tIns="0" rIns="0" bIns="22500"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sz="2400">
                  <a:solidFill>
                    <a:srgbClr val="454545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体积和体积单位</a:t>
              </a:r>
              <a:endParaRPr sz="2400">
                <a:solidFill>
                  <a:srgbClr val="454545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3722370" y="3359150"/>
            <a:ext cx="3441700" cy="508000"/>
            <a:chOff x="5862" y="5290"/>
            <a:chExt cx="5420" cy="800"/>
          </a:xfrm>
        </p:grpSpPr>
        <p:sp>
          <p:nvSpPr>
            <p:cNvPr id="109" name="MMConnector"/>
            <p:cNvSpPr/>
            <p:nvPr/>
          </p:nvSpPr>
          <p:spPr>
            <a:xfrm>
              <a:off x="5862" y="5290"/>
              <a:ext cx="1646" cy="310"/>
            </a:xfrm>
            <a:custGeom>
              <a:avLst/>
              <a:gdLst/>
              <a:ahLst/>
              <a:cxnLst/>
              <a:rect l="0" t="0" r="0" b="0"/>
              <a:pathLst>
                <a:path w="1253700" h="388811" fill="none">
                  <a:moveTo>
                    <a:pt x="-129350" y="277839"/>
                  </a:moveTo>
                  <a:cubicBezTo>
                    <a:pt x="167693" y="524862"/>
                    <a:pt x="601051" y="666650"/>
                    <a:pt x="1124350" y="666650"/>
                  </a:cubicBezTo>
                </a:path>
              </a:pathLst>
            </a:custGeom>
            <a:noFill/>
            <a:ln w="19900" cap="rnd">
              <a:solidFill>
                <a:srgbClr val="2D99EC"/>
              </a:solidFill>
              <a:round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8" name="MainTopic"/>
            <p:cNvSpPr/>
            <p:nvPr/>
          </p:nvSpPr>
          <p:spPr>
            <a:xfrm>
              <a:off x="7338" y="5552"/>
              <a:ext cx="3944" cy="539"/>
            </a:xfrm>
            <a:custGeom>
              <a:avLst/>
              <a:gdLst>
                <a:gd name="rtl" fmla="*/ 344270 w 3004900"/>
                <a:gd name="rtt" fmla="*/ 177110 h 676600"/>
                <a:gd name="rtr" fmla="*/ 2652670 w 3004900"/>
                <a:gd name="rtb" fmla="*/ 535310 h 676600"/>
              </a:gdLst>
              <a:ahLst/>
              <a:cxnLst/>
              <a:rect l="rtl" t="rtt" r="rtr" b="rtb"/>
              <a:pathLst>
                <a:path w="3004900" h="676600">
                  <a:moveTo>
                    <a:pt x="79600" y="0"/>
                  </a:moveTo>
                  <a:lnTo>
                    <a:pt x="2925300" y="0"/>
                  </a:lnTo>
                  <a:cubicBezTo>
                    <a:pt x="2978791" y="0"/>
                    <a:pt x="3004900" y="26109"/>
                    <a:pt x="3004900" y="79600"/>
                  </a:cubicBezTo>
                  <a:lnTo>
                    <a:pt x="3004900" y="597000"/>
                  </a:lnTo>
                  <a:cubicBezTo>
                    <a:pt x="3004900" y="650491"/>
                    <a:pt x="2978791" y="676600"/>
                    <a:pt x="2925300" y="676600"/>
                  </a:cubicBezTo>
                  <a:lnTo>
                    <a:pt x="79600" y="676600"/>
                  </a:lnTo>
                  <a:cubicBezTo>
                    <a:pt x="26109" y="676600"/>
                    <a:pt x="0" y="650491"/>
                    <a:pt x="0" y="597000"/>
                  </a:cubicBezTo>
                  <a:lnTo>
                    <a:pt x="0" y="79600"/>
                  </a:lnTo>
                  <a:cubicBezTo>
                    <a:pt x="0" y="26109"/>
                    <a:pt x="26109" y="0"/>
                    <a:pt x="79600" y="0"/>
                  </a:cubicBezTo>
                  <a:close/>
                </a:path>
              </a:pathLst>
            </a:custGeom>
            <a:solidFill>
              <a:srgbClr val="FFECEC"/>
            </a:solidFill>
            <a:ln w="19900" cap="flat">
              <a:solidFill>
                <a:srgbClr val="FFECEC"/>
              </a:solidFill>
              <a:round/>
            </a:ln>
          </p:spPr>
          <p:txBody>
            <a:bodyPr wrap="none" lIns="0" tIns="0" rIns="0" bIns="22500"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sz="2400">
                  <a:solidFill>
                    <a:srgbClr val="454545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容积和容积单位</a:t>
              </a:r>
              <a:endParaRPr sz="2400">
                <a:solidFill>
                  <a:srgbClr val="454545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3722370" y="3696335"/>
            <a:ext cx="4237990" cy="866140"/>
            <a:chOff x="5862" y="5821"/>
            <a:chExt cx="6674" cy="1364"/>
          </a:xfrm>
        </p:grpSpPr>
        <p:sp>
          <p:nvSpPr>
            <p:cNvPr id="111" name="MMConnector"/>
            <p:cNvSpPr/>
            <p:nvPr/>
          </p:nvSpPr>
          <p:spPr>
            <a:xfrm>
              <a:off x="5862" y="5821"/>
              <a:ext cx="2101" cy="1364"/>
            </a:xfrm>
            <a:custGeom>
              <a:avLst/>
              <a:gdLst/>
              <a:ahLst/>
              <a:cxnLst/>
              <a:rect l="0" t="0" r="0" b="0"/>
              <a:pathLst>
                <a:path w="1600526" h="1711400" fill="none">
                  <a:moveTo>
                    <a:pt x="-476176" y="-378100"/>
                  </a:moveTo>
                  <a:cubicBezTo>
                    <a:pt x="-259652" y="677040"/>
                    <a:pt x="328278" y="1333300"/>
                    <a:pt x="1124350" y="1333300"/>
                  </a:cubicBezTo>
                </a:path>
              </a:pathLst>
            </a:custGeom>
            <a:noFill/>
            <a:ln w="19900" cap="rnd">
              <a:solidFill>
                <a:srgbClr val="2D99EC"/>
              </a:solidFill>
              <a:round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10" name="MainTopic"/>
            <p:cNvSpPr/>
            <p:nvPr/>
          </p:nvSpPr>
          <p:spPr>
            <a:xfrm>
              <a:off x="7338" y="6614"/>
              <a:ext cx="5198" cy="539"/>
            </a:xfrm>
            <a:custGeom>
              <a:avLst/>
              <a:gdLst>
                <a:gd name="rtl" fmla="*/ 344270 w 3960100"/>
                <a:gd name="rtt" fmla="*/ 177110 h 676600"/>
                <a:gd name="rtr" fmla="*/ 3607870 w 3960100"/>
                <a:gd name="rtb" fmla="*/ 535310 h 676600"/>
              </a:gdLst>
              <a:ahLst/>
              <a:cxnLst/>
              <a:rect l="rtl" t="rtt" r="rtr" b="rtb"/>
              <a:pathLst>
                <a:path w="3960100" h="676600">
                  <a:moveTo>
                    <a:pt x="79600" y="0"/>
                  </a:moveTo>
                  <a:lnTo>
                    <a:pt x="3880500" y="0"/>
                  </a:lnTo>
                  <a:cubicBezTo>
                    <a:pt x="3933991" y="0"/>
                    <a:pt x="3960100" y="26109"/>
                    <a:pt x="3960100" y="79600"/>
                  </a:cubicBezTo>
                  <a:lnTo>
                    <a:pt x="3960100" y="597000"/>
                  </a:lnTo>
                  <a:cubicBezTo>
                    <a:pt x="3960100" y="650491"/>
                    <a:pt x="3933991" y="676600"/>
                    <a:pt x="3880500" y="676600"/>
                  </a:cubicBezTo>
                  <a:lnTo>
                    <a:pt x="79600" y="676600"/>
                  </a:lnTo>
                  <a:cubicBezTo>
                    <a:pt x="26109" y="676600"/>
                    <a:pt x="0" y="650491"/>
                    <a:pt x="0" y="597000"/>
                  </a:cubicBezTo>
                  <a:lnTo>
                    <a:pt x="0" y="79600"/>
                  </a:lnTo>
                  <a:cubicBezTo>
                    <a:pt x="0" y="26109"/>
                    <a:pt x="26109" y="0"/>
                    <a:pt x="79600" y="0"/>
                  </a:cubicBezTo>
                  <a:close/>
                </a:path>
              </a:pathLst>
            </a:custGeom>
            <a:solidFill>
              <a:srgbClr val="FFECEC"/>
            </a:solidFill>
            <a:ln w="19900" cap="flat">
              <a:solidFill>
                <a:srgbClr val="FFECEC"/>
              </a:solidFill>
              <a:round/>
            </a:ln>
          </p:spPr>
          <p:txBody>
            <a:bodyPr wrap="none" lIns="0" tIns="0" rIns="0" bIns="22500"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sz="2400">
                  <a:solidFill>
                    <a:srgbClr val="454545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不规则物体体积的求法</a:t>
              </a:r>
              <a:endParaRPr sz="2400">
                <a:solidFill>
                  <a:srgbClr val="454545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1" grpId="0" animBg="1"/>
      <p:bldP spid="101" grpId="1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C:\Users\nk\Desktop\1.png1">
            <a:hlinkClick r:id="rId1" action="ppaction://hlinksldjump"/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675005" y="2236305"/>
            <a:ext cx="3730434" cy="1901190"/>
          </a:xfrm>
          <a:prstGeom prst="rect">
            <a:avLst/>
          </a:prstGeom>
        </p:spPr>
      </p:pic>
      <p:grpSp>
        <p:nvGrpSpPr>
          <p:cNvPr id="20482" name="组合 3"/>
          <p:cNvGrpSpPr/>
          <p:nvPr/>
        </p:nvGrpSpPr>
        <p:grpSpPr bwMode="auto">
          <a:xfrm>
            <a:off x="144780" y="98743"/>
            <a:ext cx="5851525" cy="584200"/>
            <a:chOff x="831170" y="128588"/>
            <a:chExt cx="5852432" cy="584200"/>
          </a:xfrm>
        </p:grpSpPr>
        <p:pic>
          <p:nvPicPr>
            <p:cNvPr id="20490" name="图片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1170" y="128588"/>
              <a:ext cx="5852432" cy="584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491" name="矩形 1"/>
            <p:cNvSpPr>
              <a:spLocks noChangeArrowheads="1"/>
            </p:cNvSpPr>
            <p:nvPr/>
          </p:nvSpPr>
          <p:spPr bwMode="auto">
            <a:xfrm>
              <a:off x="1009633" y="129858"/>
              <a:ext cx="5604109" cy="5219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2800" b="1">
                  <a:latin typeface="黑体" panose="02010609060101010101" pitchFamily="49" charset="-122"/>
                  <a:ea typeface="黑体" panose="02010609060101010101" pitchFamily="49" charset="-122"/>
                </a:rPr>
                <a:t>二、小组合作，构建知识体系</a:t>
              </a:r>
              <a:endParaRPr lang="en-US" altLang="zh-CN" sz="2800" b="1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394970" y="763905"/>
            <a:ext cx="579501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</a:t>
            </a:r>
            <a:r>
              <a:rPr lang="zh-CN" altLang="en-US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教师引导，形成明确的整理目标。</a:t>
            </a:r>
            <a:endParaRPr lang="zh-CN" altLang="en-US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41973" y="1207167"/>
            <a:ext cx="7856855" cy="5208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latinLnBrk="0" hangingPunct="1">
              <a:lnSpc>
                <a:spcPct val="130000"/>
              </a:lnSpc>
            </a:pPr>
            <a:r>
              <a:rPr lang="zh-CN" altLang="en-US" sz="24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本单元的知识点比较多，我们可以分两块进行。</a:t>
            </a:r>
            <a:endParaRPr lang="en-US" altLang="zh-CN" sz="2400" b="1" dirty="0"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pic>
        <p:nvPicPr>
          <p:cNvPr id="8" name="图片 7" descr="C:\Users\nk\Desktop\2.png2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4738563" y="2210376"/>
            <a:ext cx="3730434" cy="194881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1907540" y="1635760"/>
            <a:ext cx="1207770" cy="5708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 eaLnBrk="1" latinLnBrk="0" hangingPunct="1">
              <a:lnSpc>
                <a:spcPct val="130000"/>
              </a:lnSpc>
            </a:pPr>
            <a:r>
              <a:rPr lang="zh-CN" altLang="en-US" sz="2400" b="1" kern="100">
                <a:solidFill>
                  <a:srgbClr val="3E8696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特征</a:t>
            </a:r>
            <a:endParaRPr lang="zh-CN" altLang="en-US" sz="2400" b="1" kern="100">
              <a:solidFill>
                <a:srgbClr val="3E8696"/>
              </a:solidFill>
              <a:effectLst/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6012180" y="1635760"/>
            <a:ext cx="1207770" cy="5708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 eaLnBrk="1" latinLnBrk="0" hangingPunct="1">
              <a:lnSpc>
                <a:spcPct val="130000"/>
              </a:lnSpc>
            </a:pPr>
            <a:r>
              <a:rPr lang="zh-CN" altLang="en-US" sz="2400" b="1" kern="100">
                <a:solidFill>
                  <a:srgbClr val="3E8696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测量</a:t>
            </a:r>
            <a:endParaRPr lang="zh-CN" altLang="en-US" sz="2400" b="1" kern="100">
              <a:solidFill>
                <a:srgbClr val="3E8696"/>
              </a:solidFill>
              <a:effectLst/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4" grpId="1"/>
      <p:bldP spid="5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表格 10"/>
          <p:cNvGraphicFramePr>
            <a:graphicFrameLocks noGrp="1"/>
          </p:cNvGraphicFramePr>
          <p:nvPr/>
        </p:nvGraphicFramePr>
        <p:xfrm>
          <a:off x="468313" y="1139508"/>
          <a:ext cx="8280399" cy="3665855"/>
        </p:xfrm>
        <a:graphic>
          <a:graphicData uri="http://schemas.openxmlformats.org/drawingml/2006/table">
            <a:tbl>
              <a:tblPr firstRow="1" firstCol="1" bandRow="1"/>
              <a:tblGrid>
                <a:gridCol w="772332"/>
                <a:gridCol w="395995"/>
                <a:gridCol w="503676"/>
                <a:gridCol w="796192"/>
                <a:gridCol w="2308958"/>
                <a:gridCol w="1433146"/>
                <a:gridCol w="1035050"/>
                <a:gridCol w="1035050"/>
              </a:tblGrid>
              <a:tr h="462915">
                <a:tc rowSpan="2"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zh-CN" sz="2200" b="1" kern="100" dirty="0">
                          <a:solidFill>
                            <a:schemeClr val="bg1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/>
                        </a:rPr>
                        <a:t>图形</a:t>
                      </a:r>
                      <a:endParaRPr lang="en-US" altLang="zh-CN" sz="2200" b="1" kern="100" dirty="0">
                        <a:solidFill>
                          <a:schemeClr val="bg1"/>
                        </a:solidFill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Times New Roman" panose="02020603050405020304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2200" b="1" kern="100" dirty="0">
                          <a:solidFill>
                            <a:schemeClr val="bg1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/>
                        </a:rPr>
                        <a:t>名称</a:t>
                      </a:r>
                      <a:endParaRPr lang="zh-CN" altLang="en-US" sz="2200" b="1" kern="100" dirty="0">
                        <a:solidFill>
                          <a:schemeClr val="bg1"/>
                        </a:solidFill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Times New Roman" panose="02020603050405020304"/>
                      </a:endParaRPr>
                    </a:p>
                  </a:txBody>
                  <a:tcPr marL="68585" marR="68585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1A3B7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zh-CN" sz="2200" b="1" kern="100">
                          <a:solidFill>
                            <a:schemeClr val="bg1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/>
                        </a:rPr>
                        <a:t>相同点</a:t>
                      </a:r>
                      <a:endParaRPr lang="zh-CN" sz="2200" b="1" kern="100">
                        <a:solidFill>
                          <a:schemeClr val="bg1"/>
                        </a:solidFill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Times New Roman" panose="02020603050405020304"/>
                      </a:endParaRPr>
                    </a:p>
                  </a:txBody>
                  <a:tcPr marL="68585" marR="68585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1A3B7"/>
                    </a:solidFill>
                  </a:tcPr>
                </a:tc>
                <a:tc hMerge="1">
                  <a:tcP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</a:tcPr>
                </a:tc>
                <a:tc hMerge="1">
                  <a:tcPr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zh-CN" sz="2200" b="1" kern="100">
                          <a:solidFill>
                            <a:schemeClr val="bg1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/>
                        </a:rPr>
                        <a:t>不同点</a:t>
                      </a:r>
                      <a:endParaRPr lang="zh-CN" sz="2200" b="1" kern="100">
                        <a:solidFill>
                          <a:schemeClr val="bg1"/>
                        </a:solidFill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Times New Roman" panose="02020603050405020304"/>
                      </a:endParaRPr>
                    </a:p>
                  </a:txBody>
                  <a:tcPr marL="68585" marR="68585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1A3B7"/>
                    </a:solidFill>
                  </a:tcPr>
                </a:tc>
                <a:tc hMerge="1">
                  <a:tcP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</a:tcPr>
                </a:tc>
                <a:tc hMerge="1">
                  <a:tcPr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zh-CN" sz="2200" b="1" kern="100">
                          <a:solidFill>
                            <a:schemeClr val="bg1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/>
                        </a:rPr>
                        <a:t>联系</a:t>
                      </a:r>
                      <a:endParaRPr lang="zh-CN" sz="2200" b="1" kern="100">
                        <a:solidFill>
                          <a:schemeClr val="bg1"/>
                        </a:solidFill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Times New Roman" panose="02020603050405020304"/>
                      </a:endParaRPr>
                    </a:p>
                  </a:txBody>
                  <a:tcPr marL="68585" marR="68585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1A3B7"/>
                    </a:solidFill>
                  </a:tcPr>
                </a:tc>
              </a:tr>
              <a:tr h="462915">
                <a:tc vMerge="1"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B w="12700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zh-CN" sz="2200" b="1" kern="100">
                          <a:effectLst/>
                          <a:latin typeface="+mn-lt"/>
                          <a:ea typeface="+mn-ea"/>
                          <a:cs typeface="Times New Roman" panose="02020603050405020304"/>
                        </a:rPr>
                        <a:t>面</a:t>
                      </a:r>
                      <a:endParaRPr lang="zh-CN" sz="2200" b="1" kern="100">
                        <a:effectLst/>
                        <a:latin typeface="+mn-lt"/>
                        <a:ea typeface="+mn-ea"/>
                        <a:cs typeface="Times New Roman" panose="02020603050405020304"/>
                      </a:endParaRPr>
                    </a:p>
                  </a:txBody>
                  <a:tcPr marL="68585" marR="68585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EBEB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zh-CN" sz="2200" b="1" kern="100">
                          <a:effectLst/>
                          <a:latin typeface="+mn-lt"/>
                          <a:ea typeface="+mn-ea"/>
                          <a:cs typeface="Times New Roman" panose="02020603050405020304"/>
                        </a:rPr>
                        <a:t>棱</a:t>
                      </a:r>
                      <a:endParaRPr lang="zh-CN" sz="2200" b="1" kern="100">
                        <a:effectLst/>
                        <a:latin typeface="+mn-lt"/>
                        <a:ea typeface="+mn-ea"/>
                        <a:cs typeface="Times New Roman" panose="02020603050405020304"/>
                      </a:endParaRPr>
                    </a:p>
                  </a:txBody>
                  <a:tcPr marL="68585" marR="68585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EBEB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zh-CN" sz="2200" b="1" kern="100">
                          <a:effectLst/>
                          <a:latin typeface="+mn-lt"/>
                          <a:ea typeface="+mn-ea"/>
                          <a:cs typeface="Times New Roman" panose="02020603050405020304"/>
                        </a:rPr>
                        <a:t>顶点</a:t>
                      </a:r>
                      <a:endParaRPr lang="zh-CN" sz="2200" b="1" kern="100">
                        <a:effectLst/>
                        <a:latin typeface="+mn-lt"/>
                        <a:ea typeface="+mn-ea"/>
                        <a:cs typeface="Times New Roman" panose="02020603050405020304"/>
                      </a:endParaRPr>
                    </a:p>
                  </a:txBody>
                  <a:tcPr marL="68585" marR="68585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EBEB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zh-CN" sz="2200" b="1" kern="100">
                          <a:effectLst/>
                          <a:latin typeface="+mn-lt"/>
                          <a:ea typeface="+mn-ea"/>
                          <a:cs typeface="Times New Roman" panose="02020603050405020304"/>
                        </a:rPr>
                        <a:t>面的形状</a:t>
                      </a:r>
                      <a:endParaRPr lang="zh-CN" sz="2200" b="1" kern="100">
                        <a:effectLst/>
                        <a:latin typeface="+mn-lt"/>
                        <a:ea typeface="+mn-ea"/>
                        <a:cs typeface="Times New Roman" panose="02020603050405020304"/>
                      </a:endParaRPr>
                    </a:p>
                  </a:txBody>
                  <a:tcPr marL="68585" marR="68585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EBEB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zh-CN" sz="2200" b="1" kern="100">
                          <a:effectLst/>
                          <a:latin typeface="+mn-lt"/>
                          <a:ea typeface="+mn-ea"/>
                          <a:cs typeface="Times New Roman" panose="02020603050405020304"/>
                        </a:rPr>
                        <a:t>面的面积</a:t>
                      </a:r>
                      <a:endParaRPr lang="zh-CN" sz="2200" b="1" kern="100">
                        <a:effectLst/>
                        <a:latin typeface="+mn-lt"/>
                        <a:ea typeface="+mn-ea"/>
                        <a:cs typeface="Times New Roman" panose="02020603050405020304"/>
                      </a:endParaRPr>
                    </a:p>
                  </a:txBody>
                  <a:tcPr marL="68585" marR="68585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EBEB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zh-CN" sz="2200" b="1" kern="100">
                          <a:effectLst/>
                          <a:latin typeface="+mn-lt"/>
                          <a:ea typeface="+mn-ea"/>
                          <a:cs typeface="Times New Roman" panose="02020603050405020304"/>
                        </a:rPr>
                        <a:t>棱长</a:t>
                      </a:r>
                      <a:endParaRPr lang="zh-CN" sz="2200" b="1" kern="100">
                        <a:effectLst/>
                        <a:latin typeface="+mn-lt"/>
                        <a:ea typeface="+mn-ea"/>
                        <a:cs typeface="Times New Roman" panose="02020603050405020304"/>
                      </a:endParaRPr>
                    </a:p>
                  </a:txBody>
                  <a:tcPr marL="68585" marR="68585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EBEB4"/>
                    </a:solidFill>
                  </a:tcPr>
                </a:tc>
                <a:tc vMerge="1">
                  <a:tcPr marL="68585" marR="68585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rgbClr val="51A3B7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D6E8"/>
                    </a:solidFill>
                  </a:tcPr>
                </a:tc>
              </a:tr>
              <a:tr h="1765935"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zh-CN" sz="2200" b="1" kern="100">
                          <a:solidFill>
                            <a:schemeClr val="bg1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/>
                        </a:rPr>
                        <a:t>长</a:t>
                      </a:r>
                      <a:endParaRPr lang="zh-CN" sz="2200" b="1" kern="100">
                        <a:solidFill>
                          <a:schemeClr val="bg1"/>
                        </a:solidFill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Times New Roman" panose="02020603050405020304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zh-CN" sz="2200" b="1" kern="100">
                          <a:solidFill>
                            <a:schemeClr val="bg1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/>
                        </a:rPr>
                        <a:t>方</a:t>
                      </a:r>
                      <a:endParaRPr lang="zh-CN" sz="2200" b="1" kern="100">
                        <a:solidFill>
                          <a:schemeClr val="bg1"/>
                        </a:solidFill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Times New Roman" panose="02020603050405020304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zh-CN" sz="2200" b="1" kern="100">
                          <a:solidFill>
                            <a:schemeClr val="bg1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/>
                        </a:rPr>
                        <a:t>体</a:t>
                      </a:r>
                      <a:endParaRPr lang="zh-CN" sz="2200" b="1" kern="100">
                        <a:solidFill>
                          <a:schemeClr val="bg1"/>
                        </a:solidFill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Times New Roman" panose="02020603050405020304"/>
                      </a:endParaRPr>
                    </a:p>
                  </a:txBody>
                  <a:tcPr marL="68585" marR="68585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1A3B7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endParaRPr lang="zh-CN" sz="2200" b="1" kern="100">
                        <a:effectLst/>
                        <a:latin typeface="+mn-lt"/>
                        <a:ea typeface="+mn-ea"/>
                        <a:cs typeface="Times New Roman" panose="02020603050405020304"/>
                      </a:endParaRPr>
                    </a:p>
                  </a:txBody>
                  <a:tcPr marL="68585" marR="68585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endParaRPr lang="zh-CN" sz="2200" b="1" kern="100">
                        <a:effectLst/>
                        <a:latin typeface="+mn-lt"/>
                        <a:ea typeface="+mn-ea"/>
                        <a:cs typeface="Times New Roman" panose="02020603050405020304"/>
                      </a:endParaRPr>
                    </a:p>
                  </a:txBody>
                  <a:tcPr marL="68585" marR="68585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endParaRPr lang="zh-CN" sz="2200" b="1" kern="100">
                        <a:effectLst/>
                        <a:latin typeface="+mn-lt"/>
                        <a:ea typeface="+mn-ea"/>
                        <a:cs typeface="Times New Roman" panose="02020603050405020304"/>
                      </a:endParaRPr>
                    </a:p>
                  </a:txBody>
                  <a:tcPr marL="68585" marR="68585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endParaRPr lang="zh-CN" sz="2200" b="1" kern="100" dirty="0">
                        <a:effectLst/>
                        <a:latin typeface="+mn-lt"/>
                        <a:ea typeface="+mn-ea"/>
                        <a:cs typeface="Times New Roman" panose="02020603050405020304"/>
                      </a:endParaRPr>
                    </a:p>
                  </a:txBody>
                  <a:tcPr marL="68585" marR="68585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endParaRPr lang="zh-CN" sz="2200" b="1" kern="100">
                        <a:effectLst/>
                        <a:latin typeface="+mn-lt"/>
                        <a:ea typeface="+mn-ea"/>
                        <a:cs typeface="Times New Roman" panose="02020603050405020304"/>
                      </a:endParaRPr>
                    </a:p>
                  </a:txBody>
                  <a:tcPr marL="68585" marR="68585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endParaRPr lang="zh-CN" sz="2200" b="1" kern="100">
                        <a:effectLst/>
                        <a:latin typeface="+mn-lt"/>
                        <a:ea typeface="+mn-ea"/>
                        <a:cs typeface="Times New Roman" panose="02020603050405020304"/>
                      </a:endParaRPr>
                    </a:p>
                  </a:txBody>
                  <a:tcPr marL="68585" marR="68585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  <a:buNone/>
                      </a:pPr>
                      <a:endParaRPr lang="zh-CN" altLang="en-US" sz="2200" b="1" kern="100">
                        <a:effectLst/>
                        <a:latin typeface="+mn-lt"/>
                        <a:ea typeface="+mn-ea"/>
                        <a:cs typeface="Times New Roman" panose="02020603050405020304"/>
                      </a:endParaRPr>
                    </a:p>
                  </a:txBody>
                  <a:tcPr marL="68585" marR="68585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74090"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zh-CN" sz="2200" b="1" kern="100">
                          <a:solidFill>
                            <a:schemeClr val="bg1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/>
                        </a:rPr>
                        <a:t>正方体</a:t>
                      </a:r>
                      <a:endParaRPr lang="zh-CN" sz="2200" b="1" kern="100">
                        <a:solidFill>
                          <a:schemeClr val="bg1"/>
                        </a:solidFill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Times New Roman" panose="02020603050405020304"/>
                      </a:endParaRPr>
                    </a:p>
                  </a:txBody>
                  <a:tcPr marL="68585" marR="68585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1A3B7"/>
                    </a:solidFill>
                  </a:tcPr>
                </a:tc>
                <a:tc vMerge="1"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B w="12700">
                      <a:solidFill>
                        <a:schemeClr val="tx1"/>
                      </a:solidFill>
                      <a:prstDash val="solid"/>
                    </a:lnB>
                  </a:tcPr>
                </a:tc>
                <a:tc vMerge="1"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B w="12700">
                      <a:solidFill>
                        <a:schemeClr val="tx1"/>
                      </a:solidFill>
                      <a:prstDash val="solid"/>
                    </a:lnB>
                  </a:tcPr>
                </a:tc>
                <a:tc vMerge="1"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B w="12700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zh-CN" sz="2200" b="1" kern="100">
                          <a:effectLst/>
                          <a:latin typeface="+mn-lt"/>
                          <a:ea typeface="+mn-ea"/>
                          <a:cs typeface="Times New Roman" panose="02020603050405020304"/>
                        </a:rPr>
                        <a:t> </a:t>
                      </a:r>
                      <a:endParaRPr lang="zh-CN" sz="2200" b="1" kern="100">
                        <a:effectLst/>
                        <a:latin typeface="+mn-lt"/>
                        <a:ea typeface="+mn-ea"/>
                        <a:cs typeface="Times New Roman" panose="02020603050405020304"/>
                      </a:endParaRPr>
                    </a:p>
                  </a:txBody>
                  <a:tcPr marL="68585" marR="68585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endParaRPr lang="zh-CN" sz="2200" b="1" kern="100">
                        <a:effectLst/>
                        <a:latin typeface="+mn-lt"/>
                        <a:ea typeface="+mn-ea"/>
                        <a:cs typeface="Times New Roman" panose="02020603050405020304"/>
                      </a:endParaRPr>
                    </a:p>
                  </a:txBody>
                  <a:tcPr marL="68585" marR="68585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endParaRPr lang="zh-CN" sz="2200" b="1" kern="100" dirty="0">
                        <a:effectLst/>
                        <a:latin typeface="+mn-lt"/>
                        <a:ea typeface="+mn-ea"/>
                        <a:cs typeface="Times New Roman" panose="02020603050405020304"/>
                      </a:endParaRPr>
                    </a:p>
                  </a:txBody>
                  <a:tcPr marL="68585" marR="68585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cPr marL="68585" marR="68585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rgbClr val="51A3B7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D6E8"/>
                    </a:solidFill>
                  </a:tcPr>
                </a:tc>
              </a:tr>
            </a:tbl>
          </a:graphicData>
        </a:graphic>
      </p:graphicFrame>
      <p:sp>
        <p:nvSpPr>
          <p:cNvPr id="12" name="TextBox 2"/>
          <p:cNvSpPr txBox="1"/>
          <p:nvPr/>
        </p:nvSpPr>
        <p:spPr>
          <a:xfrm>
            <a:off x="2267585" y="585153"/>
            <a:ext cx="4608513" cy="60769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长方体和正方体的特征</a:t>
            </a:r>
            <a:endParaRPr lang="zh-CN" altLang="en-US" sz="28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282700" y="2795270"/>
            <a:ext cx="287655" cy="10502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latinLnBrk="0" hangingPunct="1">
              <a:lnSpc>
                <a:spcPct val="130000"/>
              </a:lnSpc>
            </a:pPr>
            <a:r>
              <a:rPr lang="en-US" sz="2400" b="1" kern="100">
                <a:solidFill>
                  <a:srgbClr val="1D41D5"/>
                </a:solidFill>
                <a:effectLst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6</a:t>
            </a:r>
            <a:endParaRPr lang="en-US" sz="2400" b="1" kern="100">
              <a:solidFill>
                <a:srgbClr val="1D41D5"/>
              </a:solidFill>
              <a:effectLst/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  <a:sym typeface="+mn-ea"/>
            </a:endParaRPr>
          </a:p>
          <a:p>
            <a:pPr algn="ctr" eaLnBrk="1" latinLnBrk="0" hangingPunct="1">
              <a:lnSpc>
                <a:spcPct val="130000"/>
              </a:lnSpc>
            </a:pPr>
            <a:r>
              <a:rPr lang="zh-CN" sz="2400" b="1" kern="100">
                <a:solidFill>
                  <a:srgbClr val="1D41D5"/>
                </a:solidFill>
                <a:effectLst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个</a:t>
            </a:r>
            <a:endParaRPr lang="zh-CN" altLang="en-US" sz="2400" b="1" kern="100">
              <a:solidFill>
                <a:srgbClr val="1D41D5"/>
              </a:solidFill>
              <a:effectLst/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640840" y="2795270"/>
            <a:ext cx="502920" cy="10502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eaLnBrk="1" latinLnBrk="0" hangingPunct="1">
              <a:lnSpc>
                <a:spcPct val="130000"/>
              </a:lnSpc>
            </a:pPr>
            <a:r>
              <a:rPr lang="en-US" sz="2400" b="1" kern="100">
                <a:solidFill>
                  <a:srgbClr val="1D41D5"/>
                </a:solidFill>
                <a:effectLst/>
                <a:latin typeface="+mn-lt"/>
                <a:ea typeface="+mn-ea"/>
                <a:cs typeface="Times New Roman" panose="02020603050405020304"/>
                <a:sym typeface="+mn-ea"/>
              </a:rPr>
              <a:t>12</a:t>
            </a:r>
            <a:endParaRPr lang="en-US" sz="2400" b="1" kern="100">
              <a:solidFill>
                <a:srgbClr val="1D41D5"/>
              </a:solidFill>
              <a:effectLst/>
              <a:latin typeface="+mn-lt"/>
              <a:ea typeface="+mn-ea"/>
              <a:cs typeface="Times New Roman" panose="02020603050405020304"/>
              <a:sym typeface="+mn-ea"/>
            </a:endParaRPr>
          </a:p>
          <a:p>
            <a:pPr algn="ctr" eaLnBrk="1" latinLnBrk="0" hangingPunct="1">
              <a:lnSpc>
                <a:spcPct val="130000"/>
              </a:lnSpc>
            </a:pPr>
            <a:r>
              <a:rPr lang="zh-CN" sz="2400" b="1" kern="100">
                <a:solidFill>
                  <a:srgbClr val="1D41D5"/>
                </a:solidFill>
                <a:effectLst/>
                <a:latin typeface="+mn-lt"/>
                <a:ea typeface="+mn-ea"/>
                <a:cs typeface="Times New Roman" panose="02020603050405020304"/>
                <a:sym typeface="+mn-ea"/>
              </a:rPr>
              <a:t>条</a:t>
            </a:r>
            <a:endParaRPr lang="zh-CN" altLang="en-US" sz="2400" b="1" kern="100">
              <a:solidFill>
                <a:srgbClr val="1D41D5"/>
              </a:solidFill>
              <a:effectLst/>
              <a:latin typeface="+mn-lt"/>
              <a:ea typeface="+mn-ea"/>
              <a:cs typeface="Times New Roman" panose="02020603050405020304"/>
              <a:sym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260600" y="2816225"/>
            <a:ext cx="488950" cy="105029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ctr" eaLnBrk="1" latinLnBrk="0" hangingPunct="1">
              <a:lnSpc>
                <a:spcPct val="130000"/>
              </a:lnSpc>
            </a:pPr>
            <a:r>
              <a:rPr lang="en-US" sz="2400" b="1" kern="100">
                <a:solidFill>
                  <a:srgbClr val="1D41D5"/>
                </a:solidFill>
                <a:effectLst/>
                <a:latin typeface="+mn-lt"/>
                <a:ea typeface="+mn-ea"/>
                <a:cs typeface="Times New Roman" panose="02020603050405020304"/>
                <a:sym typeface="+mn-ea"/>
              </a:rPr>
              <a:t>8</a:t>
            </a:r>
            <a:endParaRPr lang="en-US" sz="2400" b="1" kern="100">
              <a:solidFill>
                <a:srgbClr val="1D41D5"/>
              </a:solidFill>
              <a:effectLst/>
              <a:latin typeface="+mn-lt"/>
              <a:ea typeface="+mn-ea"/>
              <a:cs typeface="Times New Roman" panose="02020603050405020304"/>
              <a:sym typeface="+mn-ea"/>
            </a:endParaRPr>
          </a:p>
          <a:p>
            <a:pPr algn="ctr" eaLnBrk="1" latinLnBrk="0" hangingPunct="1">
              <a:lnSpc>
                <a:spcPct val="130000"/>
              </a:lnSpc>
            </a:pPr>
            <a:r>
              <a:rPr lang="zh-CN" sz="2400" b="1" kern="100">
                <a:solidFill>
                  <a:srgbClr val="1D41D5"/>
                </a:solidFill>
                <a:effectLst/>
                <a:latin typeface="+mn-lt"/>
                <a:ea typeface="+mn-ea"/>
                <a:cs typeface="Times New Roman" panose="02020603050405020304"/>
                <a:sym typeface="+mn-ea"/>
              </a:rPr>
              <a:t>个</a:t>
            </a:r>
            <a:endParaRPr lang="zh-CN" altLang="en-US" sz="2400" b="1" kern="100">
              <a:solidFill>
                <a:srgbClr val="1D41D5"/>
              </a:solidFill>
              <a:effectLst/>
              <a:latin typeface="+mn-lt"/>
              <a:ea typeface="+mn-ea"/>
              <a:cs typeface="Times New Roman" panose="02020603050405020304"/>
              <a:sym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945765" y="2181860"/>
            <a:ext cx="2418080" cy="1410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eaLnBrk="1" latinLnBrk="0" hangingPunct="1">
              <a:lnSpc>
                <a:spcPct val="130000"/>
              </a:lnSpc>
            </a:pPr>
            <a:r>
              <a:rPr lang="en-US" sz="2200" b="1" kern="100" dirty="0">
                <a:solidFill>
                  <a:srgbClr val="1D41D5"/>
                </a:solidFill>
                <a:effectLst/>
                <a:latin typeface="+mn-lt"/>
                <a:ea typeface="+mn-ea"/>
                <a:cs typeface="Times New Roman" panose="02020603050405020304"/>
                <a:sym typeface="+mn-ea"/>
              </a:rPr>
              <a:t>6</a:t>
            </a:r>
            <a:r>
              <a:rPr lang="zh-CN" sz="2200" b="1" kern="100" dirty="0">
                <a:solidFill>
                  <a:srgbClr val="1D41D5"/>
                </a:solidFill>
                <a:effectLst/>
                <a:latin typeface="+mn-lt"/>
                <a:ea typeface="+mn-ea"/>
                <a:cs typeface="Times New Roman" panose="02020603050405020304"/>
                <a:sym typeface="+mn-ea"/>
              </a:rPr>
              <a:t>个面都是长方形（特殊情况有</a:t>
            </a:r>
            <a:r>
              <a:rPr lang="en-US" sz="2200" b="1" kern="100" dirty="0">
                <a:solidFill>
                  <a:srgbClr val="1D41D5"/>
                </a:solidFill>
                <a:effectLst/>
                <a:latin typeface="+mn-lt"/>
                <a:ea typeface="+mn-ea"/>
                <a:cs typeface="Times New Roman" panose="02020603050405020304"/>
                <a:sym typeface="+mn-ea"/>
              </a:rPr>
              <a:t>2</a:t>
            </a:r>
            <a:r>
              <a:rPr lang="zh-CN" sz="2200" b="1" kern="100" dirty="0">
                <a:solidFill>
                  <a:srgbClr val="1D41D5"/>
                </a:solidFill>
                <a:effectLst/>
                <a:latin typeface="+mn-lt"/>
                <a:ea typeface="+mn-ea"/>
                <a:cs typeface="Times New Roman" panose="02020603050405020304"/>
                <a:sym typeface="+mn-ea"/>
              </a:rPr>
              <a:t>个面是正方形）</a:t>
            </a:r>
            <a:endParaRPr lang="zh-CN" altLang="en-US" sz="2200" b="1" kern="100" dirty="0">
              <a:solidFill>
                <a:srgbClr val="1D41D5"/>
              </a:solidFill>
              <a:effectLst/>
              <a:latin typeface="+mn-lt"/>
              <a:ea typeface="+mn-ea"/>
              <a:cs typeface="Times New Roman" panose="02020603050405020304"/>
              <a:sym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2945765" y="4054475"/>
            <a:ext cx="2287270" cy="53086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eaLnBrk="1" latinLnBrk="0" hangingPunct="1">
              <a:lnSpc>
                <a:spcPct val="130000"/>
              </a:lnSpc>
            </a:pPr>
            <a:r>
              <a:rPr lang="en-US" sz="2200" b="1" kern="100">
                <a:solidFill>
                  <a:srgbClr val="1D41D5"/>
                </a:solidFill>
                <a:effectLst/>
                <a:latin typeface="+mn-lt"/>
                <a:ea typeface="+mn-ea"/>
                <a:cs typeface="Times New Roman" panose="02020603050405020304"/>
                <a:sym typeface="+mn-ea"/>
              </a:rPr>
              <a:t>6</a:t>
            </a:r>
            <a:r>
              <a:rPr lang="zh-CN" sz="2200" b="1" kern="100">
                <a:solidFill>
                  <a:srgbClr val="1D41D5"/>
                </a:solidFill>
                <a:effectLst/>
                <a:latin typeface="+mn-lt"/>
                <a:ea typeface="+mn-ea"/>
                <a:cs typeface="Times New Roman" panose="02020603050405020304"/>
                <a:sym typeface="+mn-ea"/>
              </a:rPr>
              <a:t>个面都是正方形</a:t>
            </a:r>
            <a:endParaRPr lang="zh-CN" altLang="en-US" sz="2200" b="1" kern="100">
              <a:solidFill>
                <a:srgbClr val="1D41D5"/>
              </a:solidFill>
              <a:effectLst/>
              <a:latin typeface="+mn-lt"/>
              <a:ea typeface="+mn-ea"/>
              <a:cs typeface="Times New Roman" panose="02020603050405020304"/>
              <a:sym typeface="+mn-ea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5271135" y="2181860"/>
            <a:ext cx="1386205" cy="97091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eaLnBrk="1" latinLnBrk="0" hangingPunct="1">
              <a:lnSpc>
                <a:spcPct val="130000"/>
              </a:lnSpc>
            </a:pPr>
            <a:r>
              <a:rPr lang="zh-CN" sz="2200" b="1" kern="100">
                <a:solidFill>
                  <a:srgbClr val="1D41D5"/>
                </a:solidFill>
                <a:effectLst/>
                <a:latin typeface="+mn-lt"/>
                <a:ea typeface="+mn-ea"/>
                <a:cs typeface="Times New Roman" panose="02020603050405020304"/>
                <a:sym typeface="+mn-ea"/>
              </a:rPr>
              <a:t>相对的面面积相等</a:t>
            </a:r>
            <a:endParaRPr lang="zh-CN" altLang="en-US" sz="2200" b="1" kern="100">
              <a:solidFill>
                <a:srgbClr val="1D41D5"/>
              </a:solidFill>
              <a:effectLst/>
              <a:latin typeface="+mn-lt"/>
              <a:ea typeface="+mn-ea"/>
              <a:cs typeface="Times New Roman" panose="02020603050405020304"/>
              <a:sym typeface="+mn-ea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5262245" y="3815715"/>
            <a:ext cx="1445260" cy="97091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lang="en-US" sz="2200" b="1" kern="100">
                <a:solidFill>
                  <a:srgbClr val="1D41D5"/>
                </a:solidFill>
                <a:effectLst/>
                <a:latin typeface="+mn-lt"/>
                <a:ea typeface="+mn-ea"/>
                <a:cs typeface="Times New Roman" panose="02020603050405020304"/>
                <a:sym typeface="+mn-ea"/>
              </a:rPr>
              <a:t>6</a:t>
            </a:r>
            <a:r>
              <a:rPr lang="zh-CN" sz="2200" b="1" kern="100">
                <a:solidFill>
                  <a:srgbClr val="1D41D5"/>
                </a:solidFill>
                <a:effectLst/>
                <a:latin typeface="+mn-lt"/>
                <a:ea typeface="+mn-ea"/>
                <a:cs typeface="Times New Roman" panose="02020603050405020304"/>
                <a:sym typeface="+mn-ea"/>
              </a:rPr>
              <a:t>个面的面</a:t>
            </a:r>
            <a:endParaRPr lang="zh-CN" sz="2200" b="1" kern="100">
              <a:solidFill>
                <a:srgbClr val="1D41D5"/>
              </a:solidFill>
              <a:effectLst/>
              <a:latin typeface="+mn-lt"/>
              <a:ea typeface="+mn-ea"/>
              <a:cs typeface="Times New Roman" panose="02020603050405020304"/>
              <a:sym typeface="+mn-ea"/>
            </a:endParaRPr>
          </a:p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lang="zh-CN" sz="2200" b="1" kern="100">
                <a:solidFill>
                  <a:srgbClr val="1D41D5"/>
                </a:solidFill>
                <a:effectLst/>
                <a:latin typeface="+mn-lt"/>
                <a:ea typeface="+mn-ea"/>
                <a:cs typeface="Times New Roman" panose="02020603050405020304"/>
                <a:sym typeface="+mn-ea"/>
              </a:rPr>
              <a:t>积都相等</a:t>
            </a:r>
            <a:endParaRPr lang="zh-CN" altLang="en-US" sz="2200" b="1" kern="100">
              <a:solidFill>
                <a:srgbClr val="1D41D5"/>
              </a:solidFill>
              <a:effectLst/>
              <a:latin typeface="+mn-lt"/>
              <a:ea typeface="+mn-ea"/>
              <a:cs typeface="Times New Roman" panose="02020603050405020304"/>
              <a:sym typeface="+mn-ea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6623050" y="2181860"/>
            <a:ext cx="1089025" cy="1410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>
              <a:lnSpc>
                <a:spcPct val="130000"/>
              </a:lnSpc>
              <a:spcAft>
                <a:spcPts val="0"/>
              </a:spcAft>
            </a:pPr>
            <a:r>
              <a:rPr lang="zh-CN" sz="2200" b="1" kern="100">
                <a:solidFill>
                  <a:srgbClr val="1D41D5"/>
                </a:solidFill>
                <a:effectLst/>
                <a:latin typeface="+mn-lt"/>
                <a:ea typeface="+mn-ea"/>
                <a:cs typeface="Times New Roman" panose="02020603050405020304"/>
                <a:sym typeface="+mn-ea"/>
              </a:rPr>
              <a:t>相对的棱长度相等</a:t>
            </a:r>
            <a:endParaRPr lang="zh-CN" altLang="en-US" sz="2200" b="1" kern="100">
              <a:solidFill>
                <a:srgbClr val="1D41D5"/>
              </a:solidFill>
              <a:effectLst/>
              <a:latin typeface="+mn-lt"/>
              <a:ea typeface="+mn-ea"/>
              <a:cs typeface="Times New Roman" panose="02020603050405020304"/>
              <a:sym typeface="+mn-ea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6654165" y="3808095"/>
            <a:ext cx="1023620" cy="97091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ctr">
              <a:lnSpc>
                <a:spcPct val="130000"/>
              </a:lnSpc>
              <a:spcAft>
                <a:spcPts val="0"/>
              </a:spcAft>
            </a:pPr>
            <a:r>
              <a:rPr lang="en-US" sz="2200" b="1" kern="100" dirty="0">
                <a:solidFill>
                  <a:srgbClr val="1D41D5"/>
                </a:solidFill>
                <a:effectLst/>
                <a:latin typeface="+mn-lt"/>
                <a:ea typeface="+mn-ea"/>
                <a:cs typeface="Times New Roman" panose="02020603050405020304"/>
                <a:sym typeface="+mn-ea"/>
              </a:rPr>
              <a:t>12</a:t>
            </a:r>
            <a:r>
              <a:rPr lang="zh-CN" sz="2200" b="1" kern="100" dirty="0">
                <a:solidFill>
                  <a:srgbClr val="1D41D5"/>
                </a:solidFill>
                <a:effectLst/>
                <a:latin typeface="+mn-lt"/>
                <a:ea typeface="+mn-ea"/>
                <a:cs typeface="Times New Roman" panose="02020603050405020304"/>
                <a:sym typeface="+mn-ea"/>
              </a:rPr>
              <a:t>条相</a:t>
            </a:r>
            <a:endParaRPr lang="zh-CN" sz="2200" b="1" kern="100" dirty="0">
              <a:solidFill>
                <a:srgbClr val="1D41D5"/>
              </a:solidFill>
              <a:effectLst/>
              <a:latin typeface="+mn-lt"/>
              <a:ea typeface="+mn-ea"/>
              <a:cs typeface="Times New Roman" panose="02020603050405020304"/>
              <a:sym typeface="+mn-ea"/>
            </a:endParaRPr>
          </a:p>
          <a:p>
            <a:pPr algn="ctr">
              <a:lnSpc>
                <a:spcPct val="130000"/>
              </a:lnSpc>
              <a:spcAft>
                <a:spcPts val="0"/>
              </a:spcAft>
            </a:pPr>
            <a:r>
              <a:rPr lang="zh-CN" sz="2200" b="1" kern="100" dirty="0">
                <a:solidFill>
                  <a:srgbClr val="1D41D5"/>
                </a:solidFill>
                <a:effectLst/>
                <a:latin typeface="+mn-lt"/>
                <a:ea typeface="+mn-ea"/>
                <a:cs typeface="Times New Roman" panose="02020603050405020304"/>
                <a:sym typeface="+mn-ea"/>
              </a:rPr>
              <a:t>等棱</a:t>
            </a:r>
            <a:endParaRPr lang="zh-CN" altLang="en-US" sz="2200" b="1" kern="100" dirty="0">
              <a:solidFill>
                <a:srgbClr val="1D41D5"/>
              </a:solidFill>
              <a:effectLst/>
              <a:latin typeface="+mn-lt"/>
              <a:ea typeface="+mn-ea"/>
              <a:cs typeface="Times New Roman" panose="02020603050405020304"/>
              <a:sym typeface="+mn-ea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7524115" y="2181860"/>
            <a:ext cx="1327785" cy="18503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>
              <a:lnSpc>
                <a:spcPct val="130000"/>
              </a:lnSpc>
              <a:spcAft>
                <a:spcPts val="0"/>
              </a:spcAft>
              <a:buNone/>
            </a:pPr>
            <a:r>
              <a:rPr lang="zh-CN" sz="2200" b="1" kern="100">
                <a:solidFill>
                  <a:srgbClr val="1D41D5"/>
                </a:solidFill>
                <a:effectLst/>
                <a:latin typeface="+mn-lt"/>
                <a:ea typeface="+mn-ea"/>
                <a:cs typeface="Times New Roman" panose="02020603050405020304"/>
                <a:sym typeface="+mn-ea"/>
              </a:rPr>
              <a:t>正方体</a:t>
            </a:r>
            <a:endParaRPr lang="zh-CN" sz="2200" b="1" kern="100">
              <a:solidFill>
                <a:srgbClr val="1D41D5"/>
              </a:solidFill>
              <a:effectLst/>
              <a:latin typeface="+mn-lt"/>
              <a:ea typeface="+mn-ea"/>
              <a:cs typeface="Times New Roman" panose="02020603050405020304"/>
              <a:sym typeface="+mn-ea"/>
            </a:endParaRPr>
          </a:p>
          <a:p>
            <a:pPr algn="ctr">
              <a:lnSpc>
                <a:spcPct val="130000"/>
              </a:lnSpc>
              <a:spcAft>
                <a:spcPts val="0"/>
              </a:spcAft>
              <a:buNone/>
            </a:pPr>
            <a:r>
              <a:rPr lang="zh-CN" sz="2200" b="1" kern="100">
                <a:solidFill>
                  <a:srgbClr val="1D41D5"/>
                </a:solidFill>
                <a:effectLst/>
                <a:latin typeface="+mn-lt"/>
                <a:ea typeface="+mn-ea"/>
                <a:cs typeface="Times New Roman" panose="02020603050405020304"/>
                <a:sym typeface="+mn-ea"/>
              </a:rPr>
              <a:t>是特殊</a:t>
            </a:r>
            <a:endParaRPr lang="zh-CN" sz="2200" b="1" kern="100">
              <a:solidFill>
                <a:srgbClr val="1D41D5"/>
              </a:solidFill>
              <a:effectLst/>
              <a:latin typeface="+mn-lt"/>
              <a:ea typeface="+mn-ea"/>
              <a:cs typeface="Times New Roman" panose="02020603050405020304"/>
              <a:sym typeface="+mn-ea"/>
            </a:endParaRPr>
          </a:p>
          <a:p>
            <a:pPr algn="ctr">
              <a:lnSpc>
                <a:spcPct val="130000"/>
              </a:lnSpc>
              <a:spcAft>
                <a:spcPts val="0"/>
              </a:spcAft>
              <a:buNone/>
            </a:pPr>
            <a:r>
              <a:rPr lang="zh-CN" sz="2200" b="1" kern="100">
                <a:solidFill>
                  <a:srgbClr val="1D41D5"/>
                </a:solidFill>
                <a:effectLst/>
                <a:latin typeface="+mn-lt"/>
                <a:ea typeface="+mn-ea"/>
                <a:cs typeface="Times New Roman" panose="02020603050405020304"/>
                <a:sym typeface="+mn-ea"/>
              </a:rPr>
              <a:t>的长方</a:t>
            </a:r>
            <a:endParaRPr lang="zh-CN" sz="2200" b="1" kern="100">
              <a:solidFill>
                <a:srgbClr val="1D41D5"/>
              </a:solidFill>
              <a:effectLst/>
              <a:latin typeface="+mn-lt"/>
              <a:ea typeface="+mn-ea"/>
              <a:cs typeface="Times New Roman" panose="02020603050405020304"/>
              <a:sym typeface="+mn-ea"/>
            </a:endParaRPr>
          </a:p>
          <a:p>
            <a:pPr algn="ctr">
              <a:lnSpc>
                <a:spcPct val="130000"/>
              </a:lnSpc>
              <a:spcAft>
                <a:spcPts val="0"/>
              </a:spcAft>
              <a:buNone/>
            </a:pPr>
            <a:r>
              <a:rPr lang="zh-CN" sz="2200" b="1" kern="100">
                <a:solidFill>
                  <a:srgbClr val="1D41D5"/>
                </a:solidFill>
                <a:effectLst/>
                <a:latin typeface="+mn-lt"/>
                <a:ea typeface="+mn-ea"/>
                <a:cs typeface="Times New Roman" panose="02020603050405020304"/>
                <a:sym typeface="+mn-ea"/>
              </a:rPr>
              <a:t>体</a:t>
            </a:r>
            <a:endParaRPr lang="zh-CN" sz="2200" b="1" kern="100">
              <a:solidFill>
                <a:srgbClr val="1D41D5"/>
              </a:solidFill>
              <a:effectLst/>
              <a:latin typeface="+mn-lt"/>
              <a:ea typeface="+mn-ea"/>
              <a:cs typeface="Times New Roman" panose="02020603050405020304"/>
              <a:sym typeface="+mn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95605" y="339725"/>
            <a:ext cx="579501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2.</a:t>
            </a:r>
            <a:r>
              <a:rPr lang="zh-CN" altLang="en-US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学生独自整理或同桌合作完成。</a:t>
            </a:r>
            <a:endParaRPr lang="zh-CN" altLang="en-US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5" grpId="0"/>
      <p:bldP spid="5" grpId="1"/>
      <p:bldP spid="6" grpId="0"/>
      <p:bldP spid="6" grpId="1"/>
      <p:bldP spid="7" grpId="0"/>
      <p:bldP spid="7" grpId="1"/>
      <p:bldP spid="8" grpId="0"/>
      <p:bldP spid="8" grpId="1"/>
      <p:bldP spid="9" grpId="0"/>
      <p:bldP spid="9" grpId="1"/>
      <p:bldP spid="10" grpId="0"/>
      <p:bldP spid="10" grpId="1"/>
      <p:bldP spid="13" grpId="0"/>
      <p:bldP spid="13" grpId="1"/>
      <p:bldP spid="14" grpId="0"/>
      <p:bldP spid="14" grpId="1"/>
      <p:bldP spid="15" grpId="0"/>
      <p:bldP spid="15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03350" y="268288"/>
            <a:ext cx="6481763" cy="5588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2800" b="1" dirty="0">
                <a:latin typeface="+mj-lt"/>
                <a:ea typeface="黑体" panose="02010609060101010101" pitchFamily="49" charset="-122"/>
              </a:rPr>
              <a:t>长方体和正方体的表面积、体积及容积</a:t>
            </a:r>
            <a:endParaRPr lang="zh-CN" altLang="en-US" sz="2800" b="1" dirty="0">
              <a:latin typeface="+mj-lt"/>
              <a:ea typeface="黑体" panose="02010609060101010101" pitchFamily="49" charset="-122"/>
            </a:endParaRPr>
          </a:p>
        </p:txBody>
      </p:sp>
      <p:graphicFrame>
        <p:nvGraphicFramePr>
          <p:cNvPr id="3" name="表格 2"/>
          <p:cNvGraphicFramePr>
            <a:graphicFrameLocks noGrp="1"/>
          </p:cNvGraphicFramePr>
          <p:nvPr/>
        </p:nvGraphicFramePr>
        <p:xfrm>
          <a:off x="247242" y="820315"/>
          <a:ext cx="8640576" cy="3940994"/>
        </p:xfrm>
        <a:graphic>
          <a:graphicData uri="http://schemas.openxmlformats.org/drawingml/2006/table">
            <a:tbl>
              <a:tblPr firstRow="1" firstCol="1" bandRow="1"/>
              <a:tblGrid>
                <a:gridCol w="576000"/>
                <a:gridCol w="1296252"/>
                <a:gridCol w="1296252"/>
                <a:gridCol w="1296252"/>
                <a:gridCol w="1391920"/>
                <a:gridCol w="1391960"/>
                <a:gridCol w="1391940"/>
              </a:tblGrid>
              <a:tr h="458497">
                <a:tc rowSpan="2"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zh-CN" sz="1600" b="1" kern="100" dirty="0">
                          <a:solidFill>
                            <a:schemeClr val="bg1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/>
                          <a:sym typeface="+mn-ea"/>
                        </a:rPr>
                        <a:t>图形</a:t>
                      </a:r>
                      <a:r>
                        <a:rPr lang="zh-CN" altLang="en-US" sz="1600" b="1" kern="100" dirty="0">
                          <a:solidFill>
                            <a:schemeClr val="bg1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/>
                          <a:sym typeface="+mn-ea"/>
                        </a:rPr>
                        <a:t>名称</a:t>
                      </a:r>
                      <a:endParaRPr lang="zh-CN" altLang="en-US" sz="1600" b="1" kern="100" dirty="0">
                        <a:solidFill>
                          <a:schemeClr val="bg1"/>
                        </a:solidFill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Times New Roman" panose="02020603050405020304"/>
                      </a:endParaRPr>
                    </a:p>
                  </a:txBody>
                  <a:tcPr marL="68575" marR="68575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solidFill>
                      <a:srgbClr val="51A3B7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zh-CN" sz="2400" b="1" kern="100" dirty="0">
                          <a:solidFill>
                            <a:schemeClr val="bg1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/>
                        </a:rPr>
                        <a:t>表面积</a:t>
                      </a:r>
                      <a:endParaRPr lang="zh-CN" sz="2400" b="1" kern="100" dirty="0">
                        <a:solidFill>
                          <a:schemeClr val="bg1"/>
                        </a:solidFill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Times New Roman" panose="02020603050405020304"/>
                      </a:endParaRPr>
                    </a:p>
                  </a:txBody>
                  <a:tcPr marL="68575" marR="68575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solidFill>
                      <a:srgbClr val="00C6E4"/>
                    </a:solidFill>
                  </a:tcPr>
                </a:tc>
                <a:tc hMerge="1">
                  <a:tcP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</a:tcPr>
                </a:tc>
                <a:tc hMerge="1">
                  <a:tcP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zh-CN" sz="2400" b="1" kern="100">
                          <a:solidFill>
                            <a:schemeClr val="bg1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/>
                        </a:rPr>
                        <a:t>体积（容积）</a:t>
                      </a:r>
                      <a:endParaRPr lang="zh-CN" sz="2400" b="1" kern="100">
                        <a:solidFill>
                          <a:schemeClr val="bg1"/>
                        </a:solidFill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Times New Roman" panose="02020603050405020304"/>
                      </a:endParaRPr>
                    </a:p>
                  </a:txBody>
                  <a:tcPr marL="68575" marR="68575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solidFill>
                      <a:srgbClr val="FC8B7A"/>
                    </a:solidFill>
                  </a:tcPr>
                </a:tc>
                <a:tc hMerge="1">
                  <a:tcPr marL="68575" marR="68575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solidFill>
                      <a:srgbClr val="51A3B7"/>
                    </a:solidFill>
                  </a:tcPr>
                </a:tc>
                <a:tc hMerge="1">
                  <a:tcP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</a:tcPr>
                </a:tc>
              </a:tr>
              <a:tr h="458497">
                <a:tc vMerge="1"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zh-CN" altLang="en-US" sz="1800" b="1" kern="100" dirty="0">
                          <a:solidFill>
                            <a:schemeClr val="tx1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/>
                        </a:rPr>
                        <a:t>定义</a:t>
                      </a:r>
                      <a:endParaRPr lang="zh-CN" altLang="en-US" sz="1800" b="1" kern="100" dirty="0">
                        <a:solidFill>
                          <a:schemeClr val="tx1"/>
                        </a:solidFill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Times New Roman" panose="02020603050405020304"/>
                      </a:endParaRPr>
                    </a:p>
                  </a:txBody>
                  <a:tcPr marL="68575" marR="68575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solidFill>
                      <a:srgbClr val="67FB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zh-CN" altLang="en-US" sz="1800" b="1" kern="100" dirty="0">
                          <a:solidFill>
                            <a:schemeClr val="tx1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/>
                        </a:rPr>
                        <a:t>计算方法</a:t>
                      </a:r>
                      <a:endParaRPr lang="zh-CN" altLang="en-US" sz="1800" b="1" kern="100" dirty="0">
                        <a:solidFill>
                          <a:schemeClr val="tx1"/>
                        </a:solidFill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Times New Roman" panose="02020603050405020304"/>
                      </a:endParaRPr>
                    </a:p>
                  </a:txBody>
                  <a:tcPr marL="68575" marR="68575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solidFill>
                      <a:srgbClr val="67FB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zh-CN" altLang="en-US" sz="1800" b="1" kern="100" dirty="0">
                          <a:solidFill>
                            <a:schemeClr val="tx1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/>
                        </a:rPr>
                        <a:t>常用单位</a:t>
                      </a:r>
                      <a:endParaRPr lang="zh-CN" altLang="en-US" sz="1800" b="1" kern="100" dirty="0">
                        <a:solidFill>
                          <a:schemeClr val="tx1"/>
                        </a:solidFill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Times New Roman" panose="02020603050405020304"/>
                      </a:endParaRPr>
                    </a:p>
                  </a:txBody>
                  <a:tcPr marL="68575" marR="68575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solidFill>
                      <a:srgbClr val="67FB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zh-CN" altLang="en-US" sz="1800" b="1" kern="100" dirty="0">
                          <a:solidFill>
                            <a:schemeClr val="tx1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/>
                        </a:rPr>
                        <a:t>定义</a:t>
                      </a:r>
                      <a:endParaRPr lang="zh-CN" altLang="en-US" sz="1800" b="1" kern="100" dirty="0">
                        <a:solidFill>
                          <a:schemeClr val="tx1"/>
                        </a:solidFill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Times New Roman" panose="02020603050405020304"/>
                      </a:endParaRPr>
                    </a:p>
                  </a:txBody>
                  <a:tcPr marL="68575" marR="68575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solidFill>
                      <a:srgbClr val="FFC2A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zh-CN" altLang="en-US" sz="1800" b="1" kern="100">
                          <a:solidFill>
                            <a:schemeClr val="tx1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/>
                        </a:rPr>
                        <a:t>计算方法</a:t>
                      </a:r>
                      <a:endParaRPr lang="zh-CN" altLang="en-US" sz="1800" b="1" kern="100">
                        <a:solidFill>
                          <a:schemeClr val="tx1"/>
                        </a:solidFill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Times New Roman" panose="02020603050405020304"/>
                      </a:endParaRPr>
                    </a:p>
                  </a:txBody>
                  <a:tcPr marL="68575" marR="68575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solidFill>
                      <a:srgbClr val="FFC2A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zh-CN" altLang="en-US" sz="1800" b="1" kern="100">
                          <a:solidFill>
                            <a:schemeClr val="tx1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/>
                        </a:rPr>
                        <a:t>常用单位</a:t>
                      </a:r>
                      <a:endParaRPr lang="zh-CN" altLang="en-US" sz="1800" b="1" kern="100">
                        <a:solidFill>
                          <a:schemeClr val="tx1"/>
                        </a:solidFill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Times New Roman" panose="02020603050405020304"/>
                      </a:endParaRPr>
                    </a:p>
                  </a:txBody>
                  <a:tcPr marL="68575" marR="68575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solidFill>
                      <a:srgbClr val="FFC2AE"/>
                    </a:solidFill>
                  </a:tcPr>
                </a:tc>
              </a:tr>
              <a:tr h="1512000"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zh-CN" sz="1600" b="1" kern="100" dirty="0">
                          <a:solidFill>
                            <a:schemeClr val="bg1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/>
                        </a:rPr>
                        <a:t>长</a:t>
                      </a:r>
                      <a:endParaRPr lang="zh-CN" sz="1600" b="1" kern="100" dirty="0">
                        <a:solidFill>
                          <a:schemeClr val="bg1"/>
                        </a:solidFill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Times New Roman" panose="02020603050405020304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zh-CN" sz="1600" b="1" kern="100" dirty="0">
                          <a:solidFill>
                            <a:schemeClr val="bg1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/>
                        </a:rPr>
                        <a:t>方</a:t>
                      </a:r>
                      <a:endParaRPr lang="zh-CN" sz="1600" b="1" kern="100" dirty="0">
                        <a:solidFill>
                          <a:schemeClr val="bg1"/>
                        </a:solidFill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Times New Roman" panose="02020603050405020304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zh-CN" sz="1600" b="1" kern="100" dirty="0">
                          <a:solidFill>
                            <a:schemeClr val="bg1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/>
                        </a:rPr>
                        <a:t>体</a:t>
                      </a:r>
                      <a:endParaRPr lang="zh-CN" sz="1600" b="1" kern="100" dirty="0">
                        <a:solidFill>
                          <a:schemeClr val="bg1"/>
                        </a:solidFill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Times New Roman" panose="02020603050405020304"/>
                      </a:endParaRPr>
                    </a:p>
                  </a:txBody>
                  <a:tcPr marL="68575" marR="68575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solidFill>
                      <a:srgbClr val="51A3B7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endParaRPr lang="zh-CN" sz="2000" b="1" kern="100" dirty="0">
                        <a:effectLst/>
                        <a:latin typeface="+mn-lt"/>
                        <a:ea typeface="+mn-ea"/>
                        <a:cs typeface="Times New Roman" panose="02020603050405020304"/>
                      </a:endParaRPr>
                    </a:p>
                  </a:txBody>
                  <a:tcPr marL="68575" marR="68575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endParaRPr lang="zh-CN" sz="2000" b="1" kern="100" dirty="0">
                        <a:effectLst/>
                        <a:latin typeface="+mn-lt"/>
                        <a:ea typeface="+mn-ea"/>
                        <a:cs typeface="Times New Roman" panose="02020603050405020304"/>
                      </a:endParaRPr>
                    </a:p>
                  </a:txBody>
                  <a:tcPr marL="68575" marR="68575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endParaRPr lang="zh-CN" sz="2000" b="1" kern="100" dirty="0">
                        <a:effectLst/>
                        <a:latin typeface="+mn-lt"/>
                        <a:ea typeface="+mn-ea"/>
                        <a:cs typeface="Times New Roman" panose="02020603050405020304"/>
                      </a:endParaRPr>
                    </a:p>
                  </a:txBody>
                  <a:tcPr marL="68575" marR="68575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endParaRPr lang="zh-CN" sz="2000" b="1" kern="100" dirty="0">
                        <a:effectLst/>
                        <a:latin typeface="+mn-lt"/>
                        <a:ea typeface="+mn-ea"/>
                        <a:cs typeface="Times New Roman" panose="02020603050405020304"/>
                      </a:endParaRPr>
                    </a:p>
                  </a:txBody>
                  <a:tcPr marL="68575" marR="68575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endParaRPr lang="zh-CN" sz="2000" b="1" i="1" kern="100" dirty="0">
                        <a:effectLst/>
                        <a:latin typeface="+mn-lt"/>
                        <a:ea typeface="+mn-ea"/>
                        <a:cs typeface="Times New Roman" panose="02020603050405020304"/>
                      </a:endParaRPr>
                    </a:p>
                  </a:txBody>
                  <a:tcPr marL="68575" marR="68575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endParaRPr lang="zh-CN" sz="2000" b="1" kern="100">
                        <a:effectLst/>
                        <a:latin typeface="+mn-lt"/>
                        <a:ea typeface="+mn-ea"/>
                        <a:cs typeface="Times New Roman" panose="02020603050405020304"/>
                      </a:endParaRPr>
                    </a:p>
                  </a:txBody>
                  <a:tcPr marL="68575" marR="68575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</a:tr>
              <a:tr h="1512000"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zh-CN" sz="1600" b="1" kern="100" dirty="0">
                          <a:solidFill>
                            <a:schemeClr val="bg1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/>
                        </a:rPr>
                        <a:t>正</a:t>
                      </a:r>
                      <a:endParaRPr lang="zh-CN" sz="1600" b="1" kern="100" dirty="0">
                        <a:solidFill>
                          <a:schemeClr val="bg1"/>
                        </a:solidFill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Times New Roman" panose="02020603050405020304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zh-CN" sz="1600" b="1" kern="100" dirty="0">
                          <a:solidFill>
                            <a:schemeClr val="bg1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/>
                        </a:rPr>
                        <a:t>方</a:t>
                      </a:r>
                      <a:endParaRPr lang="zh-CN" sz="1600" b="1" kern="100" dirty="0">
                        <a:solidFill>
                          <a:schemeClr val="bg1"/>
                        </a:solidFill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Times New Roman" panose="02020603050405020304"/>
                      </a:endParaRPr>
                    </a:p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zh-CN" sz="1600" b="1" kern="100" dirty="0">
                          <a:solidFill>
                            <a:schemeClr val="bg1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/>
                        </a:rPr>
                        <a:t>体</a:t>
                      </a:r>
                      <a:endParaRPr lang="zh-CN" sz="1600" b="1" kern="100" dirty="0">
                        <a:solidFill>
                          <a:schemeClr val="bg1"/>
                        </a:solidFill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Times New Roman" panose="02020603050405020304"/>
                      </a:endParaRPr>
                    </a:p>
                  </a:txBody>
                  <a:tcPr marL="68575" marR="68575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solidFill>
                      <a:srgbClr val="51A3B7"/>
                    </a:solidFill>
                  </a:tcPr>
                </a:tc>
                <a:tc vMerge="1"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B w="12700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endParaRPr lang="zh-CN" sz="2000" b="1" kern="100" dirty="0">
                        <a:effectLst/>
                        <a:latin typeface="+mn-lt"/>
                        <a:ea typeface="+mn-ea"/>
                        <a:cs typeface="Times New Roman" panose="02020603050405020304"/>
                      </a:endParaRPr>
                    </a:p>
                  </a:txBody>
                  <a:tcPr marL="68575" marR="68575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 vMerge="1"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B w="12700">
                      <a:solidFill>
                        <a:schemeClr val="tx1"/>
                      </a:solidFill>
                      <a:prstDash val="solid"/>
                    </a:lnB>
                  </a:tcPr>
                </a:tc>
                <a:tc vMerge="1"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B w="12700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endParaRPr lang="zh-CN" sz="2000" b="1" i="1" kern="100" dirty="0">
                        <a:effectLst/>
                        <a:latin typeface="+mn-lt"/>
                        <a:ea typeface="+mn-ea"/>
                        <a:cs typeface="Times New Roman" panose="02020603050405020304"/>
                      </a:endParaRPr>
                    </a:p>
                  </a:txBody>
                  <a:tcPr marL="68575" marR="68575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 vMerge="1"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B w="12700">
                      <a:solidFill>
                        <a:schemeClr val="tx1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6" name="文本框 5"/>
          <p:cNvSpPr txBox="1"/>
          <p:nvPr/>
        </p:nvSpPr>
        <p:spPr>
          <a:xfrm>
            <a:off x="814070" y="2219325"/>
            <a:ext cx="1450340" cy="20916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eaLnBrk="1" latinLnBrk="0" hangingPunct="1">
              <a:lnSpc>
                <a:spcPct val="130000"/>
              </a:lnSpc>
            </a:pPr>
            <a:r>
              <a:rPr lang="zh-CN" sz="2000" b="1" kern="100" dirty="0">
                <a:solidFill>
                  <a:srgbClr val="1D41D5"/>
                </a:solidFill>
                <a:effectLst/>
                <a:latin typeface="+mn-lt"/>
                <a:ea typeface="+mn-ea"/>
                <a:cs typeface="Times New Roman" panose="02020603050405020304"/>
                <a:sym typeface="+mn-ea"/>
              </a:rPr>
              <a:t>长方体或正方体</a:t>
            </a:r>
            <a:r>
              <a:rPr lang="en-US" sz="2000" b="1" kern="100" dirty="0">
                <a:solidFill>
                  <a:srgbClr val="1D41D5"/>
                </a:solidFill>
                <a:effectLst/>
                <a:latin typeface="+mn-lt"/>
                <a:ea typeface="+mn-ea"/>
                <a:cs typeface="Times New Roman" panose="02020603050405020304"/>
                <a:sym typeface="+mn-ea"/>
              </a:rPr>
              <a:t>6</a:t>
            </a:r>
            <a:r>
              <a:rPr lang="zh-CN" sz="2000" b="1" kern="100" dirty="0">
                <a:solidFill>
                  <a:srgbClr val="1D41D5"/>
                </a:solidFill>
                <a:effectLst/>
                <a:latin typeface="+mn-lt"/>
                <a:ea typeface="+mn-ea"/>
                <a:cs typeface="Times New Roman" panose="02020603050405020304"/>
                <a:sym typeface="+mn-ea"/>
              </a:rPr>
              <a:t>个面的总面积叫做它的</a:t>
            </a:r>
            <a:r>
              <a:rPr lang="zh-CN" sz="2000" b="1" kern="100" dirty="0">
                <a:solidFill>
                  <a:srgbClr val="1D41D5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/>
                <a:sym typeface="+mn-ea"/>
              </a:rPr>
              <a:t>表面积</a:t>
            </a:r>
            <a:endParaRPr lang="zh-CN" altLang="en-US" sz="2000" b="1" kern="100" dirty="0">
              <a:solidFill>
                <a:srgbClr val="1D41D5"/>
              </a:solidFill>
              <a:effectLst/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/>
              <a:sym typeface="+mn-ea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2051685" y="1851660"/>
            <a:ext cx="1728470" cy="12915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eaLnBrk="1" latinLnBrk="0" hangingPunct="1">
              <a:lnSpc>
                <a:spcPct val="130000"/>
              </a:lnSpc>
            </a:pPr>
            <a:r>
              <a:rPr lang="en-US" sz="2000" b="1" i="1" kern="100" dirty="0">
                <a:solidFill>
                  <a:srgbClr val="1D41D5"/>
                </a:solidFill>
                <a:effectLst/>
                <a:latin typeface="+mn-lt"/>
                <a:ea typeface="+mn-ea"/>
                <a:cs typeface="Times New Roman" panose="02020603050405020304"/>
                <a:sym typeface="+mn-ea"/>
              </a:rPr>
              <a:t>S</a:t>
            </a:r>
            <a:r>
              <a:rPr lang="zh-CN" sz="2000" b="1" kern="100" dirty="0">
                <a:solidFill>
                  <a:srgbClr val="1D41D5"/>
                </a:solidFill>
                <a:effectLst/>
                <a:latin typeface="+mn-lt"/>
                <a:ea typeface="+mn-ea"/>
                <a:cs typeface="Times New Roman" panose="02020603050405020304"/>
                <a:sym typeface="+mn-ea"/>
              </a:rPr>
              <a:t>＝（</a:t>
            </a:r>
            <a:r>
              <a:rPr lang="en-US" sz="2000" b="1" i="1" kern="100" dirty="0">
                <a:solidFill>
                  <a:srgbClr val="1D41D5"/>
                </a:solidFill>
                <a:effectLst/>
                <a:latin typeface="+mn-lt"/>
                <a:ea typeface="+mn-ea"/>
                <a:cs typeface="Times New Roman" panose="02020603050405020304"/>
                <a:sym typeface="+mn-ea"/>
              </a:rPr>
              <a:t>ab</a:t>
            </a:r>
            <a:r>
              <a:rPr lang="zh-CN" sz="2000" b="1" kern="100" dirty="0">
                <a:solidFill>
                  <a:srgbClr val="1D41D5"/>
                </a:solidFill>
                <a:effectLst/>
                <a:latin typeface="+mn-lt"/>
                <a:ea typeface="+mn-ea"/>
                <a:cs typeface="Times New Roman" panose="02020603050405020304"/>
                <a:sym typeface="+mn-ea"/>
              </a:rPr>
              <a:t>＋</a:t>
            </a:r>
            <a:endParaRPr lang="zh-CN" sz="2000" b="1" kern="100" dirty="0">
              <a:solidFill>
                <a:srgbClr val="1D41D5"/>
              </a:solidFill>
              <a:effectLst/>
              <a:latin typeface="+mn-lt"/>
              <a:ea typeface="+mn-ea"/>
              <a:cs typeface="Times New Roman" panose="02020603050405020304"/>
              <a:sym typeface="+mn-ea"/>
            </a:endParaRPr>
          </a:p>
          <a:p>
            <a:pPr eaLnBrk="1" latinLnBrk="0" hangingPunct="1">
              <a:lnSpc>
                <a:spcPct val="130000"/>
              </a:lnSpc>
            </a:pPr>
            <a:r>
              <a:rPr lang="en-US" sz="2000" b="1" i="1" kern="100" dirty="0">
                <a:solidFill>
                  <a:srgbClr val="1D41D5"/>
                </a:solidFill>
                <a:effectLst/>
                <a:latin typeface="+mn-lt"/>
                <a:ea typeface="+mn-ea"/>
                <a:cs typeface="Times New Roman" panose="02020603050405020304"/>
                <a:sym typeface="+mn-ea"/>
              </a:rPr>
              <a:t>      ah</a:t>
            </a:r>
            <a:r>
              <a:rPr lang="zh-CN" sz="2000" b="1" kern="100" dirty="0">
                <a:solidFill>
                  <a:srgbClr val="1D41D5"/>
                </a:solidFill>
                <a:effectLst/>
                <a:latin typeface="+mn-lt"/>
                <a:ea typeface="+mn-ea"/>
                <a:cs typeface="Times New Roman" panose="02020603050405020304"/>
                <a:sym typeface="+mn-ea"/>
              </a:rPr>
              <a:t>＋</a:t>
            </a:r>
            <a:r>
              <a:rPr lang="en-US" sz="2000" b="1" i="1" kern="100" dirty="0" err="1">
                <a:solidFill>
                  <a:srgbClr val="1D41D5"/>
                </a:solidFill>
                <a:effectLst/>
                <a:latin typeface="+mn-lt"/>
                <a:ea typeface="+mn-ea"/>
                <a:cs typeface="Times New Roman" panose="02020603050405020304"/>
                <a:sym typeface="+mn-ea"/>
              </a:rPr>
              <a:t>bh</a:t>
            </a:r>
            <a:r>
              <a:rPr lang="zh-CN" sz="2000" b="1" kern="100" dirty="0">
                <a:solidFill>
                  <a:srgbClr val="1D41D5"/>
                </a:solidFill>
                <a:effectLst/>
                <a:latin typeface="+mn-lt"/>
                <a:ea typeface="+mn-ea"/>
                <a:cs typeface="Times New Roman" panose="02020603050405020304"/>
                <a:sym typeface="+mn-ea"/>
              </a:rPr>
              <a:t>）</a:t>
            </a:r>
            <a:endParaRPr lang="zh-CN" sz="2000" b="1" kern="100" dirty="0">
              <a:solidFill>
                <a:srgbClr val="1D41D5"/>
              </a:solidFill>
              <a:effectLst/>
              <a:latin typeface="+mn-lt"/>
              <a:ea typeface="+mn-ea"/>
              <a:cs typeface="Times New Roman" panose="02020603050405020304"/>
              <a:sym typeface="+mn-ea"/>
            </a:endParaRPr>
          </a:p>
          <a:p>
            <a:pPr eaLnBrk="1" latinLnBrk="0" hangingPunct="1">
              <a:lnSpc>
                <a:spcPct val="130000"/>
              </a:lnSpc>
            </a:pPr>
            <a:r>
              <a:rPr lang="en-US" altLang="zh-CN" sz="2000" b="1" kern="100" dirty="0">
                <a:solidFill>
                  <a:srgbClr val="1D41D5"/>
                </a:solidFill>
                <a:effectLst/>
                <a:latin typeface="+mn-lt"/>
                <a:ea typeface="+mn-ea"/>
                <a:cs typeface="Times New Roman" panose="02020603050405020304"/>
                <a:sym typeface="+mn-ea"/>
              </a:rPr>
              <a:t>     </a:t>
            </a:r>
            <a:r>
              <a:rPr lang="zh-CN" sz="2000" b="1" kern="100" dirty="0">
                <a:solidFill>
                  <a:srgbClr val="1D41D5"/>
                </a:solidFill>
                <a:effectLst/>
                <a:latin typeface="+mn-lt"/>
                <a:ea typeface="+mn-ea"/>
                <a:cs typeface="Times New Roman" panose="02020603050405020304"/>
                <a:sym typeface="+mn-ea"/>
              </a:rPr>
              <a:t>×</a:t>
            </a:r>
            <a:r>
              <a:rPr lang="en-US" sz="2000" b="1" kern="100" dirty="0">
                <a:solidFill>
                  <a:srgbClr val="1D41D5"/>
                </a:solidFill>
                <a:effectLst/>
                <a:latin typeface="+mn-lt"/>
                <a:ea typeface="+mn-ea"/>
                <a:cs typeface="Times New Roman" panose="02020603050405020304"/>
                <a:sym typeface="+mn-ea"/>
              </a:rPr>
              <a:t>2</a:t>
            </a:r>
            <a:endParaRPr lang="en-US" altLang="en-US" sz="2000" b="1" kern="100" dirty="0">
              <a:solidFill>
                <a:srgbClr val="1D41D5"/>
              </a:solidFill>
              <a:effectLst/>
              <a:latin typeface="+mn-lt"/>
              <a:ea typeface="+mn-ea"/>
              <a:cs typeface="Times New Roman" panose="02020603050405020304"/>
              <a:sym typeface="+mn-ea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2339658" y="3707765"/>
            <a:ext cx="915670" cy="49149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ctr">
              <a:lnSpc>
                <a:spcPct val="130000"/>
              </a:lnSpc>
              <a:spcAft>
                <a:spcPts val="0"/>
              </a:spcAft>
            </a:pPr>
            <a:r>
              <a:rPr lang="en-US" sz="2000" b="1" i="1" kern="100" dirty="0">
                <a:solidFill>
                  <a:srgbClr val="1D41D5"/>
                </a:solidFill>
                <a:effectLst/>
                <a:latin typeface="+mn-lt"/>
                <a:ea typeface="+mn-ea"/>
                <a:cs typeface="Times New Roman" panose="02020603050405020304"/>
                <a:sym typeface="+mn-ea"/>
              </a:rPr>
              <a:t>S</a:t>
            </a:r>
            <a:r>
              <a:rPr lang="zh-CN" sz="2000" b="1" kern="100" dirty="0">
                <a:solidFill>
                  <a:srgbClr val="1D41D5"/>
                </a:solidFill>
                <a:effectLst/>
                <a:latin typeface="+mn-lt"/>
                <a:ea typeface="+mn-ea"/>
                <a:cs typeface="Times New Roman" panose="02020603050405020304"/>
                <a:sym typeface="+mn-ea"/>
              </a:rPr>
              <a:t>＝</a:t>
            </a:r>
            <a:r>
              <a:rPr lang="en-US" sz="2000" b="1" kern="100" dirty="0">
                <a:solidFill>
                  <a:srgbClr val="1D41D5"/>
                </a:solidFill>
                <a:effectLst/>
                <a:latin typeface="+mn-lt"/>
                <a:ea typeface="+mn-ea"/>
                <a:cs typeface="Times New Roman" panose="02020603050405020304"/>
                <a:sym typeface="+mn-ea"/>
              </a:rPr>
              <a:t>6</a:t>
            </a:r>
            <a:r>
              <a:rPr lang="en-US" sz="2000" b="1" i="1" kern="100" dirty="0">
                <a:solidFill>
                  <a:srgbClr val="1D41D5"/>
                </a:solidFill>
                <a:effectLst/>
                <a:latin typeface="+mn-lt"/>
                <a:ea typeface="+mn-ea"/>
                <a:cs typeface="Times New Roman" panose="02020603050405020304"/>
                <a:sym typeface="+mn-ea"/>
              </a:rPr>
              <a:t>a</a:t>
            </a:r>
            <a:r>
              <a:rPr lang="en-US" sz="2000" b="1" kern="100" baseline="30000" dirty="0">
                <a:solidFill>
                  <a:srgbClr val="1D41D5"/>
                </a:solidFill>
                <a:effectLst/>
                <a:latin typeface="+mn-lt"/>
                <a:ea typeface="+mn-ea"/>
                <a:cs typeface="Times New Roman" panose="02020603050405020304"/>
                <a:sym typeface="+mn-ea"/>
              </a:rPr>
              <a:t>2</a:t>
            </a:r>
            <a:endParaRPr lang="en-US" altLang="en-US" sz="2000" b="1" kern="100" baseline="30000" dirty="0">
              <a:solidFill>
                <a:srgbClr val="1D41D5"/>
              </a:solidFill>
              <a:effectLst/>
              <a:latin typeface="+mn-lt"/>
              <a:ea typeface="+mn-ea"/>
              <a:cs typeface="Times New Roman" panose="02020603050405020304"/>
              <a:sym typeface="+mn-ea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3220720" y="2606040"/>
            <a:ext cx="1619250" cy="12915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>
              <a:lnSpc>
                <a:spcPct val="130000"/>
              </a:lnSpc>
              <a:spcAft>
                <a:spcPts val="0"/>
              </a:spcAft>
            </a:pPr>
            <a:r>
              <a:rPr lang="zh-CN" sz="2000" b="1" kern="100" dirty="0">
                <a:solidFill>
                  <a:srgbClr val="1D41D5"/>
                </a:solidFill>
                <a:effectLst/>
                <a:latin typeface="+mn-lt"/>
                <a:ea typeface="+mn-ea"/>
                <a:cs typeface="Times New Roman" panose="02020603050405020304"/>
                <a:sym typeface="+mn-ea"/>
              </a:rPr>
              <a:t>平方厘米</a:t>
            </a:r>
            <a:endParaRPr lang="zh-CN" sz="2000" b="1" kern="100" dirty="0">
              <a:solidFill>
                <a:srgbClr val="1D41D5"/>
              </a:solidFill>
              <a:effectLst/>
              <a:latin typeface="+mn-lt"/>
              <a:ea typeface="+mn-ea"/>
              <a:cs typeface="Times New Roman" panose="02020603050405020304"/>
            </a:endParaRPr>
          </a:p>
          <a:p>
            <a:pPr algn="ctr">
              <a:lnSpc>
                <a:spcPct val="130000"/>
              </a:lnSpc>
              <a:spcAft>
                <a:spcPts val="0"/>
              </a:spcAft>
            </a:pPr>
            <a:r>
              <a:rPr lang="zh-CN" sz="2000" b="1" kern="100" dirty="0">
                <a:solidFill>
                  <a:srgbClr val="1D41D5"/>
                </a:solidFill>
                <a:effectLst/>
                <a:latin typeface="+mn-lt"/>
                <a:ea typeface="+mn-ea"/>
                <a:cs typeface="Times New Roman" panose="02020603050405020304"/>
                <a:sym typeface="+mn-ea"/>
              </a:rPr>
              <a:t>平方分米</a:t>
            </a:r>
            <a:endParaRPr lang="zh-CN" sz="2000" b="1" kern="100" dirty="0">
              <a:solidFill>
                <a:srgbClr val="1D41D5"/>
              </a:solidFill>
              <a:effectLst/>
              <a:latin typeface="+mn-lt"/>
              <a:ea typeface="+mn-ea"/>
              <a:cs typeface="Times New Roman" panose="02020603050405020304"/>
            </a:endParaRPr>
          </a:p>
          <a:p>
            <a:pPr algn="ctr">
              <a:lnSpc>
                <a:spcPct val="130000"/>
              </a:lnSpc>
              <a:spcAft>
                <a:spcPts val="0"/>
              </a:spcAft>
            </a:pPr>
            <a:r>
              <a:rPr lang="zh-CN" sz="2000" b="1" kern="100" dirty="0">
                <a:solidFill>
                  <a:srgbClr val="1D41D5"/>
                </a:solidFill>
                <a:effectLst/>
                <a:latin typeface="+mn-lt"/>
                <a:ea typeface="+mn-ea"/>
                <a:cs typeface="Times New Roman" panose="02020603050405020304"/>
                <a:sym typeface="+mn-ea"/>
              </a:rPr>
              <a:t>平方米</a:t>
            </a:r>
            <a:endParaRPr lang="zh-CN" altLang="en-US" sz="2000" b="1" kern="100" dirty="0">
              <a:solidFill>
                <a:srgbClr val="1D41D5"/>
              </a:solidFill>
              <a:effectLst/>
              <a:latin typeface="+mn-lt"/>
              <a:ea typeface="+mn-ea"/>
              <a:cs typeface="Times New Roman" panose="02020603050405020304"/>
              <a:sym typeface="+mn-ea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4643755" y="1635125"/>
            <a:ext cx="1525905" cy="31692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 eaLnBrk="1" latinLnBrk="0" hangingPunct="1">
              <a:lnSpc>
                <a:spcPct val="130000"/>
              </a:lnSpc>
              <a:spcAft>
                <a:spcPts val="0"/>
              </a:spcAft>
            </a:pPr>
            <a:r>
              <a:rPr lang="zh-CN" sz="2000" b="1" kern="100" dirty="0">
                <a:solidFill>
                  <a:srgbClr val="1D41D5"/>
                </a:solidFill>
                <a:effectLst/>
                <a:latin typeface="+mn-lt"/>
                <a:ea typeface="+mn-ea"/>
                <a:cs typeface="Times New Roman" panose="02020603050405020304"/>
                <a:sym typeface="+mn-ea"/>
              </a:rPr>
              <a:t>物体所占空间的大小叫做物体的</a:t>
            </a:r>
            <a:r>
              <a:rPr lang="zh-CN" sz="2000" b="1" kern="100" dirty="0">
                <a:solidFill>
                  <a:srgbClr val="1D41D5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/>
                <a:sym typeface="+mn-ea"/>
              </a:rPr>
              <a:t>体积</a:t>
            </a:r>
            <a:r>
              <a:rPr lang="zh-CN" sz="2000" b="1" kern="100" dirty="0">
                <a:solidFill>
                  <a:srgbClr val="1D41D5"/>
                </a:solidFill>
                <a:effectLst/>
                <a:latin typeface="+mn-lt"/>
                <a:ea typeface="+mn-ea"/>
                <a:cs typeface="Times New Roman" panose="02020603050405020304"/>
                <a:sym typeface="+mn-ea"/>
              </a:rPr>
              <a:t>。</a:t>
            </a:r>
            <a:endParaRPr lang="zh-CN" sz="2000" b="1" kern="100" dirty="0">
              <a:solidFill>
                <a:srgbClr val="1D41D5"/>
              </a:solidFill>
              <a:effectLst/>
              <a:latin typeface="+mn-lt"/>
              <a:ea typeface="+mn-ea"/>
              <a:cs typeface="Times New Roman" panose="02020603050405020304"/>
            </a:endParaRPr>
          </a:p>
          <a:p>
            <a:pPr algn="l" eaLnBrk="1" latinLnBrk="0" hangingPunct="1">
              <a:lnSpc>
                <a:spcPct val="120000"/>
              </a:lnSpc>
              <a:spcAft>
                <a:spcPts val="0"/>
              </a:spcAft>
            </a:pPr>
            <a:r>
              <a:rPr lang="zh-CN" sz="2000" b="1" kern="100" dirty="0">
                <a:solidFill>
                  <a:srgbClr val="1D41D5"/>
                </a:solidFill>
                <a:effectLst/>
                <a:latin typeface="+mn-lt"/>
                <a:ea typeface="+mn-ea"/>
                <a:cs typeface="Times New Roman" panose="02020603050405020304"/>
                <a:sym typeface="+mn-ea"/>
              </a:rPr>
              <a:t>容器所能容纳的物体的体积，叫做容器的</a:t>
            </a:r>
            <a:r>
              <a:rPr lang="zh-CN" sz="2000" b="1" kern="100" dirty="0">
                <a:solidFill>
                  <a:srgbClr val="1D41D5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/>
                <a:sym typeface="+mn-ea"/>
              </a:rPr>
              <a:t>容积</a:t>
            </a:r>
            <a:r>
              <a:rPr lang="zh-CN" sz="2000" b="1" kern="100" dirty="0">
                <a:solidFill>
                  <a:srgbClr val="1D41D5"/>
                </a:solidFill>
                <a:effectLst/>
                <a:latin typeface="+mn-lt"/>
                <a:ea typeface="+mn-ea"/>
                <a:cs typeface="Times New Roman" panose="02020603050405020304"/>
                <a:sym typeface="+mn-ea"/>
              </a:rPr>
              <a:t>。</a:t>
            </a:r>
            <a:endParaRPr lang="zh-CN" altLang="en-US" sz="2000" b="1" kern="100" dirty="0">
              <a:solidFill>
                <a:srgbClr val="1D41D5"/>
              </a:solidFill>
              <a:effectLst/>
              <a:latin typeface="+mn-lt"/>
              <a:ea typeface="+mn-ea"/>
              <a:cs typeface="Times New Roman" panose="02020603050405020304"/>
              <a:sym typeface="+mn-ea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6133465" y="1995805"/>
            <a:ext cx="1366520" cy="89154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>
              <a:lnSpc>
                <a:spcPct val="130000"/>
              </a:lnSpc>
              <a:spcAft>
                <a:spcPts val="0"/>
              </a:spcAft>
            </a:pPr>
            <a:r>
              <a:rPr lang="en-US" sz="2000" b="1" i="1" kern="100" dirty="0">
                <a:solidFill>
                  <a:srgbClr val="1D41D5"/>
                </a:solidFill>
                <a:effectLst/>
                <a:latin typeface="+mn-lt"/>
                <a:ea typeface="+mn-ea"/>
                <a:cs typeface="Times New Roman" panose="02020603050405020304"/>
                <a:sym typeface="+mn-ea"/>
              </a:rPr>
              <a:t>V</a:t>
            </a:r>
            <a:r>
              <a:rPr lang="zh-CN" sz="2000" b="1" kern="100" dirty="0">
                <a:solidFill>
                  <a:srgbClr val="1D41D5"/>
                </a:solidFill>
                <a:effectLst/>
                <a:latin typeface="+mn-lt"/>
                <a:ea typeface="+mn-ea"/>
                <a:cs typeface="Times New Roman" panose="02020603050405020304"/>
                <a:sym typeface="+mn-ea"/>
              </a:rPr>
              <a:t>＝</a:t>
            </a:r>
            <a:r>
              <a:rPr lang="en-US" sz="2000" b="1" i="1" kern="100" dirty="0" err="1">
                <a:solidFill>
                  <a:srgbClr val="1D41D5"/>
                </a:solidFill>
                <a:effectLst/>
                <a:latin typeface="+mn-lt"/>
                <a:ea typeface="+mn-ea"/>
                <a:cs typeface="Times New Roman" panose="02020603050405020304"/>
                <a:sym typeface="+mn-ea"/>
              </a:rPr>
              <a:t>abh</a:t>
            </a:r>
            <a:endParaRPr lang="zh-CN" sz="2000" b="1" i="1" kern="100" dirty="0">
              <a:solidFill>
                <a:srgbClr val="1D41D5"/>
              </a:solidFill>
              <a:effectLst/>
              <a:latin typeface="+mn-lt"/>
              <a:ea typeface="+mn-ea"/>
              <a:cs typeface="Times New Roman" panose="02020603050405020304"/>
            </a:endParaRPr>
          </a:p>
          <a:p>
            <a:pPr algn="ctr">
              <a:lnSpc>
                <a:spcPct val="130000"/>
              </a:lnSpc>
              <a:spcAft>
                <a:spcPts val="0"/>
              </a:spcAft>
            </a:pPr>
            <a:r>
              <a:rPr lang="en-US" sz="2000" b="1" i="1" kern="100">
                <a:solidFill>
                  <a:srgbClr val="1D41D5"/>
                </a:solidFill>
                <a:effectLst/>
                <a:latin typeface="+mn-lt"/>
                <a:ea typeface="+mn-ea"/>
                <a:cs typeface="Times New Roman" panose="02020603050405020304"/>
                <a:sym typeface="+mn-ea"/>
              </a:rPr>
              <a:t>V</a:t>
            </a:r>
            <a:r>
              <a:rPr lang="zh-CN" sz="2000" b="1" kern="100">
                <a:solidFill>
                  <a:srgbClr val="1D41D5"/>
                </a:solidFill>
                <a:effectLst/>
                <a:latin typeface="+mn-lt"/>
                <a:ea typeface="+mn-ea"/>
                <a:cs typeface="Times New Roman" panose="02020603050405020304"/>
                <a:sym typeface="+mn-ea"/>
              </a:rPr>
              <a:t>＝</a:t>
            </a:r>
            <a:r>
              <a:rPr lang="en-US" sz="2000" b="1" i="1" kern="100">
                <a:solidFill>
                  <a:srgbClr val="1D41D5"/>
                </a:solidFill>
                <a:effectLst/>
                <a:latin typeface="+mn-lt"/>
                <a:ea typeface="+mn-ea"/>
                <a:cs typeface="Times New Roman" panose="02020603050405020304"/>
                <a:sym typeface="+mn-ea"/>
              </a:rPr>
              <a:t>Sh</a:t>
            </a:r>
            <a:endParaRPr lang="en-US" altLang="en-US" sz="2000" b="1" i="1" kern="100">
              <a:solidFill>
                <a:srgbClr val="1D41D5"/>
              </a:solidFill>
              <a:effectLst/>
              <a:latin typeface="+mn-lt"/>
              <a:ea typeface="+mn-ea"/>
              <a:cs typeface="Times New Roman" panose="02020603050405020304"/>
              <a:sym typeface="+mn-ea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6082030" y="3507740"/>
            <a:ext cx="1435100" cy="89154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>
              <a:lnSpc>
                <a:spcPct val="130000"/>
              </a:lnSpc>
              <a:spcAft>
                <a:spcPts val="0"/>
              </a:spcAft>
            </a:pPr>
            <a:r>
              <a:rPr lang="en-US" sz="2000" b="1" i="1" kern="100" dirty="0">
                <a:solidFill>
                  <a:srgbClr val="1D41D5"/>
                </a:solidFill>
                <a:effectLst/>
                <a:latin typeface="+mn-lt"/>
                <a:ea typeface="+mn-ea"/>
                <a:cs typeface="Times New Roman" panose="02020603050405020304"/>
                <a:sym typeface="+mn-ea"/>
              </a:rPr>
              <a:t>V</a:t>
            </a:r>
            <a:r>
              <a:rPr lang="zh-CN" sz="2000" b="1" kern="100" dirty="0">
                <a:solidFill>
                  <a:srgbClr val="1D41D5"/>
                </a:solidFill>
                <a:effectLst/>
                <a:latin typeface="+mn-lt"/>
                <a:ea typeface="+mn-ea"/>
                <a:cs typeface="Times New Roman" panose="02020603050405020304"/>
                <a:sym typeface="+mn-ea"/>
              </a:rPr>
              <a:t>＝</a:t>
            </a:r>
            <a:r>
              <a:rPr lang="en-US" sz="2000" b="1" i="1" kern="100" dirty="0">
                <a:solidFill>
                  <a:srgbClr val="1D41D5"/>
                </a:solidFill>
                <a:effectLst/>
                <a:latin typeface="+mn-lt"/>
                <a:ea typeface="+mn-ea"/>
                <a:cs typeface="Times New Roman" panose="02020603050405020304"/>
                <a:sym typeface="+mn-ea"/>
              </a:rPr>
              <a:t>a</a:t>
            </a:r>
            <a:r>
              <a:rPr lang="en-US" sz="2000" b="1" kern="100" baseline="30000" dirty="0">
                <a:solidFill>
                  <a:srgbClr val="1D41D5"/>
                </a:solidFill>
                <a:effectLst/>
                <a:latin typeface="+mn-lt"/>
                <a:ea typeface="+mn-ea"/>
                <a:cs typeface="Times New Roman" panose="02020603050405020304"/>
                <a:sym typeface="+mn-ea"/>
              </a:rPr>
              <a:t>3</a:t>
            </a:r>
            <a:endParaRPr lang="zh-CN" sz="2000" b="1" kern="100" dirty="0">
              <a:solidFill>
                <a:srgbClr val="1D41D5"/>
              </a:solidFill>
              <a:effectLst/>
              <a:latin typeface="+mn-lt"/>
              <a:ea typeface="+mn-ea"/>
              <a:cs typeface="Times New Roman" panose="02020603050405020304"/>
            </a:endParaRPr>
          </a:p>
          <a:p>
            <a:pPr algn="ctr">
              <a:lnSpc>
                <a:spcPct val="130000"/>
              </a:lnSpc>
              <a:spcAft>
                <a:spcPts val="0"/>
              </a:spcAft>
            </a:pPr>
            <a:r>
              <a:rPr lang="en-US" sz="2000" b="1" i="1" kern="100" dirty="0">
                <a:solidFill>
                  <a:srgbClr val="1D41D5"/>
                </a:solidFill>
                <a:effectLst/>
                <a:latin typeface="+mn-lt"/>
                <a:ea typeface="+mn-ea"/>
                <a:cs typeface="Times New Roman" panose="02020603050405020304"/>
                <a:sym typeface="+mn-ea"/>
              </a:rPr>
              <a:t>V</a:t>
            </a:r>
            <a:r>
              <a:rPr lang="zh-CN" sz="2000" b="1" kern="100" dirty="0">
                <a:solidFill>
                  <a:srgbClr val="1D41D5"/>
                </a:solidFill>
                <a:effectLst/>
                <a:latin typeface="+mn-lt"/>
                <a:ea typeface="+mn-ea"/>
                <a:cs typeface="Times New Roman" panose="02020603050405020304"/>
                <a:sym typeface="+mn-ea"/>
              </a:rPr>
              <a:t>＝</a:t>
            </a:r>
            <a:r>
              <a:rPr lang="en-US" sz="2000" b="1" i="1" kern="100" dirty="0" err="1">
                <a:solidFill>
                  <a:srgbClr val="1D41D5"/>
                </a:solidFill>
                <a:effectLst/>
                <a:latin typeface="+mn-lt"/>
                <a:ea typeface="+mn-ea"/>
                <a:cs typeface="Times New Roman" panose="02020603050405020304"/>
                <a:sym typeface="+mn-ea"/>
              </a:rPr>
              <a:t>Sh</a:t>
            </a:r>
            <a:endParaRPr lang="en-US" altLang="en-US" sz="2000" b="1" i="1" kern="100" dirty="0" err="1">
              <a:solidFill>
                <a:srgbClr val="1D41D5"/>
              </a:solidFill>
              <a:effectLst/>
              <a:latin typeface="+mn-lt"/>
              <a:ea typeface="+mn-ea"/>
              <a:cs typeface="Times New Roman" panose="02020603050405020304"/>
              <a:sym typeface="+mn-ea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7428230" y="2232025"/>
            <a:ext cx="1470025" cy="20916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>
              <a:lnSpc>
                <a:spcPct val="130000"/>
              </a:lnSpc>
              <a:spcAft>
                <a:spcPts val="0"/>
              </a:spcAft>
            </a:pPr>
            <a:r>
              <a:rPr lang="zh-CN" sz="2000" b="1" kern="100">
                <a:solidFill>
                  <a:srgbClr val="1D41D5"/>
                </a:solidFill>
                <a:effectLst/>
                <a:latin typeface="+mn-lt"/>
                <a:ea typeface="+mn-ea"/>
                <a:cs typeface="Times New Roman" panose="02020603050405020304"/>
                <a:sym typeface="+mn-ea"/>
              </a:rPr>
              <a:t>立方厘米</a:t>
            </a:r>
            <a:endParaRPr lang="zh-CN" sz="2000" b="1" kern="100">
              <a:solidFill>
                <a:srgbClr val="1D41D5"/>
              </a:solidFill>
              <a:effectLst/>
              <a:latin typeface="+mn-lt"/>
              <a:ea typeface="+mn-ea"/>
              <a:cs typeface="Times New Roman" panose="02020603050405020304"/>
            </a:endParaRPr>
          </a:p>
          <a:p>
            <a:pPr algn="ctr">
              <a:lnSpc>
                <a:spcPct val="130000"/>
              </a:lnSpc>
              <a:spcAft>
                <a:spcPts val="0"/>
              </a:spcAft>
            </a:pPr>
            <a:r>
              <a:rPr lang="zh-CN" sz="2000" b="1" kern="100">
                <a:solidFill>
                  <a:srgbClr val="1D41D5"/>
                </a:solidFill>
                <a:effectLst/>
                <a:latin typeface="+mn-lt"/>
                <a:ea typeface="+mn-ea"/>
                <a:cs typeface="Times New Roman" panose="02020603050405020304"/>
                <a:sym typeface="+mn-ea"/>
              </a:rPr>
              <a:t>（毫升）、</a:t>
            </a:r>
            <a:endParaRPr lang="zh-CN" sz="2000" b="1" kern="100">
              <a:solidFill>
                <a:srgbClr val="1D41D5"/>
              </a:solidFill>
              <a:effectLst/>
              <a:latin typeface="+mn-lt"/>
              <a:ea typeface="+mn-ea"/>
              <a:cs typeface="Times New Roman" panose="02020603050405020304"/>
            </a:endParaRPr>
          </a:p>
          <a:p>
            <a:pPr algn="ctr">
              <a:lnSpc>
                <a:spcPct val="130000"/>
              </a:lnSpc>
              <a:spcAft>
                <a:spcPts val="0"/>
              </a:spcAft>
            </a:pPr>
            <a:r>
              <a:rPr lang="zh-CN" sz="2000" b="1" kern="100">
                <a:solidFill>
                  <a:srgbClr val="1D41D5"/>
                </a:solidFill>
                <a:effectLst/>
                <a:latin typeface="+mn-lt"/>
                <a:ea typeface="+mn-ea"/>
                <a:cs typeface="Times New Roman" panose="02020603050405020304"/>
                <a:sym typeface="+mn-ea"/>
              </a:rPr>
              <a:t>立方分米</a:t>
            </a:r>
            <a:endParaRPr lang="zh-CN" sz="2000" b="1" kern="100">
              <a:solidFill>
                <a:srgbClr val="1D41D5"/>
              </a:solidFill>
              <a:effectLst/>
              <a:latin typeface="+mn-lt"/>
              <a:ea typeface="+mn-ea"/>
              <a:cs typeface="Times New Roman" panose="02020603050405020304"/>
            </a:endParaRPr>
          </a:p>
          <a:p>
            <a:pPr algn="ctr">
              <a:lnSpc>
                <a:spcPct val="130000"/>
              </a:lnSpc>
              <a:spcAft>
                <a:spcPts val="0"/>
              </a:spcAft>
            </a:pPr>
            <a:r>
              <a:rPr lang="zh-CN" sz="2000" b="1" kern="100">
                <a:solidFill>
                  <a:srgbClr val="1D41D5"/>
                </a:solidFill>
                <a:effectLst/>
                <a:latin typeface="+mn-lt"/>
                <a:ea typeface="+mn-ea"/>
                <a:cs typeface="Times New Roman" panose="02020603050405020304"/>
                <a:sym typeface="+mn-ea"/>
              </a:rPr>
              <a:t>（升）、</a:t>
            </a:r>
            <a:endParaRPr lang="zh-CN" sz="2000" b="1" kern="100">
              <a:solidFill>
                <a:srgbClr val="1D41D5"/>
              </a:solidFill>
              <a:effectLst/>
              <a:latin typeface="+mn-lt"/>
              <a:ea typeface="+mn-ea"/>
              <a:cs typeface="Times New Roman" panose="02020603050405020304"/>
            </a:endParaRPr>
          </a:p>
          <a:p>
            <a:pPr algn="ctr">
              <a:lnSpc>
                <a:spcPct val="130000"/>
              </a:lnSpc>
              <a:spcAft>
                <a:spcPts val="0"/>
              </a:spcAft>
            </a:pPr>
            <a:r>
              <a:rPr lang="zh-CN" sz="2000" b="1" kern="100">
                <a:solidFill>
                  <a:srgbClr val="1D41D5"/>
                </a:solidFill>
                <a:effectLst/>
                <a:latin typeface="+mn-lt"/>
                <a:ea typeface="+mn-ea"/>
                <a:cs typeface="Times New Roman" panose="02020603050405020304"/>
                <a:sym typeface="+mn-ea"/>
              </a:rPr>
              <a:t>立方米</a:t>
            </a:r>
            <a:endParaRPr lang="zh-CN" altLang="en-US" sz="2000" b="1" kern="100">
              <a:solidFill>
                <a:srgbClr val="1D41D5"/>
              </a:solidFill>
              <a:effectLst/>
              <a:latin typeface="+mn-lt"/>
              <a:ea typeface="+mn-ea"/>
              <a:cs typeface="Times New Roman" panose="02020603050405020304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  <p:bldP spid="9" grpId="0"/>
      <p:bldP spid="9" grpId="1"/>
      <p:bldP spid="10" grpId="0"/>
      <p:bldP spid="10" grpId="1"/>
      <p:bldP spid="11" grpId="0"/>
      <p:bldP spid="11" grpId="1"/>
      <p:bldP spid="12" grpId="0"/>
      <p:bldP spid="12" grpId="1"/>
      <p:bldP spid="13" grpId="0"/>
      <p:bldP spid="13" grpId="1"/>
      <p:bldP spid="14" grpId="0"/>
      <p:bldP spid="14" grpId="1"/>
      <p:bldP spid="15" grpId="0"/>
      <p:bldP spid="15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554" name="组合 2"/>
          <p:cNvGrpSpPr/>
          <p:nvPr/>
        </p:nvGrpSpPr>
        <p:grpSpPr bwMode="auto">
          <a:xfrm>
            <a:off x="251460" y="160973"/>
            <a:ext cx="3382963" cy="578167"/>
            <a:chOff x="831851" y="126683"/>
            <a:chExt cx="3382362" cy="578167"/>
          </a:xfrm>
        </p:grpSpPr>
        <p:grpSp>
          <p:nvGrpSpPr>
            <p:cNvPr id="23604" name="组合 1"/>
            <p:cNvGrpSpPr/>
            <p:nvPr/>
          </p:nvGrpSpPr>
          <p:grpSpPr bwMode="auto">
            <a:xfrm>
              <a:off x="831851" y="136526"/>
              <a:ext cx="3382362" cy="568324"/>
              <a:chOff x="831851" y="136526"/>
              <a:chExt cx="3382362" cy="568324"/>
            </a:xfrm>
          </p:grpSpPr>
          <p:pic>
            <p:nvPicPr>
              <p:cNvPr id="23606" name="图片 2"/>
              <p:cNvPicPr>
                <a:picLocks noChangeAspect="1" noChangeArrowheads="1"/>
              </p:cNvPicPr>
              <p:nvPr/>
            </p:nvPicPr>
            <p:blipFill>
              <a:blip r:embed="rId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2318" r="-1851"/>
              <a:stretch>
                <a:fillRect/>
              </a:stretch>
            </p:blipFill>
            <p:spPr bwMode="auto">
              <a:xfrm>
                <a:off x="2486025" y="136526"/>
                <a:ext cx="1728188" cy="56832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07" name="图片 2"/>
              <p:cNvPicPr>
                <a:picLocks noChangeAspect="1" noChangeArrowheads="1"/>
              </p:cNvPicPr>
              <p:nvPr/>
            </p:nvPicPr>
            <p:blipFill>
              <a:blip r:embed="rId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71730"/>
              <a:stretch>
                <a:fillRect/>
              </a:stretch>
            </p:blipFill>
            <p:spPr bwMode="auto">
              <a:xfrm>
                <a:off x="831851" y="136526"/>
                <a:ext cx="1654174" cy="56832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23605" name="矩形 1"/>
            <p:cNvSpPr>
              <a:spLocks noChangeArrowheads="1"/>
            </p:cNvSpPr>
            <p:nvPr/>
          </p:nvSpPr>
          <p:spPr bwMode="auto">
            <a:xfrm>
              <a:off x="1010254" y="126683"/>
              <a:ext cx="2924290" cy="5219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2800" b="1">
                  <a:latin typeface="黑体" panose="02010609060101010101" pitchFamily="49" charset="-122"/>
                  <a:ea typeface="黑体" panose="02010609060101010101" pitchFamily="49" charset="-122"/>
                </a:rPr>
                <a:t>三、内化理解</a:t>
              </a:r>
              <a:endParaRPr lang="zh-CN" altLang="en-US" sz="2800" b="1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37" name="矩形 36"/>
          <p:cNvSpPr/>
          <p:nvPr/>
        </p:nvSpPr>
        <p:spPr bwMode="auto">
          <a:xfrm>
            <a:off x="6081078" y="1878648"/>
            <a:ext cx="1557337" cy="1411287"/>
          </a:xfrm>
          <a:prstGeom prst="rect">
            <a:avLst/>
          </a:prstGeom>
          <a:solidFill>
            <a:srgbClr val="00B0F0">
              <a:alpha val="40000"/>
            </a:srgbClr>
          </a:solidFill>
          <a:ln w="19050">
            <a:noFill/>
            <a:miter lim="800000"/>
          </a:ln>
        </p:spPr>
        <p:txBody>
          <a:bodyPr anchor="ctr">
            <a:spAutoFit/>
          </a:bodyPr>
          <a:lstStyle/>
          <a:p>
            <a:pPr algn="ctr">
              <a:defRPr/>
            </a:pPr>
            <a:endParaRPr lang="zh-CN" altLang="en-US" sz="3200" b="1" dirty="0"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38" name="平行四边形 37"/>
          <p:cNvSpPr/>
          <p:nvPr/>
        </p:nvSpPr>
        <p:spPr bwMode="auto">
          <a:xfrm rot="5400000" flipV="1">
            <a:off x="4896009" y="2579529"/>
            <a:ext cx="1876425" cy="465137"/>
          </a:xfrm>
          <a:prstGeom prst="parallelogram">
            <a:avLst>
              <a:gd name="adj" fmla="val 100000"/>
            </a:avLst>
          </a:prstGeom>
          <a:solidFill>
            <a:srgbClr val="00B0F0">
              <a:alpha val="40000"/>
            </a:srgbClr>
          </a:solidFill>
          <a:ln w="19050">
            <a:noFill/>
            <a:miter lim="800000"/>
          </a:ln>
        </p:spPr>
        <p:txBody>
          <a:bodyPr anchor="ctr">
            <a:spAutoFit/>
          </a:bodyPr>
          <a:lstStyle/>
          <a:p>
            <a:pPr algn="ctr">
              <a:defRPr/>
            </a:pPr>
            <a:endParaRPr lang="zh-CN" altLang="en-US" sz="3200" b="1" dirty="0"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39" name="平行四边形 38"/>
          <p:cNvSpPr/>
          <p:nvPr/>
        </p:nvSpPr>
        <p:spPr bwMode="auto">
          <a:xfrm>
            <a:off x="1103948" y="3299460"/>
            <a:ext cx="3317875" cy="465138"/>
          </a:xfrm>
          <a:prstGeom prst="parallelogram">
            <a:avLst>
              <a:gd name="adj" fmla="val 100763"/>
            </a:avLst>
          </a:prstGeom>
          <a:solidFill>
            <a:srgbClr val="92D050">
              <a:alpha val="40000"/>
            </a:srgbClr>
          </a:solidFill>
          <a:ln w="19050">
            <a:noFill/>
            <a:miter lim="800000"/>
          </a:ln>
        </p:spPr>
        <p:txBody>
          <a:bodyPr anchor="ctr">
            <a:spAutoFit/>
          </a:bodyPr>
          <a:lstStyle/>
          <a:p>
            <a:pPr algn="ctr">
              <a:defRPr/>
            </a:pPr>
            <a:endParaRPr lang="zh-CN" altLang="en-US" sz="3200" b="1" dirty="0"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40" name="矩形 39"/>
          <p:cNvSpPr/>
          <p:nvPr/>
        </p:nvSpPr>
        <p:spPr bwMode="auto">
          <a:xfrm>
            <a:off x="1583373" y="1865948"/>
            <a:ext cx="2849562" cy="1411287"/>
          </a:xfrm>
          <a:prstGeom prst="rect">
            <a:avLst/>
          </a:prstGeom>
          <a:solidFill>
            <a:srgbClr val="FFB3B5">
              <a:alpha val="40000"/>
            </a:srgbClr>
          </a:solidFill>
          <a:ln w="19050">
            <a:noFill/>
            <a:miter lim="800000"/>
          </a:ln>
        </p:spPr>
        <p:txBody>
          <a:bodyPr anchor="ctr">
            <a:spAutoFit/>
          </a:bodyPr>
          <a:lstStyle/>
          <a:p>
            <a:pPr algn="ctr">
              <a:defRPr/>
            </a:pPr>
            <a:endParaRPr lang="zh-CN" altLang="en-US" sz="3200" b="1" dirty="0"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41" name="平行四边形 40"/>
          <p:cNvSpPr/>
          <p:nvPr/>
        </p:nvSpPr>
        <p:spPr bwMode="auto">
          <a:xfrm rot="5400000" flipV="1">
            <a:off x="399892" y="2593816"/>
            <a:ext cx="1852612" cy="447675"/>
          </a:xfrm>
          <a:prstGeom prst="parallelogram">
            <a:avLst>
              <a:gd name="adj" fmla="val 100000"/>
            </a:avLst>
          </a:prstGeom>
          <a:solidFill>
            <a:srgbClr val="00B0F0">
              <a:alpha val="40000"/>
            </a:srgbClr>
          </a:solidFill>
          <a:ln w="19050">
            <a:noFill/>
            <a:miter lim="800000"/>
          </a:ln>
        </p:spPr>
        <p:txBody>
          <a:bodyPr anchor="ctr">
            <a:spAutoFit/>
          </a:bodyPr>
          <a:lstStyle/>
          <a:p>
            <a:pPr algn="ctr">
              <a:defRPr/>
            </a:pPr>
            <a:endParaRPr lang="zh-CN" altLang="en-US" sz="3200" b="1" dirty="0">
              <a:latin typeface="+mn-lt"/>
              <a:ea typeface="黑体" panose="02010609060101010101" pitchFamily="49" charset="-122"/>
            </a:endParaRPr>
          </a:p>
        </p:txBody>
      </p:sp>
      <p:grpSp>
        <p:nvGrpSpPr>
          <p:cNvPr id="23561" name="组合 16"/>
          <p:cNvGrpSpPr/>
          <p:nvPr/>
        </p:nvGrpSpPr>
        <p:grpSpPr bwMode="auto">
          <a:xfrm>
            <a:off x="1083310" y="1853248"/>
            <a:ext cx="3352800" cy="1924050"/>
            <a:chOff x="1666081" y="828675"/>
            <a:chExt cx="3352800" cy="1924050"/>
          </a:xfrm>
        </p:grpSpPr>
        <p:sp>
          <p:nvSpPr>
            <p:cNvPr id="44" name="立方体 43"/>
            <p:cNvSpPr/>
            <p:nvPr/>
          </p:nvSpPr>
          <p:spPr bwMode="auto">
            <a:xfrm>
              <a:off x="1666081" y="828675"/>
              <a:ext cx="3352800" cy="1924050"/>
            </a:xfrm>
            <a:prstGeom prst="cube">
              <a:avLst/>
            </a:prstGeom>
            <a:noFill/>
            <a:ln w="19050">
              <a:solidFill>
                <a:srgbClr val="3399FF"/>
              </a:solidFill>
              <a:miter lim="800000"/>
            </a:ln>
          </p:spPr>
          <p:txBody>
            <a:bodyPr anchor="ctr">
              <a:spAutoFit/>
            </a:bodyPr>
            <a:lstStyle/>
            <a:p>
              <a:pPr algn="ctr">
                <a:defRPr/>
              </a:pPr>
              <a:endParaRPr lang="zh-CN" altLang="en-US" sz="3200" b="1" dirty="0">
                <a:latin typeface="+mn-lt"/>
                <a:ea typeface="黑体" panose="02010609060101010101" pitchFamily="49" charset="-122"/>
              </a:endParaRPr>
            </a:p>
          </p:txBody>
        </p:sp>
        <p:cxnSp>
          <p:nvCxnSpPr>
            <p:cNvPr id="45" name="直接连接符 44"/>
            <p:cNvCxnSpPr/>
            <p:nvPr/>
          </p:nvCxnSpPr>
          <p:spPr>
            <a:xfrm>
              <a:off x="2150269" y="828675"/>
              <a:ext cx="0" cy="1438275"/>
            </a:xfrm>
            <a:prstGeom prst="line">
              <a:avLst/>
            </a:prstGeom>
            <a:ln w="19050">
              <a:solidFill>
                <a:srgbClr val="3399FF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直接连接符 45"/>
            <p:cNvCxnSpPr/>
            <p:nvPr/>
          </p:nvCxnSpPr>
          <p:spPr>
            <a:xfrm flipH="1">
              <a:off x="1669256" y="2270125"/>
              <a:ext cx="479425" cy="473075"/>
            </a:xfrm>
            <a:prstGeom prst="line">
              <a:avLst/>
            </a:prstGeom>
            <a:ln w="19050">
              <a:solidFill>
                <a:srgbClr val="3399FF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直接连接符 46"/>
            <p:cNvCxnSpPr/>
            <p:nvPr/>
          </p:nvCxnSpPr>
          <p:spPr>
            <a:xfrm flipH="1" flipV="1">
              <a:off x="2150269" y="2266950"/>
              <a:ext cx="2868612" cy="3175"/>
            </a:xfrm>
            <a:prstGeom prst="line">
              <a:avLst/>
            </a:prstGeom>
            <a:ln w="19050">
              <a:solidFill>
                <a:srgbClr val="3399FF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562" name="组合 20"/>
          <p:cNvGrpSpPr/>
          <p:nvPr/>
        </p:nvGrpSpPr>
        <p:grpSpPr bwMode="auto">
          <a:xfrm>
            <a:off x="5593715" y="1856423"/>
            <a:ext cx="2058988" cy="1924050"/>
            <a:chOff x="5771356" y="828675"/>
            <a:chExt cx="2058194" cy="1924050"/>
          </a:xfrm>
        </p:grpSpPr>
        <p:sp>
          <p:nvSpPr>
            <p:cNvPr id="49" name="立方体 48"/>
            <p:cNvSpPr/>
            <p:nvPr/>
          </p:nvSpPr>
          <p:spPr bwMode="auto">
            <a:xfrm>
              <a:off x="5771356" y="828675"/>
              <a:ext cx="2058194" cy="1924050"/>
            </a:xfrm>
            <a:prstGeom prst="cube">
              <a:avLst/>
            </a:prstGeom>
            <a:noFill/>
            <a:ln w="19050">
              <a:solidFill>
                <a:srgbClr val="3399FF"/>
              </a:solidFill>
              <a:miter lim="800000"/>
            </a:ln>
          </p:spPr>
          <p:txBody>
            <a:bodyPr anchor="ctr">
              <a:spAutoFit/>
            </a:bodyPr>
            <a:lstStyle/>
            <a:p>
              <a:pPr algn="ctr">
                <a:defRPr/>
              </a:pPr>
              <a:endParaRPr lang="zh-CN" altLang="en-US" sz="3200" b="1" dirty="0">
                <a:latin typeface="+mn-lt"/>
                <a:ea typeface="黑体" panose="02010609060101010101" pitchFamily="49" charset="-122"/>
              </a:endParaRPr>
            </a:p>
          </p:txBody>
        </p:sp>
        <p:cxnSp>
          <p:nvCxnSpPr>
            <p:cNvPr id="50" name="直接连接符 49"/>
            <p:cNvCxnSpPr/>
            <p:nvPr/>
          </p:nvCxnSpPr>
          <p:spPr>
            <a:xfrm>
              <a:off x="6258531" y="830262"/>
              <a:ext cx="0" cy="1438275"/>
            </a:xfrm>
            <a:prstGeom prst="line">
              <a:avLst/>
            </a:prstGeom>
            <a:ln w="19050">
              <a:solidFill>
                <a:srgbClr val="3399FF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直接连接符 50"/>
            <p:cNvCxnSpPr/>
            <p:nvPr/>
          </p:nvCxnSpPr>
          <p:spPr>
            <a:xfrm flipH="1">
              <a:off x="5779291" y="2271712"/>
              <a:ext cx="479240" cy="473075"/>
            </a:xfrm>
            <a:prstGeom prst="line">
              <a:avLst/>
            </a:prstGeom>
            <a:ln w="19050">
              <a:solidFill>
                <a:srgbClr val="3399FF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直接连接符 51"/>
            <p:cNvCxnSpPr/>
            <p:nvPr/>
          </p:nvCxnSpPr>
          <p:spPr>
            <a:xfrm flipH="1">
              <a:off x="6258531" y="2266950"/>
              <a:ext cx="1571019" cy="0"/>
            </a:xfrm>
            <a:prstGeom prst="line">
              <a:avLst/>
            </a:prstGeom>
            <a:ln w="19050">
              <a:solidFill>
                <a:srgbClr val="3399FF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55" name="直接连接符 54"/>
          <p:cNvCxnSpPr/>
          <p:nvPr/>
        </p:nvCxnSpPr>
        <p:spPr>
          <a:xfrm flipH="1">
            <a:off x="1569085" y="3291523"/>
            <a:ext cx="2868613" cy="0"/>
          </a:xfrm>
          <a:prstGeom prst="line">
            <a:avLst/>
          </a:prstGeom>
          <a:ln w="28575">
            <a:solidFill>
              <a:srgbClr val="3E869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直接连接符 56"/>
          <p:cNvCxnSpPr/>
          <p:nvPr/>
        </p:nvCxnSpPr>
        <p:spPr>
          <a:xfrm>
            <a:off x="1569085" y="1867535"/>
            <a:ext cx="0" cy="1438275"/>
          </a:xfrm>
          <a:prstGeom prst="line">
            <a:avLst/>
          </a:prstGeom>
          <a:ln w="381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直接连接符 60"/>
          <p:cNvCxnSpPr/>
          <p:nvPr/>
        </p:nvCxnSpPr>
        <p:spPr>
          <a:xfrm flipH="1">
            <a:off x="1089660" y="3297873"/>
            <a:ext cx="479425" cy="473075"/>
          </a:xfrm>
          <a:prstGeom prst="line">
            <a:avLst/>
          </a:prstGeom>
          <a:ln w="38100">
            <a:solidFill>
              <a:srgbClr val="6600CC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直接连接符 64"/>
          <p:cNvCxnSpPr/>
          <p:nvPr/>
        </p:nvCxnSpPr>
        <p:spPr>
          <a:xfrm>
            <a:off x="5593715" y="2342198"/>
            <a:ext cx="0" cy="1438275"/>
          </a:xfrm>
          <a:prstGeom prst="line">
            <a:avLst/>
          </a:prstGeom>
          <a:ln w="28575">
            <a:solidFill>
              <a:srgbClr val="FF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直接连接符 65"/>
          <p:cNvCxnSpPr/>
          <p:nvPr/>
        </p:nvCxnSpPr>
        <p:spPr>
          <a:xfrm>
            <a:off x="7178040" y="2342198"/>
            <a:ext cx="0" cy="1438275"/>
          </a:xfrm>
          <a:prstGeom prst="line">
            <a:avLst/>
          </a:prstGeom>
          <a:ln w="28575">
            <a:solidFill>
              <a:srgbClr val="FF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直接连接符 66"/>
          <p:cNvCxnSpPr/>
          <p:nvPr/>
        </p:nvCxnSpPr>
        <p:spPr>
          <a:xfrm>
            <a:off x="7652703" y="1856423"/>
            <a:ext cx="0" cy="1438275"/>
          </a:xfrm>
          <a:prstGeom prst="line">
            <a:avLst/>
          </a:prstGeom>
          <a:ln w="28575">
            <a:solidFill>
              <a:srgbClr val="FF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直接连接符 67"/>
          <p:cNvCxnSpPr/>
          <p:nvPr/>
        </p:nvCxnSpPr>
        <p:spPr>
          <a:xfrm>
            <a:off x="6081078" y="1870710"/>
            <a:ext cx="0" cy="1438275"/>
          </a:xfrm>
          <a:prstGeom prst="line">
            <a:avLst/>
          </a:prstGeom>
          <a:ln w="28575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直接连接符 68"/>
          <p:cNvCxnSpPr/>
          <p:nvPr/>
        </p:nvCxnSpPr>
        <p:spPr>
          <a:xfrm flipH="1">
            <a:off x="5593715" y="3770948"/>
            <a:ext cx="1584325" cy="0"/>
          </a:xfrm>
          <a:prstGeom prst="line">
            <a:avLst/>
          </a:prstGeom>
          <a:ln w="28575">
            <a:solidFill>
              <a:srgbClr val="FF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直接连接符 69"/>
          <p:cNvCxnSpPr/>
          <p:nvPr/>
        </p:nvCxnSpPr>
        <p:spPr>
          <a:xfrm flipH="1">
            <a:off x="5601653" y="2337435"/>
            <a:ext cx="1584325" cy="0"/>
          </a:xfrm>
          <a:prstGeom prst="line">
            <a:avLst/>
          </a:prstGeom>
          <a:ln w="28575">
            <a:solidFill>
              <a:srgbClr val="FF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直接连接符 70"/>
          <p:cNvCxnSpPr/>
          <p:nvPr/>
        </p:nvCxnSpPr>
        <p:spPr>
          <a:xfrm flipH="1">
            <a:off x="6074728" y="1856423"/>
            <a:ext cx="1584325" cy="0"/>
          </a:xfrm>
          <a:prstGeom prst="line">
            <a:avLst/>
          </a:prstGeom>
          <a:ln w="28575">
            <a:solidFill>
              <a:srgbClr val="FF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直接连接符 71"/>
          <p:cNvCxnSpPr/>
          <p:nvPr/>
        </p:nvCxnSpPr>
        <p:spPr>
          <a:xfrm flipH="1">
            <a:off x="6081078" y="3302635"/>
            <a:ext cx="1584325" cy="0"/>
          </a:xfrm>
          <a:prstGeom prst="line">
            <a:avLst/>
          </a:prstGeom>
          <a:ln w="28575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直接连接符 72"/>
          <p:cNvCxnSpPr/>
          <p:nvPr/>
        </p:nvCxnSpPr>
        <p:spPr>
          <a:xfrm flipH="1">
            <a:off x="7185978" y="3294698"/>
            <a:ext cx="479425" cy="473075"/>
          </a:xfrm>
          <a:prstGeom prst="line">
            <a:avLst/>
          </a:prstGeom>
          <a:ln w="28575">
            <a:solidFill>
              <a:srgbClr val="FF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直接连接符 73"/>
          <p:cNvCxnSpPr/>
          <p:nvPr/>
        </p:nvCxnSpPr>
        <p:spPr>
          <a:xfrm flipH="1">
            <a:off x="7165340" y="1869123"/>
            <a:ext cx="479425" cy="473075"/>
          </a:xfrm>
          <a:prstGeom prst="line">
            <a:avLst/>
          </a:prstGeom>
          <a:ln w="28575">
            <a:solidFill>
              <a:srgbClr val="FF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直接连接符 74"/>
          <p:cNvCxnSpPr/>
          <p:nvPr/>
        </p:nvCxnSpPr>
        <p:spPr>
          <a:xfrm flipH="1">
            <a:off x="5595303" y="1854835"/>
            <a:ext cx="479425" cy="473075"/>
          </a:xfrm>
          <a:prstGeom prst="line">
            <a:avLst/>
          </a:prstGeom>
          <a:ln w="28575">
            <a:solidFill>
              <a:srgbClr val="FF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直接连接符 75"/>
          <p:cNvCxnSpPr/>
          <p:nvPr/>
        </p:nvCxnSpPr>
        <p:spPr>
          <a:xfrm flipH="1">
            <a:off x="5608003" y="3294698"/>
            <a:ext cx="479425" cy="473075"/>
          </a:xfrm>
          <a:prstGeom prst="line">
            <a:avLst/>
          </a:prstGeom>
          <a:ln w="28575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平行四边形 76"/>
          <p:cNvSpPr/>
          <p:nvPr/>
        </p:nvSpPr>
        <p:spPr bwMode="auto">
          <a:xfrm rot="5400000" flipV="1">
            <a:off x="3279299" y="2591594"/>
            <a:ext cx="1852613" cy="447675"/>
          </a:xfrm>
          <a:prstGeom prst="parallelogram">
            <a:avLst>
              <a:gd name="adj" fmla="val 100000"/>
            </a:avLst>
          </a:prstGeom>
          <a:solidFill>
            <a:srgbClr val="00B0F0">
              <a:alpha val="70000"/>
            </a:srgbClr>
          </a:solidFill>
          <a:ln w="19050">
            <a:noFill/>
            <a:miter lim="800000"/>
          </a:ln>
        </p:spPr>
        <p:txBody>
          <a:bodyPr anchor="ctr">
            <a:spAutoFit/>
          </a:bodyPr>
          <a:lstStyle/>
          <a:p>
            <a:pPr algn="ctr">
              <a:defRPr/>
            </a:pPr>
            <a:endParaRPr lang="zh-CN" altLang="en-US" sz="3200" b="1" dirty="0"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78" name="平行四边形 77"/>
          <p:cNvSpPr/>
          <p:nvPr/>
        </p:nvSpPr>
        <p:spPr bwMode="auto">
          <a:xfrm>
            <a:off x="1122680" y="1851978"/>
            <a:ext cx="3319463" cy="465137"/>
          </a:xfrm>
          <a:prstGeom prst="parallelogram">
            <a:avLst>
              <a:gd name="adj" fmla="val 100763"/>
            </a:avLst>
          </a:prstGeom>
          <a:solidFill>
            <a:srgbClr val="92D050">
              <a:alpha val="70000"/>
            </a:srgbClr>
          </a:solidFill>
          <a:ln w="19050">
            <a:noFill/>
            <a:miter lim="800000"/>
          </a:ln>
        </p:spPr>
        <p:txBody>
          <a:bodyPr anchor="ctr">
            <a:spAutoFit/>
          </a:bodyPr>
          <a:lstStyle/>
          <a:p>
            <a:pPr algn="ctr">
              <a:defRPr/>
            </a:pPr>
            <a:endParaRPr lang="zh-CN" altLang="en-US" sz="3200" b="1" dirty="0"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79" name="平行四边形 78"/>
          <p:cNvSpPr/>
          <p:nvPr/>
        </p:nvSpPr>
        <p:spPr bwMode="auto">
          <a:xfrm>
            <a:off x="5651183" y="3285490"/>
            <a:ext cx="2019300" cy="465138"/>
          </a:xfrm>
          <a:prstGeom prst="parallelogram">
            <a:avLst>
              <a:gd name="adj" fmla="val 100763"/>
            </a:avLst>
          </a:prstGeom>
          <a:solidFill>
            <a:srgbClr val="00B0F0">
              <a:alpha val="40000"/>
            </a:srgbClr>
          </a:solidFill>
          <a:ln w="19050">
            <a:noFill/>
            <a:miter lim="800000"/>
          </a:ln>
        </p:spPr>
        <p:txBody>
          <a:bodyPr anchor="ctr">
            <a:spAutoFit/>
          </a:bodyPr>
          <a:lstStyle/>
          <a:p>
            <a:pPr algn="ctr">
              <a:defRPr/>
            </a:pPr>
            <a:endParaRPr lang="zh-CN" altLang="en-US" sz="3200" b="1" dirty="0"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80" name="平行四边形 79"/>
          <p:cNvSpPr/>
          <p:nvPr/>
        </p:nvSpPr>
        <p:spPr bwMode="auto">
          <a:xfrm>
            <a:off x="5614353" y="1853883"/>
            <a:ext cx="2020887" cy="465137"/>
          </a:xfrm>
          <a:prstGeom prst="parallelogram">
            <a:avLst>
              <a:gd name="adj" fmla="val 100763"/>
            </a:avLst>
          </a:prstGeom>
          <a:solidFill>
            <a:srgbClr val="00B0F0">
              <a:alpha val="70000"/>
            </a:srgbClr>
          </a:solidFill>
          <a:ln w="19050">
            <a:noFill/>
            <a:miter lim="800000"/>
          </a:ln>
        </p:spPr>
        <p:txBody>
          <a:bodyPr anchor="ctr">
            <a:spAutoFit/>
          </a:bodyPr>
          <a:lstStyle/>
          <a:p>
            <a:pPr algn="ctr">
              <a:defRPr/>
            </a:pPr>
            <a:endParaRPr lang="zh-CN" altLang="en-US" sz="3200" b="1" dirty="0"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81" name="平行四边形 80"/>
          <p:cNvSpPr/>
          <p:nvPr/>
        </p:nvSpPr>
        <p:spPr bwMode="auto">
          <a:xfrm rot="5400000" flipV="1">
            <a:off x="6482068" y="2586583"/>
            <a:ext cx="1890000" cy="450000"/>
          </a:xfrm>
          <a:prstGeom prst="parallelogram">
            <a:avLst>
              <a:gd name="adj" fmla="val 100000"/>
            </a:avLst>
          </a:prstGeom>
          <a:solidFill>
            <a:srgbClr val="00B0F0">
              <a:alpha val="70000"/>
            </a:srgbClr>
          </a:solidFill>
          <a:ln w="19050">
            <a:noFill/>
            <a:miter lim="800000"/>
          </a:ln>
        </p:spPr>
        <p:txBody>
          <a:bodyPr anchor="ctr">
            <a:spAutoFit/>
          </a:bodyPr>
          <a:lstStyle/>
          <a:p>
            <a:pPr algn="ctr">
              <a:defRPr/>
            </a:pPr>
            <a:endParaRPr lang="zh-CN" altLang="en-US" sz="3200" b="1" dirty="0"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82" name="矩形 81"/>
          <p:cNvSpPr/>
          <p:nvPr/>
        </p:nvSpPr>
        <p:spPr bwMode="auto">
          <a:xfrm>
            <a:off x="5606733" y="2347595"/>
            <a:ext cx="1566000" cy="1411288"/>
          </a:xfrm>
          <a:prstGeom prst="rect">
            <a:avLst/>
          </a:prstGeom>
          <a:solidFill>
            <a:srgbClr val="00B0F0">
              <a:alpha val="70000"/>
            </a:srgbClr>
          </a:solidFill>
          <a:ln w="19050">
            <a:noFill/>
            <a:miter lim="800000"/>
          </a:ln>
        </p:spPr>
        <p:txBody>
          <a:bodyPr anchor="ctr">
            <a:spAutoFit/>
          </a:bodyPr>
          <a:lstStyle/>
          <a:p>
            <a:pPr algn="ctr">
              <a:defRPr/>
            </a:pPr>
            <a:endParaRPr lang="zh-CN" altLang="en-US" sz="3200" b="1" dirty="0"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42" name="矩形 41"/>
          <p:cNvSpPr/>
          <p:nvPr/>
        </p:nvSpPr>
        <p:spPr bwMode="auto">
          <a:xfrm>
            <a:off x="1115060" y="2349500"/>
            <a:ext cx="2844000" cy="1411288"/>
          </a:xfrm>
          <a:prstGeom prst="rect">
            <a:avLst/>
          </a:prstGeom>
          <a:solidFill>
            <a:srgbClr val="FFB3B5">
              <a:alpha val="70000"/>
            </a:srgbClr>
          </a:solidFill>
          <a:ln w="19050">
            <a:noFill/>
            <a:miter lim="800000"/>
          </a:ln>
        </p:spPr>
        <p:txBody>
          <a:bodyPr anchor="ctr">
            <a:spAutoFit/>
          </a:bodyPr>
          <a:lstStyle/>
          <a:p>
            <a:pPr algn="ctr">
              <a:defRPr/>
            </a:pPr>
            <a:endParaRPr lang="zh-CN" altLang="en-US" sz="3200" b="1" dirty="0"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669540" y="4199890"/>
            <a:ext cx="3831590" cy="5708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lnSpc>
                <a:spcPct val="130000"/>
              </a:lnSpc>
              <a:defRPr/>
            </a:pPr>
            <a:r>
              <a:rPr lang="en-US" altLang="en-US" sz="2400" b="1" kern="100">
                <a:effectLst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教材P42页的图</a:t>
            </a:r>
            <a:endParaRPr lang="zh-CN" altLang="en-US" sz="2400" b="1" kern="100">
              <a:effectLst/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27355" y="922020"/>
            <a:ext cx="7792720" cy="5708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eaLnBrk="1" latinLnBrk="0" hangingPunct="1">
              <a:lnSpc>
                <a:spcPct val="130000"/>
              </a:lnSpc>
            </a:pPr>
            <a:r>
              <a:rPr lang="en-US" altLang="en-US" sz="2400" b="1" kern="100">
                <a:effectLst/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你能在图中分别标出长度相等的棱、大小相等的面吗?</a:t>
            </a:r>
            <a:endParaRPr lang="en-US" altLang="en-US" sz="2400" b="1" kern="100">
              <a:effectLst/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  <a:sym typeface="+mn-ea"/>
            </a:endParaRPr>
          </a:p>
        </p:txBody>
      </p:sp>
      <p:cxnSp>
        <p:nvCxnSpPr>
          <p:cNvPr id="54" name="直接连接符 53"/>
          <p:cNvCxnSpPr/>
          <p:nvPr/>
        </p:nvCxnSpPr>
        <p:spPr>
          <a:xfrm flipH="1">
            <a:off x="1088073" y="2329498"/>
            <a:ext cx="2868612" cy="0"/>
          </a:xfrm>
          <a:prstGeom prst="line">
            <a:avLst/>
          </a:prstGeom>
          <a:ln w="28575">
            <a:solidFill>
              <a:srgbClr val="3E8696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直接连接符 58"/>
          <p:cNvCxnSpPr/>
          <p:nvPr/>
        </p:nvCxnSpPr>
        <p:spPr>
          <a:xfrm>
            <a:off x="3958273" y="2331085"/>
            <a:ext cx="0" cy="1438275"/>
          </a:xfrm>
          <a:prstGeom prst="line">
            <a:avLst/>
          </a:prstGeom>
          <a:ln w="38100">
            <a:solidFill>
              <a:srgbClr val="FF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直接连接符 52"/>
          <p:cNvCxnSpPr/>
          <p:nvPr/>
        </p:nvCxnSpPr>
        <p:spPr>
          <a:xfrm flipH="1">
            <a:off x="1083310" y="3777298"/>
            <a:ext cx="2870200" cy="0"/>
          </a:xfrm>
          <a:prstGeom prst="line">
            <a:avLst/>
          </a:prstGeom>
          <a:ln w="28575">
            <a:solidFill>
              <a:srgbClr val="3E8696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直接连接符 57"/>
          <p:cNvCxnSpPr/>
          <p:nvPr/>
        </p:nvCxnSpPr>
        <p:spPr>
          <a:xfrm>
            <a:off x="1083310" y="2331085"/>
            <a:ext cx="0" cy="1438275"/>
          </a:xfrm>
          <a:prstGeom prst="line">
            <a:avLst/>
          </a:prstGeom>
          <a:ln w="38100">
            <a:solidFill>
              <a:srgbClr val="FF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直接连接符 59"/>
          <p:cNvCxnSpPr/>
          <p:nvPr/>
        </p:nvCxnSpPr>
        <p:spPr>
          <a:xfrm>
            <a:off x="4436110" y="1853248"/>
            <a:ext cx="0" cy="1438275"/>
          </a:xfrm>
          <a:prstGeom prst="line">
            <a:avLst/>
          </a:prstGeom>
          <a:ln w="38100">
            <a:solidFill>
              <a:srgbClr val="FF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直接连接符 61"/>
          <p:cNvCxnSpPr/>
          <p:nvPr/>
        </p:nvCxnSpPr>
        <p:spPr>
          <a:xfrm flipH="1">
            <a:off x="3961448" y="3297873"/>
            <a:ext cx="479425" cy="473075"/>
          </a:xfrm>
          <a:prstGeom prst="line">
            <a:avLst/>
          </a:prstGeom>
          <a:ln w="38100">
            <a:solidFill>
              <a:srgbClr val="6600CC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直接连接符 62"/>
          <p:cNvCxnSpPr/>
          <p:nvPr/>
        </p:nvCxnSpPr>
        <p:spPr>
          <a:xfrm flipH="1">
            <a:off x="3953510" y="1859598"/>
            <a:ext cx="479425" cy="473075"/>
          </a:xfrm>
          <a:prstGeom prst="line">
            <a:avLst/>
          </a:prstGeom>
          <a:ln w="38100">
            <a:solidFill>
              <a:srgbClr val="6600CC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直接连接符 55"/>
          <p:cNvCxnSpPr/>
          <p:nvPr/>
        </p:nvCxnSpPr>
        <p:spPr>
          <a:xfrm flipH="1">
            <a:off x="1567498" y="1854835"/>
            <a:ext cx="2868612" cy="0"/>
          </a:xfrm>
          <a:prstGeom prst="line">
            <a:avLst/>
          </a:prstGeom>
          <a:ln w="28575">
            <a:solidFill>
              <a:srgbClr val="3E8696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直接连接符 63"/>
          <p:cNvCxnSpPr/>
          <p:nvPr/>
        </p:nvCxnSpPr>
        <p:spPr>
          <a:xfrm flipH="1">
            <a:off x="1089660" y="1853248"/>
            <a:ext cx="479425" cy="473075"/>
          </a:xfrm>
          <a:prstGeom prst="line">
            <a:avLst/>
          </a:prstGeom>
          <a:ln w="38100">
            <a:solidFill>
              <a:srgbClr val="6600CC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4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500"/>
                            </p:stCondLst>
                            <p:childTnLst>
                              <p:par>
                                <p:cTn id="1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8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1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1000"/>
                            </p:stCondLst>
                            <p:childTnLst>
                              <p:par>
                                <p:cTn id="12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5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bldLvl="0" animBg="1"/>
      <p:bldP spid="38" grpId="0" bldLvl="0" animBg="1"/>
      <p:bldP spid="39" grpId="0" bldLvl="0" animBg="1"/>
      <p:bldP spid="40" grpId="0" bldLvl="0" animBg="1"/>
      <p:bldP spid="41" grpId="0" bldLvl="0" animBg="1"/>
      <p:bldP spid="77" grpId="0" bldLvl="0" animBg="1"/>
      <p:bldP spid="78" grpId="0" bldLvl="0" animBg="1"/>
      <p:bldP spid="79" grpId="0" bldLvl="0" animBg="1"/>
      <p:bldP spid="80" grpId="0" bldLvl="0" animBg="1"/>
      <p:bldP spid="81" grpId="0" bldLvl="0" animBg="1"/>
      <p:bldP spid="82" grpId="0" bldLvl="0" animBg="1"/>
      <p:bldP spid="42" grpId="0" bldLvl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1"/>
          <p:cNvGrpSpPr/>
          <p:nvPr/>
        </p:nvGrpSpPr>
        <p:grpSpPr bwMode="auto">
          <a:xfrm>
            <a:off x="5459095" y="1908810"/>
            <a:ext cx="2872740" cy="1727200"/>
            <a:chOff x="1837" y="2206"/>
            <a:chExt cx="2132" cy="1088"/>
          </a:xfrm>
        </p:grpSpPr>
        <p:sp>
          <p:nvSpPr>
            <p:cNvPr id="24581" name="Oval 5"/>
            <p:cNvSpPr>
              <a:spLocks noChangeArrowheads="1"/>
            </p:cNvSpPr>
            <p:nvPr/>
          </p:nvSpPr>
          <p:spPr bwMode="auto">
            <a:xfrm>
              <a:off x="1837" y="2206"/>
              <a:ext cx="2132" cy="1088"/>
            </a:xfrm>
            <a:prstGeom prst="ellipse">
              <a:avLst/>
            </a:prstGeom>
            <a:solidFill>
              <a:srgbClr val="F8E58C"/>
            </a:solidFill>
            <a:ln w="19050">
              <a:solidFill>
                <a:schemeClr val="tx1"/>
              </a:solidFill>
              <a:round/>
              <a:tailEnd type="none" w="lg" len="lg"/>
            </a:ln>
          </p:spPr>
          <p:txBody>
            <a:bodyPr wrap="none" lIns="90000" tIns="46800" rIns="90000" bIns="46800" anchor="ctr"/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/>
              <a:endParaRPr lang="zh-CN" altLang="en-US" sz="280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24582" name="Oval 6"/>
            <p:cNvSpPr>
              <a:spLocks noChangeArrowheads="1"/>
            </p:cNvSpPr>
            <p:nvPr/>
          </p:nvSpPr>
          <p:spPr bwMode="auto">
            <a:xfrm>
              <a:off x="2358" y="2589"/>
              <a:ext cx="1090" cy="556"/>
            </a:xfrm>
            <a:prstGeom prst="ellipse">
              <a:avLst/>
            </a:prstGeom>
            <a:solidFill>
              <a:srgbClr val="EE7948"/>
            </a:solidFill>
            <a:ln w="19050">
              <a:solidFill>
                <a:schemeClr val="tx1"/>
              </a:solidFill>
              <a:round/>
              <a:tailEnd type="none" w="lg" len="lg"/>
            </a:ln>
          </p:spPr>
          <p:txBody>
            <a:bodyPr wrap="none" lIns="90000" tIns="46800" rIns="90000" bIns="46800" anchor="ctr"/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/>
              <a:endParaRPr lang="zh-CN" altLang="en-US" sz="280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24583" name="Rectangle 7"/>
            <p:cNvSpPr>
              <a:spLocks noChangeArrowheads="1"/>
            </p:cNvSpPr>
            <p:nvPr/>
          </p:nvSpPr>
          <p:spPr bwMode="auto">
            <a:xfrm>
              <a:off x="2271" y="2244"/>
              <a:ext cx="1252" cy="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tIns="46800" rIns="90000" bIns="4680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/>
              <a:r>
                <a:rPr lang="zh-CN" altLang="en-US" sz="2800" b="1">
                  <a:latin typeface="楷体" panose="02010609060101010101" pitchFamily="49" charset="-122"/>
                  <a:ea typeface="楷体" panose="02010609060101010101" pitchFamily="49" charset="-122"/>
                </a:rPr>
                <a:t>长方体</a:t>
              </a:r>
              <a:endParaRPr lang="zh-CN" altLang="en-US" sz="2800" b="1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24584" name="Rectangle 8"/>
            <p:cNvSpPr>
              <a:spLocks noChangeArrowheads="1"/>
            </p:cNvSpPr>
            <p:nvPr/>
          </p:nvSpPr>
          <p:spPr bwMode="auto">
            <a:xfrm>
              <a:off x="2263" y="2715"/>
              <a:ext cx="1252" cy="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tIns="46800" rIns="90000" bIns="4680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/>
              <a:r>
                <a:rPr lang="zh-CN" altLang="en-US" sz="2800" b="1">
                  <a:latin typeface="楷体" panose="02010609060101010101" pitchFamily="49" charset="-122"/>
                  <a:ea typeface="楷体" panose="02010609060101010101" pitchFamily="49" charset="-122"/>
                </a:rPr>
                <a:t>正方体</a:t>
              </a:r>
              <a:endParaRPr lang="zh-CN" altLang="en-US" sz="2800" b="1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sp>
        <p:nvSpPr>
          <p:cNvPr id="15" name="TextBox 47"/>
          <p:cNvSpPr txBox="1"/>
          <p:nvPr/>
        </p:nvSpPr>
        <p:spPr>
          <a:xfrm>
            <a:off x="486410" y="563245"/>
            <a:ext cx="8171815" cy="11303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atinLnBrk="0">
              <a:lnSpc>
                <a:spcPct val="130000"/>
              </a:lnSpc>
              <a:defRPr/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对照图，完成下面的问题。</a:t>
            </a:r>
            <a:endParaRPr lang="en-US" altLang="zh-CN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latinLnBrk="0">
              <a:lnSpc>
                <a:spcPct val="130000"/>
              </a:lnSpc>
              <a:defRPr/>
            </a:pP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）用图表示长方体和正方体的关系，并说一说理由。</a:t>
            </a:r>
            <a:endParaRPr lang="zh-CN" altLang="en-US" sz="24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6" name="Rectangle 3"/>
          <p:cNvSpPr>
            <a:spLocks noChangeArrowheads="1"/>
          </p:cNvSpPr>
          <p:nvPr/>
        </p:nvSpPr>
        <p:spPr bwMode="auto">
          <a:xfrm>
            <a:off x="634365" y="3796030"/>
            <a:ext cx="8195945" cy="608965"/>
          </a:xfrm>
          <a:prstGeom prst="rect">
            <a:avLst/>
          </a:prstGeom>
          <a:noFill/>
          <a:ln>
            <a:noFill/>
          </a:ln>
        </p:spPr>
        <p:txBody>
          <a:bodyPr wrap="square" lIns="90000" tIns="46800" rIns="90000" bIns="46800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n-ea"/>
              </a:rPr>
              <a:t>正方体可以看成是长、宽、高都相等的长方体。</a:t>
            </a:r>
            <a:endParaRPr lang="zh-CN" altLang="en-US" sz="2800" b="1" dirty="0">
              <a:solidFill>
                <a:srgbClr val="FF0000"/>
              </a:solidFill>
              <a:latin typeface="+mn-lt"/>
              <a:ea typeface="+mn-ea"/>
            </a:endParaRPr>
          </a:p>
        </p:txBody>
      </p:sp>
      <p:sp>
        <p:nvSpPr>
          <p:cNvPr id="37" name="矩形 36"/>
          <p:cNvSpPr/>
          <p:nvPr/>
        </p:nvSpPr>
        <p:spPr bwMode="auto">
          <a:xfrm>
            <a:off x="3798570" y="2148205"/>
            <a:ext cx="1073150" cy="972820"/>
          </a:xfrm>
          <a:prstGeom prst="rect">
            <a:avLst/>
          </a:prstGeom>
          <a:solidFill>
            <a:srgbClr val="00B0F0">
              <a:alpha val="40000"/>
            </a:srgbClr>
          </a:solidFill>
          <a:ln w="19050">
            <a:noFill/>
            <a:miter lim="800000"/>
          </a:ln>
        </p:spPr>
        <p:txBody>
          <a:bodyPr anchor="ctr">
            <a:spAutoFit/>
          </a:bodyPr>
          <a:p>
            <a:pPr algn="ctr">
              <a:defRPr/>
            </a:pPr>
            <a:endParaRPr lang="zh-CN" altLang="en-US" sz="3200" b="1" dirty="0"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38" name="平行四边形 37"/>
          <p:cNvSpPr/>
          <p:nvPr/>
        </p:nvSpPr>
        <p:spPr bwMode="auto">
          <a:xfrm rot="5400000" flipV="1">
            <a:off x="2981325" y="2630805"/>
            <a:ext cx="1292860" cy="320675"/>
          </a:xfrm>
          <a:prstGeom prst="parallelogram">
            <a:avLst>
              <a:gd name="adj" fmla="val 100000"/>
            </a:avLst>
          </a:prstGeom>
          <a:solidFill>
            <a:srgbClr val="00B0F0">
              <a:alpha val="40000"/>
            </a:srgbClr>
          </a:solidFill>
          <a:ln w="19050">
            <a:noFill/>
            <a:miter lim="800000"/>
          </a:ln>
        </p:spPr>
        <p:txBody>
          <a:bodyPr anchor="ctr">
            <a:spAutoFit/>
          </a:bodyPr>
          <a:p>
            <a:pPr algn="ctr">
              <a:defRPr/>
            </a:pPr>
            <a:endParaRPr lang="zh-CN" altLang="en-US" sz="3200" b="1" dirty="0"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39" name="平行四边形 38"/>
          <p:cNvSpPr/>
          <p:nvPr/>
        </p:nvSpPr>
        <p:spPr bwMode="auto">
          <a:xfrm>
            <a:off x="800735" y="3127375"/>
            <a:ext cx="2286635" cy="320675"/>
          </a:xfrm>
          <a:prstGeom prst="parallelogram">
            <a:avLst>
              <a:gd name="adj" fmla="val 100763"/>
            </a:avLst>
          </a:prstGeom>
          <a:solidFill>
            <a:srgbClr val="92D050">
              <a:alpha val="40000"/>
            </a:srgbClr>
          </a:solidFill>
          <a:ln w="19050">
            <a:noFill/>
            <a:miter lim="800000"/>
          </a:ln>
        </p:spPr>
        <p:txBody>
          <a:bodyPr anchor="ctr">
            <a:spAutoFit/>
          </a:bodyPr>
          <a:p>
            <a:pPr algn="ctr">
              <a:defRPr/>
            </a:pPr>
            <a:endParaRPr lang="zh-CN" altLang="en-US" sz="3200" b="1" dirty="0"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40" name="矩形 39"/>
          <p:cNvSpPr/>
          <p:nvPr/>
        </p:nvSpPr>
        <p:spPr bwMode="auto">
          <a:xfrm>
            <a:off x="1131570" y="2139315"/>
            <a:ext cx="1964055" cy="972820"/>
          </a:xfrm>
          <a:prstGeom prst="rect">
            <a:avLst/>
          </a:prstGeom>
          <a:solidFill>
            <a:srgbClr val="FFB3B5">
              <a:alpha val="40000"/>
            </a:srgbClr>
          </a:solidFill>
          <a:ln w="19050">
            <a:noFill/>
            <a:miter lim="800000"/>
          </a:ln>
        </p:spPr>
        <p:txBody>
          <a:bodyPr anchor="ctr">
            <a:spAutoFit/>
          </a:bodyPr>
          <a:p>
            <a:pPr algn="ctr">
              <a:defRPr/>
            </a:pPr>
            <a:endParaRPr lang="zh-CN" altLang="en-US" sz="3200" b="1" dirty="0"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41" name="平行四边形 40"/>
          <p:cNvSpPr/>
          <p:nvPr/>
        </p:nvSpPr>
        <p:spPr bwMode="auto">
          <a:xfrm rot="5400000" flipV="1">
            <a:off x="315595" y="2640965"/>
            <a:ext cx="1276985" cy="308610"/>
          </a:xfrm>
          <a:prstGeom prst="parallelogram">
            <a:avLst>
              <a:gd name="adj" fmla="val 100000"/>
            </a:avLst>
          </a:prstGeom>
          <a:solidFill>
            <a:srgbClr val="00B0F0">
              <a:alpha val="40000"/>
            </a:srgbClr>
          </a:solidFill>
          <a:ln w="19050">
            <a:noFill/>
            <a:miter lim="800000"/>
          </a:ln>
        </p:spPr>
        <p:txBody>
          <a:bodyPr anchor="ctr">
            <a:spAutoFit/>
          </a:bodyPr>
          <a:p>
            <a:pPr algn="ctr">
              <a:defRPr/>
            </a:pPr>
            <a:endParaRPr lang="zh-CN" altLang="en-US" sz="3200" b="1" dirty="0">
              <a:latin typeface="+mn-lt"/>
              <a:ea typeface="黑体" panose="02010609060101010101" pitchFamily="49" charset="-122"/>
            </a:endParaRPr>
          </a:p>
        </p:txBody>
      </p:sp>
      <p:grpSp>
        <p:nvGrpSpPr>
          <p:cNvPr id="23561" name="组合 16"/>
          <p:cNvGrpSpPr/>
          <p:nvPr/>
        </p:nvGrpSpPr>
        <p:grpSpPr bwMode="auto">
          <a:xfrm rot="0">
            <a:off x="786765" y="2130425"/>
            <a:ext cx="2310765" cy="1325880"/>
            <a:chOff x="1666081" y="828675"/>
            <a:chExt cx="3352800" cy="1924050"/>
          </a:xfrm>
        </p:grpSpPr>
        <p:sp>
          <p:nvSpPr>
            <p:cNvPr id="44" name="立方体 43"/>
            <p:cNvSpPr/>
            <p:nvPr/>
          </p:nvSpPr>
          <p:spPr bwMode="auto">
            <a:xfrm>
              <a:off x="1666081" y="828675"/>
              <a:ext cx="3352800" cy="1924050"/>
            </a:xfrm>
            <a:prstGeom prst="cube">
              <a:avLst/>
            </a:prstGeom>
            <a:noFill/>
            <a:ln w="19050">
              <a:solidFill>
                <a:srgbClr val="3399FF"/>
              </a:solidFill>
              <a:miter lim="800000"/>
            </a:ln>
          </p:spPr>
          <p:txBody>
            <a:bodyPr anchor="ctr">
              <a:spAutoFit/>
            </a:bodyPr>
            <a:p>
              <a:pPr algn="ctr">
                <a:defRPr/>
              </a:pPr>
              <a:endParaRPr lang="zh-CN" altLang="en-US" sz="3200" b="1" dirty="0">
                <a:latin typeface="+mn-lt"/>
                <a:ea typeface="黑体" panose="02010609060101010101" pitchFamily="49" charset="-122"/>
              </a:endParaRPr>
            </a:p>
          </p:txBody>
        </p:sp>
        <p:cxnSp>
          <p:nvCxnSpPr>
            <p:cNvPr id="45" name="直接连接符 44"/>
            <p:cNvCxnSpPr/>
            <p:nvPr/>
          </p:nvCxnSpPr>
          <p:spPr>
            <a:xfrm>
              <a:off x="2150269" y="828675"/>
              <a:ext cx="0" cy="1438275"/>
            </a:xfrm>
            <a:prstGeom prst="line">
              <a:avLst/>
            </a:prstGeom>
            <a:ln w="19050">
              <a:solidFill>
                <a:srgbClr val="3399FF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直接连接符 45"/>
            <p:cNvCxnSpPr/>
            <p:nvPr/>
          </p:nvCxnSpPr>
          <p:spPr>
            <a:xfrm flipH="1">
              <a:off x="1669256" y="2270125"/>
              <a:ext cx="479425" cy="473075"/>
            </a:xfrm>
            <a:prstGeom prst="line">
              <a:avLst/>
            </a:prstGeom>
            <a:ln w="19050">
              <a:solidFill>
                <a:srgbClr val="3399FF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直接连接符 46"/>
            <p:cNvCxnSpPr/>
            <p:nvPr/>
          </p:nvCxnSpPr>
          <p:spPr>
            <a:xfrm flipH="1" flipV="1">
              <a:off x="2150269" y="2266950"/>
              <a:ext cx="2868612" cy="3175"/>
            </a:xfrm>
            <a:prstGeom prst="line">
              <a:avLst/>
            </a:prstGeom>
            <a:ln w="19050">
              <a:solidFill>
                <a:srgbClr val="3399FF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562" name="组合 20"/>
          <p:cNvGrpSpPr/>
          <p:nvPr/>
        </p:nvGrpSpPr>
        <p:grpSpPr bwMode="auto">
          <a:xfrm rot="0">
            <a:off x="3462655" y="2132330"/>
            <a:ext cx="1419225" cy="1325880"/>
            <a:chOff x="5771356" y="828675"/>
            <a:chExt cx="2058194" cy="1924050"/>
          </a:xfrm>
        </p:grpSpPr>
        <p:sp>
          <p:nvSpPr>
            <p:cNvPr id="49" name="立方体 48"/>
            <p:cNvSpPr/>
            <p:nvPr/>
          </p:nvSpPr>
          <p:spPr bwMode="auto">
            <a:xfrm>
              <a:off x="5771356" y="828675"/>
              <a:ext cx="2058194" cy="1924050"/>
            </a:xfrm>
            <a:prstGeom prst="cube">
              <a:avLst/>
            </a:prstGeom>
            <a:noFill/>
            <a:ln w="19050">
              <a:solidFill>
                <a:srgbClr val="3399FF"/>
              </a:solidFill>
              <a:miter lim="800000"/>
            </a:ln>
          </p:spPr>
          <p:txBody>
            <a:bodyPr anchor="ctr">
              <a:spAutoFit/>
            </a:bodyPr>
            <a:p>
              <a:pPr algn="ctr">
                <a:defRPr/>
              </a:pPr>
              <a:endParaRPr lang="zh-CN" altLang="en-US" sz="3200" b="1" dirty="0">
                <a:latin typeface="+mn-lt"/>
                <a:ea typeface="黑体" panose="02010609060101010101" pitchFamily="49" charset="-122"/>
              </a:endParaRPr>
            </a:p>
          </p:txBody>
        </p:sp>
        <p:cxnSp>
          <p:nvCxnSpPr>
            <p:cNvPr id="50" name="直接连接符 49"/>
            <p:cNvCxnSpPr/>
            <p:nvPr/>
          </p:nvCxnSpPr>
          <p:spPr>
            <a:xfrm>
              <a:off x="6258531" y="830262"/>
              <a:ext cx="0" cy="1438275"/>
            </a:xfrm>
            <a:prstGeom prst="line">
              <a:avLst/>
            </a:prstGeom>
            <a:ln w="19050">
              <a:solidFill>
                <a:srgbClr val="3399FF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直接连接符 50"/>
            <p:cNvCxnSpPr/>
            <p:nvPr/>
          </p:nvCxnSpPr>
          <p:spPr>
            <a:xfrm flipH="1">
              <a:off x="5779291" y="2271712"/>
              <a:ext cx="479240" cy="473075"/>
            </a:xfrm>
            <a:prstGeom prst="line">
              <a:avLst/>
            </a:prstGeom>
            <a:ln w="19050">
              <a:solidFill>
                <a:srgbClr val="3399FF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直接连接符 51"/>
            <p:cNvCxnSpPr/>
            <p:nvPr/>
          </p:nvCxnSpPr>
          <p:spPr>
            <a:xfrm flipH="1">
              <a:off x="6258531" y="2266950"/>
              <a:ext cx="1571019" cy="0"/>
            </a:xfrm>
            <a:prstGeom prst="line">
              <a:avLst/>
            </a:prstGeom>
            <a:ln w="19050">
              <a:solidFill>
                <a:srgbClr val="3399FF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55" name="直接连接符 54"/>
          <p:cNvCxnSpPr/>
          <p:nvPr/>
        </p:nvCxnSpPr>
        <p:spPr>
          <a:xfrm flipH="1">
            <a:off x="1121410" y="3121660"/>
            <a:ext cx="1977390" cy="0"/>
          </a:xfrm>
          <a:prstGeom prst="line">
            <a:avLst/>
          </a:prstGeom>
          <a:ln w="28575">
            <a:solidFill>
              <a:srgbClr val="3E869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直接连接符 56"/>
          <p:cNvCxnSpPr/>
          <p:nvPr/>
        </p:nvCxnSpPr>
        <p:spPr>
          <a:xfrm>
            <a:off x="1121410" y="2140585"/>
            <a:ext cx="0" cy="991235"/>
          </a:xfrm>
          <a:prstGeom prst="line">
            <a:avLst/>
          </a:prstGeom>
          <a:ln w="381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直接连接符 60"/>
          <p:cNvCxnSpPr/>
          <p:nvPr/>
        </p:nvCxnSpPr>
        <p:spPr>
          <a:xfrm flipH="1">
            <a:off x="791210" y="3126105"/>
            <a:ext cx="330200" cy="325755"/>
          </a:xfrm>
          <a:prstGeom prst="line">
            <a:avLst/>
          </a:prstGeom>
          <a:ln w="38100">
            <a:solidFill>
              <a:srgbClr val="6600CC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直接连接符 64"/>
          <p:cNvCxnSpPr/>
          <p:nvPr/>
        </p:nvCxnSpPr>
        <p:spPr>
          <a:xfrm>
            <a:off x="3462655" y="2467610"/>
            <a:ext cx="0" cy="991235"/>
          </a:xfrm>
          <a:prstGeom prst="line">
            <a:avLst/>
          </a:prstGeom>
          <a:ln w="28575">
            <a:solidFill>
              <a:srgbClr val="FF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直接连接符 65"/>
          <p:cNvCxnSpPr/>
          <p:nvPr/>
        </p:nvCxnSpPr>
        <p:spPr>
          <a:xfrm>
            <a:off x="4554220" y="2467610"/>
            <a:ext cx="0" cy="991235"/>
          </a:xfrm>
          <a:prstGeom prst="line">
            <a:avLst/>
          </a:prstGeom>
          <a:ln w="28575">
            <a:solidFill>
              <a:srgbClr val="FF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直接连接符 66"/>
          <p:cNvCxnSpPr/>
          <p:nvPr/>
        </p:nvCxnSpPr>
        <p:spPr>
          <a:xfrm>
            <a:off x="4881245" y="2132330"/>
            <a:ext cx="0" cy="991235"/>
          </a:xfrm>
          <a:prstGeom prst="line">
            <a:avLst/>
          </a:prstGeom>
          <a:ln w="28575">
            <a:solidFill>
              <a:srgbClr val="FF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直接连接符 67"/>
          <p:cNvCxnSpPr/>
          <p:nvPr/>
        </p:nvCxnSpPr>
        <p:spPr>
          <a:xfrm>
            <a:off x="3798570" y="2142490"/>
            <a:ext cx="0" cy="991235"/>
          </a:xfrm>
          <a:prstGeom prst="line">
            <a:avLst/>
          </a:prstGeom>
          <a:ln w="28575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直接连接符 68"/>
          <p:cNvCxnSpPr/>
          <p:nvPr/>
        </p:nvCxnSpPr>
        <p:spPr>
          <a:xfrm flipH="1">
            <a:off x="3462655" y="3451860"/>
            <a:ext cx="1092200" cy="0"/>
          </a:xfrm>
          <a:prstGeom prst="line">
            <a:avLst/>
          </a:prstGeom>
          <a:ln w="28575">
            <a:solidFill>
              <a:srgbClr val="FF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直接连接符 69"/>
          <p:cNvCxnSpPr/>
          <p:nvPr/>
        </p:nvCxnSpPr>
        <p:spPr>
          <a:xfrm flipH="1">
            <a:off x="3467735" y="2464435"/>
            <a:ext cx="1092200" cy="0"/>
          </a:xfrm>
          <a:prstGeom prst="line">
            <a:avLst/>
          </a:prstGeom>
          <a:ln w="28575">
            <a:solidFill>
              <a:srgbClr val="FF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直接连接符 70"/>
          <p:cNvCxnSpPr/>
          <p:nvPr/>
        </p:nvCxnSpPr>
        <p:spPr>
          <a:xfrm flipH="1">
            <a:off x="3794125" y="2132330"/>
            <a:ext cx="1092200" cy="0"/>
          </a:xfrm>
          <a:prstGeom prst="line">
            <a:avLst/>
          </a:prstGeom>
          <a:ln w="28575">
            <a:solidFill>
              <a:srgbClr val="FF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直接连接符 71"/>
          <p:cNvCxnSpPr/>
          <p:nvPr/>
        </p:nvCxnSpPr>
        <p:spPr>
          <a:xfrm flipH="1">
            <a:off x="3798570" y="3129280"/>
            <a:ext cx="1092200" cy="0"/>
          </a:xfrm>
          <a:prstGeom prst="line">
            <a:avLst/>
          </a:prstGeom>
          <a:ln w="28575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直接连接符 72"/>
          <p:cNvCxnSpPr/>
          <p:nvPr/>
        </p:nvCxnSpPr>
        <p:spPr>
          <a:xfrm flipH="1">
            <a:off x="4559935" y="3123565"/>
            <a:ext cx="330200" cy="325755"/>
          </a:xfrm>
          <a:prstGeom prst="line">
            <a:avLst/>
          </a:prstGeom>
          <a:ln w="28575">
            <a:solidFill>
              <a:srgbClr val="FF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直接连接符 73"/>
          <p:cNvCxnSpPr/>
          <p:nvPr/>
        </p:nvCxnSpPr>
        <p:spPr>
          <a:xfrm flipH="1">
            <a:off x="4545330" y="2141220"/>
            <a:ext cx="330200" cy="325755"/>
          </a:xfrm>
          <a:prstGeom prst="line">
            <a:avLst/>
          </a:prstGeom>
          <a:ln w="28575">
            <a:solidFill>
              <a:srgbClr val="FF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直接连接符 74"/>
          <p:cNvCxnSpPr/>
          <p:nvPr/>
        </p:nvCxnSpPr>
        <p:spPr>
          <a:xfrm flipH="1">
            <a:off x="3463290" y="2131695"/>
            <a:ext cx="330200" cy="325755"/>
          </a:xfrm>
          <a:prstGeom prst="line">
            <a:avLst/>
          </a:prstGeom>
          <a:ln w="28575">
            <a:solidFill>
              <a:srgbClr val="FF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直接连接符 75"/>
          <p:cNvCxnSpPr/>
          <p:nvPr/>
        </p:nvCxnSpPr>
        <p:spPr>
          <a:xfrm flipH="1">
            <a:off x="3472180" y="3123565"/>
            <a:ext cx="330200" cy="325755"/>
          </a:xfrm>
          <a:prstGeom prst="line">
            <a:avLst/>
          </a:prstGeom>
          <a:ln w="28575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平行四边形 76"/>
          <p:cNvSpPr/>
          <p:nvPr/>
        </p:nvSpPr>
        <p:spPr bwMode="auto">
          <a:xfrm rot="5400000" flipV="1">
            <a:off x="2300605" y="2639060"/>
            <a:ext cx="1276985" cy="308610"/>
          </a:xfrm>
          <a:prstGeom prst="parallelogram">
            <a:avLst>
              <a:gd name="adj" fmla="val 100000"/>
            </a:avLst>
          </a:prstGeom>
          <a:solidFill>
            <a:srgbClr val="00B0F0">
              <a:alpha val="70000"/>
            </a:srgbClr>
          </a:solidFill>
          <a:ln w="19050">
            <a:noFill/>
            <a:miter lim="800000"/>
          </a:ln>
        </p:spPr>
        <p:txBody>
          <a:bodyPr anchor="ctr">
            <a:spAutoFit/>
          </a:bodyPr>
          <a:p>
            <a:pPr algn="ctr">
              <a:defRPr/>
            </a:pPr>
            <a:endParaRPr lang="zh-CN" altLang="en-US" sz="3200" b="1" dirty="0"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78" name="平行四边形 77"/>
          <p:cNvSpPr/>
          <p:nvPr/>
        </p:nvSpPr>
        <p:spPr bwMode="auto">
          <a:xfrm>
            <a:off x="814070" y="2129790"/>
            <a:ext cx="2287905" cy="320675"/>
          </a:xfrm>
          <a:prstGeom prst="parallelogram">
            <a:avLst>
              <a:gd name="adj" fmla="val 100763"/>
            </a:avLst>
          </a:prstGeom>
          <a:solidFill>
            <a:srgbClr val="92D050">
              <a:alpha val="70000"/>
            </a:srgbClr>
          </a:solidFill>
          <a:ln w="19050">
            <a:noFill/>
            <a:miter lim="800000"/>
          </a:ln>
        </p:spPr>
        <p:txBody>
          <a:bodyPr anchor="ctr">
            <a:spAutoFit/>
          </a:bodyPr>
          <a:p>
            <a:pPr algn="ctr">
              <a:defRPr/>
            </a:pPr>
            <a:endParaRPr lang="zh-CN" altLang="en-US" sz="3200" b="1" dirty="0"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79" name="平行四边形 78"/>
          <p:cNvSpPr/>
          <p:nvPr/>
        </p:nvSpPr>
        <p:spPr bwMode="auto">
          <a:xfrm>
            <a:off x="3502025" y="3117215"/>
            <a:ext cx="1391920" cy="320675"/>
          </a:xfrm>
          <a:prstGeom prst="parallelogram">
            <a:avLst>
              <a:gd name="adj" fmla="val 100763"/>
            </a:avLst>
          </a:prstGeom>
          <a:solidFill>
            <a:srgbClr val="00B0F0">
              <a:alpha val="40000"/>
            </a:srgbClr>
          </a:solidFill>
          <a:ln w="19050">
            <a:noFill/>
            <a:miter lim="800000"/>
          </a:ln>
        </p:spPr>
        <p:txBody>
          <a:bodyPr anchor="ctr">
            <a:spAutoFit/>
          </a:bodyPr>
          <a:p>
            <a:pPr algn="ctr">
              <a:defRPr/>
            </a:pPr>
            <a:endParaRPr lang="zh-CN" altLang="en-US" sz="3200" b="1" dirty="0"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80" name="平行四边形 79"/>
          <p:cNvSpPr/>
          <p:nvPr/>
        </p:nvSpPr>
        <p:spPr bwMode="auto">
          <a:xfrm>
            <a:off x="3476625" y="2131060"/>
            <a:ext cx="1392555" cy="320675"/>
          </a:xfrm>
          <a:prstGeom prst="parallelogram">
            <a:avLst>
              <a:gd name="adj" fmla="val 100763"/>
            </a:avLst>
          </a:prstGeom>
          <a:solidFill>
            <a:srgbClr val="00B0F0">
              <a:alpha val="70000"/>
            </a:srgbClr>
          </a:solidFill>
          <a:ln w="19050">
            <a:noFill/>
            <a:miter lim="800000"/>
          </a:ln>
        </p:spPr>
        <p:txBody>
          <a:bodyPr anchor="ctr">
            <a:spAutoFit/>
          </a:bodyPr>
          <a:p>
            <a:pPr algn="ctr">
              <a:defRPr/>
            </a:pPr>
            <a:endParaRPr lang="zh-CN" altLang="en-US" sz="3200" b="1" dirty="0"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81" name="平行四边形 80"/>
          <p:cNvSpPr/>
          <p:nvPr/>
        </p:nvSpPr>
        <p:spPr bwMode="auto">
          <a:xfrm rot="5400000" flipV="1">
            <a:off x="4074795" y="2635885"/>
            <a:ext cx="1302385" cy="309880"/>
          </a:xfrm>
          <a:prstGeom prst="parallelogram">
            <a:avLst>
              <a:gd name="adj" fmla="val 100000"/>
            </a:avLst>
          </a:prstGeom>
          <a:solidFill>
            <a:srgbClr val="00B0F0">
              <a:alpha val="70000"/>
            </a:srgbClr>
          </a:solidFill>
          <a:ln w="19050">
            <a:noFill/>
            <a:miter lim="800000"/>
          </a:ln>
        </p:spPr>
        <p:txBody>
          <a:bodyPr anchor="ctr">
            <a:spAutoFit/>
          </a:bodyPr>
          <a:p>
            <a:pPr algn="ctr">
              <a:defRPr/>
            </a:pPr>
            <a:endParaRPr lang="zh-CN" altLang="en-US" sz="3200" b="1" dirty="0"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82" name="矩形 81"/>
          <p:cNvSpPr/>
          <p:nvPr/>
        </p:nvSpPr>
        <p:spPr bwMode="auto">
          <a:xfrm>
            <a:off x="3471545" y="2471420"/>
            <a:ext cx="1079500" cy="972820"/>
          </a:xfrm>
          <a:prstGeom prst="rect">
            <a:avLst/>
          </a:prstGeom>
          <a:solidFill>
            <a:srgbClr val="00B0F0">
              <a:alpha val="70000"/>
            </a:srgbClr>
          </a:solidFill>
          <a:ln w="19050">
            <a:noFill/>
            <a:miter lim="800000"/>
          </a:ln>
        </p:spPr>
        <p:txBody>
          <a:bodyPr anchor="ctr">
            <a:spAutoFit/>
          </a:bodyPr>
          <a:p>
            <a:pPr algn="ctr">
              <a:defRPr/>
            </a:pPr>
            <a:endParaRPr lang="zh-CN" altLang="en-US" sz="3200" b="1" dirty="0"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42" name="矩形 41"/>
          <p:cNvSpPr/>
          <p:nvPr/>
        </p:nvSpPr>
        <p:spPr bwMode="auto">
          <a:xfrm>
            <a:off x="808355" y="2472690"/>
            <a:ext cx="1960245" cy="972820"/>
          </a:xfrm>
          <a:prstGeom prst="rect">
            <a:avLst/>
          </a:prstGeom>
          <a:solidFill>
            <a:srgbClr val="FFB3B5">
              <a:alpha val="70000"/>
            </a:srgbClr>
          </a:solidFill>
          <a:ln w="19050">
            <a:noFill/>
            <a:miter lim="800000"/>
          </a:ln>
        </p:spPr>
        <p:txBody>
          <a:bodyPr anchor="ctr">
            <a:spAutoFit/>
          </a:bodyPr>
          <a:p>
            <a:pPr algn="ctr">
              <a:defRPr/>
            </a:pPr>
            <a:endParaRPr lang="zh-CN" altLang="en-US" sz="3200" b="1" dirty="0">
              <a:latin typeface="+mn-lt"/>
              <a:ea typeface="黑体" panose="02010609060101010101" pitchFamily="49" charset="-122"/>
            </a:endParaRPr>
          </a:p>
        </p:txBody>
      </p:sp>
      <p:cxnSp>
        <p:nvCxnSpPr>
          <p:cNvPr id="54" name="直接连接符 53"/>
          <p:cNvCxnSpPr/>
          <p:nvPr/>
        </p:nvCxnSpPr>
        <p:spPr>
          <a:xfrm flipH="1">
            <a:off x="789940" y="2458720"/>
            <a:ext cx="1977390" cy="0"/>
          </a:xfrm>
          <a:prstGeom prst="line">
            <a:avLst/>
          </a:prstGeom>
          <a:ln w="28575">
            <a:solidFill>
              <a:srgbClr val="3E8696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直接连接符 58"/>
          <p:cNvCxnSpPr/>
          <p:nvPr/>
        </p:nvCxnSpPr>
        <p:spPr>
          <a:xfrm>
            <a:off x="2767965" y="2459990"/>
            <a:ext cx="0" cy="991235"/>
          </a:xfrm>
          <a:prstGeom prst="line">
            <a:avLst/>
          </a:prstGeom>
          <a:ln w="38100">
            <a:solidFill>
              <a:srgbClr val="FF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直接连接符 52"/>
          <p:cNvCxnSpPr/>
          <p:nvPr/>
        </p:nvCxnSpPr>
        <p:spPr>
          <a:xfrm flipH="1">
            <a:off x="786765" y="3456305"/>
            <a:ext cx="1978025" cy="0"/>
          </a:xfrm>
          <a:prstGeom prst="line">
            <a:avLst/>
          </a:prstGeom>
          <a:ln w="28575">
            <a:solidFill>
              <a:srgbClr val="3E8696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直接连接符 57"/>
          <p:cNvCxnSpPr/>
          <p:nvPr/>
        </p:nvCxnSpPr>
        <p:spPr>
          <a:xfrm>
            <a:off x="786765" y="2459990"/>
            <a:ext cx="0" cy="991235"/>
          </a:xfrm>
          <a:prstGeom prst="line">
            <a:avLst/>
          </a:prstGeom>
          <a:ln w="38100">
            <a:solidFill>
              <a:srgbClr val="FF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" name="直接连接符 1"/>
          <p:cNvCxnSpPr/>
          <p:nvPr/>
        </p:nvCxnSpPr>
        <p:spPr>
          <a:xfrm>
            <a:off x="3097530" y="2130425"/>
            <a:ext cx="0" cy="991235"/>
          </a:xfrm>
          <a:prstGeom prst="line">
            <a:avLst/>
          </a:prstGeom>
          <a:ln w="38100">
            <a:solidFill>
              <a:srgbClr val="FF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直接连接符 61"/>
          <p:cNvCxnSpPr/>
          <p:nvPr/>
        </p:nvCxnSpPr>
        <p:spPr>
          <a:xfrm flipH="1">
            <a:off x="2770505" y="3126105"/>
            <a:ext cx="330200" cy="325755"/>
          </a:xfrm>
          <a:prstGeom prst="line">
            <a:avLst/>
          </a:prstGeom>
          <a:ln w="38100">
            <a:solidFill>
              <a:srgbClr val="6600CC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直接连接符 62"/>
          <p:cNvCxnSpPr/>
          <p:nvPr/>
        </p:nvCxnSpPr>
        <p:spPr>
          <a:xfrm flipH="1">
            <a:off x="2764790" y="2134870"/>
            <a:ext cx="330200" cy="325755"/>
          </a:xfrm>
          <a:prstGeom prst="line">
            <a:avLst/>
          </a:prstGeom>
          <a:ln w="38100">
            <a:solidFill>
              <a:srgbClr val="6600CC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直接连接符 55"/>
          <p:cNvCxnSpPr/>
          <p:nvPr/>
        </p:nvCxnSpPr>
        <p:spPr>
          <a:xfrm flipH="1">
            <a:off x="1120775" y="2131695"/>
            <a:ext cx="1977390" cy="0"/>
          </a:xfrm>
          <a:prstGeom prst="line">
            <a:avLst/>
          </a:prstGeom>
          <a:ln w="28575">
            <a:solidFill>
              <a:srgbClr val="3E8696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直接连接符 63"/>
          <p:cNvCxnSpPr/>
          <p:nvPr/>
        </p:nvCxnSpPr>
        <p:spPr>
          <a:xfrm flipH="1">
            <a:off x="791210" y="2130425"/>
            <a:ext cx="330200" cy="325755"/>
          </a:xfrm>
          <a:prstGeom prst="line">
            <a:avLst/>
          </a:prstGeom>
          <a:ln w="38100">
            <a:solidFill>
              <a:srgbClr val="6600CC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41"/>
          <p:cNvSpPr txBox="1"/>
          <p:nvPr/>
        </p:nvSpPr>
        <p:spPr>
          <a:xfrm>
            <a:off x="395605" y="462280"/>
            <a:ext cx="8373745" cy="9772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lnSpc>
                <a:spcPct val="120000"/>
              </a:lnSpc>
              <a:defRPr/>
            </a:pPr>
            <a:r>
              <a:rPr lang="zh-CN" altLang="en-US" sz="2400" b="1" dirty="0">
                <a:latin typeface="+mj-lt"/>
                <a:ea typeface="黑体" panose="02010609060101010101" pitchFamily="49" charset="-122"/>
              </a:rPr>
              <a:t>（</a:t>
            </a:r>
            <a:r>
              <a:rPr lang="en-US" altLang="zh-CN" sz="2400" b="1" dirty="0">
                <a:latin typeface="+mj-lt"/>
                <a:ea typeface="黑体" panose="02010609060101010101" pitchFamily="49" charset="-122"/>
              </a:rPr>
              <a:t>2</a:t>
            </a:r>
            <a:r>
              <a:rPr lang="zh-CN" altLang="en-US" sz="2400" b="1" dirty="0">
                <a:latin typeface="+mj-lt"/>
                <a:ea typeface="黑体" panose="02010609060101010101" pitchFamily="49" charset="-122"/>
              </a:rPr>
              <a:t>）在长方体中有一条红色标示的棱，分别指出与它平</a:t>
            </a:r>
            <a:endParaRPr lang="zh-CN" altLang="en-US" sz="2400" b="1" dirty="0">
              <a:latin typeface="+mj-lt"/>
              <a:ea typeface="黑体" panose="02010609060101010101" pitchFamily="49" charset="-122"/>
            </a:endParaRPr>
          </a:p>
          <a:p>
            <a:pPr eaLnBrk="1" hangingPunct="1">
              <a:lnSpc>
                <a:spcPct val="120000"/>
              </a:lnSpc>
              <a:defRPr/>
            </a:pPr>
            <a:r>
              <a:rPr lang="zh-CN" altLang="en-US" sz="2400" b="1" dirty="0">
                <a:latin typeface="+mj-lt"/>
                <a:ea typeface="黑体" panose="02010609060101010101" pitchFamily="49" charset="-122"/>
              </a:rPr>
              <a:t> </a:t>
            </a:r>
            <a:r>
              <a:rPr lang="en-US" altLang="zh-CN" sz="2400" b="1" dirty="0">
                <a:latin typeface="+mj-lt"/>
                <a:ea typeface="黑体" panose="02010609060101010101" pitchFamily="49" charset="-122"/>
              </a:rPr>
              <a:t>         </a:t>
            </a:r>
            <a:r>
              <a:rPr lang="zh-CN" altLang="en-US" sz="2400" b="1" dirty="0">
                <a:latin typeface="+mj-lt"/>
                <a:ea typeface="黑体" panose="02010609060101010101" pitchFamily="49" charset="-122"/>
              </a:rPr>
              <a:t>行的棱和与它相交且垂直的棱，你能发现什么？</a:t>
            </a:r>
            <a:endParaRPr lang="zh-CN" altLang="en-US" sz="2400" b="1" dirty="0">
              <a:latin typeface="+mj-lt"/>
              <a:ea typeface="黑体" panose="02010609060101010101" pitchFamily="49" charset="-122"/>
            </a:endParaRPr>
          </a:p>
        </p:txBody>
      </p:sp>
      <p:grpSp>
        <p:nvGrpSpPr>
          <p:cNvPr id="25603" name="组合 11"/>
          <p:cNvGrpSpPr/>
          <p:nvPr/>
        </p:nvGrpSpPr>
        <p:grpSpPr bwMode="auto">
          <a:xfrm>
            <a:off x="1295400" y="1715418"/>
            <a:ext cx="3352800" cy="1924050"/>
            <a:chOff x="1666081" y="828675"/>
            <a:chExt cx="3352800" cy="1924050"/>
          </a:xfrm>
        </p:grpSpPr>
        <p:sp>
          <p:nvSpPr>
            <p:cNvPr id="21" name="立方体 20"/>
            <p:cNvSpPr/>
            <p:nvPr/>
          </p:nvSpPr>
          <p:spPr bwMode="auto">
            <a:xfrm>
              <a:off x="1666081" y="828675"/>
              <a:ext cx="3352800" cy="1924050"/>
            </a:xfrm>
            <a:prstGeom prst="cube">
              <a:avLst/>
            </a:prstGeom>
            <a:noFill/>
            <a:ln w="19050">
              <a:solidFill>
                <a:srgbClr val="3399FF"/>
              </a:solidFill>
              <a:miter lim="800000"/>
            </a:ln>
          </p:spPr>
          <p:txBody>
            <a:bodyPr anchor="ctr">
              <a:spAutoFit/>
            </a:bodyPr>
            <a:lstStyle/>
            <a:p>
              <a:pPr algn="ctr">
                <a:defRPr/>
              </a:pPr>
              <a:endParaRPr lang="zh-CN" altLang="en-US" sz="3200" b="1" dirty="0">
                <a:latin typeface="+mn-lt"/>
                <a:ea typeface="黑体" panose="02010609060101010101" pitchFamily="49" charset="-122"/>
              </a:endParaRPr>
            </a:p>
          </p:txBody>
        </p:sp>
        <p:cxnSp>
          <p:nvCxnSpPr>
            <p:cNvPr id="22" name="直接连接符 21"/>
            <p:cNvCxnSpPr/>
            <p:nvPr/>
          </p:nvCxnSpPr>
          <p:spPr>
            <a:xfrm>
              <a:off x="2150268" y="828675"/>
              <a:ext cx="0" cy="1438275"/>
            </a:xfrm>
            <a:prstGeom prst="line">
              <a:avLst/>
            </a:prstGeom>
            <a:ln w="19050">
              <a:solidFill>
                <a:srgbClr val="3399FF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接连接符 22"/>
            <p:cNvCxnSpPr/>
            <p:nvPr/>
          </p:nvCxnSpPr>
          <p:spPr>
            <a:xfrm flipH="1">
              <a:off x="1669256" y="2270125"/>
              <a:ext cx="479425" cy="473075"/>
            </a:xfrm>
            <a:prstGeom prst="line">
              <a:avLst/>
            </a:prstGeom>
            <a:ln w="19050">
              <a:solidFill>
                <a:srgbClr val="3399FF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连接符 23"/>
            <p:cNvCxnSpPr/>
            <p:nvPr/>
          </p:nvCxnSpPr>
          <p:spPr>
            <a:xfrm flipH="1" flipV="1">
              <a:off x="2150268" y="2266950"/>
              <a:ext cx="2868613" cy="3175"/>
            </a:xfrm>
            <a:prstGeom prst="line">
              <a:avLst/>
            </a:prstGeom>
            <a:ln w="19050">
              <a:solidFill>
                <a:srgbClr val="3399FF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5" name="直接连接符 24"/>
          <p:cNvCxnSpPr/>
          <p:nvPr/>
        </p:nvCxnSpPr>
        <p:spPr>
          <a:xfrm>
            <a:off x="1295400" y="2196431"/>
            <a:ext cx="2865437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/>
          <p:cNvCxnSpPr/>
          <p:nvPr/>
        </p:nvCxnSpPr>
        <p:spPr>
          <a:xfrm>
            <a:off x="1778000" y="1715418"/>
            <a:ext cx="2865437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/>
          <p:cNvCxnSpPr/>
          <p:nvPr/>
        </p:nvCxnSpPr>
        <p:spPr>
          <a:xfrm>
            <a:off x="1295400" y="3639468"/>
            <a:ext cx="2865437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/>
          <p:cNvCxnSpPr/>
          <p:nvPr/>
        </p:nvCxnSpPr>
        <p:spPr>
          <a:xfrm>
            <a:off x="1771650" y="3155281"/>
            <a:ext cx="2867025" cy="0"/>
          </a:xfrm>
          <a:prstGeom prst="line">
            <a:avLst/>
          </a:prstGeom>
          <a:ln w="28575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/>
          <p:cNvCxnSpPr/>
          <p:nvPr/>
        </p:nvCxnSpPr>
        <p:spPr>
          <a:xfrm>
            <a:off x="4165600" y="2190081"/>
            <a:ext cx="0" cy="1449387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连接符 29"/>
          <p:cNvCxnSpPr/>
          <p:nvPr/>
        </p:nvCxnSpPr>
        <p:spPr>
          <a:xfrm>
            <a:off x="4648200" y="1715418"/>
            <a:ext cx="0" cy="1458913"/>
          </a:xfrm>
          <a:prstGeom prst="line">
            <a:avLst/>
          </a:prstGeom>
          <a:ln w="19050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连接符 30"/>
          <p:cNvCxnSpPr/>
          <p:nvPr/>
        </p:nvCxnSpPr>
        <p:spPr>
          <a:xfrm>
            <a:off x="1296987" y="2190081"/>
            <a:ext cx="0" cy="1458912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连接符 31"/>
          <p:cNvCxnSpPr/>
          <p:nvPr/>
        </p:nvCxnSpPr>
        <p:spPr>
          <a:xfrm>
            <a:off x="1778000" y="1710656"/>
            <a:ext cx="0" cy="1458912"/>
          </a:xfrm>
          <a:prstGeom prst="line">
            <a:avLst/>
          </a:prstGeom>
          <a:ln w="19050">
            <a:noFill/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连接符 32"/>
          <p:cNvCxnSpPr/>
          <p:nvPr/>
        </p:nvCxnSpPr>
        <p:spPr>
          <a:xfrm flipV="1">
            <a:off x="1293812" y="1715418"/>
            <a:ext cx="484188" cy="485775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接连接符 33"/>
          <p:cNvCxnSpPr/>
          <p:nvPr/>
        </p:nvCxnSpPr>
        <p:spPr>
          <a:xfrm flipV="1">
            <a:off x="4165600" y="1713831"/>
            <a:ext cx="484187" cy="485775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连接符 34"/>
          <p:cNvCxnSpPr/>
          <p:nvPr/>
        </p:nvCxnSpPr>
        <p:spPr>
          <a:xfrm flipV="1">
            <a:off x="4171950" y="3148931"/>
            <a:ext cx="484187" cy="485775"/>
          </a:xfrm>
          <a:prstGeom prst="line">
            <a:avLst/>
          </a:prstGeom>
          <a:ln w="19050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接连接符 35"/>
          <p:cNvCxnSpPr/>
          <p:nvPr/>
        </p:nvCxnSpPr>
        <p:spPr>
          <a:xfrm flipH="1">
            <a:off x="1296987" y="3156868"/>
            <a:ext cx="482600" cy="476250"/>
          </a:xfrm>
          <a:prstGeom prst="line">
            <a:avLst/>
          </a:prstGeom>
          <a:ln w="19050">
            <a:noFill/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62"/>
          <p:cNvSpPr txBox="1"/>
          <p:nvPr/>
        </p:nvSpPr>
        <p:spPr>
          <a:xfrm>
            <a:off x="4967287" y="2165350"/>
            <a:ext cx="3068638" cy="107791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红色：平行</a:t>
            </a:r>
            <a:endParaRPr lang="en-US" altLang="zh-CN" sz="28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  <a:p>
            <a:pPr>
              <a:lnSpc>
                <a:spcPct val="120000"/>
              </a:lnSpc>
              <a:defRPr/>
            </a:pPr>
            <a:r>
              <a:rPr lang="zh-CN" altLang="en-US" sz="2800" b="1" dirty="0">
                <a:solidFill>
                  <a:srgbClr val="00B050"/>
                </a:solidFill>
                <a:latin typeface="+mj-lt"/>
                <a:ea typeface="黑体" panose="02010609060101010101" pitchFamily="49" charset="-122"/>
              </a:rPr>
              <a:t>绿色：相交并垂直</a:t>
            </a:r>
            <a:endParaRPr lang="zh-CN" altLang="en-US" sz="2800" b="1" dirty="0">
              <a:solidFill>
                <a:srgbClr val="00B05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38" name="矩形 1"/>
          <p:cNvSpPr>
            <a:spLocks noChangeArrowheads="1"/>
          </p:cNvSpPr>
          <p:nvPr/>
        </p:nvSpPr>
        <p:spPr bwMode="auto">
          <a:xfrm>
            <a:off x="612140" y="3834130"/>
            <a:ext cx="8662035" cy="83502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10000"/>
              </a:lnSpc>
              <a:defRPr/>
            </a:pPr>
            <a:r>
              <a:rPr lang="zh-CN" altLang="zh-CN" sz="2200" b="1" dirty="0">
                <a:solidFill>
                  <a:srgbClr val="FF0000"/>
                </a:solidFill>
                <a:latin typeface="+mn-ea"/>
                <a:ea typeface="+mn-ea"/>
                <a:cs typeface="Times New Roman" panose="02020603050405020304" pitchFamily="18" charset="0"/>
              </a:rPr>
              <a:t>与红色线标示的棱平行的棱都互相平行</a:t>
            </a:r>
            <a:r>
              <a:rPr lang="zh-CN" altLang="en-US" sz="2200" b="1" dirty="0">
                <a:solidFill>
                  <a:srgbClr val="FF0000"/>
                </a:solidFill>
                <a:latin typeface="+mn-ea"/>
                <a:ea typeface="+mn-ea"/>
                <a:cs typeface="Times New Roman" panose="02020603050405020304" pitchFamily="18" charset="0"/>
              </a:rPr>
              <a:t>。</a:t>
            </a:r>
            <a:endParaRPr lang="en-US" altLang="zh-CN" sz="2200" b="1" dirty="0">
              <a:solidFill>
                <a:srgbClr val="FF0000"/>
              </a:solidFill>
              <a:latin typeface="+mn-ea"/>
              <a:ea typeface="+mn-ea"/>
              <a:cs typeface="Times New Roman" panose="02020603050405020304" pitchFamily="18" charset="0"/>
            </a:endParaRPr>
          </a:p>
          <a:p>
            <a:pPr>
              <a:lnSpc>
                <a:spcPct val="110000"/>
              </a:lnSpc>
              <a:defRPr/>
            </a:pPr>
            <a:r>
              <a:rPr lang="zh-CN" altLang="zh-CN" sz="2200" b="1" dirty="0">
                <a:solidFill>
                  <a:srgbClr val="FF0000"/>
                </a:solidFill>
                <a:latin typeface="+mn-ea"/>
                <a:ea typeface="+mn-ea"/>
                <a:cs typeface="Times New Roman" panose="02020603050405020304" pitchFamily="18" charset="0"/>
              </a:rPr>
              <a:t>与红色线标示</a:t>
            </a:r>
            <a:r>
              <a:rPr lang="zh-CN" altLang="en-US" sz="2200" b="1" dirty="0">
                <a:solidFill>
                  <a:srgbClr val="FF0000"/>
                </a:solidFill>
                <a:latin typeface="+mn-ea"/>
                <a:ea typeface="+mn-ea"/>
                <a:cs typeface="Times New Roman" panose="02020603050405020304" pitchFamily="18" charset="0"/>
              </a:rPr>
              <a:t>的</a:t>
            </a:r>
            <a:r>
              <a:rPr lang="zh-CN" altLang="zh-CN" sz="2200" b="1" dirty="0">
                <a:solidFill>
                  <a:srgbClr val="FF0000"/>
                </a:solidFill>
                <a:latin typeface="+mn-ea"/>
                <a:ea typeface="+mn-ea"/>
                <a:cs typeface="Times New Roman" panose="02020603050405020304" pitchFamily="18" charset="0"/>
              </a:rPr>
              <a:t>棱平行的棱相交并垂直的棱也都互相平行</a:t>
            </a:r>
            <a:r>
              <a:rPr lang="zh-CN" altLang="en-US" sz="2200" b="1" dirty="0">
                <a:solidFill>
                  <a:srgbClr val="FF0000"/>
                </a:solidFill>
                <a:latin typeface="+mn-ea"/>
                <a:ea typeface="+mn-ea"/>
                <a:cs typeface="Times New Roman" panose="02020603050405020304" pitchFamily="18" charset="0"/>
              </a:rPr>
              <a:t>或垂直</a:t>
            </a:r>
            <a:r>
              <a:rPr lang="zh-CN" altLang="zh-CN" sz="2200" b="1" dirty="0">
                <a:solidFill>
                  <a:srgbClr val="FF0000"/>
                </a:solidFill>
                <a:latin typeface="+mn-ea"/>
                <a:ea typeface="+mn-ea"/>
                <a:cs typeface="Times New Roman" panose="02020603050405020304" pitchFamily="18" charset="0"/>
              </a:rPr>
              <a:t>。</a:t>
            </a:r>
            <a:endParaRPr lang="zh-CN" altLang="en-US" sz="2200" b="1" dirty="0">
              <a:solidFill>
                <a:srgbClr val="FF0000"/>
              </a:solidFill>
              <a:latin typeface="+mn-ea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7"/>
          <p:cNvSpPr txBox="1"/>
          <p:nvPr/>
        </p:nvSpPr>
        <p:spPr>
          <a:xfrm>
            <a:off x="368935" y="555359"/>
            <a:ext cx="8100640" cy="15297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latinLnBrk="0" hangingPunct="1">
              <a:lnSpc>
                <a:spcPct val="130000"/>
              </a:lnSpc>
              <a:defRPr/>
            </a:pPr>
            <a:r>
              <a:rPr lang="zh-CN" altLang="en-US" sz="2400" b="1" dirty="0">
                <a:latin typeface="+mj-lt"/>
                <a:ea typeface="黑体" panose="02010609060101010101" pitchFamily="49" charset="-122"/>
              </a:rPr>
              <a:t>（</a:t>
            </a:r>
            <a:r>
              <a:rPr lang="en-US" altLang="zh-CN" sz="2400" b="1" dirty="0">
                <a:latin typeface="+mj-lt"/>
                <a:ea typeface="黑体" panose="02010609060101010101" pitchFamily="49" charset="-122"/>
              </a:rPr>
              <a:t>3</a:t>
            </a:r>
            <a:r>
              <a:rPr lang="zh-CN" altLang="en-US" sz="2400" b="1" dirty="0">
                <a:latin typeface="+mj-lt"/>
                <a:ea typeface="黑体" panose="02010609060101010101" pitchFamily="49" charset="-122"/>
              </a:rPr>
              <a:t>）回忆计算表面积的方法以及探索体积公式的过程，说</a:t>
            </a:r>
            <a:endParaRPr lang="zh-CN" altLang="en-US" sz="2400" b="1" dirty="0">
              <a:latin typeface="+mj-lt"/>
              <a:ea typeface="黑体" panose="02010609060101010101" pitchFamily="49" charset="-122"/>
            </a:endParaRPr>
          </a:p>
          <a:p>
            <a:pPr eaLnBrk="1" latinLnBrk="0" hangingPunct="1">
              <a:lnSpc>
                <a:spcPct val="130000"/>
              </a:lnSpc>
              <a:defRPr/>
            </a:pPr>
            <a:r>
              <a:rPr lang="zh-CN" altLang="en-US" sz="2400" b="1" dirty="0">
                <a:latin typeface="+mj-lt"/>
                <a:ea typeface="黑体" panose="02010609060101010101" pitchFamily="49" charset="-122"/>
              </a:rPr>
              <a:t> </a:t>
            </a:r>
            <a:r>
              <a:rPr lang="en-US" altLang="zh-CN" sz="2400" b="1" dirty="0">
                <a:latin typeface="+mj-lt"/>
                <a:ea typeface="黑体" panose="02010609060101010101" pitchFamily="49" charset="-122"/>
              </a:rPr>
              <a:t>         </a:t>
            </a:r>
            <a:r>
              <a:rPr lang="zh-CN" altLang="en-US" sz="2400" b="1" dirty="0">
                <a:latin typeface="+mj-lt"/>
                <a:ea typeface="黑体" panose="02010609060101010101" pitchFamily="49" charset="-122"/>
              </a:rPr>
              <a:t>一说关键是要知道什么？计算体积与容积有什么相同</a:t>
            </a:r>
            <a:endParaRPr lang="zh-CN" altLang="en-US" sz="2400" b="1" dirty="0">
              <a:latin typeface="+mj-lt"/>
              <a:ea typeface="黑体" panose="02010609060101010101" pitchFamily="49" charset="-122"/>
            </a:endParaRPr>
          </a:p>
          <a:p>
            <a:pPr eaLnBrk="1" latinLnBrk="0" hangingPunct="1">
              <a:lnSpc>
                <a:spcPct val="130000"/>
              </a:lnSpc>
              <a:defRPr/>
            </a:pPr>
            <a:r>
              <a:rPr lang="zh-CN" altLang="en-US" sz="2400" b="1" dirty="0">
                <a:latin typeface="+mj-lt"/>
                <a:ea typeface="黑体" panose="02010609060101010101" pitchFamily="49" charset="-122"/>
              </a:rPr>
              <a:t> </a:t>
            </a:r>
            <a:r>
              <a:rPr lang="en-US" altLang="zh-CN" sz="2400" b="1" dirty="0">
                <a:latin typeface="+mj-lt"/>
                <a:ea typeface="黑体" panose="02010609060101010101" pitchFamily="49" charset="-122"/>
              </a:rPr>
              <a:t>         </a:t>
            </a:r>
            <a:r>
              <a:rPr lang="zh-CN" altLang="en-US" sz="2400" b="1" dirty="0">
                <a:latin typeface="+mj-lt"/>
                <a:ea typeface="黑体" panose="02010609060101010101" pitchFamily="49" charset="-122"/>
              </a:rPr>
              <a:t>点和不同点？</a:t>
            </a:r>
            <a:endParaRPr lang="zh-CN" altLang="en-US" sz="2400" b="1" dirty="0"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539115" y="2161326"/>
            <a:ext cx="5080000" cy="5708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atinLnBrk="0">
              <a:lnSpc>
                <a:spcPct val="130000"/>
              </a:lnSpc>
              <a:defRPr/>
            </a:pPr>
            <a:r>
              <a:rPr lang="zh-CN" altLang="en-US" sz="2400" b="1" dirty="0">
                <a:solidFill>
                  <a:srgbClr val="1D41D5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关键是要知道长方体的长、宽、高。</a:t>
            </a:r>
            <a:endParaRPr lang="zh-CN" altLang="en-US" sz="2400" b="1" dirty="0">
              <a:solidFill>
                <a:srgbClr val="1D41D5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539115" y="2715653"/>
            <a:ext cx="8424737" cy="1930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atinLnBrk="0">
              <a:lnSpc>
                <a:spcPct val="130000"/>
              </a:lnSpc>
              <a:defRPr/>
            </a:pPr>
            <a:r>
              <a:rPr lang="zh-CN" altLang="en-US" sz="2400" b="1" dirty="0">
                <a:solidFill>
                  <a:srgbClr val="1D41D5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体积与容积计算方法一样，</a:t>
            </a:r>
            <a:endParaRPr lang="zh-CN" altLang="en-US" sz="2400" b="1" dirty="0">
              <a:solidFill>
                <a:srgbClr val="1D41D5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latinLnBrk="0">
              <a:lnSpc>
                <a:spcPct val="130000"/>
              </a:lnSpc>
              <a:defRPr/>
            </a:pPr>
            <a:r>
              <a:rPr lang="zh-CN" altLang="en-US" sz="2200" b="1" dirty="0">
                <a:solidFill>
                  <a:srgbClr val="FF0000"/>
                </a:solidFill>
                <a:latin typeface="+mn-lt"/>
                <a:ea typeface="+mn-ea"/>
              </a:rPr>
              <a:t>物体形状规则时，测量有关数据，利用公式计算；</a:t>
            </a:r>
            <a:endParaRPr lang="zh-CN" altLang="en-US" sz="2200" b="1" dirty="0">
              <a:solidFill>
                <a:srgbClr val="FF0000"/>
              </a:solidFill>
              <a:latin typeface="+mn-lt"/>
              <a:ea typeface="+mn-ea"/>
            </a:endParaRPr>
          </a:p>
          <a:p>
            <a:pPr latinLnBrk="0">
              <a:lnSpc>
                <a:spcPct val="130000"/>
              </a:lnSpc>
              <a:defRPr/>
            </a:pPr>
            <a:r>
              <a:rPr lang="zh-CN" altLang="en-US" sz="2200" b="1" dirty="0">
                <a:solidFill>
                  <a:srgbClr val="FF0000"/>
                </a:solidFill>
                <a:latin typeface="+mn-lt"/>
                <a:ea typeface="+mn-ea"/>
              </a:rPr>
              <a:t>物体形状不规则时，想办法转化为规则的，常用“排水法”转化。</a:t>
            </a:r>
            <a:endParaRPr lang="en-US" altLang="zh-CN" sz="2200" b="1" dirty="0">
              <a:solidFill>
                <a:srgbClr val="FF0000"/>
              </a:solidFill>
              <a:latin typeface="+mn-lt"/>
              <a:ea typeface="+mn-ea"/>
            </a:endParaRPr>
          </a:p>
          <a:p>
            <a:pPr latinLnBrk="0">
              <a:lnSpc>
                <a:spcPct val="130000"/>
              </a:lnSpc>
              <a:defRPr/>
            </a:pPr>
            <a:r>
              <a:rPr lang="zh-CN" altLang="en-US" sz="2400" b="1" dirty="0">
                <a:solidFill>
                  <a:srgbClr val="1D41D5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体积与容积单位不同。</a:t>
            </a:r>
            <a:endParaRPr lang="zh-CN" altLang="en-US" sz="2400" b="1" dirty="0">
              <a:solidFill>
                <a:srgbClr val="1D41D5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503932" y="762000"/>
            <a:ext cx="8136136" cy="16414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en-US" altLang="zh-CN" sz="2800" b="1" dirty="0">
                <a:latin typeface="+mj-lt"/>
                <a:ea typeface="黑体" panose="02010609060101010101" pitchFamily="49" charset="-122"/>
              </a:rPr>
              <a:t>2. </a:t>
            </a:r>
            <a:r>
              <a:rPr lang="zh-CN" altLang="en-US" sz="2800" b="1" dirty="0">
                <a:latin typeface="+mj-lt"/>
                <a:ea typeface="黑体" panose="02010609060101010101" pitchFamily="49" charset="-122"/>
              </a:rPr>
              <a:t>你能用尺子和长方体（或正方体）容器测出下面物体的体积吗？如果用这种方法比较两个物体体积的大小，你打算怎么做？</a:t>
            </a:r>
            <a:endParaRPr lang="zh-CN" altLang="en-US" sz="2800" b="1" dirty="0">
              <a:latin typeface="+mj-lt"/>
              <a:ea typeface="黑体" panose="02010609060101010101" pitchFamily="49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clrChange>
              <a:clrFrom>
                <a:srgbClr val="FCF3E2">
                  <a:alpha val="100000"/>
                </a:srgbClr>
              </a:clrFrom>
              <a:clrTo>
                <a:srgbClr val="FCF3E2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411855" y="2787650"/>
            <a:ext cx="2367280" cy="145161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005934" y="1635734"/>
            <a:ext cx="7128792" cy="2889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eaLnBrk="1" hangingPunct="1">
              <a:lnSpc>
                <a:spcPct val="130000"/>
              </a:lnSpc>
              <a:spcAft>
                <a:spcPts val="0"/>
              </a:spcAft>
              <a:defRPr/>
            </a:pPr>
            <a:r>
              <a:rPr lang="zh-CN" altLang="zh-CN" sz="2800" b="1" kern="100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/>
              </a:rPr>
              <a:t>玻璃球可以用“排水法”</a:t>
            </a:r>
            <a:r>
              <a:rPr lang="zh-CN" altLang="en-US" sz="2800" b="1" kern="100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/>
              </a:rPr>
              <a:t>，转化为规则的。</a:t>
            </a:r>
            <a:endParaRPr lang="en-US" altLang="zh-CN" sz="2800" b="1" kern="100" dirty="0">
              <a:solidFill>
                <a:srgbClr val="FF0000"/>
              </a:solidFill>
              <a:latin typeface="+mn-lt"/>
              <a:ea typeface="+mn-ea"/>
              <a:cs typeface="Times New Roman" panose="02020603050405020304"/>
            </a:endParaRPr>
          </a:p>
          <a:p>
            <a:pPr algn="just" eaLnBrk="1" hangingPunct="1">
              <a:lnSpc>
                <a:spcPct val="130000"/>
              </a:lnSpc>
              <a:spcAft>
                <a:spcPts val="0"/>
              </a:spcAft>
              <a:defRPr/>
            </a:pPr>
            <a:r>
              <a:rPr lang="zh-CN" altLang="zh-CN" sz="2800" b="1" kern="100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/>
              </a:rPr>
              <a:t>绿豆也可以用“排水法”，但体积太小，</a:t>
            </a:r>
            <a:r>
              <a:rPr lang="zh-CN" altLang="en-US" sz="2800" b="1" kern="100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/>
              </a:rPr>
              <a:t>水位上升</a:t>
            </a:r>
            <a:r>
              <a:rPr lang="zh-CN" altLang="zh-CN" sz="2800" b="1" kern="100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/>
              </a:rPr>
              <a:t>不明显，可以多放一些绿豆在水中，如</a:t>
            </a:r>
            <a:r>
              <a:rPr lang="en-US" altLang="zh-CN" sz="2800" b="1" kern="100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/>
              </a:rPr>
              <a:t>100</a:t>
            </a:r>
            <a:r>
              <a:rPr lang="zh-CN" altLang="zh-CN" sz="2800" b="1" kern="100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/>
              </a:rPr>
              <a:t>粒、</a:t>
            </a:r>
            <a:r>
              <a:rPr lang="en-US" altLang="zh-CN" sz="2800" b="1" kern="100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/>
              </a:rPr>
              <a:t>200</a:t>
            </a:r>
            <a:r>
              <a:rPr lang="zh-CN" altLang="zh-CN" sz="2800" b="1" kern="100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/>
              </a:rPr>
              <a:t>粒，求出总体积后再除以</a:t>
            </a:r>
            <a:r>
              <a:rPr lang="zh-CN" sz="2800" b="1" kern="100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/>
              </a:rPr>
              <a:t>数量</a:t>
            </a:r>
            <a:r>
              <a:rPr lang="zh-CN" altLang="zh-CN" sz="2800" b="1" kern="100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/>
              </a:rPr>
              <a:t>，就得到每粒绿豆的体积。</a:t>
            </a:r>
            <a:endParaRPr lang="zh-CN" altLang="zh-CN" sz="2800" b="1" kern="100" dirty="0">
              <a:solidFill>
                <a:srgbClr val="FF0000"/>
              </a:solidFill>
              <a:latin typeface="+mn-lt"/>
              <a:ea typeface="+mn-ea"/>
              <a:cs typeface="Times New Roman" panose="02020603050405020304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clrChange>
              <a:clrFrom>
                <a:srgbClr val="FCF3E2">
                  <a:alpha val="100000"/>
                </a:srgbClr>
              </a:clrFrom>
              <a:clrTo>
                <a:srgbClr val="FCF3E2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679190" y="483235"/>
            <a:ext cx="1808480" cy="110871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2"/>
          <p:cNvSpPr>
            <a:spLocks noChangeArrowheads="1"/>
          </p:cNvSpPr>
          <p:nvPr/>
        </p:nvSpPr>
        <p:spPr bwMode="auto">
          <a:xfrm>
            <a:off x="755650" y="766763"/>
            <a:ext cx="7829550" cy="11525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  <a:defRPr/>
            </a:pPr>
            <a:r>
              <a:rPr lang="en-US" altLang="zh-CN" sz="2800" b="1" dirty="0">
                <a:latin typeface="+mn-lt"/>
                <a:ea typeface="黑体" panose="02010609060101010101" pitchFamily="49" charset="-122"/>
              </a:rPr>
              <a:t>1. </a:t>
            </a:r>
            <a:r>
              <a:rPr lang="zh-CN" altLang="en-US" sz="2800" b="1" dirty="0">
                <a:latin typeface="+mn-lt"/>
                <a:ea typeface="黑体" panose="02010609060101010101" pitchFamily="49" charset="-122"/>
              </a:rPr>
              <a:t>下面是同一个长方体的展开图，说一说每个图是怎样展开的。</a:t>
            </a:r>
            <a:endParaRPr lang="zh-CN" altLang="en-US" sz="2800" b="1" dirty="0"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18" name="Rectangle 2"/>
          <p:cNvSpPr>
            <a:spLocks noChangeArrowheads="1"/>
          </p:cNvSpPr>
          <p:nvPr/>
        </p:nvSpPr>
        <p:spPr bwMode="auto">
          <a:xfrm>
            <a:off x="873125" y="3359150"/>
            <a:ext cx="7712075" cy="115093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  <a:defRPr/>
            </a:pPr>
            <a:r>
              <a:rPr lang="zh-CN" altLang="en-US" sz="2800" b="1" dirty="0">
                <a:latin typeface="+mn-lt"/>
                <a:ea typeface="黑体" panose="02010609060101010101" pitchFamily="49" charset="-122"/>
              </a:rPr>
              <a:t>找一些正方体纸盒将其展开，你能展开成多少种不同的形状？</a:t>
            </a:r>
            <a:endParaRPr lang="zh-CN" altLang="en-US" sz="2800" b="1" dirty="0">
              <a:latin typeface="+mn-lt"/>
              <a:ea typeface="黑体" panose="02010609060101010101" pitchFamily="49" charset="-122"/>
            </a:endParaRPr>
          </a:p>
        </p:txBody>
      </p:sp>
      <p:grpSp>
        <p:nvGrpSpPr>
          <p:cNvPr id="29701" name="组合 3"/>
          <p:cNvGrpSpPr/>
          <p:nvPr/>
        </p:nvGrpSpPr>
        <p:grpSpPr bwMode="auto">
          <a:xfrm>
            <a:off x="323215" y="163513"/>
            <a:ext cx="5851525" cy="603250"/>
            <a:chOff x="831170" y="109538"/>
            <a:chExt cx="5852432" cy="603250"/>
          </a:xfrm>
        </p:grpSpPr>
        <p:pic>
          <p:nvPicPr>
            <p:cNvPr id="29702" name="图片 2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1170" y="128588"/>
              <a:ext cx="5852432" cy="584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9703" name="矩形 1"/>
            <p:cNvSpPr>
              <a:spLocks noChangeArrowheads="1"/>
            </p:cNvSpPr>
            <p:nvPr/>
          </p:nvSpPr>
          <p:spPr bwMode="auto">
            <a:xfrm>
              <a:off x="1009451" y="109538"/>
              <a:ext cx="4831194" cy="5219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2800" b="1">
                  <a:latin typeface="黑体" panose="02010609060101010101" pitchFamily="49" charset="-122"/>
                  <a:ea typeface="黑体" panose="02010609060101010101" pitchFamily="49" charset="-122"/>
                </a:rPr>
                <a:t>四、联系实际，强化应用巩固</a:t>
              </a:r>
              <a:endParaRPr lang="zh-CN" altLang="en-US" sz="2800" b="1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1933" y="1987334"/>
            <a:ext cx="6160134" cy="1305535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3114164" y="1514453"/>
            <a:ext cx="31125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【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选自教材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P43 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练习十 第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1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题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】</a:t>
            </a:r>
            <a:endParaRPr lang="zh-CN" altLang="en-US" sz="1600" b="1" dirty="0">
              <a:solidFill>
                <a:schemeClr val="accent2">
                  <a:lumMod val="50000"/>
                </a:schemeClr>
              </a:solidFill>
              <a:latin typeface="+mn-lt"/>
              <a:ea typeface="+mj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矩形 1"/>
          <p:cNvSpPr>
            <a:spLocks noChangeArrowheads="1"/>
          </p:cNvSpPr>
          <p:nvPr/>
        </p:nvSpPr>
        <p:spPr bwMode="auto">
          <a:xfrm>
            <a:off x="468313" y="621500"/>
            <a:ext cx="7872412" cy="10066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2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2. </a:t>
            </a:r>
            <a:r>
              <a:rPr lang="zh-CN" altLang="en-US" sz="2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长方体的长、宽、高都变为原来的 </a:t>
            </a:r>
            <a:r>
              <a:rPr lang="en-US" altLang="zh-CN" sz="2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 </a:t>
            </a:r>
            <a:r>
              <a:rPr lang="zh-CN" altLang="en-US" sz="2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倍，它的表面积和体积分别发生了什么变化？你发现了什么规律？</a:t>
            </a:r>
            <a:endParaRPr lang="zh-CN" altLang="en-US" sz="26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2" name="表格 2"/>
          <p:cNvGraphicFramePr>
            <a:graphicFrameLocks noGrp="1"/>
          </p:cNvGraphicFramePr>
          <p:nvPr/>
        </p:nvGraphicFramePr>
        <p:xfrm>
          <a:off x="730249" y="1690206"/>
          <a:ext cx="7442151" cy="211772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05444"/>
                <a:gridCol w="1032115"/>
                <a:gridCol w="1032115"/>
                <a:gridCol w="1032115"/>
                <a:gridCol w="1728191"/>
                <a:gridCol w="1512171"/>
              </a:tblGrid>
              <a:tr h="529432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/>
                        <a:t>长方体</a:t>
                      </a:r>
                      <a:endParaRPr lang="zh-CN" altLang="en-US" sz="2400" b="1" dirty="0"/>
                    </a:p>
                  </a:txBody>
                  <a:tcPr marL="91443" marR="91443" marT="45673" marB="4567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/>
                        <a:t>长</a:t>
                      </a:r>
                      <a:r>
                        <a:rPr lang="en-US" altLang="zh-CN" sz="2400" b="1" dirty="0"/>
                        <a:t>/cm</a:t>
                      </a:r>
                      <a:endParaRPr lang="zh-CN" altLang="en-US" sz="2400" b="1" dirty="0"/>
                    </a:p>
                  </a:txBody>
                  <a:tcPr marL="91443" marR="91443" marT="45673" marB="4567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/>
                        <a:t>宽</a:t>
                      </a:r>
                      <a:r>
                        <a:rPr lang="en-US" altLang="zh-CN" sz="2400" b="1" dirty="0"/>
                        <a:t>/cm</a:t>
                      </a:r>
                      <a:endParaRPr lang="zh-CN" altLang="en-US" sz="2400" b="1" dirty="0"/>
                    </a:p>
                  </a:txBody>
                  <a:tcPr marL="91443" marR="91443" marT="45673" marB="4567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/>
                        <a:t>高</a:t>
                      </a:r>
                      <a:r>
                        <a:rPr lang="en-US" altLang="zh-CN" sz="2400" b="1" dirty="0"/>
                        <a:t>/cm</a:t>
                      </a:r>
                      <a:endParaRPr lang="zh-CN" altLang="en-US" sz="2400" b="1" dirty="0"/>
                    </a:p>
                  </a:txBody>
                  <a:tcPr marL="91443" marR="91443" marT="45673" marB="4567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/>
                        <a:t>表面积</a:t>
                      </a:r>
                      <a:r>
                        <a:rPr lang="en-US" altLang="zh-CN" sz="2400" b="1" dirty="0"/>
                        <a:t>/cm</a:t>
                      </a:r>
                      <a:r>
                        <a:rPr lang="en-US" altLang="zh-CN" sz="2400" b="1" baseline="30000" dirty="0"/>
                        <a:t>2</a:t>
                      </a:r>
                      <a:endParaRPr lang="zh-CN" altLang="en-US" sz="2400" b="1" baseline="30000" dirty="0"/>
                    </a:p>
                  </a:txBody>
                  <a:tcPr marL="91443" marR="91443" marT="45673" marB="4567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/>
                        <a:t>体积</a:t>
                      </a:r>
                      <a:r>
                        <a:rPr lang="en-US" altLang="zh-CN" sz="2400" b="1" dirty="0"/>
                        <a:t>/cm</a:t>
                      </a:r>
                      <a:r>
                        <a:rPr lang="en-US" altLang="zh-CN" sz="2400" b="1" baseline="30000" dirty="0"/>
                        <a:t>3</a:t>
                      </a:r>
                      <a:endParaRPr lang="zh-CN" altLang="en-US" sz="2400" b="1" dirty="0"/>
                    </a:p>
                  </a:txBody>
                  <a:tcPr marL="91443" marR="91443" marT="45673" marB="45673" anchor="ctr"/>
                </a:tc>
              </a:tr>
              <a:tr h="529432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/>
                        <a:t>1</a:t>
                      </a:r>
                      <a:endParaRPr lang="zh-CN" altLang="en-US" sz="2400" b="1" dirty="0"/>
                    </a:p>
                  </a:txBody>
                  <a:tcPr marL="91443" marR="91443" marT="45673" marB="4567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/>
                        <a:t>2</a:t>
                      </a:r>
                      <a:endParaRPr lang="zh-CN" altLang="en-US" sz="2400" b="1" dirty="0"/>
                    </a:p>
                  </a:txBody>
                  <a:tcPr marL="91443" marR="91443" marT="45673" marB="4567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/>
                        <a:t>1</a:t>
                      </a:r>
                      <a:endParaRPr lang="zh-CN" altLang="en-US" sz="2400" b="1" dirty="0"/>
                    </a:p>
                  </a:txBody>
                  <a:tcPr marL="91443" marR="91443" marT="45673" marB="4567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/>
                        <a:t>3</a:t>
                      </a:r>
                      <a:endParaRPr lang="zh-CN" altLang="en-US" sz="2400" b="1" dirty="0"/>
                    </a:p>
                  </a:txBody>
                  <a:tcPr marL="91443" marR="91443" marT="45673" marB="45673"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 b="1" baseline="30000" dirty="0"/>
                    </a:p>
                  </a:txBody>
                  <a:tcPr marL="91443" marR="91443" marT="45673" marB="45673"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 b="1" baseline="30000" dirty="0"/>
                    </a:p>
                  </a:txBody>
                  <a:tcPr marL="91443" marR="91443" marT="45673" marB="45673" anchor="ctr"/>
                </a:tc>
              </a:tr>
              <a:tr h="529432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/>
                        <a:t>2</a:t>
                      </a:r>
                      <a:endParaRPr lang="zh-CN" altLang="en-US" sz="2400" b="1" dirty="0"/>
                    </a:p>
                  </a:txBody>
                  <a:tcPr marL="91443" marR="91443" marT="45673" marB="4567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/>
                        <a:t>4</a:t>
                      </a:r>
                      <a:endParaRPr lang="zh-CN" altLang="en-US" sz="2400" b="1" dirty="0"/>
                    </a:p>
                  </a:txBody>
                  <a:tcPr marL="91443" marR="91443" marT="45673" marB="4567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/>
                        <a:t>2</a:t>
                      </a:r>
                      <a:endParaRPr lang="zh-CN" altLang="en-US" sz="2400" b="1" dirty="0"/>
                    </a:p>
                  </a:txBody>
                  <a:tcPr marL="91443" marR="91443" marT="45673" marB="4567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/>
                        <a:t>6</a:t>
                      </a:r>
                      <a:endParaRPr lang="zh-CN" altLang="en-US" sz="2400" b="1" dirty="0"/>
                    </a:p>
                  </a:txBody>
                  <a:tcPr marL="91443" marR="91443" marT="45673" marB="45673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zh-CN" altLang="en-US" sz="2400" b="1" baseline="30000" dirty="0"/>
                    </a:p>
                  </a:txBody>
                  <a:tcPr marL="91443" marR="91443" marT="45673" marB="45673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zh-CN" altLang="en-US" sz="2400" b="1" baseline="30000" dirty="0"/>
                    </a:p>
                  </a:txBody>
                  <a:tcPr marL="91443" marR="91443" marT="45673" marB="45673" anchor="ctr"/>
                </a:tc>
              </a:tr>
              <a:tr h="529432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/>
                        <a:t>3</a:t>
                      </a:r>
                      <a:endParaRPr lang="zh-CN" altLang="en-US" sz="2400" b="1" dirty="0"/>
                    </a:p>
                  </a:txBody>
                  <a:tcPr marL="91443" marR="91443" marT="45673" marB="4567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/>
                        <a:t>8</a:t>
                      </a:r>
                      <a:endParaRPr lang="zh-CN" altLang="en-US" sz="2400" b="1" dirty="0"/>
                    </a:p>
                  </a:txBody>
                  <a:tcPr marL="91443" marR="91443" marT="45673" marB="4567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/>
                        <a:t>4</a:t>
                      </a:r>
                      <a:endParaRPr lang="zh-CN" altLang="en-US" sz="2400" b="1" dirty="0"/>
                    </a:p>
                  </a:txBody>
                  <a:tcPr marL="91443" marR="91443" marT="45673" marB="4567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/>
                        <a:t>12</a:t>
                      </a:r>
                      <a:endParaRPr lang="zh-CN" altLang="en-US" sz="2400" b="1" dirty="0"/>
                    </a:p>
                  </a:txBody>
                  <a:tcPr marL="91443" marR="91443" marT="45673" marB="45673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zh-CN" altLang="en-US" sz="2400" b="1" baseline="30000" dirty="0"/>
                    </a:p>
                  </a:txBody>
                  <a:tcPr marL="91443" marR="91443" marT="45673" marB="45673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zh-CN" altLang="en-US" sz="2400" b="1" baseline="30000" dirty="0"/>
                    </a:p>
                  </a:txBody>
                  <a:tcPr marL="91443" marR="91443" marT="45673" marB="45673" anchor="ctr"/>
                </a:tc>
              </a:tr>
            </a:tbl>
          </a:graphicData>
        </a:graphic>
      </p:graphicFrame>
      <p:sp>
        <p:nvSpPr>
          <p:cNvPr id="11" name="文本框 10"/>
          <p:cNvSpPr txBox="1">
            <a:spLocks noChangeArrowheads="1"/>
          </p:cNvSpPr>
          <p:nvPr/>
        </p:nvSpPr>
        <p:spPr bwMode="auto">
          <a:xfrm>
            <a:off x="5520430" y="2275932"/>
            <a:ext cx="49212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22</a:t>
            </a:r>
            <a:endParaRPr lang="zh-CN" altLang="en-US" sz="2400" b="1" dirty="0">
              <a:solidFill>
                <a:srgbClr val="FF0000"/>
              </a:solidFill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12" name="文本框 11"/>
          <p:cNvSpPr txBox="1">
            <a:spLocks noChangeArrowheads="1"/>
          </p:cNvSpPr>
          <p:nvPr/>
        </p:nvSpPr>
        <p:spPr bwMode="auto">
          <a:xfrm>
            <a:off x="7236296" y="2252662"/>
            <a:ext cx="33972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6</a:t>
            </a:r>
            <a:endParaRPr lang="zh-CN" altLang="en-US" sz="2400" b="1" dirty="0">
              <a:solidFill>
                <a:srgbClr val="FF0000"/>
              </a:solidFill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13" name="文本框 12"/>
          <p:cNvSpPr txBox="1">
            <a:spLocks noChangeArrowheads="1"/>
          </p:cNvSpPr>
          <p:nvPr/>
        </p:nvSpPr>
        <p:spPr bwMode="auto">
          <a:xfrm>
            <a:off x="5520429" y="2766531"/>
            <a:ext cx="49212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88</a:t>
            </a:r>
            <a:endParaRPr lang="zh-CN" altLang="en-US" sz="2400" b="1" dirty="0">
              <a:solidFill>
                <a:srgbClr val="FF0000"/>
              </a:solidFill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14" name="文本框 13"/>
          <p:cNvSpPr txBox="1">
            <a:spLocks noChangeArrowheads="1"/>
          </p:cNvSpPr>
          <p:nvPr/>
        </p:nvSpPr>
        <p:spPr bwMode="auto">
          <a:xfrm>
            <a:off x="7236296" y="2775417"/>
            <a:ext cx="49212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48</a:t>
            </a:r>
            <a:endParaRPr lang="zh-CN" altLang="en-US" sz="2400" b="1" dirty="0">
              <a:solidFill>
                <a:srgbClr val="FF0000"/>
              </a:solidFill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15" name="文本框 14"/>
          <p:cNvSpPr txBox="1">
            <a:spLocks noChangeArrowheads="1"/>
          </p:cNvSpPr>
          <p:nvPr/>
        </p:nvSpPr>
        <p:spPr bwMode="auto">
          <a:xfrm>
            <a:off x="5438032" y="3323620"/>
            <a:ext cx="646112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en-US" altLang="zh-CN" sz="2400" b="1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352</a:t>
            </a:r>
            <a:endParaRPr lang="zh-CN" altLang="en-US" sz="2400" b="1">
              <a:solidFill>
                <a:srgbClr val="FF0000"/>
              </a:solidFill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16" name="文本框 15"/>
          <p:cNvSpPr txBox="1">
            <a:spLocks noChangeArrowheads="1"/>
          </p:cNvSpPr>
          <p:nvPr/>
        </p:nvSpPr>
        <p:spPr bwMode="auto">
          <a:xfrm>
            <a:off x="7180733" y="3337908"/>
            <a:ext cx="646113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384</a:t>
            </a:r>
            <a:endParaRPr lang="zh-CN" altLang="en-US" sz="2400" b="1" dirty="0">
              <a:solidFill>
                <a:srgbClr val="FF0000"/>
              </a:solidFill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17" name="文本框 16"/>
          <p:cNvSpPr txBox="1">
            <a:spLocks noChangeArrowheads="1"/>
          </p:cNvSpPr>
          <p:nvPr/>
        </p:nvSpPr>
        <p:spPr bwMode="auto">
          <a:xfrm>
            <a:off x="730249" y="3851777"/>
            <a:ext cx="7297738" cy="9366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defRPr/>
            </a:pP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n-ea"/>
              </a:rPr>
              <a:t>规律：如果长方体长、宽、高都变为原来的 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n-ea"/>
              </a:rPr>
              <a:t>2 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n-ea"/>
              </a:rPr>
              <a:t>倍，</a:t>
            </a:r>
            <a:endParaRPr lang="en-US" altLang="zh-CN" sz="2400" b="1" dirty="0">
              <a:solidFill>
                <a:srgbClr val="FF0000"/>
              </a:solidFill>
              <a:latin typeface="+mn-lt"/>
              <a:ea typeface="+mn-ea"/>
            </a:endParaRPr>
          </a:p>
          <a:p>
            <a:pPr>
              <a:lnSpc>
                <a:spcPct val="120000"/>
              </a:lnSpc>
              <a:defRPr/>
            </a:pP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n-ea"/>
              </a:rPr>
              <a:t>它的表面积变为原来的 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n-ea"/>
              </a:rPr>
              <a:t>4 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n-ea"/>
              </a:rPr>
              <a:t>倍，体积变为原来的 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n-ea"/>
              </a:rPr>
              <a:t>8 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n-ea"/>
              </a:rPr>
              <a:t>倍。</a:t>
            </a:r>
            <a:endParaRPr lang="zh-CN" altLang="en-US" sz="2400" b="1" dirty="0">
              <a:solidFill>
                <a:srgbClr val="FF0000"/>
              </a:solidFill>
              <a:latin typeface="+mn-lt"/>
              <a:ea typeface="+mn-ea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539200" y="411793"/>
            <a:ext cx="31125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【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选自教材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P43 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练习十 第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2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题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】</a:t>
            </a:r>
            <a:endParaRPr lang="zh-CN" altLang="en-US" sz="1600" b="1" dirty="0">
              <a:solidFill>
                <a:schemeClr val="accent2">
                  <a:lumMod val="50000"/>
                </a:schemeClr>
              </a:solidFill>
              <a:latin typeface="+mn-lt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  <p:bldP spid="15" grpId="0"/>
      <p:bldP spid="16" grpId="0"/>
      <p:bldP spid="1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>
            <a:spLocks noChangeArrowheads="1"/>
          </p:cNvSpPr>
          <p:nvPr/>
        </p:nvSpPr>
        <p:spPr bwMode="auto">
          <a:xfrm>
            <a:off x="2530475" y="2540000"/>
            <a:ext cx="4083050" cy="58578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8×4.5×2 = 72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（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m</a:t>
            </a:r>
            <a:r>
              <a:rPr lang="en-US" altLang="zh-CN" sz="3200" b="1" baseline="30000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3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）</a:t>
            </a:r>
            <a:endParaRPr lang="zh-CN" altLang="en-US" sz="3200" b="1" dirty="0">
              <a:solidFill>
                <a:srgbClr val="FF0000"/>
              </a:solidFill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31747" name="矩形 1"/>
          <p:cNvSpPr>
            <a:spLocks noChangeArrowheads="1"/>
          </p:cNvSpPr>
          <p:nvPr/>
        </p:nvSpPr>
        <p:spPr bwMode="auto">
          <a:xfrm>
            <a:off x="539750" y="915988"/>
            <a:ext cx="8208963" cy="1217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3. 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一个长方体鱼塘长 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 m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，宽 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4.5 m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，深 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 m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。这个鱼塘的容积是多少？</a:t>
            </a:r>
            <a:endParaRPr lang="zh-CN" altLang="en-US" sz="32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" name="矩形 1"/>
          <p:cNvSpPr>
            <a:spLocks noChangeArrowheads="1"/>
          </p:cNvSpPr>
          <p:nvPr/>
        </p:nvSpPr>
        <p:spPr bwMode="auto">
          <a:xfrm>
            <a:off x="1258888" y="3508375"/>
            <a:ext cx="6305550" cy="583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答：这个鱼塘的容积是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72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立方米。</a:t>
            </a:r>
            <a:endParaRPr lang="zh-CN" altLang="en-US" sz="320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5057264" y="1683336"/>
            <a:ext cx="31125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【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选自教材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P43 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练习十 第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3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题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】</a:t>
            </a:r>
            <a:endParaRPr lang="zh-CN" altLang="en-US" sz="1600" b="1" dirty="0">
              <a:solidFill>
                <a:schemeClr val="accent2">
                  <a:lumMod val="50000"/>
                </a:schemeClr>
              </a:solidFill>
              <a:latin typeface="+mn-lt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矩形 1"/>
          <p:cNvSpPr>
            <a:spLocks noChangeArrowheads="1"/>
          </p:cNvSpPr>
          <p:nvPr/>
        </p:nvSpPr>
        <p:spPr bwMode="auto">
          <a:xfrm>
            <a:off x="586271" y="474138"/>
            <a:ext cx="5597822" cy="23564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25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4. </a:t>
            </a:r>
            <a:r>
              <a:rPr lang="zh-CN" altLang="en-US" sz="25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某古建筑景点定做了 </a:t>
            </a:r>
            <a:r>
              <a:rPr lang="en-US" altLang="zh-CN" sz="25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25 </a:t>
            </a:r>
            <a:r>
              <a:rPr lang="zh-CN" altLang="en-US" sz="25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个宫灯（如右图，单位：</a:t>
            </a:r>
            <a:r>
              <a:rPr lang="en-US" altLang="zh-CN" sz="25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cm</a:t>
            </a:r>
            <a:r>
              <a:rPr lang="zh-CN" altLang="en-US" sz="25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）。宫灯外侧有一层外饰面（上、下面除外）。如果外饰面每平方米 </a:t>
            </a:r>
            <a:r>
              <a:rPr lang="en-US" altLang="zh-CN" sz="25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18 </a:t>
            </a:r>
            <a:r>
              <a:rPr lang="zh-CN" altLang="en-US" sz="25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元，这些宫灯的外饰面一共要花多少钱？</a:t>
            </a:r>
            <a:endParaRPr lang="zh-CN" altLang="en-US" sz="25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32771" name="图片 3"/>
          <p:cNvPicPr>
            <a:picLocks noChangeAspect="1" noChangeArrowheads="1"/>
          </p:cNvPicPr>
          <p:nvPr/>
        </p:nvPicPr>
        <p:blipFill>
          <a:blip r:embed="rId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372200" y="775104"/>
            <a:ext cx="1975041" cy="19830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文本框 14"/>
          <p:cNvSpPr txBox="1">
            <a:spLocks noChangeArrowheads="1"/>
          </p:cNvSpPr>
          <p:nvPr/>
        </p:nvSpPr>
        <p:spPr bwMode="auto">
          <a:xfrm>
            <a:off x="673635" y="2825383"/>
            <a:ext cx="4546437" cy="14331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5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25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66×20×4+46×80×4</a:t>
            </a:r>
            <a:r>
              <a:rPr lang="zh-CN" altLang="en-US" sz="25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）</a:t>
            </a:r>
            <a:r>
              <a:rPr lang="en-US" altLang="zh-CN" sz="25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×25</a:t>
            </a:r>
            <a:endParaRPr lang="en-US" altLang="zh-CN" sz="25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>
              <a:lnSpc>
                <a:spcPct val="120000"/>
              </a:lnSpc>
            </a:pPr>
            <a:r>
              <a:rPr lang="en-US" altLang="zh-CN" sz="25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= 500000</a:t>
            </a:r>
            <a:r>
              <a:rPr lang="zh-CN" altLang="en-US" sz="25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25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cm</a:t>
            </a:r>
            <a:r>
              <a:rPr lang="en-US" altLang="zh-CN" sz="2500" b="1" baseline="3000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  <a:r>
              <a:rPr lang="zh-CN" altLang="en-US" sz="25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）</a:t>
            </a:r>
            <a:endParaRPr lang="en-US" altLang="zh-CN" sz="25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>
              <a:lnSpc>
                <a:spcPct val="120000"/>
              </a:lnSpc>
            </a:pPr>
            <a:r>
              <a:rPr lang="en-US" altLang="zh-CN" sz="25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= 50</a:t>
            </a:r>
            <a:r>
              <a:rPr lang="zh-CN" altLang="en-US" sz="25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25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m</a:t>
            </a:r>
            <a:r>
              <a:rPr lang="en-US" altLang="zh-CN" sz="2500" b="1" baseline="3000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  <a:r>
              <a:rPr lang="zh-CN" altLang="en-US" sz="25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）</a:t>
            </a:r>
            <a:endParaRPr lang="en-US" altLang="zh-CN" sz="25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" name="矩形 1"/>
          <p:cNvSpPr>
            <a:spLocks noChangeArrowheads="1"/>
          </p:cNvSpPr>
          <p:nvPr/>
        </p:nvSpPr>
        <p:spPr bwMode="auto">
          <a:xfrm>
            <a:off x="4932040" y="3555155"/>
            <a:ext cx="2938625" cy="5098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5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18×50 = 900</a:t>
            </a:r>
            <a:r>
              <a:rPr lang="zh-CN" altLang="en-US" sz="25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（元）</a:t>
            </a:r>
            <a:endParaRPr lang="zh-CN" altLang="en-US" sz="25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701675" y="4292600"/>
            <a:ext cx="6436360" cy="5219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答：这些宫灯的外饰面一共要花900元。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547711" y="2419565"/>
            <a:ext cx="31125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【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选自教材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P43 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练习十 第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4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题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】</a:t>
            </a:r>
            <a:endParaRPr lang="zh-CN" altLang="en-US" sz="1600" b="1" dirty="0">
              <a:solidFill>
                <a:schemeClr val="accent2">
                  <a:lumMod val="50000"/>
                </a:schemeClr>
              </a:solidFill>
              <a:latin typeface="+mn-lt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2" grpId="0"/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5"/>
          <p:cNvSpPr txBox="1"/>
          <p:nvPr/>
        </p:nvSpPr>
        <p:spPr>
          <a:xfrm>
            <a:off x="478790" y="1082675"/>
            <a:ext cx="8140065" cy="12109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latinLnBrk="0" hangingPunct="1">
              <a:lnSpc>
                <a:spcPct val="130000"/>
              </a:lnSpc>
              <a:defRPr/>
            </a:pPr>
            <a:r>
              <a:rPr lang="zh-CN" altLang="en-US" sz="2800" b="1" dirty="0">
                <a:latin typeface="+mj-lt"/>
                <a:ea typeface="黑体" panose="02010609060101010101" pitchFamily="49" charset="-122"/>
              </a:rPr>
              <a:t>下面的长方体都是用棱长 </a:t>
            </a:r>
            <a:r>
              <a:rPr lang="en-US" altLang="zh-CN" sz="2800" b="1" dirty="0">
                <a:latin typeface="+mj-lt"/>
                <a:ea typeface="黑体" panose="02010609060101010101" pitchFamily="49" charset="-122"/>
              </a:rPr>
              <a:t>1 cm </a:t>
            </a:r>
            <a:r>
              <a:rPr lang="zh-CN" altLang="en-US" sz="2800" b="1" dirty="0">
                <a:latin typeface="+mj-lt"/>
                <a:ea typeface="黑体" panose="02010609060101010101" pitchFamily="49" charset="-122"/>
              </a:rPr>
              <a:t>的小正方体摆成的。计算它们的体积。</a:t>
            </a:r>
            <a:endParaRPr lang="zh-CN" altLang="en-US" sz="2800" b="1" dirty="0">
              <a:latin typeface="+mj-lt"/>
              <a:ea typeface="黑体" panose="02010609060101010101" pitchFamily="49" charset="-122"/>
            </a:endParaRPr>
          </a:p>
        </p:txBody>
      </p:sp>
      <p:pic>
        <p:nvPicPr>
          <p:cNvPr id="33795" name="Picture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423" y="2356530"/>
            <a:ext cx="2566987" cy="22344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9973" y="2104061"/>
            <a:ext cx="2803525" cy="2510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9" name="矩形 1"/>
          <p:cNvSpPr>
            <a:spLocks noChangeArrowheads="1"/>
          </p:cNvSpPr>
          <p:nvPr/>
        </p:nvSpPr>
        <p:spPr bwMode="auto">
          <a:xfrm>
            <a:off x="1043305" y="521335"/>
            <a:ext cx="1678305" cy="583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dist"/>
            <a:r>
              <a:rPr lang="zh-CN" altLang="en-US" sz="3200" b="1">
                <a:latin typeface="黑体" panose="02010609060101010101" pitchFamily="49" charset="-122"/>
                <a:ea typeface="黑体" panose="02010609060101010101" pitchFamily="49" charset="-122"/>
              </a:rPr>
              <a:t>思考题</a:t>
            </a:r>
            <a:endParaRPr lang="zh-CN" altLang="en-US" sz="3200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2" name="图片 1" descr="16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460" y="267335"/>
            <a:ext cx="901065" cy="901065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4959" y="987425"/>
            <a:ext cx="2565995" cy="2233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1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4663" y="768656"/>
            <a:ext cx="2803525" cy="2510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0" name="组合 29"/>
          <p:cNvGrpSpPr/>
          <p:nvPr/>
        </p:nvGrpSpPr>
        <p:grpSpPr bwMode="auto">
          <a:xfrm>
            <a:off x="3119438" y="2198688"/>
            <a:ext cx="1092200" cy="1114425"/>
            <a:chOff x="4884262" y="3863799"/>
            <a:chExt cx="1091026" cy="1113260"/>
          </a:xfrm>
        </p:grpSpPr>
        <p:sp>
          <p:nvSpPr>
            <p:cNvPr id="31" name="右大括号 30"/>
            <p:cNvSpPr/>
            <p:nvPr/>
          </p:nvSpPr>
          <p:spPr>
            <a:xfrm rot="2681726">
              <a:off x="4884262" y="3863799"/>
              <a:ext cx="247384" cy="1113260"/>
            </a:xfrm>
            <a:prstGeom prst="rightBrace">
              <a:avLst>
                <a:gd name="adj1" fmla="val 36896"/>
                <a:gd name="adj2" fmla="val 50000"/>
              </a:avLst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34839" name="TextBox 10"/>
            <p:cNvSpPr txBox="1">
              <a:spLocks noChangeArrowheads="1"/>
            </p:cNvSpPr>
            <p:nvPr/>
          </p:nvSpPr>
          <p:spPr bwMode="auto">
            <a:xfrm>
              <a:off x="5061578" y="4259116"/>
              <a:ext cx="913710" cy="6268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4cm</a:t>
              </a:r>
              <a:endPara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33" name="组合 32"/>
          <p:cNvGrpSpPr/>
          <p:nvPr/>
        </p:nvGrpSpPr>
        <p:grpSpPr bwMode="auto">
          <a:xfrm>
            <a:off x="1562100" y="3067050"/>
            <a:ext cx="1171575" cy="722313"/>
            <a:chOff x="3076063" y="4057354"/>
            <a:chExt cx="1171627" cy="720833"/>
          </a:xfrm>
        </p:grpSpPr>
        <p:sp>
          <p:nvSpPr>
            <p:cNvPr id="34" name="右大括号 33"/>
            <p:cNvSpPr/>
            <p:nvPr/>
          </p:nvSpPr>
          <p:spPr>
            <a:xfrm rot="5400000">
              <a:off x="3538306" y="3595111"/>
              <a:ext cx="247143" cy="1171627"/>
            </a:xfrm>
            <a:prstGeom prst="rightBrace">
              <a:avLst>
                <a:gd name="adj1" fmla="val 36896"/>
                <a:gd name="adj2" fmla="val 50000"/>
              </a:avLst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34837" name="TextBox 13"/>
            <p:cNvSpPr txBox="1">
              <a:spLocks noChangeArrowheads="1"/>
            </p:cNvSpPr>
            <p:nvPr/>
          </p:nvSpPr>
          <p:spPr bwMode="auto">
            <a:xfrm>
              <a:off x="3164799" y="4152456"/>
              <a:ext cx="914361" cy="6257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3cm</a:t>
              </a:r>
              <a:endPara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36" name="组合 35"/>
          <p:cNvGrpSpPr/>
          <p:nvPr/>
        </p:nvGrpSpPr>
        <p:grpSpPr bwMode="auto">
          <a:xfrm>
            <a:off x="395288" y="1847850"/>
            <a:ext cx="1143000" cy="1219200"/>
            <a:chOff x="1900428" y="3262568"/>
            <a:chExt cx="1142503" cy="1219994"/>
          </a:xfrm>
        </p:grpSpPr>
        <p:sp>
          <p:nvSpPr>
            <p:cNvPr id="37" name="右大括号 36"/>
            <p:cNvSpPr/>
            <p:nvPr/>
          </p:nvSpPr>
          <p:spPr>
            <a:xfrm rot="10800000">
              <a:off x="2795389" y="3262568"/>
              <a:ext cx="247542" cy="1219994"/>
            </a:xfrm>
            <a:prstGeom prst="rightBrace">
              <a:avLst>
                <a:gd name="adj1" fmla="val 36896"/>
                <a:gd name="adj2" fmla="val 50000"/>
              </a:avLst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34835" name="TextBox 16"/>
            <p:cNvSpPr txBox="1">
              <a:spLocks noChangeArrowheads="1"/>
            </p:cNvSpPr>
            <p:nvPr/>
          </p:nvSpPr>
          <p:spPr bwMode="auto">
            <a:xfrm>
              <a:off x="1900428" y="3673883"/>
              <a:ext cx="913636" cy="6835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3cm</a:t>
              </a:r>
              <a:endPara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39" name="TextBox 17"/>
          <p:cNvSpPr txBox="1">
            <a:spLocks noChangeArrowheads="1"/>
          </p:cNvSpPr>
          <p:nvPr/>
        </p:nvSpPr>
        <p:spPr bwMode="auto">
          <a:xfrm>
            <a:off x="520700" y="373063"/>
            <a:ext cx="3752850" cy="684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3×3×4=36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cm</a:t>
            </a:r>
            <a:r>
              <a:rPr lang="en-US" altLang="zh-CN" sz="3200" b="1" baseline="300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40" name="组合 39"/>
          <p:cNvGrpSpPr/>
          <p:nvPr/>
        </p:nvGrpSpPr>
        <p:grpSpPr bwMode="auto">
          <a:xfrm>
            <a:off x="5595938" y="3213100"/>
            <a:ext cx="1568450" cy="763588"/>
            <a:chOff x="3076061" y="4057355"/>
            <a:chExt cx="1568631" cy="763568"/>
          </a:xfrm>
        </p:grpSpPr>
        <p:sp>
          <p:nvSpPr>
            <p:cNvPr id="41" name="右大括号 40"/>
            <p:cNvSpPr/>
            <p:nvPr/>
          </p:nvSpPr>
          <p:spPr>
            <a:xfrm rot="5400000">
              <a:off x="3736555" y="3396861"/>
              <a:ext cx="247644" cy="1568631"/>
            </a:xfrm>
            <a:prstGeom prst="rightBrace">
              <a:avLst>
                <a:gd name="adj1" fmla="val 36896"/>
                <a:gd name="adj2" fmla="val 50000"/>
              </a:avLst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34833" name="TextBox 4"/>
            <p:cNvSpPr txBox="1">
              <a:spLocks noChangeArrowheads="1"/>
            </p:cNvSpPr>
            <p:nvPr/>
          </p:nvSpPr>
          <p:spPr bwMode="auto">
            <a:xfrm>
              <a:off x="3403256" y="4193826"/>
              <a:ext cx="914240" cy="6270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4cm</a:t>
              </a:r>
              <a:endPara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43" name="组合 42"/>
          <p:cNvGrpSpPr/>
          <p:nvPr/>
        </p:nvGrpSpPr>
        <p:grpSpPr bwMode="auto">
          <a:xfrm>
            <a:off x="4440238" y="1654175"/>
            <a:ext cx="1146175" cy="1566863"/>
            <a:chOff x="1896686" y="3997669"/>
            <a:chExt cx="1146245" cy="1567054"/>
          </a:xfrm>
        </p:grpSpPr>
        <p:sp>
          <p:nvSpPr>
            <p:cNvPr id="44" name="右大括号 43"/>
            <p:cNvSpPr/>
            <p:nvPr/>
          </p:nvSpPr>
          <p:spPr>
            <a:xfrm rot="10800000">
              <a:off x="2795266" y="3997669"/>
              <a:ext cx="247665" cy="1567054"/>
            </a:xfrm>
            <a:prstGeom prst="rightBrace">
              <a:avLst>
                <a:gd name="adj1" fmla="val 36896"/>
                <a:gd name="adj2" fmla="val 50000"/>
              </a:avLst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34831" name="TextBox 7"/>
            <p:cNvSpPr txBox="1">
              <a:spLocks noChangeArrowheads="1"/>
            </p:cNvSpPr>
            <p:nvPr/>
          </p:nvSpPr>
          <p:spPr bwMode="auto">
            <a:xfrm>
              <a:off x="1896686" y="4367511"/>
              <a:ext cx="913744" cy="6833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4cm</a:t>
              </a:r>
              <a:endPara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46" name="组合 45"/>
          <p:cNvGrpSpPr/>
          <p:nvPr/>
        </p:nvGrpSpPr>
        <p:grpSpPr bwMode="auto">
          <a:xfrm>
            <a:off x="7515225" y="785813"/>
            <a:ext cx="1098550" cy="1122362"/>
            <a:chOff x="4887656" y="3855912"/>
            <a:chExt cx="1098109" cy="1122481"/>
          </a:xfrm>
        </p:grpSpPr>
        <p:sp>
          <p:nvSpPr>
            <p:cNvPr id="47" name="右大括号 46"/>
            <p:cNvSpPr/>
            <p:nvPr/>
          </p:nvSpPr>
          <p:spPr>
            <a:xfrm rot="2681726">
              <a:off x="4887656" y="3855912"/>
              <a:ext cx="247551" cy="1122481"/>
            </a:xfrm>
            <a:prstGeom prst="rightBrace">
              <a:avLst>
                <a:gd name="adj1" fmla="val 36896"/>
                <a:gd name="adj2" fmla="val 50000"/>
              </a:avLst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dirty="0"/>
            </a:p>
          </p:txBody>
        </p:sp>
        <p:sp>
          <p:nvSpPr>
            <p:cNvPr id="34829" name="TextBox 10"/>
            <p:cNvSpPr txBox="1">
              <a:spLocks noChangeArrowheads="1"/>
            </p:cNvSpPr>
            <p:nvPr/>
          </p:nvSpPr>
          <p:spPr bwMode="auto">
            <a:xfrm>
              <a:off x="5072897" y="4311479"/>
              <a:ext cx="912868" cy="6265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4cm</a:t>
              </a:r>
              <a:endPara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49" name="TextBox 11"/>
          <p:cNvSpPr txBox="1">
            <a:spLocks noChangeArrowheads="1"/>
          </p:cNvSpPr>
          <p:nvPr/>
        </p:nvSpPr>
        <p:spPr bwMode="auto">
          <a:xfrm>
            <a:off x="4367213" y="4002088"/>
            <a:ext cx="3754437" cy="682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4×4×4=64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cm</a:t>
            </a:r>
            <a:r>
              <a:rPr lang="en-US" altLang="zh-CN" sz="3200" b="1" baseline="300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  <p:bldP spid="4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rot="383208" flipH="1">
            <a:off x="1034415" y="273685"/>
            <a:ext cx="6873240" cy="5059680"/>
          </a:xfrm>
          <a:prstGeom prst="rect">
            <a:avLst/>
          </a:prstGeom>
        </p:spPr>
      </p:pic>
      <p:sp>
        <p:nvSpPr>
          <p:cNvPr id="35843" name="矩形 4"/>
          <p:cNvSpPr>
            <a:spLocks noChangeArrowheads="1"/>
          </p:cNvSpPr>
          <p:nvPr/>
        </p:nvSpPr>
        <p:spPr bwMode="auto">
          <a:xfrm>
            <a:off x="2998470" y="1305560"/>
            <a:ext cx="3781425" cy="26523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 type="none" w="lg" len="lg"/>
              </a14:hiddenLine>
            </a:ext>
          </a:extLst>
        </p:spPr>
        <p:txBody>
          <a:bodyPr wrap="square" lIns="90000" tIns="46800" rIns="90000" bIns="46800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3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本单元学习完了，你有什么收获</a:t>
            </a:r>
            <a:r>
              <a:rPr lang="en-US" altLang="zh-CN" sz="3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?</a:t>
            </a:r>
            <a:endParaRPr lang="en-US" altLang="zh-CN" sz="3200" b="1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</a:pPr>
            <a:r>
              <a:rPr lang="zh-CN" altLang="en-US" sz="3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还有哪些需要完善的地方呢？</a:t>
            </a:r>
            <a:endParaRPr lang="zh-CN" altLang="en-US" sz="3200" b="1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35845" name="组合 5"/>
          <p:cNvGrpSpPr/>
          <p:nvPr/>
        </p:nvGrpSpPr>
        <p:grpSpPr bwMode="auto">
          <a:xfrm>
            <a:off x="251460" y="160973"/>
            <a:ext cx="3382963" cy="585787"/>
            <a:chOff x="831851" y="119063"/>
            <a:chExt cx="3382362" cy="585787"/>
          </a:xfrm>
        </p:grpSpPr>
        <p:grpSp>
          <p:nvGrpSpPr>
            <p:cNvPr id="35846" name="组合 6"/>
            <p:cNvGrpSpPr/>
            <p:nvPr/>
          </p:nvGrpSpPr>
          <p:grpSpPr bwMode="auto">
            <a:xfrm>
              <a:off x="831851" y="136526"/>
              <a:ext cx="3382362" cy="568324"/>
              <a:chOff x="831851" y="136526"/>
              <a:chExt cx="3382362" cy="568324"/>
            </a:xfrm>
          </p:grpSpPr>
          <p:pic>
            <p:nvPicPr>
              <p:cNvPr id="35848" name="图片 2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2318" r="-1851"/>
              <a:stretch>
                <a:fillRect/>
              </a:stretch>
            </p:blipFill>
            <p:spPr bwMode="auto">
              <a:xfrm>
                <a:off x="2486025" y="136526"/>
                <a:ext cx="1728188" cy="56832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849" name="图片 2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71730"/>
              <a:stretch>
                <a:fillRect/>
              </a:stretch>
            </p:blipFill>
            <p:spPr bwMode="auto">
              <a:xfrm>
                <a:off x="831851" y="136526"/>
                <a:ext cx="1654174" cy="56832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35847" name="矩形 1"/>
            <p:cNvSpPr>
              <a:spLocks noChangeArrowheads="1"/>
            </p:cNvSpPr>
            <p:nvPr/>
          </p:nvSpPr>
          <p:spPr bwMode="auto">
            <a:xfrm>
              <a:off x="1010103" y="119063"/>
              <a:ext cx="2327496" cy="5219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2800" b="1">
                  <a:latin typeface="黑体" panose="02010609060101010101" pitchFamily="49" charset="-122"/>
                  <a:ea typeface="黑体" panose="02010609060101010101" pitchFamily="49" charset="-122"/>
                </a:rPr>
                <a:t>五、课堂小结</a:t>
              </a:r>
              <a:endParaRPr lang="zh-CN" altLang="en-US" sz="2800" b="1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501015" y="915670"/>
            <a:ext cx="8141970" cy="31921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0">
              <a:lnSpc>
                <a:spcPct val="180000"/>
              </a:lnSpc>
              <a:defRPr/>
            </a:pPr>
            <a:r>
              <a:rPr lang="zh-CN" altLang="en-US" sz="2800" b="1" dirty="0">
                <a:latin typeface="+mn-lt"/>
                <a:ea typeface="+mj-ea"/>
              </a:rPr>
              <a:t>一、选一选。</a:t>
            </a:r>
            <a:r>
              <a:rPr lang="zh-CN" altLang="en-US" sz="20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（将正确答案的序号填在括号里）</a:t>
            </a:r>
            <a:endParaRPr lang="zh-CN" altLang="en-US" sz="2000" b="1" dirty="0">
              <a:latin typeface="Times New Roman" panose="02020603050405020304" pitchFamily="18" charset="0"/>
              <a:ea typeface="楷体" panose="02010609060101010101" pitchFamily="49" charset="-122"/>
            </a:endParaRPr>
          </a:p>
          <a:p>
            <a:pPr latinLnBrk="0">
              <a:lnSpc>
                <a:spcPct val="180000"/>
              </a:lnSpc>
              <a:defRPr/>
            </a:pPr>
            <a:r>
              <a:rPr lang="en-US" altLang="zh-CN" sz="2800" b="1" dirty="0">
                <a:latin typeface="+mn-lt"/>
                <a:ea typeface="+mj-ea"/>
              </a:rPr>
              <a:t>1. </a:t>
            </a:r>
            <a:r>
              <a:rPr lang="zh-CN" altLang="en-US" sz="2800" b="1" dirty="0">
                <a:latin typeface="+mn-lt"/>
                <a:ea typeface="+mj-ea"/>
              </a:rPr>
              <a:t>堆一个体积是</a:t>
            </a:r>
            <a:r>
              <a:rPr lang="en-US" altLang="zh-CN" sz="2800" b="1" dirty="0">
                <a:latin typeface="+mn-lt"/>
                <a:ea typeface="+mj-ea"/>
              </a:rPr>
              <a:t>1m</a:t>
            </a:r>
            <a:r>
              <a:rPr lang="en-US" altLang="zh-CN" sz="2800" b="1" baseline="30000" dirty="0">
                <a:latin typeface="+mn-lt"/>
                <a:ea typeface="+mj-ea"/>
              </a:rPr>
              <a:t>3</a:t>
            </a:r>
            <a:r>
              <a:rPr lang="zh-CN" altLang="en-US" sz="2800" b="1" dirty="0">
                <a:latin typeface="+mn-lt"/>
                <a:ea typeface="+mj-ea"/>
              </a:rPr>
              <a:t>的大正方体，需要用体积是</a:t>
            </a:r>
            <a:endParaRPr lang="zh-CN" altLang="en-US" sz="2800" b="1" dirty="0">
              <a:latin typeface="+mn-lt"/>
              <a:ea typeface="+mj-ea"/>
            </a:endParaRPr>
          </a:p>
          <a:p>
            <a:pPr latinLnBrk="0">
              <a:lnSpc>
                <a:spcPct val="180000"/>
              </a:lnSpc>
              <a:defRPr/>
            </a:pPr>
            <a:r>
              <a:rPr lang="zh-CN" altLang="en-US" sz="2800" b="1" dirty="0">
                <a:latin typeface="+mn-lt"/>
                <a:ea typeface="+mj-ea"/>
              </a:rPr>
              <a:t> </a:t>
            </a:r>
            <a:r>
              <a:rPr lang="en-US" altLang="zh-CN" sz="2800" b="1" dirty="0">
                <a:latin typeface="+mn-lt"/>
                <a:ea typeface="+mj-ea"/>
              </a:rPr>
              <a:t>   1dm</a:t>
            </a:r>
            <a:r>
              <a:rPr lang="en-US" altLang="zh-CN" sz="2800" b="1" baseline="30000" dirty="0">
                <a:latin typeface="+mn-lt"/>
                <a:ea typeface="+mj-ea"/>
              </a:rPr>
              <a:t>3</a:t>
            </a:r>
            <a:r>
              <a:rPr lang="zh-CN" altLang="en-US" sz="2800" b="1" dirty="0">
                <a:latin typeface="+mn-lt"/>
                <a:ea typeface="+mj-ea"/>
              </a:rPr>
              <a:t>的正方体木块（</a:t>
            </a:r>
            <a:r>
              <a:rPr lang="en-US" altLang="zh-CN" sz="2800" b="1" dirty="0">
                <a:latin typeface="+mn-lt"/>
                <a:ea typeface="+mj-ea"/>
              </a:rPr>
              <a:t>        </a:t>
            </a:r>
            <a:r>
              <a:rPr lang="zh-CN" altLang="en-US" sz="2800" b="1" dirty="0">
                <a:latin typeface="+mn-lt"/>
                <a:ea typeface="+mj-ea"/>
              </a:rPr>
              <a:t>）个。</a:t>
            </a:r>
            <a:endParaRPr lang="en-US" altLang="zh-CN" sz="2800" b="1" dirty="0">
              <a:latin typeface="+mn-lt"/>
              <a:ea typeface="+mj-ea"/>
            </a:endParaRPr>
          </a:p>
          <a:p>
            <a:pPr latinLnBrk="0">
              <a:lnSpc>
                <a:spcPct val="180000"/>
              </a:lnSpc>
              <a:defRPr/>
            </a:pPr>
            <a:r>
              <a:rPr lang="en-US" altLang="zh-CN" sz="2800" b="1" dirty="0">
                <a:latin typeface="+mn-lt"/>
                <a:ea typeface="+mj-ea"/>
              </a:rPr>
              <a:t>    A.10                </a:t>
            </a:r>
            <a:r>
              <a:rPr lang="zh-CN" altLang="en-US" sz="2800" b="1" dirty="0">
                <a:latin typeface="+mn-lt"/>
                <a:ea typeface="+mj-ea"/>
              </a:rPr>
              <a:t> </a:t>
            </a:r>
            <a:r>
              <a:rPr lang="en-US" altLang="zh-CN" sz="2800" b="1" dirty="0">
                <a:latin typeface="+mn-lt"/>
                <a:ea typeface="+mj-ea"/>
              </a:rPr>
              <a:t>B.100                 </a:t>
            </a:r>
            <a:r>
              <a:rPr lang="zh-CN" altLang="en-US" sz="2800" b="1" dirty="0">
                <a:latin typeface="+mn-lt"/>
                <a:ea typeface="+mj-ea"/>
              </a:rPr>
              <a:t> </a:t>
            </a:r>
            <a:r>
              <a:rPr lang="en-US" altLang="zh-CN" sz="2800" b="1" dirty="0">
                <a:latin typeface="+mn-lt"/>
                <a:ea typeface="+mj-ea"/>
              </a:rPr>
              <a:t>C.1000</a:t>
            </a:r>
            <a:endParaRPr lang="zh-CN" altLang="en-US" sz="2800" b="1" dirty="0">
              <a:latin typeface="+mn-lt"/>
              <a:ea typeface="+mj-ea"/>
            </a:endParaRPr>
          </a:p>
        </p:txBody>
      </p:sp>
      <p:sp>
        <p:nvSpPr>
          <p:cNvPr id="17" name="矩形 16"/>
          <p:cNvSpPr>
            <a:spLocks noChangeArrowheads="1"/>
          </p:cNvSpPr>
          <p:nvPr/>
        </p:nvSpPr>
        <p:spPr bwMode="auto">
          <a:xfrm>
            <a:off x="3884930" y="2695575"/>
            <a:ext cx="1724660" cy="583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lvl="1"/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C</a:t>
            </a:r>
            <a:endParaRPr lang="en-US" altLang="zh-CN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grpSp>
        <p:nvGrpSpPr>
          <p:cNvPr id="36868" name="组合 4"/>
          <p:cNvGrpSpPr/>
          <p:nvPr/>
        </p:nvGrpSpPr>
        <p:grpSpPr bwMode="auto">
          <a:xfrm>
            <a:off x="323215" y="195580"/>
            <a:ext cx="3234689" cy="571500"/>
            <a:chOff x="831851" y="133350"/>
            <a:chExt cx="3235375" cy="571500"/>
          </a:xfrm>
        </p:grpSpPr>
        <p:grpSp>
          <p:nvGrpSpPr>
            <p:cNvPr id="36869" name="组合 6"/>
            <p:cNvGrpSpPr/>
            <p:nvPr/>
          </p:nvGrpSpPr>
          <p:grpSpPr bwMode="auto">
            <a:xfrm>
              <a:off x="831851" y="136526"/>
              <a:ext cx="3235375" cy="568324"/>
              <a:chOff x="831851" y="136526"/>
              <a:chExt cx="3235375" cy="568324"/>
            </a:xfrm>
          </p:grpSpPr>
          <p:pic>
            <p:nvPicPr>
              <p:cNvPr id="36871" name="图片 2"/>
              <p:cNvPicPr>
                <a:picLocks noChangeAspect="1" noChangeArrowheads="1"/>
              </p:cNvPicPr>
              <p:nvPr/>
            </p:nvPicPr>
            <p:blipFill>
              <a:blip r:embed="rId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2318" r="-1851"/>
              <a:stretch>
                <a:fillRect/>
              </a:stretch>
            </p:blipFill>
            <p:spPr bwMode="auto">
              <a:xfrm>
                <a:off x="2339038" y="136526"/>
                <a:ext cx="1728188" cy="56832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872" name="图片 2"/>
              <p:cNvPicPr>
                <a:picLocks noChangeAspect="1" noChangeArrowheads="1"/>
              </p:cNvPicPr>
              <p:nvPr/>
            </p:nvPicPr>
            <p:blipFill>
              <a:blip r:embed="rId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71730"/>
              <a:stretch>
                <a:fillRect/>
              </a:stretch>
            </p:blipFill>
            <p:spPr bwMode="auto">
              <a:xfrm>
                <a:off x="831851" y="136526"/>
                <a:ext cx="1654174" cy="56832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36870" name="矩形 1"/>
            <p:cNvSpPr>
              <a:spLocks noChangeArrowheads="1"/>
            </p:cNvSpPr>
            <p:nvPr/>
          </p:nvSpPr>
          <p:spPr bwMode="auto">
            <a:xfrm>
              <a:off x="972216" y="133350"/>
              <a:ext cx="2579917" cy="5219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2800" b="1">
                  <a:latin typeface="黑体" panose="02010609060101010101" pitchFamily="49" charset="-122"/>
                  <a:ea typeface="黑体" panose="02010609060101010101" pitchFamily="49" charset="-122"/>
                </a:rPr>
                <a:t>六、作业设计</a:t>
              </a:r>
              <a:endParaRPr lang="zh-CN" altLang="en-US" sz="2800" b="1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3" name="文本框 2"/>
          <p:cNvSpPr txBox="1"/>
          <p:nvPr/>
        </p:nvSpPr>
        <p:spPr>
          <a:xfrm>
            <a:off x="323850" y="771525"/>
            <a:ext cx="8192770" cy="4508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eaLnBrk="1" latinLnBrk="0" hangingPunct="1">
              <a:lnSpc>
                <a:spcPct val="130000"/>
              </a:lnSpc>
            </a:pPr>
            <a:r>
              <a:rPr lang="zh-CN" altLang="en-US" sz="1800" b="1" kern="100">
                <a:solidFill>
                  <a:srgbClr val="3E8696"/>
                </a:solidFill>
                <a:effectLst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（见</a:t>
            </a:r>
            <a:r>
              <a:rPr lang="en-US" altLang="zh-CN" sz="1800" b="1" kern="100">
                <a:solidFill>
                  <a:srgbClr val="3E8696"/>
                </a:solidFill>
                <a:effectLst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“</a:t>
            </a:r>
            <a:r>
              <a:rPr lang="zh-CN" altLang="en-US" sz="1800" b="1" kern="100">
                <a:solidFill>
                  <a:srgbClr val="3E8696"/>
                </a:solidFill>
                <a:effectLst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状元成才路</a:t>
            </a:r>
            <a:r>
              <a:rPr lang="en-US" altLang="zh-CN" sz="1800" b="1" kern="100">
                <a:solidFill>
                  <a:srgbClr val="3E8696"/>
                </a:solidFill>
                <a:effectLst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”</a:t>
            </a:r>
            <a:r>
              <a:rPr lang="zh-CN" altLang="en-US" sz="1800" b="1" kern="100">
                <a:solidFill>
                  <a:srgbClr val="3E8696"/>
                </a:solidFill>
                <a:effectLst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系列丛书《创优作业</a:t>
            </a:r>
            <a:r>
              <a:rPr lang="en-US" altLang="zh-CN" sz="1800" b="1" kern="100">
                <a:solidFill>
                  <a:srgbClr val="3E8696"/>
                </a:solidFill>
                <a:effectLst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100</a:t>
            </a:r>
            <a:r>
              <a:rPr lang="zh-CN" altLang="en-US" sz="1800" b="1" kern="100">
                <a:solidFill>
                  <a:srgbClr val="3E8696"/>
                </a:solidFill>
                <a:effectLst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分》对应课时作业）</a:t>
            </a:r>
            <a:endParaRPr lang="zh-CN" altLang="en-US" sz="1800" b="1" kern="100">
              <a:solidFill>
                <a:srgbClr val="3E8696"/>
              </a:solidFill>
              <a:effectLst/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矩形 5"/>
          <p:cNvSpPr/>
          <p:nvPr/>
        </p:nvSpPr>
        <p:spPr>
          <a:xfrm>
            <a:off x="520065" y="1348105"/>
            <a:ext cx="8141970" cy="24168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0">
              <a:lnSpc>
                <a:spcPct val="180000"/>
              </a:lnSpc>
              <a:defRPr/>
            </a:pPr>
            <a:r>
              <a:rPr lang="en-US" altLang="zh-CN" sz="2800" b="1" dirty="0">
                <a:latin typeface="+mn-lt"/>
                <a:ea typeface="+mj-ea"/>
              </a:rPr>
              <a:t>2.</a:t>
            </a:r>
            <a:r>
              <a:rPr lang="zh-CN" altLang="en-US" sz="2800" b="1" dirty="0">
                <a:latin typeface="+mn-lt"/>
                <a:ea typeface="+mj-ea"/>
              </a:rPr>
              <a:t>一大桶矿泉水的净含量为 </a:t>
            </a:r>
            <a:r>
              <a:rPr lang="en-US" altLang="zh-CN" sz="2800" b="1" dirty="0">
                <a:latin typeface="+mn-lt"/>
                <a:ea typeface="+mj-ea"/>
              </a:rPr>
              <a:t>18 L </a:t>
            </a:r>
            <a:r>
              <a:rPr lang="zh-CN" altLang="en-US" sz="2800" b="1" dirty="0">
                <a:latin typeface="+mn-lt"/>
                <a:ea typeface="+mj-ea"/>
              </a:rPr>
              <a:t>，相当于</a:t>
            </a:r>
            <a:r>
              <a:rPr lang="zh-CN" sz="2800" b="1" dirty="0">
                <a:latin typeface="+mn-lt"/>
                <a:ea typeface="+mj-ea"/>
              </a:rPr>
              <a:t>（</a:t>
            </a:r>
            <a:r>
              <a:rPr lang="en-US" altLang="zh-CN" sz="2800" b="1" dirty="0">
                <a:latin typeface="+mn-lt"/>
                <a:ea typeface="+mj-ea"/>
              </a:rPr>
              <a:t>       </a:t>
            </a:r>
            <a:r>
              <a:rPr lang="zh-CN" sz="2800" b="1" dirty="0">
                <a:latin typeface="+mn-lt"/>
                <a:ea typeface="+mj-ea"/>
              </a:rPr>
              <a:t>）</a:t>
            </a:r>
            <a:endParaRPr lang="zh-CN" sz="2800" b="1" dirty="0">
              <a:latin typeface="+mn-lt"/>
              <a:ea typeface="+mj-ea"/>
            </a:endParaRPr>
          </a:p>
          <a:p>
            <a:pPr latinLnBrk="0">
              <a:lnSpc>
                <a:spcPct val="180000"/>
              </a:lnSpc>
              <a:defRPr/>
            </a:pPr>
            <a:r>
              <a:rPr lang="zh-CN" sz="2800" b="1" dirty="0">
                <a:latin typeface="+mn-lt"/>
                <a:ea typeface="+mj-ea"/>
              </a:rPr>
              <a:t> </a:t>
            </a:r>
            <a:r>
              <a:rPr lang="en-US" altLang="zh-CN" sz="2800" b="1" dirty="0">
                <a:latin typeface="+mn-lt"/>
                <a:ea typeface="+mj-ea"/>
              </a:rPr>
              <a:t>  </a:t>
            </a:r>
            <a:r>
              <a:rPr lang="zh-CN" altLang="en-US" sz="2800" b="1" dirty="0">
                <a:latin typeface="+mn-lt"/>
                <a:ea typeface="+mj-ea"/>
              </a:rPr>
              <a:t>瓶 </a:t>
            </a:r>
            <a:r>
              <a:rPr lang="en-US" altLang="zh-CN" sz="2800" b="1" dirty="0">
                <a:latin typeface="+mn-lt"/>
                <a:ea typeface="+mj-ea"/>
              </a:rPr>
              <a:t>600 mL </a:t>
            </a:r>
            <a:r>
              <a:rPr lang="zh-CN" altLang="en-US" sz="2800" b="1" dirty="0">
                <a:latin typeface="+mn-lt"/>
                <a:ea typeface="+mj-ea"/>
              </a:rPr>
              <a:t>的小瓶矿泉水。</a:t>
            </a:r>
            <a:endParaRPr lang="en-US" altLang="zh-CN" sz="2800" b="1" dirty="0">
              <a:latin typeface="+mn-lt"/>
              <a:ea typeface="+mj-ea"/>
            </a:endParaRPr>
          </a:p>
          <a:p>
            <a:pPr latinLnBrk="0">
              <a:lnSpc>
                <a:spcPct val="180000"/>
              </a:lnSpc>
              <a:defRPr/>
            </a:pPr>
            <a:r>
              <a:rPr lang="en-US" altLang="zh-CN" sz="2800" b="1" dirty="0">
                <a:latin typeface="+mn-lt"/>
                <a:ea typeface="+mj-ea"/>
              </a:rPr>
              <a:t>   A.300                </a:t>
            </a:r>
            <a:r>
              <a:rPr lang="zh-CN" altLang="en-US" sz="2800" b="1" dirty="0">
                <a:latin typeface="+mn-lt"/>
                <a:ea typeface="+mj-ea"/>
              </a:rPr>
              <a:t> </a:t>
            </a:r>
            <a:r>
              <a:rPr lang="en-US" altLang="zh-CN" sz="2800" b="1" dirty="0">
                <a:latin typeface="+mn-lt"/>
                <a:ea typeface="+mj-ea"/>
              </a:rPr>
              <a:t>B.30                 </a:t>
            </a:r>
            <a:r>
              <a:rPr lang="zh-CN" altLang="en-US" sz="2800" b="1" dirty="0">
                <a:latin typeface="+mn-lt"/>
                <a:ea typeface="+mj-ea"/>
              </a:rPr>
              <a:t> </a:t>
            </a:r>
            <a:r>
              <a:rPr lang="en-US" altLang="zh-CN" sz="2800" b="1" dirty="0">
                <a:latin typeface="+mn-lt"/>
                <a:ea typeface="+mj-ea"/>
              </a:rPr>
              <a:t>C.3</a:t>
            </a:r>
            <a:endParaRPr lang="zh-CN" altLang="en-US" sz="2800" b="1" dirty="0">
              <a:latin typeface="+mn-lt"/>
              <a:ea typeface="+mj-ea"/>
            </a:endParaRPr>
          </a:p>
        </p:txBody>
      </p:sp>
      <p:sp>
        <p:nvSpPr>
          <p:cNvPr id="17" name="矩形 16"/>
          <p:cNvSpPr>
            <a:spLocks noChangeArrowheads="1"/>
          </p:cNvSpPr>
          <p:nvPr/>
        </p:nvSpPr>
        <p:spPr bwMode="auto">
          <a:xfrm>
            <a:off x="7595870" y="1563053"/>
            <a:ext cx="71913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B</a:t>
            </a:r>
            <a:endParaRPr lang="en-US" altLang="zh-CN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11505" y="1203325"/>
            <a:ext cx="7917815" cy="24168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0">
              <a:lnSpc>
                <a:spcPct val="180000"/>
              </a:lnSpc>
              <a:defRPr/>
            </a:pPr>
            <a:r>
              <a:rPr lang="en-US" altLang="zh-CN" sz="2800" b="1" dirty="0">
                <a:latin typeface="+mn-lt"/>
                <a:ea typeface="+mj-ea"/>
              </a:rPr>
              <a:t>3. </a:t>
            </a:r>
            <a:r>
              <a:rPr lang="zh-CN" altLang="en-US" sz="2800" b="1" dirty="0">
                <a:latin typeface="+mn-lt"/>
                <a:ea typeface="+mj-ea"/>
              </a:rPr>
              <a:t>一个正方体的棱长扩大到原来的 </a:t>
            </a:r>
            <a:r>
              <a:rPr lang="en-US" altLang="zh-CN" sz="2800" b="1" dirty="0">
                <a:latin typeface="+mn-lt"/>
                <a:ea typeface="+mj-ea"/>
              </a:rPr>
              <a:t>2</a:t>
            </a:r>
            <a:r>
              <a:rPr lang="zh-CN" altLang="en-US" sz="2800" b="1" dirty="0">
                <a:latin typeface="+mn-lt"/>
                <a:ea typeface="+mj-ea"/>
              </a:rPr>
              <a:t> 倍后体</a:t>
            </a:r>
            <a:r>
              <a:rPr lang="zh-CN" altLang="en-US" sz="2800" b="1" dirty="0">
                <a:latin typeface="+mn-lt"/>
                <a:ea typeface="+mj-ea"/>
                <a:sym typeface="+mn-ea"/>
              </a:rPr>
              <a:t>积</a:t>
            </a:r>
            <a:endParaRPr lang="zh-CN" altLang="en-US" sz="2800" b="1" dirty="0">
              <a:latin typeface="+mn-lt"/>
              <a:ea typeface="+mj-ea"/>
            </a:endParaRPr>
          </a:p>
          <a:p>
            <a:pPr latinLnBrk="0">
              <a:lnSpc>
                <a:spcPct val="180000"/>
              </a:lnSpc>
              <a:defRPr/>
            </a:pPr>
            <a:r>
              <a:rPr lang="zh-CN" altLang="en-US" sz="2800" b="1" dirty="0">
                <a:latin typeface="+mn-lt"/>
                <a:ea typeface="+mj-ea"/>
              </a:rPr>
              <a:t> </a:t>
            </a:r>
            <a:r>
              <a:rPr lang="en-US" altLang="zh-CN" sz="2800" b="1" dirty="0">
                <a:latin typeface="+mn-lt"/>
                <a:ea typeface="+mj-ea"/>
              </a:rPr>
              <a:t>   </a:t>
            </a:r>
            <a:r>
              <a:rPr lang="zh-CN" altLang="en-US" sz="2800" b="1" dirty="0">
                <a:latin typeface="+mn-lt"/>
                <a:ea typeface="+mj-ea"/>
              </a:rPr>
              <a:t>是 </a:t>
            </a:r>
            <a:r>
              <a:rPr lang="en-US" altLang="zh-CN" sz="2800" b="1" dirty="0">
                <a:latin typeface="+mn-lt"/>
                <a:ea typeface="+mj-ea"/>
              </a:rPr>
              <a:t>64 dm</a:t>
            </a:r>
            <a:r>
              <a:rPr lang="en-US" altLang="zh-CN" sz="2800" b="1" baseline="30000" dirty="0">
                <a:latin typeface="+mn-lt"/>
                <a:ea typeface="+mj-ea"/>
              </a:rPr>
              <a:t>3 </a:t>
            </a:r>
            <a:r>
              <a:rPr lang="zh-CN" altLang="en-US" sz="2800" b="1" dirty="0">
                <a:latin typeface="+mn-lt"/>
                <a:ea typeface="+mj-ea"/>
              </a:rPr>
              <a:t>，</a:t>
            </a:r>
            <a:r>
              <a:rPr lang="zh-CN" altLang="en-US" sz="2800" b="1" dirty="0">
                <a:latin typeface="+mn-lt"/>
                <a:ea typeface="+mj-ea"/>
                <a:sym typeface="+mn-ea"/>
              </a:rPr>
              <a:t>原</a:t>
            </a:r>
            <a:r>
              <a:rPr lang="zh-CN" altLang="en-US" sz="2800" b="1" dirty="0">
                <a:latin typeface="+mn-lt"/>
                <a:ea typeface="+mj-ea"/>
              </a:rPr>
              <a:t>来正方体的体积是</a:t>
            </a:r>
            <a:r>
              <a:rPr lang="zh-CN" sz="2800" b="1" dirty="0">
                <a:latin typeface="+mn-lt"/>
                <a:ea typeface="+mj-ea"/>
              </a:rPr>
              <a:t>（</a:t>
            </a:r>
            <a:r>
              <a:rPr lang="en-US" altLang="zh-CN" sz="2800" b="1" dirty="0">
                <a:latin typeface="+mn-lt"/>
                <a:ea typeface="+mj-ea"/>
              </a:rPr>
              <a:t>      </a:t>
            </a:r>
            <a:r>
              <a:rPr lang="zh-CN" sz="2800" b="1" dirty="0">
                <a:latin typeface="+mn-lt"/>
                <a:ea typeface="+mj-ea"/>
              </a:rPr>
              <a:t>）</a:t>
            </a:r>
            <a:r>
              <a:rPr lang="en-US" altLang="zh-CN" sz="2800" b="1" dirty="0">
                <a:latin typeface="+mn-lt"/>
                <a:ea typeface="+mj-ea"/>
              </a:rPr>
              <a:t>dm</a:t>
            </a:r>
            <a:r>
              <a:rPr lang="en-US" altLang="zh-CN" sz="2800" b="1" baseline="30000" dirty="0">
                <a:latin typeface="+mn-lt"/>
                <a:ea typeface="+mj-ea"/>
              </a:rPr>
              <a:t>3</a:t>
            </a:r>
            <a:r>
              <a:rPr lang="zh-CN" altLang="en-US" sz="2800" b="1" dirty="0">
                <a:latin typeface="+mn-lt"/>
                <a:ea typeface="+mj-ea"/>
              </a:rPr>
              <a:t>。</a:t>
            </a:r>
            <a:endParaRPr lang="en-US" altLang="zh-CN" sz="2800" b="1" baseline="30000" dirty="0">
              <a:latin typeface="+mn-lt"/>
              <a:ea typeface="+mj-ea"/>
            </a:endParaRPr>
          </a:p>
          <a:p>
            <a:pPr latinLnBrk="0">
              <a:lnSpc>
                <a:spcPct val="180000"/>
              </a:lnSpc>
              <a:defRPr/>
            </a:pPr>
            <a:r>
              <a:rPr lang="en-US" altLang="zh-CN" sz="2800" b="1" dirty="0">
                <a:latin typeface="+mn-lt"/>
                <a:ea typeface="+mj-ea"/>
              </a:rPr>
              <a:t>    A.32                 </a:t>
            </a:r>
            <a:r>
              <a:rPr lang="zh-CN" altLang="en-US" sz="2800" b="1" dirty="0">
                <a:latin typeface="+mn-lt"/>
                <a:ea typeface="+mj-ea"/>
              </a:rPr>
              <a:t> </a:t>
            </a:r>
            <a:r>
              <a:rPr lang="en-US" altLang="zh-CN" sz="2800" b="1" dirty="0">
                <a:latin typeface="+mn-lt"/>
                <a:ea typeface="+mj-ea"/>
              </a:rPr>
              <a:t>B.16                </a:t>
            </a:r>
            <a:r>
              <a:rPr lang="zh-CN" altLang="en-US" sz="2800" b="1" dirty="0">
                <a:latin typeface="+mn-lt"/>
                <a:ea typeface="+mj-ea"/>
              </a:rPr>
              <a:t> </a:t>
            </a:r>
            <a:r>
              <a:rPr lang="en-US" altLang="zh-CN" sz="2800" b="1" dirty="0">
                <a:latin typeface="+mn-lt"/>
                <a:ea typeface="+mj-ea"/>
              </a:rPr>
              <a:t>C.8</a:t>
            </a:r>
            <a:endParaRPr lang="zh-CN" altLang="en-US" sz="2800" b="1" dirty="0">
              <a:latin typeface="+mn-lt"/>
              <a:ea typeface="+mj-ea"/>
            </a:endParaRPr>
          </a:p>
        </p:txBody>
      </p:sp>
      <p:sp>
        <p:nvSpPr>
          <p:cNvPr id="11" name="矩形 10"/>
          <p:cNvSpPr>
            <a:spLocks noChangeArrowheads="1"/>
          </p:cNvSpPr>
          <p:nvPr/>
        </p:nvSpPr>
        <p:spPr bwMode="auto">
          <a:xfrm>
            <a:off x="6290945" y="1880235"/>
            <a:ext cx="1021715" cy="9772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latinLnBrk="0">
              <a:lnSpc>
                <a:spcPct val="18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C</a:t>
            </a:r>
            <a:endParaRPr lang="en-US" altLang="zh-CN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11505" y="1059815"/>
            <a:ext cx="8122920" cy="26765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latinLnBrk="0" hangingPunct="1">
              <a:lnSpc>
                <a:spcPct val="200000"/>
              </a:lnSpc>
              <a:defRPr/>
            </a:pPr>
            <a:r>
              <a:rPr lang="en-US" altLang="zh-CN" sz="2800" b="1" dirty="0">
                <a:latin typeface="+mn-lt"/>
                <a:ea typeface="+mj-ea"/>
              </a:rPr>
              <a:t>4.将两个长10 dm 、宽8 dm </a:t>
            </a:r>
            <a:r>
              <a:rPr lang="zh-CN" altLang="en-US" sz="2800" b="1" dirty="0">
                <a:latin typeface="+mn-lt"/>
                <a:ea typeface="+mj-ea"/>
              </a:rPr>
              <a:t>、</a:t>
            </a:r>
            <a:r>
              <a:rPr lang="en-US" altLang="zh-CN" sz="2800" b="1" dirty="0">
                <a:latin typeface="+mn-lt"/>
                <a:ea typeface="+mj-ea"/>
              </a:rPr>
              <a:t>高5 dm 的长方体货</a:t>
            </a:r>
            <a:endParaRPr lang="en-US" altLang="zh-CN" sz="2800" b="1" dirty="0">
              <a:latin typeface="+mn-lt"/>
              <a:ea typeface="+mj-ea"/>
            </a:endParaRPr>
          </a:p>
          <a:p>
            <a:pPr eaLnBrk="1" latinLnBrk="0" hangingPunct="1">
              <a:lnSpc>
                <a:spcPct val="200000"/>
              </a:lnSpc>
              <a:defRPr/>
            </a:pPr>
            <a:r>
              <a:rPr lang="en-US" altLang="zh-CN" sz="2800" b="1" dirty="0">
                <a:latin typeface="+mn-lt"/>
                <a:ea typeface="+mj-ea"/>
              </a:rPr>
              <a:t>   物包装在一起</a:t>
            </a:r>
            <a:r>
              <a:rPr lang="zh-CN" altLang="en-US" sz="2800" b="1" dirty="0">
                <a:latin typeface="+mn-lt"/>
                <a:ea typeface="+mj-ea"/>
              </a:rPr>
              <a:t>，</a:t>
            </a:r>
            <a:r>
              <a:rPr lang="en-US" altLang="zh-CN" sz="2800" b="1" dirty="0">
                <a:latin typeface="+mn-lt"/>
                <a:ea typeface="+mj-ea"/>
              </a:rPr>
              <a:t>至少要用</a:t>
            </a:r>
            <a:r>
              <a:rPr lang="zh-CN" sz="2800" b="1" dirty="0">
                <a:latin typeface="+mn-lt"/>
                <a:ea typeface="+mj-ea"/>
              </a:rPr>
              <a:t>（</a:t>
            </a:r>
            <a:r>
              <a:rPr lang="en-US" altLang="zh-CN" sz="2800" b="1" dirty="0">
                <a:latin typeface="+mn-lt"/>
                <a:ea typeface="+mj-ea"/>
              </a:rPr>
              <a:t>     </a:t>
            </a:r>
            <a:r>
              <a:rPr lang="zh-CN" sz="2800" b="1" dirty="0">
                <a:latin typeface="+mn-lt"/>
                <a:ea typeface="+mj-ea"/>
              </a:rPr>
              <a:t>）</a:t>
            </a:r>
            <a:r>
              <a:rPr lang="zh-CN" altLang="en-US" sz="2800" b="1" dirty="0">
                <a:latin typeface="+mn-lt"/>
                <a:ea typeface="+mj-ea"/>
              </a:rPr>
              <a:t>dm</a:t>
            </a:r>
            <a:r>
              <a:rPr lang="zh-CN" altLang="en-US" sz="2800" b="1" baseline="30000" dirty="0">
                <a:latin typeface="+mn-lt"/>
                <a:ea typeface="+mj-ea"/>
              </a:rPr>
              <a:t>2</a:t>
            </a:r>
            <a:r>
              <a:rPr lang="zh-CN" altLang="en-US" sz="2800" b="1" dirty="0">
                <a:latin typeface="+mn-lt"/>
                <a:ea typeface="+mj-ea"/>
              </a:rPr>
              <a:t>的包装纸。</a:t>
            </a:r>
            <a:endParaRPr lang="zh-CN" altLang="en-US" sz="2800" b="1" dirty="0">
              <a:latin typeface="+mn-lt"/>
              <a:ea typeface="+mj-ea"/>
            </a:endParaRPr>
          </a:p>
          <a:p>
            <a:pPr eaLnBrk="1" latinLnBrk="0" hangingPunct="1">
              <a:lnSpc>
                <a:spcPct val="200000"/>
              </a:lnSpc>
              <a:defRPr/>
            </a:pPr>
            <a:r>
              <a:rPr lang="en-US" altLang="zh-CN" sz="2800" b="1" dirty="0">
                <a:latin typeface="+mn-lt"/>
                <a:ea typeface="+mj-ea"/>
              </a:rPr>
              <a:t>   </a:t>
            </a:r>
            <a:r>
              <a:rPr lang="zh-CN" altLang="en-US" sz="2800" b="1" dirty="0">
                <a:latin typeface="+mn-lt"/>
                <a:ea typeface="+mj-ea"/>
              </a:rPr>
              <a:t>A.520</a:t>
            </a:r>
            <a:r>
              <a:rPr lang="en-US" altLang="zh-CN" sz="2800" b="1" dirty="0">
                <a:latin typeface="+mn-lt"/>
                <a:ea typeface="+mj-ea"/>
              </a:rPr>
              <a:t>                     </a:t>
            </a:r>
            <a:r>
              <a:rPr lang="zh-CN" altLang="en-US" sz="2800" b="1" dirty="0">
                <a:latin typeface="+mn-lt"/>
                <a:ea typeface="+mj-ea"/>
              </a:rPr>
              <a:t>B.600</a:t>
            </a:r>
            <a:r>
              <a:rPr lang="en-US" altLang="zh-CN" sz="2800" b="1" dirty="0">
                <a:latin typeface="+mn-lt"/>
                <a:ea typeface="+mj-ea"/>
              </a:rPr>
              <a:t>                    </a:t>
            </a:r>
            <a:r>
              <a:rPr lang="zh-CN" altLang="en-US" sz="2800" b="1" dirty="0">
                <a:latin typeface="+mn-lt"/>
                <a:ea typeface="+mj-ea"/>
              </a:rPr>
              <a:t>C.680</a:t>
            </a:r>
            <a:endParaRPr lang="zh-CN" altLang="en-US" sz="2800" b="1" dirty="0">
              <a:latin typeface="+mn-lt"/>
              <a:ea typeface="+mj-ea"/>
            </a:endParaRPr>
          </a:p>
        </p:txBody>
      </p:sp>
      <p:sp>
        <p:nvSpPr>
          <p:cNvPr id="8" name="矩形 7"/>
          <p:cNvSpPr>
            <a:spLocks noChangeArrowheads="1"/>
          </p:cNvSpPr>
          <p:nvPr/>
        </p:nvSpPr>
        <p:spPr bwMode="auto">
          <a:xfrm>
            <a:off x="5253990" y="2211388"/>
            <a:ext cx="720725" cy="583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A</a:t>
            </a:r>
            <a:endParaRPr lang="en-US" altLang="zh-CN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555625" y="548323"/>
            <a:ext cx="7920038" cy="1770380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30000"/>
              </a:lnSpc>
              <a:defRPr/>
            </a:pPr>
            <a:r>
              <a:rPr lang="zh-CN" altLang="en-US" sz="2800" b="1" dirty="0">
                <a:latin typeface="+mn-lt"/>
                <a:ea typeface="+mj-ea"/>
              </a:rPr>
              <a:t>二、修路队要给一段长200 m，宽18 m的水泥路面</a:t>
            </a:r>
            <a:endParaRPr lang="zh-CN" altLang="en-US" sz="2800" b="1" dirty="0">
              <a:latin typeface="+mn-lt"/>
              <a:ea typeface="+mj-ea"/>
            </a:endParaRPr>
          </a:p>
          <a:p>
            <a:pPr algn="just">
              <a:lnSpc>
                <a:spcPct val="130000"/>
              </a:lnSpc>
              <a:defRPr/>
            </a:pPr>
            <a:r>
              <a:rPr lang="zh-CN" altLang="en-US" sz="2800" b="1" dirty="0">
                <a:latin typeface="+mn-lt"/>
                <a:ea typeface="+mj-ea"/>
              </a:rPr>
              <a:t> </a:t>
            </a:r>
            <a:r>
              <a:rPr lang="en-US" altLang="zh-CN" sz="2800" b="1" dirty="0">
                <a:latin typeface="+mn-lt"/>
                <a:ea typeface="+mj-ea"/>
              </a:rPr>
              <a:t>       </a:t>
            </a:r>
            <a:r>
              <a:rPr lang="zh-CN" altLang="en-US" sz="2800" b="1" dirty="0">
                <a:latin typeface="+mn-lt"/>
                <a:ea typeface="+mj-ea"/>
              </a:rPr>
              <a:t>铺一层6cm厚的沥青，一共需要沥青多少方?</a:t>
            </a:r>
            <a:endParaRPr lang="zh-CN" altLang="en-US" sz="2800" b="1" dirty="0">
              <a:latin typeface="+mn-lt"/>
              <a:ea typeface="+mj-ea"/>
            </a:endParaRPr>
          </a:p>
          <a:p>
            <a:pPr algn="just">
              <a:lnSpc>
                <a:spcPct val="130000"/>
              </a:lnSpc>
              <a:defRPr/>
            </a:pPr>
            <a:r>
              <a:rPr lang="en-US" altLang="zh-CN" sz="2800" b="1" dirty="0">
                <a:latin typeface="+mn-lt"/>
                <a:ea typeface="+mj-ea"/>
              </a:rPr>
              <a:t>      </a:t>
            </a:r>
            <a:r>
              <a:rPr lang="zh-CN" altLang="en-US" sz="2800" b="1" dirty="0">
                <a:latin typeface="+mn-lt"/>
                <a:ea typeface="+mj-ea"/>
              </a:rPr>
              <a:t>（</a:t>
            </a: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1方＝1 m</a:t>
            </a:r>
            <a:r>
              <a:rPr lang="zh-CN" altLang="en-US" sz="2800" b="1" baseline="300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800" b="1" dirty="0">
                <a:latin typeface="+mn-lt"/>
                <a:ea typeface="+mj-ea"/>
              </a:rPr>
              <a:t>）</a:t>
            </a:r>
            <a:endParaRPr lang="zh-CN" altLang="en-US" sz="2800" b="1" dirty="0">
              <a:latin typeface="+mn-lt"/>
              <a:ea typeface="+mj-ea"/>
            </a:endParaRPr>
          </a:p>
        </p:txBody>
      </p:sp>
      <p:sp>
        <p:nvSpPr>
          <p:cNvPr id="6" name="文本框 5"/>
          <p:cNvSpPr txBox="1">
            <a:spLocks noChangeArrowheads="1"/>
          </p:cNvSpPr>
          <p:nvPr/>
        </p:nvSpPr>
        <p:spPr bwMode="auto">
          <a:xfrm>
            <a:off x="1331278" y="2461260"/>
            <a:ext cx="4608512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6 cm 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＝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0.06 m</a:t>
            </a:r>
            <a:endParaRPr lang="zh-CN" altLang="en-US" sz="2800" b="1" baseline="3000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7" name="文本框 6"/>
          <p:cNvSpPr txBox="1">
            <a:spLocks noChangeArrowheads="1"/>
          </p:cNvSpPr>
          <p:nvPr/>
        </p:nvSpPr>
        <p:spPr bwMode="auto">
          <a:xfrm>
            <a:off x="1312545" y="3036888"/>
            <a:ext cx="5834063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200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×18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×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0.06 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＝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216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m</a:t>
            </a:r>
            <a:r>
              <a:rPr lang="en-US" altLang="zh-CN" sz="2800" b="1" baseline="300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）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1331595" y="3612833"/>
            <a:ext cx="5834063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216 m</a:t>
            </a:r>
            <a:r>
              <a:rPr lang="en-US" altLang="zh-CN" sz="2800" b="1" baseline="3000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3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216 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方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" name="文本框 4"/>
          <p:cNvSpPr txBox="1">
            <a:spLocks noChangeArrowheads="1"/>
          </p:cNvSpPr>
          <p:nvPr/>
        </p:nvSpPr>
        <p:spPr bwMode="auto">
          <a:xfrm>
            <a:off x="1331595" y="4117023"/>
            <a:ext cx="5834063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答：一共需要沥青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216 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方。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4" grpId="0"/>
      <p:bldP spid="5" grpId="0"/>
    </p:bldLst>
  </p:timing>
</p:sld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叶盛">
      <a:majorFont>
        <a:latin typeface="Times New Roman"/>
        <a:ea typeface="黑体"/>
        <a:cs typeface=""/>
      </a:majorFont>
      <a:minorFont>
        <a:latin typeface="Times New Roman"/>
        <a:ea typeface="楷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eaLnBrk="1" latinLnBrk="0" hangingPunct="1">
          <a:lnSpc>
            <a:spcPct val="130000"/>
          </a:lnSpc>
          <a:defRPr lang="en-US" sz="2400" b="1" kern="100">
            <a:effectLst/>
            <a:latin typeface="Times New Roman" panose="02020603050405020304" pitchFamily="18" charset="0"/>
            <a:ea typeface="楷体" panose="02010609060101010101" pitchFamily="49" charset="-122"/>
            <a:cs typeface="Times New Roman" panose="02020603050405020304" pitchFamily="18" charset="0"/>
            <a:sym typeface="+mn-ea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2298</Words>
  <Application>WPS 演示</Application>
  <PresentationFormat>全屏显示(16:9)</PresentationFormat>
  <Paragraphs>358</Paragraphs>
  <Slides>25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9" baseType="lpstr">
      <vt:lpstr>Arial</vt:lpstr>
      <vt:lpstr>宋体</vt:lpstr>
      <vt:lpstr>Wingdings</vt:lpstr>
      <vt:lpstr>等线</vt:lpstr>
      <vt:lpstr>Times New Roman</vt:lpstr>
      <vt:lpstr>楷体</vt:lpstr>
      <vt:lpstr>黑体</vt:lpstr>
      <vt:lpstr>等线 Light</vt:lpstr>
      <vt:lpstr>仓耳今楷05-6763 W05</vt:lpstr>
      <vt:lpstr>Times New Roman</vt:lpstr>
      <vt:lpstr>微软雅黑</vt:lpstr>
      <vt:lpstr>Arial Unicode MS</vt:lpstr>
      <vt:lpstr>楷体_GB2312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状元成才路</Company>
  <LinksUpToDate>false</LinksUpToDate>
  <SharedDoc>false</SharedDoc>
  <HyperlinksChanged>false</HyperlinksChanged>
  <AppVersion>14.0000</AppVersion>
  <Manager>状元成才路</Manager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</dc:creator>
  <cp:keywords>状元成才路</cp:keywords>
  <dc:description>状元成才路</dc:description>
  <cp:lastModifiedBy>nk</cp:lastModifiedBy>
  <cp:revision>432</cp:revision>
  <dcterms:created xsi:type="dcterms:W3CDTF">2015-08-27T07:30:00Z</dcterms:created>
  <dcterms:modified xsi:type="dcterms:W3CDTF">2023-11-02T01:18:13Z</dcterms:modified>
  <cp:category>状元成才路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2052-11.8.2.11734</vt:lpwstr>
  </property>
  <property fmtid="{D5CDD505-2E9C-101B-9397-08002B2CF9AE}" pid="3" name="ICV">
    <vt:lpwstr>8CB1195DD65D493BAF4BBA8F0E69EABB</vt:lpwstr>
  </property>
</Properties>
</file>