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53" r:id="rId5"/>
    <p:sldId id="345" r:id="rId6"/>
    <p:sldId id="434" r:id="rId7"/>
    <p:sldId id="455" r:id="rId8"/>
    <p:sldId id="403" r:id="rId9"/>
    <p:sldId id="456" r:id="rId10"/>
    <p:sldId id="479" r:id="rId11"/>
    <p:sldId id="436" r:id="rId12"/>
    <p:sldId id="473" r:id="rId13"/>
    <p:sldId id="486" r:id="rId14"/>
    <p:sldId id="489" r:id="rId15"/>
    <p:sldId id="493" r:id="rId16"/>
    <p:sldId id="490" r:id="rId17"/>
    <p:sldId id="491" r:id="rId18"/>
    <p:sldId id="488" r:id="rId19"/>
    <p:sldId id="440" r:id="rId20"/>
    <p:sldId id="512" r:id="rId21"/>
    <p:sldId id="513" r:id="rId22"/>
    <p:sldId id="441" r:id="rId23"/>
    <p:sldId id="344" r:id="rId24"/>
    <p:sldId id="514" r:id="rId25"/>
    <p:sldId id="295" r:id="rId2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1D5"/>
    <a:srgbClr val="9CD8E4"/>
    <a:srgbClr val="E1F3F7"/>
    <a:srgbClr val="F6FCFC"/>
    <a:srgbClr val="45B5CD"/>
    <a:srgbClr val="DAE7D5"/>
    <a:srgbClr val="EBF1E9"/>
    <a:srgbClr val="D5E3CF"/>
    <a:srgbClr val="FFFFFF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 showGuides="1">
      <p:cViewPr varScale="1">
        <p:scale>
          <a:sx n="141" d="100"/>
          <a:sy n="141" d="100"/>
        </p:scale>
        <p:origin x="636" y="126"/>
      </p:cViewPr>
      <p:guideLst>
        <p:guide orient="horz" pos="2844"/>
        <p:guide pos="2880"/>
        <p:guide pos="490"/>
        <p:guide pos="3480"/>
        <p:guide pos="21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F27F603-98E5-42BC-B68C-DA488728C3DC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112DF46-6868-4602-B064-764BCE7E14E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6BE5FD41-46F9-4496-9E81-5554AC2CF5B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-63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对角圆角矩形 7"/>
          <p:cNvSpPr/>
          <p:nvPr userDrawn="1"/>
        </p:nvSpPr>
        <p:spPr>
          <a:xfrm>
            <a:off x="0" y="264160"/>
            <a:ext cx="9144635" cy="462597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9F4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6350"/>
            <a:ext cx="9144000" cy="5143500"/>
          </a:xfrm>
          <a:prstGeom prst="rect">
            <a:avLst/>
          </a:prstGeom>
          <a:solidFill>
            <a:srgbClr val="F9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对角圆角矩形 7"/>
          <p:cNvSpPr/>
          <p:nvPr userDrawn="1"/>
        </p:nvSpPr>
        <p:spPr>
          <a:xfrm>
            <a:off x="191135" y="226060"/>
            <a:ext cx="8794750" cy="4625975"/>
          </a:xfrm>
          <a:prstGeom prst="round2DiagRect">
            <a:avLst/>
          </a:prstGeom>
          <a:solidFill>
            <a:srgbClr val="F9F4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6" b="61795"/>
          <a:stretch>
            <a:fillRect/>
          </a:stretch>
        </p:blipFill>
        <p:spPr bwMode="auto">
          <a:xfrm rot="19257191">
            <a:off x="-15875" y="-157163"/>
            <a:ext cx="1114425" cy="114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2" t="19315" r="66644" b="43536"/>
          <a:stretch>
            <a:fillRect/>
          </a:stretch>
        </p:blipFill>
        <p:spPr bwMode="auto">
          <a:xfrm>
            <a:off x="8099743" y="4299903"/>
            <a:ext cx="9652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9" t="16589" r="21188" b="43596"/>
          <a:stretch>
            <a:fillRect/>
          </a:stretch>
        </p:blipFill>
        <p:spPr bwMode="auto">
          <a:xfrm>
            <a:off x="5802313" y="3470275"/>
            <a:ext cx="197961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副标题 6"/>
          <p:cNvSpPr txBox="1">
            <a:spLocks noChangeArrowheads="1"/>
          </p:cNvSpPr>
          <p:nvPr userDrawn="1"/>
        </p:nvSpPr>
        <p:spPr bwMode="auto">
          <a:xfrm>
            <a:off x="5657850" y="3613150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63500"/>
            <a:ext cx="387350" cy="657225"/>
            <a:chOff x="0" y="63500"/>
            <a:chExt cx="387350" cy="657225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65088"/>
              <a:ext cx="179388" cy="655637"/>
            </a:xfrm>
            <a:prstGeom prst="rect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211138" y="63500"/>
              <a:ext cx="107950" cy="657225"/>
            </a:xfrm>
            <a:prstGeom prst="rect">
              <a:avLst/>
            </a:prstGeom>
            <a:solidFill>
              <a:srgbClr val="ED61A7"/>
            </a:solidFill>
            <a:ln>
              <a:solidFill>
                <a:srgbClr val="ED61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350838" y="65088"/>
              <a:ext cx="36512" cy="655637"/>
            </a:xfrm>
            <a:prstGeom prst="rect">
              <a:avLst/>
            </a:prstGeom>
            <a:solidFill>
              <a:srgbClr val="F292C2"/>
            </a:solidFill>
            <a:ln>
              <a:solidFill>
                <a:srgbClr val="F292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0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t="15001" r="17801" b="13600"/>
          <a:stretch>
            <a:fillRect/>
          </a:stretch>
        </p:blipFill>
        <p:spPr bwMode="auto">
          <a:xfrm>
            <a:off x="8243888" y="4084638"/>
            <a:ext cx="8572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平行四边形 7"/>
          <p:cNvSpPr/>
          <p:nvPr userDrawn="1"/>
        </p:nvSpPr>
        <p:spPr>
          <a:xfrm>
            <a:off x="0" y="5026025"/>
            <a:ext cx="9144000" cy="117475"/>
          </a:xfrm>
          <a:prstGeom prst="parallelogram">
            <a:avLst>
              <a:gd name="adj" fmla="val 0"/>
            </a:avLst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7740650" y="674688"/>
            <a:ext cx="1403350" cy="0"/>
          </a:xfrm>
          <a:prstGeom prst="line">
            <a:avLst/>
          </a:prstGeom>
          <a:ln w="25400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îšľïḑé"/>
          <p:cNvSpPr>
            <a:spLocks noChangeArrowheads="1"/>
          </p:cNvSpPr>
          <p:nvPr userDrawn="1"/>
        </p:nvSpPr>
        <p:spPr bwMode="auto">
          <a:xfrm>
            <a:off x="7691438" y="620713"/>
            <a:ext cx="107950" cy="107950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zh-CN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2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E72D8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3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CEF64BE-FD25-40D0-A15D-6F558E9924A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image" Target="../media/image31.png"/><Relationship Id="rId7" Type="http://schemas.openxmlformats.org/officeDocument/2006/relationships/image" Target="../media/image30.png"/><Relationship Id="rId6" Type="http://schemas.openxmlformats.org/officeDocument/2006/relationships/image" Target="../media/image29.png"/><Relationship Id="rId5" Type="http://schemas.openxmlformats.org/officeDocument/2006/relationships/image" Target="../media/image23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1.png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1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1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emf"/><Relationship Id="rId1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1"/>
          <p:cNvSpPr txBox="1">
            <a:spLocks noChangeArrowheads="1"/>
          </p:cNvSpPr>
          <p:nvPr/>
        </p:nvSpPr>
        <p:spPr bwMode="auto">
          <a:xfrm>
            <a:off x="3707904" y="1738965"/>
            <a:ext cx="4035425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7200" b="1" dirty="0"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探索图形</a:t>
            </a:r>
            <a:endParaRPr lang="zh-CN" altLang="en-US" sz="7200" b="1" dirty="0"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635896" y="771550"/>
            <a:ext cx="4035425" cy="957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5400" b="1" dirty="0"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综合实践</a:t>
            </a:r>
            <a:endParaRPr lang="zh-CN" altLang="en-US" sz="5400" b="1" dirty="0"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6"/>
          <p:cNvGrpSpPr/>
          <p:nvPr/>
        </p:nvGrpSpPr>
        <p:grpSpPr bwMode="auto">
          <a:xfrm>
            <a:off x="301625" y="109538"/>
            <a:ext cx="6253163" cy="638175"/>
            <a:chOff x="301624" y="108763"/>
            <a:chExt cx="6252428" cy="63894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01624" y="108763"/>
              <a:ext cx="6252428" cy="63894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748" name="矩形 1"/>
            <p:cNvSpPr>
              <a:spLocks noChangeArrowheads="1"/>
            </p:cNvSpPr>
            <p:nvPr/>
          </p:nvSpPr>
          <p:spPr bwMode="auto">
            <a:xfrm>
              <a:off x="720532" y="127834"/>
              <a:ext cx="51276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一、复习旧知识，提出问题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立方体 2"/>
          <p:cNvSpPr/>
          <p:nvPr/>
        </p:nvSpPr>
        <p:spPr>
          <a:xfrm>
            <a:off x="3319145" y="1713865"/>
            <a:ext cx="2520950" cy="2520950"/>
          </a:xfrm>
          <a:prstGeom prst="cub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02" name="文本框 501"/>
          <p:cNvSpPr txBox="1"/>
          <p:nvPr/>
        </p:nvSpPr>
        <p:spPr>
          <a:xfrm>
            <a:off x="3860800" y="4177665"/>
            <a:ext cx="8429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</a:rPr>
              <a:t>1 dm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503" name="文本框 502"/>
          <p:cNvSpPr txBox="1"/>
          <p:nvPr/>
        </p:nvSpPr>
        <p:spPr>
          <a:xfrm>
            <a:off x="5522595" y="3680460"/>
            <a:ext cx="842963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</a:rPr>
              <a:t>1 dm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504" name="文本框 503"/>
          <p:cNvSpPr txBox="1"/>
          <p:nvPr/>
        </p:nvSpPr>
        <p:spPr>
          <a:xfrm>
            <a:off x="5876608" y="2449513"/>
            <a:ext cx="8429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</a:rPr>
              <a:t>1 dm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5015" y="869950"/>
            <a:ext cx="599313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这是什么图形？正方体有哪些特征？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组合 95"/>
          <p:cNvGrpSpPr/>
          <p:nvPr/>
        </p:nvGrpSpPr>
        <p:grpSpPr bwMode="auto">
          <a:xfrm>
            <a:off x="5659120" y="3401060"/>
            <a:ext cx="2513013" cy="806450"/>
            <a:chOff x="2692172" y="2474962"/>
            <a:chExt cx="2514188" cy="806815"/>
          </a:xfrm>
          <a:solidFill>
            <a:schemeClr val="bg1"/>
          </a:solidFill>
        </p:grpSpPr>
        <p:sp>
          <p:nvSpPr>
            <p:cNvPr id="43" name="立方体 42"/>
            <p:cNvSpPr/>
            <p:nvPr/>
          </p:nvSpPr>
          <p:spPr>
            <a:xfrm>
              <a:off x="2692172" y="2474962"/>
              <a:ext cx="2512599" cy="806815"/>
            </a:xfrm>
            <a:prstGeom prst="cube">
              <a:avLst>
                <a:gd name="adj" fmla="val 761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4" name="直接连接符 43"/>
            <p:cNvCxnSpPr/>
            <p:nvPr/>
          </p:nvCxnSpPr>
          <p:spPr>
            <a:xfrm flipV="1">
              <a:off x="2693761" y="2474962"/>
              <a:ext cx="613062" cy="6146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V="1">
              <a:off x="4586946" y="2474962"/>
              <a:ext cx="613062" cy="6146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V="1">
              <a:off x="4397944" y="2474962"/>
              <a:ext cx="613062" cy="6146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4208944" y="2474962"/>
              <a:ext cx="611473" cy="6146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4019943" y="2474962"/>
              <a:ext cx="611474" cy="6146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V="1">
              <a:off x="3829353" y="2474962"/>
              <a:ext cx="613062" cy="6146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V="1">
              <a:off x="3640353" y="2474962"/>
              <a:ext cx="613062" cy="6146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V="1">
              <a:off x="3451352" y="2474962"/>
              <a:ext cx="613062" cy="6146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3262351" y="2474962"/>
              <a:ext cx="611473" cy="6146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flipV="1">
              <a:off x="3071762" y="2474962"/>
              <a:ext cx="613062" cy="6146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2882761" y="2474962"/>
              <a:ext cx="613062" cy="614641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flipV="1">
              <a:off x="269217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V="1">
              <a:off x="288276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V="1">
              <a:off x="307176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V="1">
              <a:off x="326235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V="1">
              <a:off x="345135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V="1">
              <a:off x="364194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V="1">
              <a:off x="383094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V="1">
              <a:off x="402153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V="1">
              <a:off x="421053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flipV="1">
              <a:off x="440112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V="1">
              <a:off x="4591710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V="1">
              <a:off x="5206360" y="248290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V="1">
              <a:off x="5031653" y="265760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V="1">
              <a:off x="4969711" y="271954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V="1">
              <a:off x="4904594" y="2787842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V="1">
              <a:off x="4841064" y="2845017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V="1">
              <a:off x="4779122" y="291013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V="1">
              <a:off x="4721946" y="2959369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flipV="1">
              <a:off x="4658416" y="303560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>
              <a:off x="2696937" y="3088014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3306822" y="24749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2752525" y="30276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2816055" y="296572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>
              <a:off x="2876408" y="290378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2936761" y="2843429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>
              <a:off x="2993938" y="2781489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3063821" y="2719548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>
              <a:off x="3116233" y="2659195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>
              <a:off x="3178174" y="2597255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3238527" y="2536903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 flipV="1">
              <a:off x="5088830" y="260519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 flipV="1">
              <a:off x="5146007" y="254325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组合 96"/>
          <p:cNvGrpSpPr/>
          <p:nvPr/>
        </p:nvGrpSpPr>
        <p:grpSpPr bwMode="auto">
          <a:xfrm>
            <a:off x="5659120" y="3231198"/>
            <a:ext cx="2513013" cy="806450"/>
            <a:chOff x="2692172" y="2474962"/>
            <a:chExt cx="2514188" cy="806815"/>
          </a:xfrm>
          <a:solidFill>
            <a:schemeClr val="bg1"/>
          </a:solidFill>
        </p:grpSpPr>
        <p:sp>
          <p:nvSpPr>
            <p:cNvPr id="98" name="立方体 97"/>
            <p:cNvSpPr/>
            <p:nvPr/>
          </p:nvSpPr>
          <p:spPr>
            <a:xfrm>
              <a:off x="2692172" y="2474962"/>
              <a:ext cx="2512599" cy="806815"/>
            </a:xfrm>
            <a:prstGeom prst="cube">
              <a:avLst>
                <a:gd name="adj" fmla="val 761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99" name="直接连接符 98"/>
            <p:cNvCxnSpPr/>
            <p:nvPr/>
          </p:nvCxnSpPr>
          <p:spPr>
            <a:xfrm flipV="1">
              <a:off x="2693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 flipV="1">
              <a:off x="4586946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 flipV="1">
              <a:off x="4397944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 flipV="1">
              <a:off x="4208944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 flipV="1">
              <a:off x="4019943" y="2474962"/>
              <a:ext cx="611474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 flipV="1">
              <a:off x="3829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flipV="1">
              <a:off x="3640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V="1">
              <a:off x="345135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 flipV="1">
              <a:off x="3262351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 flipV="1">
              <a:off x="307176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 flipV="1">
              <a:off x="2882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 flipV="1">
              <a:off x="269217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flipV="1">
              <a:off x="288276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flipV="1">
              <a:off x="307176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flipV="1">
              <a:off x="326235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345135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364194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383094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402153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flipV="1">
              <a:off x="421053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flipV="1">
              <a:off x="440112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flipV="1">
              <a:off x="4591710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 flipV="1">
              <a:off x="5206360" y="24829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 flipV="1">
              <a:off x="5031653" y="2657607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flipV="1">
              <a:off x="4969711" y="271954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flipV="1">
              <a:off x="4904594" y="2787841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flipV="1">
              <a:off x="4841064" y="284501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flipV="1">
              <a:off x="4779122" y="291013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flipV="1">
              <a:off x="4721946" y="295936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flipV="1">
              <a:off x="4658416" y="30356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>
              <a:off x="2696937" y="3088014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>
              <a:off x="3306822" y="24749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>
              <a:off x="2752525" y="30276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>
              <a:off x="2816055" y="296572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>
              <a:off x="2876408" y="290378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>
              <a:off x="2936761" y="2843429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>
              <a:off x="2993938" y="2781488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>
              <a:off x="3063821" y="2719548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>
              <a:off x="3116233" y="2659195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>
              <a:off x="3178174" y="2597254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>
              <a:off x="3238527" y="253690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 flipV="1">
              <a:off x="5088830" y="260519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连接符 140"/>
            <p:cNvCxnSpPr/>
            <p:nvPr/>
          </p:nvCxnSpPr>
          <p:spPr>
            <a:xfrm flipV="1">
              <a:off x="5146007" y="2543255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组合 141"/>
          <p:cNvGrpSpPr/>
          <p:nvPr/>
        </p:nvGrpSpPr>
        <p:grpSpPr bwMode="auto">
          <a:xfrm>
            <a:off x="5659120" y="3040698"/>
            <a:ext cx="2513013" cy="806450"/>
            <a:chOff x="2692172" y="2474962"/>
            <a:chExt cx="2514188" cy="806815"/>
          </a:xfrm>
          <a:solidFill>
            <a:schemeClr val="bg1"/>
          </a:solidFill>
        </p:grpSpPr>
        <p:sp>
          <p:nvSpPr>
            <p:cNvPr id="143" name="立方体 142"/>
            <p:cNvSpPr/>
            <p:nvPr/>
          </p:nvSpPr>
          <p:spPr>
            <a:xfrm>
              <a:off x="2692172" y="2474962"/>
              <a:ext cx="2512599" cy="806815"/>
            </a:xfrm>
            <a:prstGeom prst="cube">
              <a:avLst>
                <a:gd name="adj" fmla="val 761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44" name="直接连接符 143"/>
            <p:cNvCxnSpPr/>
            <p:nvPr/>
          </p:nvCxnSpPr>
          <p:spPr>
            <a:xfrm flipV="1">
              <a:off x="2693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/>
            <p:cNvCxnSpPr/>
            <p:nvPr/>
          </p:nvCxnSpPr>
          <p:spPr>
            <a:xfrm flipV="1">
              <a:off x="4586946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/>
            <p:cNvCxnSpPr/>
            <p:nvPr/>
          </p:nvCxnSpPr>
          <p:spPr>
            <a:xfrm flipV="1">
              <a:off x="4397944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/>
            <p:cNvCxnSpPr/>
            <p:nvPr/>
          </p:nvCxnSpPr>
          <p:spPr>
            <a:xfrm flipV="1">
              <a:off x="4208944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 flipV="1">
              <a:off x="4019943" y="2474962"/>
              <a:ext cx="611474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 flipV="1">
              <a:off x="3829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 flipV="1">
              <a:off x="3640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150"/>
            <p:cNvCxnSpPr/>
            <p:nvPr/>
          </p:nvCxnSpPr>
          <p:spPr>
            <a:xfrm flipV="1">
              <a:off x="345135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连接符 151"/>
            <p:cNvCxnSpPr/>
            <p:nvPr/>
          </p:nvCxnSpPr>
          <p:spPr>
            <a:xfrm flipV="1">
              <a:off x="3262351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连接符 152"/>
            <p:cNvCxnSpPr/>
            <p:nvPr/>
          </p:nvCxnSpPr>
          <p:spPr>
            <a:xfrm flipV="1">
              <a:off x="307176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连接符 153"/>
            <p:cNvCxnSpPr/>
            <p:nvPr/>
          </p:nvCxnSpPr>
          <p:spPr>
            <a:xfrm flipV="1">
              <a:off x="2882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/>
          </p:nvCxnSpPr>
          <p:spPr>
            <a:xfrm flipV="1">
              <a:off x="269217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155"/>
            <p:cNvCxnSpPr/>
            <p:nvPr/>
          </p:nvCxnSpPr>
          <p:spPr>
            <a:xfrm flipV="1">
              <a:off x="288276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连接符 156"/>
            <p:cNvCxnSpPr/>
            <p:nvPr/>
          </p:nvCxnSpPr>
          <p:spPr>
            <a:xfrm flipV="1">
              <a:off x="307176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/>
            <p:nvPr/>
          </p:nvCxnSpPr>
          <p:spPr>
            <a:xfrm flipV="1">
              <a:off x="326235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/>
            <p:nvPr/>
          </p:nvCxnSpPr>
          <p:spPr>
            <a:xfrm flipV="1">
              <a:off x="345135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 flipV="1">
              <a:off x="364194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 flipV="1">
              <a:off x="383094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接连接符 161"/>
            <p:cNvCxnSpPr/>
            <p:nvPr/>
          </p:nvCxnSpPr>
          <p:spPr>
            <a:xfrm flipV="1">
              <a:off x="402153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 flipV="1">
              <a:off x="421053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/>
            <p:nvPr/>
          </p:nvCxnSpPr>
          <p:spPr>
            <a:xfrm flipV="1">
              <a:off x="440112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接连接符 164"/>
            <p:cNvCxnSpPr/>
            <p:nvPr/>
          </p:nvCxnSpPr>
          <p:spPr>
            <a:xfrm flipV="1">
              <a:off x="4591710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连接符 165"/>
            <p:cNvCxnSpPr/>
            <p:nvPr/>
          </p:nvCxnSpPr>
          <p:spPr>
            <a:xfrm flipV="1">
              <a:off x="5206360" y="24829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 flipV="1">
              <a:off x="5031653" y="2657607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 flipV="1">
              <a:off x="4969711" y="271954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/>
          </p:nvCxnSpPr>
          <p:spPr>
            <a:xfrm flipV="1">
              <a:off x="4904594" y="2787841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/>
          </p:nvCxnSpPr>
          <p:spPr>
            <a:xfrm flipV="1">
              <a:off x="4841064" y="284501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/>
          </p:nvCxnSpPr>
          <p:spPr>
            <a:xfrm flipV="1">
              <a:off x="4779122" y="291013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 flipV="1">
              <a:off x="4721946" y="295936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 flipV="1">
              <a:off x="4658416" y="30356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>
              <a:off x="2696937" y="3088014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/>
          </p:nvCxnSpPr>
          <p:spPr>
            <a:xfrm>
              <a:off x="3306822" y="24749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/>
            <p:nvPr/>
          </p:nvCxnSpPr>
          <p:spPr>
            <a:xfrm>
              <a:off x="2752525" y="30276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>
              <a:off x="2816055" y="296572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>
              <a:off x="2876408" y="290378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>
              <a:off x="2936761" y="2843429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/>
          </p:nvCxnSpPr>
          <p:spPr>
            <a:xfrm>
              <a:off x="2993938" y="2781488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/>
          </p:nvCxnSpPr>
          <p:spPr>
            <a:xfrm>
              <a:off x="3063821" y="2719548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/>
          </p:nvCxnSpPr>
          <p:spPr>
            <a:xfrm>
              <a:off x="3116233" y="2659195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>
              <a:off x="3178174" y="2597254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>
              <a:off x="3238527" y="253690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 flipV="1">
              <a:off x="5088830" y="260519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 flipV="1">
              <a:off x="5146007" y="2543255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组合 186"/>
          <p:cNvGrpSpPr/>
          <p:nvPr/>
        </p:nvGrpSpPr>
        <p:grpSpPr bwMode="auto">
          <a:xfrm>
            <a:off x="5659120" y="2850198"/>
            <a:ext cx="2513013" cy="806450"/>
            <a:chOff x="2692172" y="2474962"/>
            <a:chExt cx="2514188" cy="806815"/>
          </a:xfrm>
          <a:solidFill>
            <a:schemeClr val="bg1"/>
          </a:solidFill>
        </p:grpSpPr>
        <p:sp>
          <p:nvSpPr>
            <p:cNvPr id="188" name="立方体 187"/>
            <p:cNvSpPr/>
            <p:nvPr/>
          </p:nvSpPr>
          <p:spPr>
            <a:xfrm>
              <a:off x="2692172" y="2474962"/>
              <a:ext cx="2512599" cy="806815"/>
            </a:xfrm>
            <a:prstGeom prst="cube">
              <a:avLst>
                <a:gd name="adj" fmla="val 761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89" name="直接连接符 188"/>
            <p:cNvCxnSpPr/>
            <p:nvPr/>
          </p:nvCxnSpPr>
          <p:spPr>
            <a:xfrm flipV="1">
              <a:off x="2693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 flipV="1">
              <a:off x="4586946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 flipV="1">
              <a:off x="4397944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 flipV="1">
              <a:off x="4208944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 flipV="1">
              <a:off x="4019943" y="2474962"/>
              <a:ext cx="611474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/>
          </p:nvCxnSpPr>
          <p:spPr>
            <a:xfrm flipV="1">
              <a:off x="3829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 flipV="1">
              <a:off x="3640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 flipV="1">
              <a:off x="345135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 flipV="1">
              <a:off x="3262351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/>
          </p:nvCxnSpPr>
          <p:spPr>
            <a:xfrm flipV="1">
              <a:off x="307176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接连接符 198"/>
            <p:cNvCxnSpPr/>
            <p:nvPr/>
          </p:nvCxnSpPr>
          <p:spPr>
            <a:xfrm flipV="1">
              <a:off x="2882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直接连接符 199"/>
            <p:cNvCxnSpPr/>
            <p:nvPr/>
          </p:nvCxnSpPr>
          <p:spPr>
            <a:xfrm flipV="1">
              <a:off x="269217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直接连接符 200"/>
            <p:cNvCxnSpPr/>
            <p:nvPr/>
          </p:nvCxnSpPr>
          <p:spPr>
            <a:xfrm flipV="1">
              <a:off x="288276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/>
          </p:nvCxnSpPr>
          <p:spPr>
            <a:xfrm flipV="1">
              <a:off x="307176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/>
          </p:nvCxnSpPr>
          <p:spPr>
            <a:xfrm flipV="1">
              <a:off x="326235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/>
          </p:nvCxnSpPr>
          <p:spPr>
            <a:xfrm flipV="1">
              <a:off x="345135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/>
          </p:nvCxnSpPr>
          <p:spPr>
            <a:xfrm flipV="1">
              <a:off x="364194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接连接符 205"/>
            <p:cNvCxnSpPr/>
            <p:nvPr/>
          </p:nvCxnSpPr>
          <p:spPr>
            <a:xfrm flipV="1">
              <a:off x="383094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/>
          </p:nvCxnSpPr>
          <p:spPr>
            <a:xfrm flipV="1">
              <a:off x="402153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接连接符 207"/>
            <p:cNvCxnSpPr/>
            <p:nvPr/>
          </p:nvCxnSpPr>
          <p:spPr>
            <a:xfrm flipV="1">
              <a:off x="421053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/>
          </p:nvCxnSpPr>
          <p:spPr>
            <a:xfrm flipV="1">
              <a:off x="440112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 flipV="1">
              <a:off x="4591710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接连接符 210"/>
            <p:cNvCxnSpPr/>
            <p:nvPr/>
          </p:nvCxnSpPr>
          <p:spPr>
            <a:xfrm flipV="1">
              <a:off x="5206360" y="24829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直接连接符 211"/>
            <p:cNvCxnSpPr/>
            <p:nvPr/>
          </p:nvCxnSpPr>
          <p:spPr>
            <a:xfrm flipV="1">
              <a:off x="5031653" y="2657607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直接连接符 212"/>
            <p:cNvCxnSpPr/>
            <p:nvPr/>
          </p:nvCxnSpPr>
          <p:spPr>
            <a:xfrm flipV="1">
              <a:off x="4969711" y="271954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/>
          </p:nvCxnSpPr>
          <p:spPr>
            <a:xfrm flipV="1">
              <a:off x="4904594" y="2787841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接连接符 214"/>
            <p:cNvCxnSpPr/>
            <p:nvPr/>
          </p:nvCxnSpPr>
          <p:spPr>
            <a:xfrm flipV="1">
              <a:off x="4841064" y="284501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接连接符 215"/>
            <p:cNvCxnSpPr/>
            <p:nvPr/>
          </p:nvCxnSpPr>
          <p:spPr>
            <a:xfrm flipV="1">
              <a:off x="4779122" y="291013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接连接符 216"/>
            <p:cNvCxnSpPr/>
            <p:nvPr/>
          </p:nvCxnSpPr>
          <p:spPr>
            <a:xfrm flipV="1">
              <a:off x="4721946" y="295936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直接连接符 217"/>
            <p:cNvCxnSpPr/>
            <p:nvPr/>
          </p:nvCxnSpPr>
          <p:spPr>
            <a:xfrm flipV="1">
              <a:off x="4658416" y="30356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接连接符 218"/>
            <p:cNvCxnSpPr/>
            <p:nvPr/>
          </p:nvCxnSpPr>
          <p:spPr>
            <a:xfrm>
              <a:off x="2696937" y="3088014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接连接符 219"/>
            <p:cNvCxnSpPr/>
            <p:nvPr/>
          </p:nvCxnSpPr>
          <p:spPr>
            <a:xfrm>
              <a:off x="3306822" y="24749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接连接符 220"/>
            <p:cNvCxnSpPr/>
            <p:nvPr/>
          </p:nvCxnSpPr>
          <p:spPr>
            <a:xfrm>
              <a:off x="2752525" y="30276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接连接符 221"/>
            <p:cNvCxnSpPr/>
            <p:nvPr/>
          </p:nvCxnSpPr>
          <p:spPr>
            <a:xfrm>
              <a:off x="2816055" y="296572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接连接符 222"/>
            <p:cNvCxnSpPr/>
            <p:nvPr/>
          </p:nvCxnSpPr>
          <p:spPr>
            <a:xfrm>
              <a:off x="2876408" y="290378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直接连接符 223"/>
            <p:cNvCxnSpPr/>
            <p:nvPr/>
          </p:nvCxnSpPr>
          <p:spPr>
            <a:xfrm>
              <a:off x="2936761" y="2843429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直接连接符 224"/>
            <p:cNvCxnSpPr/>
            <p:nvPr/>
          </p:nvCxnSpPr>
          <p:spPr>
            <a:xfrm>
              <a:off x="2993938" y="2781488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直接连接符 225"/>
            <p:cNvCxnSpPr/>
            <p:nvPr/>
          </p:nvCxnSpPr>
          <p:spPr>
            <a:xfrm>
              <a:off x="3063821" y="2719548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直接连接符 226"/>
            <p:cNvCxnSpPr/>
            <p:nvPr/>
          </p:nvCxnSpPr>
          <p:spPr>
            <a:xfrm>
              <a:off x="3116233" y="2659195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连接符 227"/>
            <p:cNvCxnSpPr/>
            <p:nvPr/>
          </p:nvCxnSpPr>
          <p:spPr>
            <a:xfrm>
              <a:off x="3178174" y="2597254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连接符 228"/>
            <p:cNvCxnSpPr/>
            <p:nvPr/>
          </p:nvCxnSpPr>
          <p:spPr>
            <a:xfrm>
              <a:off x="3238527" y="253690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接连接符 229"/>
            <p:cNvCxnSpPr/>
            <p:nvPr/>
          </p:nvCxnSpPr>
          <p:spPr>
            <a:xfrm flipV="1">
              <a:off x="5088830" y="260519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 flipV="1">
              <a:off x="5146007" y="2543255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组合 231"/>
          <p:cNvGrpSpPr/>
          <p:nvPr/>
        </p:nvGrpSpPr>
        <p:grpSpPr bwMode="auto">
          <a:xfrm>
            <a:off x="5659120" y="2659698"/>
            <a:ext cx="2513013" cy="806450"/>
            <a:chOff x="2692172" y="2474962"/>
            <a:chExt cx="2514188" cy="806815"/>
          </a:xfrm>
          <a:solidFill>
            <a:schemeClr val="bg1"/>
          </a:solidFill>
        </p:grpSpPr>
        <p:sp>
          <p:nvSpPr>
            <p:cNvPr id="233" name="立方体 232"/>
            <p:cNvSpPr/>
            <p:nvPr/>
          </p:nvSpPr>
          <p:spPr>
            <a:xfrm>
              <a:off x="2692172" y="2474962"/>
              <a:ext cx="2512599" cy="806815"/>
            </a:xfrm>
            <a:prstGeom prst="cube">
              <a:avLst>
                <a:gd name="adj" fmla="val 761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34" name="直接连接符 233"/>
            <p:cNvCxnSpPr/>
            <p:nvPr/>
          </p:nvCxnSpPr>
          <p:spPr>
            <a:xfrm flipV="1">
              <a:off x="2693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直接连接符 234"/>
            <p:cNvCxnSpPr/>
            <p:nvPr/>
          </p:nvCxnSpPr>
          <p:spPr>
            <a:xfrm flipV="1">
              <a:off x="4586946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直接连接符 235"/>
            <p:cNvCxnSpPr/>
            <p:nvPr/>
          </p:nvCxnSpPr>
          <p:spPr>
            <a:xfrm flipV="1">
              <a:off x="4397944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直接连接符 236"/>
            <p:cNvCxnSpPr/>
            <p:nvPr/>
          </p:nvCxnSpPr>
          <p:spPr>
            <a:xfrm flipV="1">
              <a:off x="4208944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连接符 237"/>
            <p:cNvCxnSpPr/>
            <p:nvPr/>
          </p:nvCxnSpPr>
          <p:spPr>
            <a:xfrm flipV="1">
              <a:off x="4019943" y="2474962"/>
              <a:ext cx="611474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直接连接符 238"/>
            <p:cNvCxnSpPr/>
            <p:nvPr/>
          </p:nvCxnSpPr>
          <p:spPr>
            <a:xfrm flipV="1">
              <a:off x="3829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直接连接符 239"/>
            <p:cNvCxnSpPr/>
            <p:nvPr/>
          </p:nvCxnSpPr>
          <p:spPr>
            <a:xfrm flipV="1">
              <a:off x="3640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直接连接符 240"/>
            <p:cNvCxnSpPr/>
            <p:nvPr/>
          </p:nvCxnSpPr>
          <p:spPr>
            <a:xfrm flipV="1">
              <a:off x="345135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直接连接符 241"/>
            <p:cNvCxnSpPr/>
            <p:nvPr/>
          </p:nvCxnSpPr>
          <p:spPr>
            <a:xfrm flipV="1">
              <a:off x="3262351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直接连接符 242"/>
            <p:cNvCxnSpPr/>
            <p:nvPr/>
          </p:nvCxnSpPr>
          <p:spPr>
            <a:xfrm flipV="1">
              <a:off x="307176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直接连接符 243"/>
            <p:cNvCxnSpPr/>
            <p:nvPr/>
          </p:nvCxnSpPr>
          <p:spPr>
            <a:xfrm flipV="1">
              <a:off x="2882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接连接符 244"/>
            <p:cNvCxnSpPr/>
            <p:nvPr/>
          </p:nvCxnSpPr>
          <p:spPr>
            <a:xfrm flipV="1">
              <a:off x="269217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直接连接符 245"/>
            <p:cNvCxnSpPr/>
            <p:nvPr/>
          </p:nvCxnSpPr>
          <p:spPr>
            <a:xfrm flipV="1">
              <a:off x="288276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直接连接符 246"/>
            <p:cNvCxnSpPr/>
            <p:nvPr/>
          </p:nvCxnSpPr>
          <p:spPr>
            <a:xfrm flipV="1">
              <a:off x="307176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直接连接符 247"/>
            <p:cNvCxnSpPr/>
            <p:nvPr/>
          </p:nvCxnSpPr>
          <p:spPr>
            <a:xfrm flipV="1">
              <a:off x="326235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直接连接符 248"/>
            <p:cNvCxnSpPr/>
            <p:nvPr/>
          </p:nvCxnSpPr>
          <p:spPr>
            <a:xfrm flipV="1">
              <a:off x="345135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直接连接符 249"/>
            <p:cNvCxnSpPr/>
            <p:nvPr/>
          </p:nvCxnSpPr>
          <p:spPr>
            <a:xfrm flipV="1">
              <a:off x="364194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直接连接符 250"/>
            <p:cNvCxnSpPr/>
            <p:nvPr/>
          </p:nvCxnSpPr>
          <p:spPr>
            <a:xfrm flipV="1">
              <a:off x="383094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直接连接符 251"/>
            <p:cNvCxnSpPr/>
            <p:nvPr/>
          </p:nvCxnSpPr>
          <p:spPr>
            <a:xfrm flipV="1">
              <a:off x="402153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直接连接符 252"/>
            <p:cNvCxnSpPr/>
            <p:nvPr/>
          </p:nvCxnSpPr>
          <p:spPr>
            <a:xfrm flipV="1">
              <a:off x="421053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直接连接符 253"/>
            <p:cNvCxnSpPr/>
            <p:nvPr/>
          </p:nvCxnSpPr>
          <p:spPr>
            <a:xfrm flipV="1">
              <a:off x="440112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直接连接符 254"/>
            <p:cNvCxnSpPr/>
            <p:nvPr/>
          </p:nvCxnSpPr>
          <p:spPr>
            <a:xfrm flipV="1">
              <a:off x="4591710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直接连接符 255"/>
            <p:cNvCxnSpPr/>
            <p:nvPr/>
          </p:nvCxnSpPr>
          <p:spPr>
            <a:xfrm flipV="1">
              <a:off x="5206360" y="24829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直接连接符 256"/>
            <p:cNvCxnSpPr/>
            <p:nvPr/>
          </p:nvCxnSpPr>
          <p:spPr>
            <a:xfrm flipV="1">
              <a:off x="5031653" y="2657607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直接连接符 257"/>
            <p:cNvCxnSpPr/>
            <p:nvPr/>
          </p:nvCxnSpPr>
          <p:spPr>
            <a:xfrm flipV="1">
              <a:off x="4969711" y="271954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直接连接符 258"/>
            <p:cNvCxnSpPr/>
            <p:nvPr/>
          </p:nvCxnSpPr>
          <p:spPr>
            <a:xfrm flipV="1">
              <a:off x="4904594" y="2787841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直接连接符 259"/>
            <p:cNvCxnSpPr/>
            <p:nvPr/>
          </p:nvCxnSpPr>
          <p:spPr>
            <a:xfrm flipV="1">
              <a:off x="4841064" y="284501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直接连接符 260"/>
            <p:cNvCxnSpPr/>
            <p:nvPr/>
          </p:nvCxnSpPr>
          <p:spPr>
            <a:xfrm flipV="1">
              <a:off x="4779122" y="291013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直接连接符 261"/>
            <p:cNvCxnSpPr/>
            <p:nvPr/>
          </p:nvCxnSpPr>
          <p:spPr>
            <a:xfrm flipV="1">
              <a:off x="4721946" y="295936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直接连接符 262"/>
            <p:cNvCxnSpPr/>
            <p:nvPr/>
          </p:nvCxnSpPr>
          <p:spPr>
            <a:xfrm flipV="1">
              <a:off x="4658416" y="30356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直接连接符 263"/>
            <p:cNvCxnSpPr/>
            <p:nvPr/>
          </p:nvCxnSpPr>
          <p:spPr>
            <a:xfrm>
              <a:off x="2696937" y="3088014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直接连接符 264"/>
            <p:cNvCxnSpPr/>
            <p:nvPr/>
          </p:nvCxnSpPr>
          <p:spPr>
            <a:xfrm>
              <a:off x="3306822" y="24749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直接连接符 265"/>
            <p:cNvCxnSpPr/>
            <p:nvPr/>
          </p:nvCxnSpPr>
          <p:spPr>
            <a:xfrm>
              <a:off x="2752525" y="30276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直接连接符 266"/>
            <p:cNvCxnSpPr/>
            <p:nvPr/>
          </p:nvCxnSpPr>
          <p:spPr>
            <a:xfrm>
              <a:off x="2816055" y="296572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直接连接符 267"/>
            <p:cNvCxnSpPr/>
            <p:nvPr/>
          </p:nvCxnSpPr>
          <p:spPr>
            <a:xfrm>
              <a:off x="2876408" y="290378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直接连接符 268"/>
            <p:cNvCxnSpPr/>
            <p:nvPr/>
          </p:nvCxnSpPr>
          <p:spPr>
            <a:xfrm>
              <a:off x="2936761" y="2843429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直接连接符 269"/>
            <p:cNvCxnSpPr/>
            <p:nvPr/>
          </p:nvCxnSpPr>
          <p:spPr>
            <a:xfrm>
              <a:off x="2993938" y="2781488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直接连接符 270"/>
            <p:cNvCxnSpPr/>
            <p:nvPr/>
          </p:nvCxnSpPr>
          <p:spPr>
            <a:xfrm>
              <a:off x="3063821" y="2719548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直接连接符 271"/>
            <p:cNvCxnSpPr/>
            <p:nvPr/>
          </p:nvCxnSpPr>
          <p:spPr>
            <a:xfrm>
              <a:off x="3116233" y="2659195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直接连接符 272"/>
            <p:cNvCxnSpPr/>
            <p:nvPr/>
          </p:nvCxnSpPr>
          <p:spPr>
            <a:xfrm>
              <a:off x="3178174" y="2597254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直接连接符 273"/>
            <p:cNvCxnSpPr/>
            <p:nvPr/>
          </p:nvCxnSpPr>
          <p:spPr>
            <a:xfrm>
              <a:off x="3238527" y="253690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直接连接符 274"/>
            <p:cNvCxnSpPr/>
            <p:nvPr/>
          </p:nvCxnSpPr>
          <p:spPr>
            <a:xfrm flipV="1">
              <a:off x="5088830" y="260519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直接连接符 275"/>
            <p:cNvCxnSpPr/>
            <p:nvPr/>
          </p:nvCxnSpPr>
          <p:spPr>
            <a:xfrm flipV="1">
              <a:off x="5146007" y="2543255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7" name="组合 276"/>
          <p:cNvGrpSpPr/>
          <p:nvPr/>
        </p:nvGrpSpPr>
        <p:grpSpPr bwMode="auto">
          <a:xfrm>
            <a:off x="5659120" y="2469198"/>
            <a:ext cx="2513013" cy="806450"/>
            <a:chOff x="2692172" y="2474962"/>
            <a:chExt cx="2514188" cy="806815"/>
          </a:xfrm>
          <a:solidFill>
            <a:schemeClr val="bg1"/>
          </a:solidFill>
        </p:grpSpPr>
        <p:sp>
          <p:nvSpPr>
            <p:cNvPr id="278" name="立方体 277"/>
            <p:cNvSpPr/>
            <p:nvPr/>
          </p:nvSpPr>
          <p:spPr>
            <a:xfrm>
              <a:off x="2692172" y="2474962"/>
              <a:ext cx="2512599" cy="806815"/>
            </a:xfrm>
            <a:prstGeom prst="cube">
              <a:avLst>
                <a:gd name="adj" fmla="val 761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79" name="直接连接符 278"/>
            <p:cNvCxnSpPr/>
            <p:nvPr/>
          </p:nvCxnSpPr>
          <p:spPr>
            <a:xfrm flipV="1">
              <a:off x="2693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直接连接符 279"/>
            <p:cNvCxnSpPr/>
            <p:nvPr/>
          </p:nvCxnSpPr>
          <p:spPr>
            <a:xfrm flipV="1">
              <a:off x="4586946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直接连接符 280"/>
            <p:cNvCxnSpPr/>
            <p:nvPr/>
          </p:nvCxnSpPr>
          <p:spPr>
            <a:xfrm flipV="1">
              <a:off x="4397944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直接连接符 281"/>
            <p:cNvCxnSpPr/>
            <p:nvPr/>
          </p:nvCxnSpPr>
          <p:spPr>
            <a:xfrm flipV="1">
              <a:off x="4208944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直接连接符 282"/>
            <p:cNvCxnSpPr/>
            <p:nvPr/>
          </p:nvCxnSpPr>
          <p:spPr>
            <a:xfrm flipV="1">
              <a:off x="4019943" y="2474962"/>
              <a:ext cx="611474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直接连接符 283"/>
            <p:cNvCxnSpPr/>
            <p:nvPr/>
          </p:nvCxnSpPr>
          <p:spPr>
            <a:xfrm flipV="1">
              <a:off x="3829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直接连接符 284"/>
            <p:cNvCxnSpPr/>
            <p:nvPr/>
          </p:nvCxnSpPr>
          <p:spPr>
            <a:xfrm flipV="1">
              <a:off x="3640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直接连接符 285"/>
            <p:cNvCxnSpPr/>
            <p:nvPr/>
          </p:nvCxnSpPr>
          <p:spPr>
            <a:xfrm flipV="1">
              <a:off x="345135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直接连接符 286"/>
            <p:cNvCxnSpPr/>
            <p:nvPr/>
          </p:nvCxnSpPr>
          <p:spPr>
            <a:xfrm flipV="1">
              <a:off x="3262351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直接连接符 287"/>
            <p:cNvCxnSpPr/>
            <p:nvPr/>
          </p:nvCxnSpPr>
          <p:spPr>
            <a:xfrm flipV="1">
              <a:off x="307176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直接连接符 288"/>
            <p:cNvCxnSpPr/>
            <p:nvPr/>
          </p:nvCxnSpPr>
          <p:spPr>
            <a:xfrm flipV="1">
              <a:off x="2882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直接连接符 289"/>
            <p:cNvCxnSpPr/>
            <p:nvPr/>
          </p:nvCxnSpPr>
          <p:spPr>
            <a:xfrm flipV="1">
              <a:off x="269217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直接连接符 290"/>
            <p:cNvCxnSpPr/>
            <p:nvPr/>
          </p:nvCxnSpPr>
          <p:spPr>
            <a:xfrm flipV="1">
              <a:off x="288276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直接连接符 291"/>
            <p:cNvCxnSpPr/>
            <p:nvPr/>
          </p:nvCxnSpPr>
          <p:spPr>
            <a:xfrm flipV="1">
              <a:off x="307176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直接连接符 292"/>
            <p:cNvCxnSpPr/>
            <p:nvPr/>
          </p:nvCxnSpPr>
          <p:spPr>
            <a:xfrm flipV="1">
              <a:off x="326235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直接连接符 293"/>
            <p:cNvCxnSpPr/>
            <p:nvPr/>
          </p:nvCxnSpPr>
          <p:spPr>
            <a:xfrm flipV="1">
              <a:off x="345135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直接连接符 294"/>
            <p:cNvCxnSpPr/>
            <p:nvPr/>
          </p:nvCxnSpPr>
          <p:spPr>
            <a:xfrm flipV="1">
              <a:off x="364194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直接连接符 295"/>
            <p:cNvCxnSpPr/>
            <p:nvPr/>
          </p:nvCxnSpPr>
          <p:spPr>
            <a:xfrm flipV="1">
              <a:off x="383094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接连接符 296"/>
            <p:cNvCxnSpPr/>
            <p:nvPr/>
          </p:nvCxnSpPr>
          <p:spPr>
            <a:xfrm flipV="1">
              <a:off x="402153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接连接符 297"/>
            <p:cNvCxnSpPr/>
            <p:nvPr/>
          </p:nvCxnSpPr>
          <p:spPr>
            <a:xfrm flipV="1">
              <a:off x="421053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接连接符 298"/>
            <p:cNvCxnSpPr/>
            <p:nvPr/>
          </p:nvCxnSpPr>
          <p:spPr>
            <a:xfrm flipV="1">
              <a:off x="440112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接连接符 299"/>
            <p:cNvCxnSpPr/>
            <p:nvPr/>
          </p:nvCxnSpPr>
          <p:spPr>
            <a:xfrm flipV="1">
              <a:off x="4591710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接连接符 300"/>
            <p:cNvCxnSpPr/>
            <p:nvPr/>
          </p:nvCxnSpPr>
          <p:spPr>
            <a:xfrm flipV="1">
              <a:off x="5206360" y="24829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直接连接符 301"/>
            <p:cNvCxnSpPr/>
            <p:nvPr/>
          </p:nvCxnSpPr>
          <p:spPr>
            <a:xfrm flipV="1">
              <a:off x="5031653" y="2657607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接连接符 302"/>
            <p:cNvCxnSpPr/>
            <p:nvPr/>
          </p:nvCxnSpPr>
          <p:spPr>
            <a:xfrm flipV="1">
              <a:off x="4969711" y="271954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直接连接符 303"/>
            <p:cNvCxnSpPr/>
            <p:nvPr/>
          </p:nvCxnSpPr>
          <p:spPr>
            <a:xfrm flipV="1">
              <a:off x="4904594" y="2787841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直接连接符 304"/>
            <p:cNvCxnSpPr/>
            <p:nvPr/>
          </p:nvCxnSpPr>
          <p:spPr>
            <a:xfrm flipV="1">
              <a:off x="4841064" y="284501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直接连接符 305"/>
            <p:cNvCxnSpPr/>
            <p:nvPr/>
          </p:nvCxnSpPr>
          <p:spPr>
            <a:xfrm flipV="1">
              <a:off x="4779122" y="291013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接连接符 306"/>
            <p:cNvCxnSpPr/>
            <p:nvPr/>
          </p:nvCxnSpPr>
          <p:spPr>
            <a:xfrm flipV="1">
              <a:off x="4721946" y="295936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直接连接符 307"/>
            <p:cNvCxnSpPr/>
            <p:nvPr/>
          </p:nvCxnSpPr>
          <p:spPr>
            <a:xfrm flipV="1">
              <a:off x="4658416" y="30356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直接连接符 308"/>
            <p:cNvCxnSpPr/>
            <p:nvPr/>
          </p:nvCxnSpPr>
          <p:spPr>
            <a:xfrm>
              <a:off x="2696937" y="3088014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接连接符 309"/>
            <p:cNvCxnSpPr/>
            <p:nvPr/>
          </p:nvCxnSpPr>
          <p:spPr>
            <a:xfrm>
              <a:off x="3306822" y="24749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接连接符 310"/>
            <p:cNvCxnSpPr/>
            <p:nvPr/>
          </p:nvCxnSpPr>
          <p:spPr>
            <a:xfrm>
              <a:off x="2752525" y="30276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直接连接符 311"/>
            <p:cNvCxnSpPr/>
            <p:nvPr/>
          </p:nvCxnSpPr>
          <p:spPr>
            <a:xfrm>
              <a:off x="2816055" y="296572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直接连接符 312"/>
            <p:cNvCxnSpPr/>
            <p:nvPr/>
          </p:nvCxnSpPr>
          <p:spPr>
            <a:xfrm>
              <a:off x="2876408" y="290378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直接连接符 313"/>
            <p:cNvCxnSpPr/>
            <p:nvPr/>
          </p:nvCxnSpPr>
          <p:spPr>
            <a:xfrm>
              <a:off x="2936761" y="2843429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接连接符 314"/>
            <p:cNvCxnSpPr/>
            <p:nvPr/>
          </p:nvCxnSpPr>
          <p:spPr>
            <a:xfrm>
              <a:off x="2993938" y="2781488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直接连接符 315"/>
            <p:cNvCxnSpPr/>
            <p:nvPr/>
          </p:nvCxnSpPr>
          <p:spPr>
            <a:xfrm>
              <a:off x="3063821" y="2719548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直接连接符 316"/>
            <p:cNvCxnSpPr/>
            <p:nvPr/>
          </p:nvCxnSpPr>
          <p:spPr>
            <a:xfrm>
              <a:off x="3116233" y="2659195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直接连接符 317"/>
            <p:cNvCxnSpPr/>
            <p:nvPr/>
          </p:nvCxnSpPr>
          <p:spPr>
            <a:xfrm>
              <a:off x="3178174" y="2597254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直接连接符 318"/>
            <p:cNvCxnSpPr/>
            <p:nvPr/>
          </p:nvCxnSpPr>
          <p:spPr>
            <a:xfrm>
              <a:off x="3238527" y="253690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接连接符 319"/>
            <p:cNvCxnSpPr/>
            <p:nvPr/>
          </p:nvCxnSpPr>
          <p:spPr>
            <a:xfrm flipV="1">
              <a:off x="5088830" y="260519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直接连接符 320"/>
            <p:cNvCxnSpPr/>
            <p:nvPr/>
          </p:nvCxnSpPr>
          <p:spPr>
            <a:xfrm flipV="1">
              <a:off x="5146007" y="2543255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2" name="组合 321"/>
          <p:cNvGrpSpPr/>
          <p:nvPr/>
        </p:nvGrpSpPr>
        <p:grpSpPr bwMode="auto">
          <a:xfrm>
            <a:off x="5659120" y="2278698"/>
            <a:ext cx="2513013" cy="806450"/>
            <a:chOff x="2692172" y="2474962"/>
            <a:chExt cx="2514188" cy="806815"/>
          </a:xfrm>
          <a:solidFill>
            <a:schemeClr val="bg1"/>
          </a:solidFill>
        </p:grpSpPr>
        <p:sp>
          <p:nvSpPr>
            <p:cNvPr id="323" name="立方体 322"/>
            <p:cNvSpPr/>
            <p:nvPr/>
          </p:nvSpPr>
          <p:spPr>
            <a:xfrm>
              <a:off x="2692172" y="2474962"/>
              <a:ext cx="2512599" cy="806815"/>
            </a:xfrm>
            <a:prstGeom prst="cube">
              <a:avLst>
                <a:gd name="adj" fmla="val 761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24" name="直接连接符 323"/>
            <p:cNvCxnSpPr/>
            <p:nvPr/>
          </p:nvCxnSpPr>
          <p:spPr>
            <a:xfrm flipV="1">
              <a:off x="2693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直接连接符 324"/>
            <p:cNvCxnSpPr/>
            <p:nvPr/>
          </p:nvCxnSpPr>
          <p:spPr>
            <a:xfrm flipV="1">
              <a:off x="4586946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直接连接符 325"/>
            <p:cNvCxnSpPr/>
            <p:nvPr/>
          </p:nvCxnSpPr>
          <p:spPr>
            <a:xfrm flipV="1">
              <a:off x="4397944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直接连接符 326"/>
            <p:cNvCxnSpPr/>
            <p:nvPr/>
          </p:nvCxnSpPr>
          <p:spPr>
            <a:xfrm flipV="1">
              <a:off x="4208944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直接连接符 327"/>
            <p:cNvCxnSpPr/>
            <p:nvPr/>
          </p:nvCxnSpPr>
          <p:spPr>
            <a:xfrm flipV="1">
              <a:off x="4019943" y="2474962"/>
              <a:ext cx="611474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接连接符 328"/>
            <p:cNvCxnSpPr/>
            <p:nvPr/>
          </p:nvCxnSpPr>
          <p:spPr>
            <a:xfrm flipV="1">
              <a:off x="3829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直接连接符 329"/>
            <p:cNvCxnSpPr/>
            <p:nvPr/>
          </p:nvCxnSpPr>
          <p:spPr>
            <a:xfrm flipV="1">
              <a:off x="3640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直接连接符 330"/>
            <p:cNvCxnSpPr/>
            <p:nvPr/>
          </p:nvCxnSpPr>
          <p:spPr>
            <a:xfrm flipV="1">
              <a:off x="345135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直接连接符 331"/>
            <p:cNvCxnSpPr/>
            <p:nvPr/>
          </p:nvCxnSpPr>
          <p:spPr>
            <a:xfrm flipV="1">
              <a:off x="3262351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直接连接符 332"/>
            <p:cNvCxnSpPr/>
            <p:nvPr/>
          </p:nvCxnSpPr>
          <p:spPr>
            <a:xfrm flipV="1">
              <a:off x="307176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直接连接符 333"/>
            <p:cNvCxnSpPr/>
            <p:nvPr/>
          </p:nvCxnSpPr>
          <p:spPr>
            <a:xfrm flipV="1">
              <a:off x="2882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直接连接符 334"/>
            <p:cNvCxnSpPr/>
            <p:nvPr/>
          </p:nvCxnSpPr>
          <p:spPr>
            <a:xfrm flipV="1">
              <a:off x="269217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直接连接符 335"/>
            <p:cNvCxnSpPr/>
            <p:nvPr/>
          </p:nvCxnSpPr>
          <p:spPr>
            <a:xfrm flipV="1">
              <a:off x="288276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直接连接符 336"/>
            <p:cNvCxnSpPr/>
            <p:nvPr/>
          </p:nvCxnSpPr>
          <p:spPr>
            <a:xfrm flipV="1">
              <a:off x="307176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直接连接符 337"/>
            <p:cNvCxnSpPr/>
            <p:nvPr/>
          </p:nvCxnSpPr>
          <p:spPr>
            <a:xfrm flipV="1">
              <a:off x="326235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直接连接符 338"/>
            <p:cNvCxnSpPr/>
            <p:nvPr/>
          </p:nvCxnSpPr>
          <p:spPr>
            <a:xfrm flipV="1">
              <a:off x="345135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直接连接符 339"/>
            <p:cNvCxnSpPr/>
            <p:nvPr/>
          </p:nvCxnSpPr>
          <p:spPr>
            <a:xfrm flipV="1">
              <a:off x="364194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直接连接符 340"/>
            <p:cNvCxnSpPr/>
            <p:nvPr/>
          </p:nvCxnSpPr>
          <p:spPr>
            <a:xfrm flipV="1">
              <a:off x="383094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直接连接符 341"/>
            <p:cNvCxnSpPr/>
            <p:nvPr/>
          </p:nvCxnSpPr>
          <p:spPr>
            <a:xfrm flipV="1">
              <a:off x="402153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直接连接符 342"/>
            <p:cNvCxnSpPr/>
            <p:nvPr/>
          </p:nvCxnSpPr>
          <p:spPr>
            <a:xfrm flipV="1">
              <a:off x="421053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直接连接符 343"/>
            <p:cNvCxnSpPr/>
            <p:nvPr/>
          </p:nvCxnSpPr>
          <p:spPr>
            <a:xfrm flipV="1">
              <a:off x="440112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直接连接符 344"/>
            <p:cNvCxnSpPr/>
            <p:nvPr/>
          </p:nvCxnSpPr>
          <p:spPr>
            <a:xfrm flipV="1">
              <a:off x="4591710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直接连接符 345"/>
            <p:cNvCxnSpPr/>
            <p:nvPr/>
          </p:nvCxnSpPr>
          <p:spPr>
            <a:xfrm flipV="1">
              <a:off x="5206360" y="24829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直接连接符 346"/>
            <p:cNvCxnSpPr/>
            <p:nvPr/>
          </p:nvCxnSpPr>
          <p:spPr>
            <a:xfrm flipV="1">
              <a:off x="5031653" y="2657607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直接连接符 347"/>
            <p:cNvCxnSpPr/>
            <p:nvPr/>
          </p:nvCxnSpPr>
          <p:spPr>
            <a:xfrm flipV="1">
              <a:off x="4969711" y="271954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直接连接符 348"/>
            <p:cNvCxnSpPr/>
            <p:nvPr/>
          </p:nvCxnSpPr>
          <p:spPr>
            <a:xfrm flipV="1">
              <a:off x="4904594" y="2787841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直接连接符 349"/>
            <p:cNvCxnSpPr/>
            <p:nvPr/>
          </p:nvCxnSpPr>
          <p:spPr>
            <a:xfrm flipV="1">
              <a:off x="4841064" y="284501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直接连接符 350"/>
            <p:cNvCxnSpPr/>
            <p:nvPr/>
          </p:nvCxnSpPr>
          <p:spPr>
            <a:xfrm flipV="1">
              <a:off x="4779122" y="291013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直接连接符 351"/>
            <p:cNvCxnSpPr/>
            <p:nvPr/>
          </p:nvCxnSpPr>
          <p:spPr>
            <a:xfrm flipV="1">
              <a:off x="4721946" y="295936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直接连接符 352"/>
            <p:cNvCxnSpPr/>
            <p:nvPr/>
          </p:nvCxnSpPr>
          <p:spPr>
            <a:xfrm flipV="1">
              <a:off x="4658416" y="30356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直接连接符 353"/>
            <p:cNvCxnSpPr/>
            <p:nvPr/>
          </p:nvCxnSpPr>
          <p:spPr>
            <a:xfrm>
              <a:off x="2696937" y="3088014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直接连接符 354"/>
            <p:cNvCxnSpPr/>
            <p:nvPr/>
          </p:nvCxnSpPr>
          <p:spPr>
            <a:xfrm>
              <a:off x="3306822" y="24749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直接连接符 355"/>
            <p:cNvCxnSpPr/>
            <p:nvPr/>
          </p:nvCxnSpPr>
          <p:spPr>
            <a:xfrm>
              <a:off x="2752525" y="30276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直接连接符 356"/>
            <p:cNvCxnSpPr/>
            <p:nvPr/>
          </p:nvCxnSpPr>
          <p:spPr>
            <a:xfrm>
              <a:off x="2816055" y="296572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直接连接符 357"/>
            <p:cNvCxnSpPr/>
            <p:nvPr/>
          </p:nvCxnSpPr>
          <p:spPr>
            <a:xfrm>
              <a:off x="2876408" y="290378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直接连接符 358"/>
            <p:cNvCxnSpPr/>
            <p:nvPr/>
          </p:nvCxnSpPr>
          <p:spPr>
            <a:xfrm>
              <a:off x="2936761" y="2843429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直接连接符 359"/>
            <p:cNvCxnSpPr/>
            <p:nvPr/>
          </p:nvCxnSpPr>
          <p:spPr>
            <a:xfrm>
              <a:off x="2993938" y="2781488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直接连接符 360"/>
            <p:cNvCxnSpPr/>
            <p:nvPr/>
          </p:nvCxnSpPr>
          <p:spPr>
            <a:xfrm>
              <a:off x="3063821" y="2719548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直接连接符 361"/>
            <p:cNvCxnSpPr/>
            <p:nvPr/>
          </p:nvCxnSpPr>
          <p:spPr>
            <a:xfrm>
              <a:off x="3116233" y="2659195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直接连接符 362"/>
            <p:cNvCxnSpPr/>
            <p:nvPr/>
          </p:nvCxnSpPr>
          <p:spPr>
            <a:xfrm>
              <a:off x="3178174" y="2597254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直接连接符 363"/>
            <p:cNvCxnSpPr/>
            <p:nvPr/>
          </p:nvCxnSpPr>
          <p:spPr>
            <a:xfrm>
              <a:off x="3238527" y="253690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直接连接符 364"/>
            <p:cNvCxnSpPr/>
            <p:nvPr/>
          </p:nvCxnSpPr>
          <p:spPr>
            <a:xfrm flipV="1">
              <a:off x="5088830" y="260519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直接连接符 365"/>
            <p:cNvCxnSpPr/>
            <p:nvPr/>
          </p:nvCxnSpPr>
          <p:spPr>
            <a:xfrm flipV="1">
              <a:off x="5146007" y="2543255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7" name="组合 366"/>
          <p:cNvGrpSpPr/>
          <p:nvPr/>
        </p:nvGrpSpPr>
        <p:grpSpPr bwMode="auto">
          <a:xfrm>
            <a:off x="5659120" y="2088198"/>
            <a:ext cx="2513013" cy="806450"/>
            <a:chOff x="2692172" y="2474962"/>
            <a:chExt cx="2514188" cy="806815"/>
          </a:xfrm>
          <a:solidFill>
            <a:schemeClr val="bg1"/>
          </a:solidFill>
        </p:grpSpPr>
        <p:sp>
          <p:nvSpPr>
            <p:cNvPr id="368" name="立方体 367"/>
            <p:cNvSpPr/>
            <p:nvPr/>
          </p:nvSpPr>
          <p:spPr>
            <a:xfrm>
              <a:off x="2692172" y="2474962"/>
              <a:ext cx="2512599" cy="806815"/>
            </a:xfrm>
            <a:prstGeom prst="cube">
              <a:avLst>
                <a:gd name="adj" fmla="val 761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69" name="直接连接符 368"/>
            <p:cNvCxnSpPr/>
            <p:nvPr/>
          </p:nvCxnSpPr>
          <p:spPr>
            <a:xfrm flipV="1">
              <a:off x="2693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接连接符 369"/>
            <p:cNvCxnSpPr/>
            <p:nvPr/>
          </p:nvCxnSpPr>
          <p:spPr>
            <a:xfrm flipV="1">
              <a:off x="4586946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直接连接符 370"/>
            <p:cNvCxnSpPr/>
            <p:nvPr/>
          </p:nvCxnSpPr>
          <p:spPr>
            <a:xfrm flipV="1">
              <a:off x="4397944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直接连接符 371"/>
            <p:cNvCxnSpPr/>
            <p:nvPr/>
          </p:nvCxnSpPr>
          <p:spPr>
            <a:xfrm flipV="1">
              <a:off x="4208944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直接连接符 372"/>
            <p:cNvCxnSpPr/>
            <p:nvPr/>
          </p:nvCxnSpPr>
          <p:spPr>
            <a:xfrm flipV="1">
              <a:off x="4019943" y="2474962"/>
              <a:ext cx="611474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接连接符 373"/>
            <p:cNvCxnSpPr/>
            <p:nvPr/>
          </p:nvCxnSpPr>
          <p:spPr>
            <a:xfrm flipV="1">
              <a:off x="3829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直接连接符 374"/>
            <p:cNvCxnSpPr/>
            <p:nvPr/>
          </p:nvCxnSpPr>
          <p:spPr>
            <a:xfrm flipV="1">
              <a:off x="3640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直接连接符 375"/>
            <p:cNvCxnSpPr/>
            <p:nvPr/>
          </p:nvCxnSpPr>
          <p:spPr>
            <a:xfrm flipV="1">
              <a:off x="345135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接连接符 376"/>
            <p:cNvCxnSpPr/>
            <p:nvPr/>
          </p:nvCxnSpPr>
          <p:spPr>
            <a:xfrm flipV="1">
              <a:off x="3262351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直接连接符 377"/>
            <p:cNvCxnSpPr/>
            <p:nvPr/>
          </p:nvCxnSpPr>
          <p:spPr>
            <a:xfrm flipV="1">
              <a:off x="307176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直接连接符 378"/>
            <p:cNvCxnSpPr/>
            <p:nvPr/>
          </p:nvCxnSpPr>
          <p:spPr>
            <a:xfrm flipV="1">
              <a:off x="2882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直接连接符 379"/>
            <p:cNvCxnSpPr/>
            <p:nvPr/>
          </p:nvCxnSpPr>
          <p:spPr>
            <a:xfrm flipV="1">
              <a:off x="269217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直接连接符 380"/>
            <p:cNvCxnSpPr/>
            <p:nvPr/>
          </p:nvCxnSpPr>
          <p:spPr>
            <a:xfrm flipV="1">
              <a:off x="288276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直接连接符 381"/>
            <p:cNvCxnSpPr/>
            <p:nvPr/>
          </p:nvCxnSpPr>
          <p:spPr>
            <a:xfrm flipV="1">
              <a:off x="307176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直接连接符 382"/>
            <p:cNvCxnSpPr/>
            <p:nvPr/>
          </p:nvCxnSpPr>
          <p:spPr>
            <a:xfrm flipV="1">
              <a:off x="326235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直接连接符 383"/>
            <p:cNvCxnSpPr/>
            <p:nvPr/>
          </p:nvCxnSpPr>
          <p:spPr>
            <a:xfrm flipV="1">
              <a:off x="345135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直接连接符 384"/>
            <p:cNvCxnSpPr/>
            <p:nvPr/>
          </p:nvCxnSpPr>
          <p:spPr>
            <a:xfrm flipV="1">
              <a:off x="364194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直接连接符 385"/>
            <p:cNvCxnSpPr/>
            <p:nvPr/>
          </p:nvCxnSpPr>
          <p:spPr>
            <a:xfrm flipV="1">
              <a:off x="383094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直接连接符 386"/>
            <p:cNvCxnSpPr/>
            <p:nvPr/>
          </p:nvCxnSpPr>
          <p:spPr>
            <a:xfrm flipV="1">
              <a:off x="402153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直接连接符 387"/>
            <p:cNvCxnSpPr/>
            <p:nvPr/>
          </p:nvCxnSpPr>
          <p:spPr>
            <a:xfrm flipV="1">
              <a:off x="421053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直接连接符 388"/>
            <p:cNvCxnSpPr/>
            <p:nvPr/>
          </p:nvCxnSpPr>
          <p:spPr>
            <a:xfrm flipV="1">
              <a:off x="440112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直接连接符 389"/>
            <p:cNvCxnSpPr/>
            <p:nvPr/>
          </p:nvCxnSpPr>
          <p:spPr>
            <a:xfrm flipV="1">
              <a:off x="4591710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直接连接符 390"/>
            <p:cNvCxnSpPr/>
            <p:nvPr/>
          </p:nvCxnSpPr>
          <p:spPr>
            <a:xfrm flipV="1">
              <a:off x="5206360" y="24829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直接连接符 391"/>
            <p:cNvCxnSpPr/>
            <p:nvPr/>
          </p:nvCxnSpPr>
          <p:spPr>
            <a:xfrm flipV="1">
              <a:off x="5031653" y="2657607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直接连接符 392"/>
            <p:cNvCxnSpPr/>
            <p:nvPr/>
          </p:nvCxnSpPr>
          <p:spPr>
            <a:xfrm flipV="1">
              <a:off x="4969711" y="271954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直接连接符 393"/>
            <p:cNvCxnSpPr/>
            <p:nvPr/>
          </p:nvCxnSpPr>
          <p:spPr>
            <a:xfrm flipV="1">
              <a:off x="4904594" y="2787841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直接连接符 394"/>
            <p:cNvCxnSpPr/>
            <p:nvPr/>
          </p:nvCxnSpPr>
          <p:spPr>
            <a:xfrm flipV="1">
              <a:off x="4841064" y="284501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直接连接符 395"/>
            <p:cNvCxnSpPr/>
            <p:nvPr/>
          </p:nvCxnSpPr>
          <p:spPr>
            <a:xfrm flipV="1">
              <a:off x="4779122" y="291013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直接连接符 396"/>
            <p:cNvCxnSpPr/>
            <p:nvPr/>
          </p:nvCxnSpPr>
          <p:spPr>
            <a:xfrm flipV="1">
              <a:off x="4721946" y="295936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直接连接符 397"/>
            <p:cNvCxnSpPr/>
            <p:nvPr/>
          </p:nvCxnSpPr>
          <p:spPr>
            <a:xfrm flipV="1">
              <a:off x="4658416" y="30356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直接连接符 398"/>
            <p:cNvCxnSpPr/>
            <p:nvPr/>
          </p:nvCxnSpPr>
          <p:spPr>
            <a:xfrm>
              <a:off x="2696937" y="3088014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直接连接符 399"/>
            <p:cNvCxnSpPr/>
            <p:nvPr/>
          </p:nvCxnSpPr>
          <p:spPr>
            <a:xfrm>
              <a:off x="3306822" y="24749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直接连接符 400"/>
            <p:cNvCxnSpPr/>
            <p:nvPr/>
          </p:nvCxnSpPr>
          <p:spPr>
            <a:xfrm>
              <a:off x="2752525" y="30276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直接连接符 401"/>
            <p:cNvCxnSpPr/>
            <p:nvPr/>
          </p:nvCxnSpPr>
          <p:spPr>
            <a:xfrm>
              <a:off x="2816055" y="296572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直接连接符 402"/>
            <p:cNvCxnSpPr/>
            <p:nvPr/>
          </p:nvCxnSpPr>
          <p:spPr>
            <a:xfrm>
              <a:off x="2876408" y="290378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直接连接符 403"/>
            <p:cNvCxnSpPr/>
            <p:nvPr/>
          </p:nvCxnSpPr>
          <p:spPr>
            <a:xfrm>
              <a:off x="2936761" y="2843429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直接连接符 404"/>
            <p:cNvCxnSpPr/>
            <p:nvPr/>
          </p:nvCxnSpPr>
          <p:spPr>
            <a:xfrm>
              <a:off x="2993938" y="2781488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直接连接符 405"/>
            <p:cNvCxnSpPr/>
            <p:nvPr/>
          </p:nvCxnSpPr>
          <p:spPr>
            <a:xfrm>
              <a:off x="3063821" y="2719548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直接连接符 406"/>
            <p:cNvCxnSpPr/>
            <p:nvPr/>
          </p:nvCxnSpPr>
          <p:spPr>
            <a:xfrm>
              <a:off x="3116233" y="2659195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直接连接符 407"/>
            <p:cNvCxnSpPr/>
            <p:nvPr/>
          </p:nvCxnSpPr>
          <p:spPr>
            <a:xfrm>
              <a:off x="3178174" y="2597254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直接连接符 408"/>
            <p:cNvCxnSpPr/>
            <p:nvPr/>
          </p:nvCxnSpPr>
          <p:spPr>
            <a:xfrm>
              <a:off x="3238527" y="253690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直接连接符 409"/>
            <p:cNvCxnSpPr/>
            <p:nvPr/>
          </p:nvCxnSpPr>
          <p:spPr>
            <a:xfrm flipV="1">
              <a:off x="5088830" y="260519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直接连接符 410"/>
            <p:cNvCxnSpPr/>
            <p:nvPr/>
          </p:nvCxnSpPr>
          <p:spPr>
            <a:xfrm flipV="1">
              <a:off x="5146007" y="2543255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2" name="组合 411"/>
          <p:cNvGrpSpPr/>
          <p:nvPr/>
        </p:nvGrpSpPr>
        <p:grpSpPr bwMode="auto">
          <a:xfrm>
            <a:off x="5659120" y="1897698"/>
            <a:ext cx="2513013" cy="806450"/>
            <a:chOff x="2692172" y="2474962"/>
            <a:chExt cx="2514188" cy="806815"/>
          </a:xfrm>
          <a:solidFill>
            <a:schemeClr val="bg1"/>
          </a:solidFill>
        </p:grpSpPr>
        <p:sp>
          <p:nvSpPr>
            <p:cNvPr id="413" name="立方体 412"/>
            <p:cNvSpPr/>
            <p:nvPr/>
          </p:nvSpPr>
          <p:spPr>
            <a:xfrm>
              <a:off x="2692172" y="2474962"/>
              <a:ext cx="2512599" cy="806815"/>
            </a:xfrm>
            <a:prstGeom prst="cube">
              <a:avLst>
                <a:gd name="adj" fmla="val 761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14" name="直接连接符 413"/>
            <p:cNvCxnSpPr/>
            <p:nvPr/>
          </p:nvCxnSpPr>
          <p:spPr>
            <a:xfrm flipV="1">
              <a:off x="2693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直接连接符 414"/>
            <p:cNvCxnSpPr/>
            <p:nvPr/>
          </p:nvCxnSpPr>
          <p:spPr>
            <a:xfrm flipV="1">
              <a:off x="4586946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直接连接符 415"/>
            <p:cNvCxnSpPr/>
            <p:nvPr/>
          </p:nvCxnSpPr>
          <p:spPr>
            <a:xfrm flipV="1">
              <a:off x="4397944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直接连接符 416"/>
            <p:cNvCxnSpPr/>
            <p:nvPr/>
          </p:nvCxnSpPr>
          <p:spPr>
            <a:xfrm flipV="1">
              <a:off x="4208944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直接连接符 417"/>
            <p:cNvCxnSpPr/>
            <p:nvPr/>
          </p:nvCxnSpPr>
          <p:spPr>
            <a:xfrm flipV="1">
              <a:off x="4019943" y="2474962"/>
              <a:ext cx="611474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直接连接符 418"/>
            <p:cNvCxnSpPr/>
            <p:nvPr/>
          </p:nvCxnSpPr>
          <p:spPr>
            <a:xfrm flipV="1">
              <a:off x="3829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直接连接符 419"/>
            <p:cNvCxnSpPr/>
            <p:nvPr/>
          </p:nvCxnSpPr>
          <p:spPr>
            <a:xfrm flipV="1">
              <a:off x="3640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直接连接符 420"/>
            <p:cNvCxnSpPr/>
            <p:nvPr/>
          </p:nvCxnSpPr>
          <p:spPr>
            <a:xfrm flipV="1">
              <a:off x="345135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直接连接符 421"/>
            <p:cNvCxnSpPr/>
            <p:nvPr/>
          </p:nvCxnSpPr>
          <p:spPr>
            <a:xfrm flipV="1">
              <a:off x="3262351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直接连接符 422"/>
            <p:cNvCxnSpPr/>
            <p:nvPr/>
          </p:nvCxnSpPr>
          <p:spPr>
            <a:xfrm flipV="1">
              <a:off x="307176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直接连接符 423"/>
            <p:cNvCxnSpPr/>
            <p:nvPr/>
          </p:nvCxnSpPr>
          <p:spPr>
            <a:xfrm flipV="1">
              <a:off x="2882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直接连接符 424"/>
            <p:cNvCxnSpPr/>
            <p:nvPr/>
          </p:nvCxnSpPr>
          <p:spPr>
            <a:xfrm flipV="1">
              <a:off x="269217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直接连接符 425"/>
            <p:cNvCxnSpPr/>
            <p:nvPr/>
          </p:nvCxnSpPr>
          <p:spPr>
            <a:xfrm flipV="1">
              <a:off x="288276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直接连接符 426"/>
            <p:cNvCxnSpPr/>
            <p:nvPr/>
          </p:nvCxnSpPr>
          <p:spPr>
            <a:xfrm flipV="1">
              <a:off x="307176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直接连接符 427"/>
            <p:cNvCxnSpPr/>
            <p:nvPr/>
          </p:nvCxnSpPr>
          <p:spPr>
            <a:xfrm flipV="1">
              <a:off x="326235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直接连接符 428"/>
            <p:cNvCxnSpPr/>
            <p:nvPr/>
          </p:nvCxnSpPr>
          <p:spPr>
            <a:xfrm flipV="1">
              <a:off x="345135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直接连接符 429"/>
            <p:cNvCxnSpPr/>
            <p:nvPr/>
          </p:nvCxnSpPr>
          <p:spPr>
            <a:xfrm flipV="1">
              <a:off x="364194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直接连接符 430"/>
            <p:cNvCxnSpPr/>
            <p:nvPr/>
          </p:nvCxnSpPr>
          <p:spPr>
            <a:xfrm flipV="1">
              <a:off x="383094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直接连接符 431"/>
            <p:cNvCxnSpPr/>
            <p:nvPr/>
          </p:nvCxnSpPr>
          <p:spPr>
            <a:xfrm flipV="1">
              <a:off x="402153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直接连接符 432"/>
            <p:cNvCxnSpPr/>
            <p:nvPr/>
          </p:nvCxnSpPr>
          <p:spPr>
            <a:xfrm flipV="1">
              <a:off x="421053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直接连接符 433"/>
            <p:cNvCxnSpPr/>
            <p:nvPr/>
          </p:nvCxnSpPr>
          <p:spPr>
            <a:xfrm flipV="1">
              <a:off x="440112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直接连接符 434"/>
            <p:cNvCxnSpPr/>
            <p:nvPr/>
          </p:nvCxnSpPr>
          <p:spPr>
            <a:xfrm flipV="1">
              <a:off x="4591710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直接连接符 435"/>
            <p:cNvCxnSpPr/>
            <p:nvPr/>
          </p:nvCxnSpPr>
          <p:spPr>
            <a:xfrm flipV="1">
              <a:off x="5206360" y="24829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直接连接符 436"/>
            <p:cNvCxnSpPr/>
            <p:nvPr/>
          </p:nvCxnSpPr>
          <p:spPr>
            <a:xfrm flipV="1">
              <a:off x="5031653" y="2657607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直接连接符 437"/>
            <p:cNvCxnSpPr/>
            <p:nvPr/>
          </p:nvCxnSpPr>
          <p:spPr>
            <a:xfrm flipV="1">
              <a:off x="4969711" y="271954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直接连接符 438"/>
            <p:cNvCxnSpPr/>
            <p:nvPr/>
          </p:nvCxnSpPr>
          <p:spPr>
            <a:xfrm flipV="1">
              <a:off x="4904594" y="2787841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直接连接符 439"/>
            <p:cNvCxnSpPr/>
            <p:nvPr/>
          </p:nvCxnSpPr>
          <p:spPr>
            <a:xfrm flipV="1">
              <a:off x="4841064" y="284501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直接连接符 440"/>
            <p:cNvCxnSpPr/>
            <p:nvPr/>
          </p:nvCxnSpPr>
          <p:spPr>
            <a:xfrm flipV="1">
              <a:off x="4779122" y="291013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直接连接符 441"/>
            <p:cNvCxnSpPr/>
            <p:nvPr/>
          </p:nvCxnSpPr>
          <p:spPr>
            <a:xfrm flipV="1">
              <a:off x="4721946" y="295936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直接连接符 442"/>
            <p:cNvCxnSpPr/>
            <p:nvPr/>
          </p:nvCxnSpPr>
          <p:spPr>
            <a:xfrm flipV="1">
              <a:off x="4658416" y="30356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直接连接符 443"/>
            <p:cNvCxnSpPr/>
            <p:nvPr/>
          </p:nvCxnSpPr>
          <p:spPr>
            <a:xfrm>
              <a:off x="2696937" y="3088014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直接连接符 444"/>
            <p:cNvCxnSpPr/>
            <p:nvPr/>
          </p:nvCxnSpPr>
          <p:spPr>
            <a:xfrm>
              <a:off x="3306822" y="24749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直接连接符 445"/>
            <p:cNvCxnSpPr/>
            <p:nvPr/>
          </p:nvCxnSpPr>
          <p:spPr>
            <a:xfrm>
              <a:off x="2752525" y="30276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直接连接符 446"/>
            <p:cNvCxnSpPr/>
            <p:nvPr/>
          </p:nvCxnSpPr>
          <p:spPr>
            <a:xfrm>
              <a:off x="2816055" y="296572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直接连接符 447"/>
            <p:cNvCxnSpPr/>
            <p:nvPr/>
          </p:nvCxnSpPr>
          <p:spPr>
            <a:xfrm>
              <a:off x="2876408" y="290378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直接连接符 448"/>
            <p:cNvCxnSpPr/>
            <p:nvPr/>
          </p:nvCxnSpPr>
          <p:spPr>
            <a:xfrm>
              <a:off x="2936761" y="2843429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直接连接符 449"/>
            <p:cNvCxnSpPr/>
            <p:nvPr/>
          </p:nvCxnSpPr>
          <p:spPr>
            <a:xfrm>
              <a:off x="2993938" y="2781488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直接连接符 450"/>
            <p:cNvCxnSpPr/>
            <p:nvPr/>
          </p:nvCxnSpPr>
          <p:spPr>
            <a:xfrm>
              <a:off x="3063821" y="2719548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直接连接符 451"/>
            <p:cNvCxnSpPr/>
            <p:nvPr/>
          </p:nvCxnSpPr>
          <p:spPr>
            <a:xfrm>
              <a:off x="3116233" y="2659195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直接连接符 452"/>
            <p:cNvCxnSpPr/>
            <p:nvPr/>
          </p:nvCxnSpPr>
          <p:spPr>
            <a:xfrm>
              <a:off x="3178174" y="2597254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直接连接符 453"/>
            <p:cNvCxnSpPr/>
            <p:nvPr/>
          </p:nvCxnSpPr>
          <p:spPr>
            <a:xfrm>
              <a:off x="3238527" y="253690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直接连接符 454"/>
            <p:cNvCxnSpPr/>
            <p:nvPr/>
          </p:nvCxnSpPr>
          <p:spPr>
            <a:xfrm flipV="1">
              <a:off x="5088830" y="260519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直接连接符 455"/>
            <p:cNvCxnSpPr/>
            <p:nvPr/>
          </p:nvCxnSpPr>
          <p:spPr>
            <a:xfrm flipV="1">
              <a:off x="5146007" y="2543255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7" name="组合 456"/>
          <p:cNvGrpSpPr/>
          <p:nvPr/>
        </p:nvGrpSpPr>
        <p:grpSpPr bwMode="auto">
          <a:xfrm>
            <a:off x="5659120" y="1707198"/>
            <a:ext cx="2513013" cy="806450"/>
            <a:chOff x="2692172" y="2474962"/>
            <a:chExt cx="2514188" cy="806815"/>
          </a:xfrm>
          <a:solidFill>
            <a:schemeClr val="bg1"/>
          </a:solidFill>
        </p:grpSpPr>
        <p:sp>
          <p:nvSpPr>
            <p:cNvPr id="458" name="立方体 457"/>
            <p:cNvSpPr/>
            <p:nvPr/>
          </p:nvSpPr>
          <p:spPr>
            <a:xfrm>
              <a:off x="2692172" y="2474962"/>
              <a:ext cx="2512599" cy="806815"/>
            </a:xfrm>
            <a:prstGeom prst="cube">
              <a:avLst>
                <a:gd name="adj" fmla="val 761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59" name="直接连接符 458"/>
            <p:cNvCxnSpPr/>
            <p:nvPr/>
          </p:nvCxnSpPr>
          <p:spPr>
            <a:xfrm flipV="1">
              <a:off x="2693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直接连接符 459"/>
            <p:cNvCxnSpPr/>
            <p:nvPr/>
          </p:nvCxnSpPr>
          <p:spPr>
            <a:xfrm flipV="1">
              <a:off x="4586946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直接连接符 460"/>
            <p:cNvCxnSpPr/>
            <p:nvPr/>
          </p:nvCxnSpPr>
          <p:spPr>
            <a:xfrm flipV="1">
              <a:off x="4397944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直接连接符 461"/>
            <p:cNvCxnSpPr/>
            <p:nvPr/>
          </p:nvCxnSpPr>
          <p:spPr>
            <a:xfrm flipV="1">
              <a:off x="4208944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直接连接符 462"/>
            <p:cNvCxnSpPr/>
            <p:nvPr/>
          </p:nvCxnSpPr>
          <p:spPr>
            <a:xfrm flipV="1">
              <a:off x="4019943" y="2474962"/>
              <a:ext cx="611474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直接连接符 463"/>
            <p:cNvCxnSpPr/>
            <p:nvPr/>
          </p:nvCxnSpPr>
          <p:spPr>
            <a:xfrm flipV="1">
              <a:off x="3829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直接连接符 464"/>
            <p:cNvCxnSpPr/>
            <p:nvPr/>
          </p:nvCxnSpPr>
          <p:spPr>
            <a:xfrm flipV="1">
              <a:off x="3640353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直接连接符 465"/>
            <p:cNvCxnSpPr/>
            <p:nvPr/>
          </p:nvCxnSpPr>
          <p:spPr>
            <a:xfrm flipV="1">
              <a:off x="345135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直接连接符 466"/>
            <p:cNvCxnSpPr/>
            <p:nvPr/>
          </p:nvCxnSpPr>
          <p:spPr>
            <a:xfrm flipV="1">
              <a:off x="3262351" y="2474962"/>
              <a:ext cx="611473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直接连接符 467"/>
            <p:cNvCxnSpPr/>
            <p:nvPr/>
          </p:nvCxnSpPr>
          <p:spPr>
            <a:xfrm flipV="1">
              <a:off x="3071762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直接连接符 468"/>
            <p:cNvCxnSpPr/>
            <p:nvPr/>
          </p:nvCxnSpPr>
          <p:spPr>
            <a:xfrm flipV="1">
              <a:off x="2882761" y="2474962"/>
              <a:ext cx="613062" cy="61464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直接连接符 469"/>
            <p:cNvCxnSpPr/>
            <p:nvPr/>
          </p:nvCxnSpPr>
          <p:spPr>
            <a:xfrm flipV="1">
              <a:off x="269217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直接连接符 470"/>
            <p:cNvCxnSpPr/>
            <p:nvPr/>
          </p:nvCxnSpPr>
          <p:spPr>
            <a:xfrm flipV="1">
              <a:off x="288276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直接连接符 471"/>
            <p:cNvCxnSpPr/>
            <p:nvPr/>
          </p:nvCxnSpPr>
          <p:spPr>
            <a:xfrm flipV="1">
              <a:off x="307176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直接连接符 472"/>
            <p:cNvCxnSpPr/>
            <p:nvPr/>
          </p:nvCxnSpPr>
          <p:spPr>
            <a:xfrm flipV="1">
              <a:off x="326235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直接连接符 473"/>
            <p:cNvCxnSpPr/>
            <p:nvPr/>
          </p:nvCxnSpPr>
          <p:spPr>
            <a:xfrm flipV="1">
              <a:off x="345135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直接连接符 474"/>
            <p:cNvCxnSpPr/>
            <p:nvPr/>
          </p:nvCxnSpPr>
          <p:spPr>
            <a:xfrm flipV="1">
              <a:off x="364194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直接连接符 475"/>
            <p:cNvCxnSpPr/>
            <p:nvPr/>
          </p:nvCxnSpPr>
          <p:spPr>
            <a:xfrm flipV="1">
              <a:off x="383094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直接连接符 476"/>
            <p:cNvCxnSpPr/>
            <p:nvPr/>
          </p:nvCxnSpPr>
          <p:spPr>
            <a:xfrm flipV="1">
              <a:off x="402153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直接连接符 477"/>
            <p:cNvCxnSpPr/>
            <p:nvPr/>
          </p:nvCxnSpPr>
          <p:spPr>
            <a:xfrm flipV="1">
              <a:off x="4210532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直接连接符 478"/>
            <p:cNvCxnSpPr/>
            <p:nvPr/>
          </p:nvCxnSpPr>
          <p:spPr>
            <a:xfrm flipV="1">
              <a:off x="4401121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直接连接符 479"/>
            <p:cNvCxnSpPr/>
            <p:nvPr/>
          </p:nvCxnSpPr>
          <p:spPr>
            <a:xfrm flipV="1">
              <a:off x="4591710" y="308801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直接连接符 480"/>
            <p:cNvCxnSpPr/>
            <p:nvPr/>
          </p:nvCxnSpPr>
          <p:spPr>
            <a:xfrm flipV="1">
              <a:off x="5206360" y="24829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直接连接符 481"/>
            <p:cNvCxnSpPr/>
            <p:nvPr/>
          </p:nvCxnSpPr>
          <p:spPr>
            <a:xfrm flipV="1">
              <a:off x="5031653" y="2657607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直接连接符 482"/>
            <p:cNvCxnSpPr/>
            <p:nvPr/>
          </p:nvCxnSpPr>
          <p:spPr>
            <a:xfrm flipV="1">
              <a:off x="4969711" y="271954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直接连接符 483"/>
            <p:cNvCxnSpPr/>
            <p:nvPr/>
          </p:nvCxnSpPr>
          <p:spPr>
            <a:xfrm flipV="1">
              <a:off x="4904594" y="2787841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直接连接符 484"/>
            <p:cNvCxnSpPr/>
            <p:nvPr/>
          </p:nvCxnSpPr>
          <p:spPr>
            <a:xfrm flipV="1">
              <a:off x="4841064" y="284501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直接连接符 485"/>
            <p:cNvCxnSpPr/>
            <p:nvPr/>
          </p:nvCxnSpPr>
          <p:spPr>
            <a:xfrm flipV="1">
              <a:off x="4779122" y="2910134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直接连接符 486"/>
            <p:cNvCxnSpPr/>
            <p:nvPr/>
          </p:nvCxnSpPr>
          <p:spPr>
            <a:xfrm flipV="1">
              <a:off x="4721946" y="2959368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直接连接符 487"/>
            <p:cNvCxnSpPr/>
            <p:nvPr/>
          </p:nvCxnSpPr>
          <p:spPr>
            <a:xfrm flipV="1">
              <a:off x="4658416" y="3035603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直接连接符 488"/>
            <p:cNvCxnSpPr/>
            <p:nvPr/>
          </p:nvCxnSpPr>
          <p:spPr>
            <a:xfrm>
              <a:off x="2696937" y="3088014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直接连接符 489"/>
            <p:cNvCxnSpPr/>
            <p:nvPr/>
          </p:nvCxnSpPr>
          <p:spPr>
            <a:xfrm>
              <a:off x="3306822" y="24749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直接连接符 490"/>
            <p:cNvCxnSpPr/>
            <p:nvPr/>
          </p:nvCxnSpPr>
          <p:spPr>
            <a:xfrm>
              <a:off x="2752525" y="302766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直接连接符 491"/>
            <p:cNvCxnSpPr/>
            <p:nvPr/>
          </p:nvCxnSpPr>
          <p:spPr>
            <a:xfrm>
              <a:off x="2816055" y="296572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直接连接符 492"/>
            <p:cNvCxnSpPr/>
            <p:nvPr/>
          </p:nvCxnSpPr>
          <p:spPr>
            <a:xfrm>
              <a:off x="2876408" y="2903781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直接连接符 493"/>
            <p:cNvCxnSpPr/>
            <p:nvPr/>
          </p:nvCxnSpPr>
          <p:spPr>
            <a:xfrm>
              <a:off x="2936761" y="2843429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直接连接符 494"/>
            <p:cNvCxnSpPr/>
            <p:nvPr/>
          </p:nvCxnSpPr>
          <p:spPr>
            <a:xfrm>
              <a:off x="2993938" y="2781488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直接连接符 495"/>
            <p:cNvCxnSpPr/>
            <p:nvPr/>
          </p:nvCxnSpPr>
          <p:spPr>
            <a:xfrm>
              <a:off x="3063821" y="2719548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直接连接符 496"/>
            <p:cNvCxnSpPr/>
            <p:nvPr/>
          </p:nvCxnSpPr>
          <p:spPr>
            <a:xfrm>
              <a:off x="3116233" y="2659195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直接连接符 497"/>
            <p:cNvCxnSpPr/>
            <p:nvPr/>
          </p:nvCxnSpPr>
          <p:spPr>
            <a:xfrm>
              <a:off x="3178174" y="2597254"/>
              <a:ext cx="1897950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直接连接符 498"/>
            <p:cNvCxnSpPr/>
            <p:nvPr/>
          </p:nvCxnSpPr>
          <p:spPr>
            <a:xfrm>
              <a:off x="3238527" y="2536902"/>
              <a:ext cx="1899538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直接连接符 499"/>
            <p:cNvCxnSpPr/>
            <p:nvPr/>
          </p:nvCxnSpPr>
          <p:spPr>
            <a:xfrm flipV="1">
              <a:off x="5088830" y="2605196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直接连接符 500"/>
            <p:cNvCxnSpPr/>
            <p:nvPr/>
          </p:nvCxnSpPr>
          <p:spPr>
            <a:xfrm flipV="1">
              <a:off x="5146007" y="2543255"/>
              <a:ext cx="0" cy="184233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5" name="矩形 504"/>
          <p:cNvSpPr/>
          <p:nvPr/>
        </p:nvSpPr>
        <p:spPr>
          <a:xfrm>
            <a:off x="251460" y="460375"/>
            <a:ext cx="8688070" cy="112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如果把它切成棱长为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cm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的小正方体，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可以切成多少个？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6" name="箭头: 右 505"/>
          <p:cNvSpPr/>
          <p:nvPr/>
        </p:nvSpPr>
        <p:spPr>
          <a:xfrm>
            <a:off x="4433570" y="2698750"/>
            <a:ext cx="554990" cy="317500"/>
          </a:xfrm>
          <a:prstGeom prst="rightArrow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立方体 1"/>
          <p:cNvSpPr/>
          <p:nvPr/>
        </p:nvSpPr>
        <p:spPr>
          <a:xfrm>
            <a:off x="827405" y="1707515"/>
            <a:ext cx="2520950" cy="2520950"/>
          </a:xfrm>
          <a:prstGeom prst="cub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369060" y="4171315"/>
            <a:ext cx="8429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</a:rPr>
              <a:t>1 dm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30855" y="3674110"/>
            <a:ext cx="842963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</a:rPr>
              <a:t>1 dm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84868" y="2443163"/>
            <a:ext cx="84296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</a:rPr>
              <a:t>1 dm</a:t>
            </a:r>
            <a:endParaRPr lang="zh-CN" altLang="en-US" sz="2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" grpId="0"/>
      <p:bldP spid="50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960"/>
          <p:cNvSpPr/>
          <p:nvPr/>
        </p:nvSpPr>
        <p:spPr>
          <a:xfrm>
            <a:off x="5660708" y="1711008"/>
            <a:ext cx="614362" cy="2500312"/>
          </a:xfrm>
          <a:custGeom>
            <a:avLst/>
            <a:gdLst>
              <a:gd name="connsiteX0" fmla="*/ 0 w 614680"/>
              <a:gd name="connsiteY0" fmla="*/ 629920 h 2499360"/>
              <a:gd name="connsiteX1" fmla="*/ 0 w 614680"/>
              <a:gd name="connsiteY1" fmla="*/ 2499360 h 2499360"/>
              <a:gd name="connsiteX2" fmla="*/ 614680 w 614680"/>
              <a:gd name="connsiteY2" fmla="*/ 1884680 h 2499360"/>
              <a:gd name="connsiteX3" fmla="*/ 614680 w 614680"/>
              <a:gd name="connsiteY3" fmla="*/ 0 h 2499360"/>
              <a:gd name="connsiteX4" fmla="*/ 0 w 614680"/>
              <a:gd name="connsiteY4" fmla="*/ 629920 h 249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680" h="2499360">
                <a:moveTo>
                  <a:pt x="0" y="629920"/>
                </a:moveTo>
                <a:lnTo>
                  <a:pt x="0" y="2499360"/>
                </a:lnTo>
                <a:lnTo>
                  <a:pt x="614680" y="1884680"/>
                </a:lnTo>
                <a:lnTo>
                  <a:pt x="614680" y="0"/>
                </a:lnTo>
                <a:lnTo>
                  <a:pt x="0" y="629920"/>
                </a:lnTo>
                <a:close/>
              </a:path>
            </a:pathLst>
          </a:custGeom>
          <a:solidFill>
            <a:srgbClr val="FF8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961"/>
          <p:cNvSpPr/>
          <p:nvPr/>
        </p:nvSpPr>
        <p:spPr>
          <a:xfrm>
            <a:off x="5670233" y="3581083"/>
            <a:ext cx="2509837" cy="639762"/>
          </a:xfrm>
          <a:custGeom>
            <a:avLst/>
            <a:gdLst>
              <a:gd name="connsiteX0" fmla="*/ 614680 w 2489200"/>
              <a:gd name="connsiteY0" fmla="*/ 5080 h 619760"/>
              <a:gd name="connsiteX1" fmla="*/ 2489200 w 2489200"/>
              <a:gd name="connsiteY1" fmla="*/ 0 h 619760"/>
              <a:gd name="connsiteX2" fmla="*/ 1869440 w 2489200"/>
              <a:gd name="connsiteY2" fmla="*/ 619760 h 619760"/>
              <a:gd name="connsiteX3" fmla="*/ 0 w 2489200"/>
              <a:gd name="connsiteY3" fmla="*/ 619760 h 619760"/>
              <a:gd name="connsiteX4" fmla="*/ 614680 w 2489200"/>
              <a:gd name="connsiteY4" fmla="*/ 5080 h 61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200" h="619760">
                <a:moveTo>
                  <a:pt x="614680" y="5080"/>
                </a:moveTo>
                <a:lnTo>
                  <a:pt x="2489200" y="0"/>
                </a:lnTo>
                <a:lnTo>
                  <a:pt x="1869440" y="619760"/>
                </a:lnTo>
                <a:lnTo>
                  <a:pt x="0" y="619760"/>
                </a:lnTo>
                <a:lnTo>
                  <a:pt x="614680" y="5080"/>
                </a:lnTo>
                <a:close/>
              </a:path>
            </a:pathLst>
          </a:custGeom>
          <a:solidFill>
            <a:srgbClr val="FF8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283008" y="1699895"/>
            <a:ext cx="1884362" cy="1885950"/>
          </a:xfrm>
          <a:prstGeom prst="rect">
            <a:avLst/>
          </a:prstGeom>
          <a:solidFill>
            <a:srgbClr val="FF8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450215" y="514350"/>
            <a:ext cx="7970520" cy="534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如果把这个大正方体的表面涂上红色，需要涂几个面？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659755" y="1707515"/>
            <a:ext cx="2513330" cy="2499360"/>
            <a:chOff x="8912" y="2689"/>
            <a:chExt cx="3958" cy="3936"/>
          </a:xfrm>
        </p:grpSpPr>
        <p:grpSp>
          <p:nvGrpSpPr>
            <p:cNvPr id="14" name="组合 13"/>
            <p:cNvGrpSpPr/>
            <p:nvPr/>
          </p:nvGrpSpPr>
          <p:grpSpPr>
            <a:xfrm>
              <a:off x="8912" y="4189"/>
              <a:ext cx="3958" cy="2437"/>
              <a:chOff x="8912" y="4189"/>
              <a:chExt cx="3958" cy="2437"/>
            </a:xfrm>
          </p:grpSpPr>
          <p:grpSp>
            <p:nvGrpSpPr>
              <p:cNvPr id="96" name="组合 95"/>
              <p:cNvGrpSpPr/>
              <p:nvPr/>
            </p:nvGrpSpPr>
            <p:grpSpPr bwMode="auto">
              <a:xfrm>
                <a:off x="8912" y="5356"/>
                <a:ext cx="3958" cy="1270"/>
                <a:chOff x="2692172" y="2474962"/>
                <a:chExt cx="2514188" cy="806815"/>
              </a:xfrm>
              <a:solidFill>
                <a:srgbClr val="FFFFFF">
                  <a:alpha val="80000"/>
                </a:srgbClr>
              </a:solidFill>
            </p:grpSpPr>
            <p:sp>
              <p:nvSpPr>
                <p:cNvPr id="43" name="立方体 42"/>
                <p:cNvSpPr/>
                <p:nvPr/>
              </p:nvSpPr>
              <p:spPr>
                <a:xfrm>
                  <a:off x="2692172" y="2474962"/>
                  <a:ext cx="2512599" cy="806815"/>
                </a:xfrm>
                <a:prstGeom prst="cube">
                  <a:avLst>
                    <a:gd name="adj" fmla="val 761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44" name="直接连接符 43"/>
                <p:cNvCxnSpPr/>
                <p:nvPr/>
              </p:nvCxnSpPr>
              <p:spPr>
                <a:xfrm flipV="1">
                  <a:off x="2693761" y="2474962"/>
                  <a:ext cx="613062" cy="61464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 flipV="1">
                  <a:off x="4586946" y="2474962"/>
                  <a:ext cx="613062" cy="61464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/>
                <p:cNvCxnSpPr/>
                <p:nvPr/>
              </p:nvCxnSpPr>
              <p:spPr>
                <a:xfrm flipV="1">
                  <a:off x="4397944" y="2474962"/>
                  <a:ext cx="613062" cy="61464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连接符 46"/>
                <p:cNvCxnSpPr/>
                <p:nvPr/>
              </p:nvCxnSpPr>
              <p:spPr>
                <a:xfrm flipV="1">
                  <a:off x="4208944" y="2474962"/>
                  <a:ext cx="611473" cy="61464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 flipV="1">
                  <a:off x="4019943" y="2474962"/>
                  <a:ext cx="611474" cy="61464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 flipV="1">
                  <a:off x="3829353" y="2474962"/>
                  <a:ext cx="613062" cy="61464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连接符 49"/>
                <p:cNvCxnSpPr/>
                <p:nvPr/>
              </p:nvCxnSpPr>
              <p:spPr>
                <a:xfrm flipV="1">
                  <a:off x="3640353" y="2474962"/>
                  <a:ext cx="613062" cy="61464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接连接符 50"/>
                <p:cNvCxnSpPr/>
                <p:nvPr/>
              </p:nvCxnSpPr>
              <p:spPr>
                <a:xfrm flipV="1">
                  <a:off x="3451352" y="2474962"/>
                  <a:ext cx="613062" cy="61464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 flipV="1">
                  <a:off x="3262351" y="2474962"/>
                  <a:ext cx="611473" cy="61464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 flipV="1">
                  <a:off x="3071762" y="2474962"/>
                  <a:ext cx="613062" cy="61464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 53"/>
                <p:cNvCxnSpPr/>
                <p:nvPr/>
              </p:nvCxnSpPr>
              <p:spPr>
                <a:xfrm flipV="1">
                  <a:off x="2882761" y="2474962"/>
                  <a:ext cx="613062" cy="61464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 55"/>
                <p:cNvCxnSpPr/>
                <p:nvPr/>
              </p:nvCxnSpPr>
              <p:spPr>
                <a:xfrm flipV="1">
                  <a:off x="269217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 flipV="1">
                  <a:off x="288276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 flipV="1">
                  <a:off x="307176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 flipV="1">
                  <a:off x="326235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65"/>
                <p:cNvCxnSpPr/>
                <p:nvPr/>
              </p:nvCxnSpPr>
              <p:spPr>
                <a:xfrm flipV="1">
                  <a:off x="345135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直接连接符 66"/>
                <p:cNvCxnSpPr/>
                <p:nvPr/>
              </p:nvCxnSpPr>
              <p:spPr>
                <a:xfrm flipV="1">
                  <a:off x="364194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直接连接符 67"/>
                <p:cNvCxnSpPr/>
                <p:nvPr/>
              </p:nvCxnSpPr>
              <p:spPr>
                <a:xfrm flipV="1">
                  <a:off x="383094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/>
                <p:nvPr/>
              </p:nvCxnSpPr>
              <p:spPr>
                <a:xfrm flipV="1">
                  <a:off x="402153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直接连接符 69"/>
                <p:cNvCxnSpPr/>
                <p:nvPr/>
              </p:nvCxnSpPr>
              <p:spPr>
                <a:xfrm flipV="1">
                  <a:off x="421053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直接连接符 70"/>
                <p:cNvCxnSpPr/>
                <p:nvPr/>
              </p:nvCxnSpPr>
              <p:spPr>
                <a:xfrm flipV="1">
                  <a:off x="440112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直接连接符 71"/>
                <p:cNvCxnSpPr/>
                <p:nvPr/>
              </p:nvCxnSpPr>
              <p:spPr>
                <a:xfrm flipV="1">
                  <a:off x="4591710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直接连接符 72"/>
                <p:cNvCxnSpPr/>
                <p:nvPr/>
              </p:nvCxnSpPr>
              <p:spPr>
                <a:xfrm flipV="1">
                  <a:off x="5206360" y="248290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直接连接符 73"/>
                <p:cNvCxnSpPr/>
                <p:nvPr/>
              </p:nvCxnSpPr>
              <p:spPr>
                <a:xfrm flipV="1">
                  <a:off x="5031653" y="2657608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直接连接符 76"/>
                <p:cNvCxnSpPr/>
                <p:nvPr/>
              </p:nvCxnSpPr>
              <p:spPr>
                <a:xfrm flipV="1">
                  <a:off x="4969711" y="2719548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直接连接符 77"/>
                <p:cNvCxnSpPr/>
                <p:nvPr/>
              </p:nvCxnSpPr>
              <p:spPr>
                <a:xfrm flipV="1">
                  <a:off x="4904594" y="2787842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直接连接符 78"/>
                <p:cNvCxnSpPr/>
                <p:nvPr/>
              </p:nvCxnSpPr>
              <p:spPr>
                <a:xfrm flipV="1">
                  <a:off x="4841064" y="2845017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直接连接符 79"/>
                <p:cNvCxnSpPr/>
                <p:nvPr/>
              </p:nvCxnSpPr>
              <p:spPr>
                <a:xfrm flipV="1">
                  <a:off x="4779122" y="291013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直接连接符 80"/>
                <p:cNvCxnSpPr/>
                <p:nvPr/>
              </p:nvCxnSpPr>
              <p:spPr>
                <a:xfrm flipV="1">
                  <a:off x="4721946" y="2959369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直接连接符 81"/>
                <p:cNvCxnSpPr/>
                <p:nvPr/>
              </p:nvCxnSpPr>
              <p:spPr>
                <a:xfrm flipV="1">
                  <a:off x="4658416" y="303560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接连接符 82"/>
                <p:cNvCxnSpPr/>
                <p:nvPr/>
              </p:nvCxnSpPr>
              <p:spPr>
                <a:xfrm>
                  <a:off x="2696937" y="3088014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直接连接符 83"/>
                <p:cNvCxnSpPr/>
                <p:nvPr/>
              </p:nvCxnSpPr>
              <p:spPr>
                <a:xfrm>
                  <a:off x="3306822" y="247496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直接连接符 84"/>
                <p:cNvCxnSpPr/>
                <p:nvPr/>
              </p:nvCxnSpPr>
              <p:spPr>
                <a:xfrm>
                  <a:off x="2752525" y="302766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直接连接符 85"/>
                <p:cNvCxnSpPr/>
                <p:nvPr/>
              </p:nvCxnSpPr>
              <p:spPr>
                <a:xfrm>
                  <a:off x="2816055" y="296572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直接连接符 86"/>
                <p:cNvCxnSpPr/>
                <p:nvPr/>
              </p:nvCxnSpPr>
              <p:spPr>
                <a:xfrm>
                  <a:off x="2876408" y="2903781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直接连接符 87"/>
                <p:cNvCxnSpPr/>
                <p:nvPr/>
              </p:nvCxnSpPr>
              <p:spPr>
                <a:xfrm>
                  <a:off x="2936761" y="2843429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直接连接符 88"/>
                <p:cNvCxnSpPr/>
                <p:nvPr/>
              </p:nvCxnSpPr>
              <p:spPr>
                <a:xfrm>
                  <a:off x="2993938" y="2781489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直接连接符 89"/>
                <p:cNvCxnSpPr/>
                <p:nvPr/>
              </p:nvCxnSpPr>
              <p:spPr>
                <a:xfrm>
                  <a:off x="3063821" y="2719548"/>
                  <a:ext cx="189795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直接连接符 90"/>
                <p:cNvCxnSpPr/>
                <p:nvPr/>
              </p:nvCxnSpPr>
              <p:spPr>
                <a:xfrm>
                  <a:off x="3116233" y="2659195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直接连接符 91"/>
                <p:cNvCxnSpPr/>
                <p:nvPr/>
              </p:nvCxnSpPr>
              <p:spPr>
                <a:xfrm>
                  <a:off x="3178174" y="2597255"/>
                  <a:ext cx="189795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直接连接符 92"/>
                <p:cNvCxnSpPr/>
                <p:nvPr/>
              </p:nvCxnSpPr>
              <p:spPr>
                <a:xfrm>
                  <a:off x="3238527" y="2536903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直接连接符 93"/>
                <p:cNvCxnSpPr/>
                <p:nvPr/>
              </p:nvCxnSpPr>
              <p:spPr>
                <a:xfrm flipV="1">
                  <a:off x="5088830" y="2605196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直接连接符 94"/>
                <p:cNvCxnSpPr/>
                <p:nvPr/>
              </p:nvCxnSpPr>
              <p:spPr>
                <a:xfrm flipV="1">
                  <a:off x="5146007" y="2543256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组合 96"/>
              <p:cNvGrpSpPr/>
              <p:nvPr/>
            </p:nvGrpSpPr>
            <p:grpSpPr bwMode="auto">
              <a:xfrm>
                <a:off x="8912" y="5089"/>
                <a:ext cx="3958" cy="1270"/>
                <a:chOff x="2692172" y="2474962"/>
                <a:chExt cx="2514188" cy="806815"/>
              </a:xfrm>
              <a:solidFill>
                <a:srgbClr val="FFFFFF">
                  <a:alpha val="80000"/>
                </a:srgbClr>
              </a:solidFill>
            </p:grpSpPr>
            <p:sp>
              <p:nvSpPr>
                <p:cNvPr id="98" name="立方体 97"/>
                <p:cNvSpPr/>
                <p:nvPr/>
              </p:nvSpPr>
              <p:spPr>
                <a:xfrm>
                  <a:off x="2692172" y="2474962"/>
                  <a:ext cx="2512599" cy="806815"/>
                </a:xfrm>
                <a:prstGeom prst="cube">
                  <a:avLst>
                    <a:gd name="adj" fmla="val 761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99" name="直接连接符 98"/>
                <p:cNvCxnSpPr/>
                <p:nvPr/>
              </p:nvCxnSpPr>
              <p:spPr>
                <a:xfrm flipV="1">
                  <a:off x="2693761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直接连接符 99"/>
                <p:cNvCxnSpPr/>
                <p:nvPr/>
              </p:nvCxnSpPr>
              <p:spPr>
                <a:xfrm flipV="1">
                  <a:off x="4586946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直接连接符 100"/>
                <p:cNvCxnSpPr/>
                <p:nvPr/>
              </p:nvCxnSpPr>
              <p:spPr>
                <a:xfrm flipV="1">
                  <a:off x="4397944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直接连接符 101"/>
                <p:cNvCxnSpPr/>
                <p:nvPr/>
              </p:nvCxnSpPr>
              <p:spPr>
                <a:xfrm flipV="1">
                  <a:off x="4208944" y="2474962"/>
                  <a:ext cx="611473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直接连接符 102"/>
                <p:cNvCxnSpPr/>
                <p:nvPr/>
              </p:nvCxnSpPr>
              <p:spPr>
                <a:xfrm flipV="1">
                  <a:off x="4019943" y="2474962"/>
                  <a:ext cx="611474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直接连接符 103"/>
                <p:cNvCxnSpPr/>
                <p:nvPr/>
              </p:nvCxnSpPr>
              <p:spPr>
                <a:xfrm flipV="1">
                  <a:off x="3829353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直接连接符 104"/>
                <p:cNvCxnSpPr/>
                <p:nvPr/>
              </p:nvCxnSpPr>
              <p:spPr>
                <a:xfrm flipV="1">
                  <a:off x="3640353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直接连接符 105"/>
                <p:cNvCxnSpPr/>
                <p:nvPr/>
              </p:nvCxnSpPr>
              <p:spPr>
                <a:xfrm flipV="1">
                  <a:off x="3451352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直接连接符 106"/>
                <p:cNvCxnSpPr/>
                <p:nvPr/>
              </p:nvCxnSpPr>
              <p:spPr>
                <a:xfrm flipV="1">
                  <a:off x="3262351" y="2474962"/>
                  <a:ext cx="611473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直接连接符 107"/>
                <p:cNvCxnSpPr/>
                <p:nvPr/>
              </p:nvCxnSpPr>
              <p:spPr>
                <a:xfrm flipV="1">
                  <a:off x="3071762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直接连接符 108"/>
                <p:cNvCxnSpPr/>
                <p:nvPr/>
              </p:nvCxnSpPr>
              <p:spPr>
                <a:xfrm flipV="1">
                  <a:off x="2882761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直接连接符 109"/>
                <p:cNvCxnSpPr/>
                <p:nvPr/>
              </p:nvCxnSpPr>
              <p:spPr>
                <a:xfrm flipV="1">
                  <a:off x="269217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直接连接符 110"/>
                <p:cNvCxnSpPr/>
                <p:nvPr/>
              </p:nvCxnSpPr>
              <p:spPr>
                <a:xfrm flipV="1">
                  <a:off x="288276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直接连接符 111"/>
                <p:cNvCxnSpPr/>
                <p:nvPr/>
              </p:nvCxnSpPr>
              <p:spPr>
                <a:xfrm flipV="1">
                  <a:off x="307176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直接连接符 112"/>
                <p:cNvCxnSpPr/>
                <p:nvPr/>
              </p:nvCxnSpPr>
              <p:spPr>
                <a:xfrm flipV="1">
                  <a:off x="326235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直接连接符 113"/>
                <p:cNvCxnSpPr/>
                <p:nvPr/>
              </p:nvCxnSpPr>
              <p:spPr>
                <a:xfrm flipV="1">
                  <a:off x="345135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直接连接符 114"/>
                <p:cNvCxnSpPr/>
                <p:nvPr/>
              </p:nvCxnSpPr>
              <p:spPr>
                <a:xfrm flipV="1">
                  <a:off x="364194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直接连接符 115"/>
                <p:cNvCxnSpPr/>
                <p:nvPr/>
              </p:nvCxnSpPr>
              <p:spPr>
                <a:xfrm flipV="1">
                  <a:off x="383094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直接连接符 116"/>
                <p:cNvCxnSpPr/>
                <p:nvPr/>
              </p:nvCxnSpPr>
              <p:spPr>
                <a:xfrm flipV="1">
                  <a:off x="402153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直接连接符 117"/>
                <p:cNvCxnSpPr/>
                <p:nvPr/>
              </p:nvCxnSpPr>
              <p:spPr>
                <a:xfrm flipV="1">
                  <a:off x="421053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直接连接符 118"/>
                <p:cNvCxnSpPr/>
                <p:nvPr/>
              </p:nvCxnSpPr>
              <p:spPr>
                <a:xfrm flipV="1">
                  <a:off x="440112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直接连接符 119"/>
                <p:cNvCxnSpPr/>
                <p:nvPr/>
              </p:nvCxnSpPr>
              <p:spPr>
                <a:xfrm flipV="1">
                  <a:off x="4591710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直接连接符 120"/>
                <p:cNvCxnSpPr/>
                <p:nvPr/>
              </p:nvCxnSpPr>
              <p:spPr>
                <a:xfrm flipV="1">
                  <a:off x="5206360" y="2482903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直接连接符 121"/>
                <p:cNvCxnSpPr/>
                <p:nvPr/>
              </p:nvCxnSpPr>
              <p:spPr>
                <a:xfrm flipV="1">
                  <a:off x="5031653" y="2657607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直接连接符 122"/>
                <p:cNvCxnSpPr/>
                <p:nvPr/>
              </p:nvCxnSpPr>
              <p:spPr>
                <a:xfrm flipV="1">
                  <a:off x="4969711" y="2719548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直接连接符 123"/>
                <p:cNvCxnSpPr/>
                <p:nvPr/>
              </p:nvCxnSpPr>
              <p:spPr>
                <a:xfrm flipV="1">
                  <a:off x="4904594" y="2787841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直接连接符 124"/>
                <p:cNvCxnSpPr/>
                <p:nvPr/>
              </p:nvCxnSpPr>
              <p:spPr>
                <a:xfrm flipV="1">
                  <a:off x="4841064" y="2845016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直接连接符 125"/>
                <p:cNvCxnSpPr/>
                <p:nvPr/>
              </p:nvCxnSpPr>
              <p:spPr>
                <a:xfrm flipV="1">
                  <a:off x="4779122" y="291013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接连接符 126"/>
                <p:cNvCxnSpPr/>
                <p:nvPr/>
              </p:nvCxnSpPr>
              <p:spPr>
                <a:xfrm flipV="1">
                  <a:off x="4721946" y="2959368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直接连接符 127"/>
                <p:cNvCxnSpPr/>
                <p:nvPr/>
              </p:nvCxnSpPr>
              <p:spPr>
                <a:xfrm flipV="1">
                  <a:off x="4658416" y="3035603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直接连接符 128"/>
                <p:cNvCxnSpPr/>
                <p:nvPr/>
              </p:nvCxnSpPr>
              <p:spPr>
                <a:xfrm>
                  <a:off x="2696937" y="3088014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直接连接符 129"/>
                <p:cNvCxnSpPr/>
                <p:nvPr/>
              </p:nvCxnSpPr>
              <p:spPr>
                <a:xfrm>
                  <a:off x="3306822" y="247496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直接连接符 130"/>
                <p:cNvCxnSpPr/>
                <p:nvPr/>
              </p:nvCxnSpPr>
              <p:spPr>
                <a:xfrm>
                  <a:off x="2752525" y="302766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直接连接符 131"/>
                <p:cNvCxnSpPr/>
                <p:nvPr/>
              </p:nvCxnSpPr>
              <p:spPr>
                <a:xfrm>
                  <a:off x="2816055" y="2965721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直接连接符 132"/>
                <p:cNvCxnSpPr/>
                <p:nvPr/>
              </p:nvCxnSpPr>
              <p:spPr>
                <a:xfrm>
                  <a:off x="2876408" y="2903781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直接连接符 133"/>
                <p:cNvCxnSpPr/>
                <p:nvPr/>
              </p:nvCxnSpPr>
              <p:spPr>
                <a:xfrm>
                  <a:off x="2936761" y="2843429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直接连接符 134"/>
                <p:cNvCxnSpPr/>
                <p:nvPr/>
              </p:nvCxnSpPr>
              <p:spPr>
                <a:xfrm>
                  <a:off x="2993938" y="2781488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接连接符 135"/>
                <p:cNvCxnSpPr/>
                <p:nvPr/>
              </p:nvCxnSpPr>
              <p:spPr>
                <a:xfrm>
                  <a:off x="3063821" y="2719548"/>
                  <a:ext cx="189795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直接连接符 136"/>
                <p:cNvCxnSpPr/>
                <p:nvPr/>
              </p:nvCxnSpPr>
              <p:spPr>
                <a:xfrm>
                  <a:off x="3116233" y="2659195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直接连接符 137"/>
                <p:cNvCxnSpPr/>
                <p:nvPr/>
              </p:nvCxnSpPr>
              <p:spPr>
                <a:xfrm>
                  <a:off x="3178174" y="2597254"/>
                  <a:ext cx="189795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直接连接符 138"/>
                <p:cNvCxnSpPr/>
                <p:nvPr/>
              </p:nvCxnSpPr>
              <p:spPr>
                <a:xfrm>
                  <a:off x="3238527" y="253690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直接连接符 139"/>
                <p:cNvCxnSpPr/>
                <p:nvPr/>
              </p:nvCxnSpPr>
              <p:spPr>
                <a:xfrm flipV="1">
                  <a:off x="5088830" y="2605196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直接连接符 140"/>
                <p:cNvCxnSpPr/>
                <p:nvPr/>
              </p:nvCxnSpPr>
              <p:spPr>
                <a:xfrm flipV="1">
                  <a:off x="5146007" y="2543255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2" name="组合 141"/>
              <p:cNvGrpSpPr/>
              <p:nvPr/>
            </p:nvGrpSpPr>
            <p:grpSpPr bwMode="auto">
              <a:xfrm>
                <a:off x="8912" y="4789"/>
                <a:ext cx="3958" cy="1270"/>
                <a:chOff x="2692172" y="2474962"/>
                <a:chExt cx="2514188" cy="806815"/>
              </a:xfrm>
              <a:solidFill>
                <a:srgbClr val="FFFFFF">
                  <a:alpha val="80000"/>
                </a:srgbClr>
              </a:solidFill>
            </p:grpSpPr>
            <p:sp>
              <p:nvSpPr>
                <p:cNvPr id="143" name="立方体 142"/>
                <p:cNvSpPr/>
                <p:nvPr/>
              </p:nvSpPr>
              <p:spPr>
                <a:xfrm>
                  <a:off x="2692172" y="2474962"/>
                  <a:ext cx="2512599" cy="806815"/>
                </a:xfrm>
                <a:prstGeom prst="cube">
                  <a:avLst>
                    <a:gd name="adj" fmla="val 761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144" name="直接连接符 143"/>
                <p:cNvCxnSpPr/>
                <p:nvPr/>
              </p:nvCxnSpPr>
              <p:spPr>
                <a:xfrm flipV="1">
                  <a:off x="2693761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直接连接符 144"/>
                <p:cNvCxnSpPr/>
                <p:nvPr/>
              </p:nvCxnSpPr>
              <p:spPr>
                <a:xfrm flipV="1">
                  <a:off x="4586946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直接连接符 145"/>
                <p:cNvCxnSpPr/>
                <p:nvPr/>
              </p:nvCxnSpPr>
              <p:spPr>
                <a:xfrm flipV="1">
                  <a:off x="4397944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直接连接符 146"/>
                <p:cNvCxnSpPr/>
                <p:nvPr/>
              </p:nvCxnSpPr>
              <p:spPr>
                <a:xfrm flipV="1">
                  <a:off x="4208944" y="2474962"/>
                  <a:ext cx="611473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直接连接符 147"/>
                <p:cNvCxnSpPr/>
                <p:nvPr/>
              </p:nvCxnSpPr>
              <p:spPr>
                <a:xfrm flipV="1">
                  <a:off x="4019943" y="2474962"/>
                  <a:ext cx="611474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直接连接符 148"/>
                <p:cNvCxnSpPr/>
                <p:nvPr/>
              </p:nvCxnSpPr>
              <p:spPr>
                <a:xfrm flipV="1">
                  <a:off x="3829353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直接连接符 149"/>
                <p:cNvCxnSpPr/>
                <p:nvPr/>
              </p:nvCxnSpPr>
              <p:spPr>
                <a:xfrm flipV="1">
                  <a:off x="3640353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直接连接符 150"/>
                <p:cNvCxnSpPr/>
                <p:nvPr/>
              </p:nvCxnSpPr>
              <p:spPr>
                <a:xfrm flipV="1">
                  <a:off x="3451352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直接连接符 151"/>
                <p:cNvCxnSpPr/>
                <p:nvPr/>
              </p:nvCxnSpPr>
              <p:spPr>
                <a:xfrm flipV="1">
                  <a:off x="3262351" y="2474962"/>
                  <a:ext cx="611473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直接连接符 152"/>
                <p:cNvCxnSpPr/>
                <p:nvPr/>
              </p:nvCxnSpPr>
              <p:spPr>
                <a:xfrm flipV="1">
                  <a:off x="3071762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直接连接符 153"/>
                <p:cNvCxnSpPr/>
                <p:nvPr/>
              </p:nvCxnSpPr>
              <p:spPr>
                <a:xfrm flipV="1">
                  <a:off x="2882761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直接连接符 154"/>
                <p:cNvCxnSpPr/>
                <p:nvPr/>
              </p:nvCxnSpPr>
              <p:spPr>
                <a:xfrm flipV="1">
                  <a:off x="269217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直接连接符 155"/>
                <p:cNvCxnSpPr/>
                <p:nvPr/>
              </p:nvCxnSpPr>
              <p:spPr>
                <a:xfrm flipV="1">
                  <a:off x="288276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直接连接符 156"/>
                <p:cNvCxnSpPr/>
                <p:nvPr/>
              </p:nvCxnSpPr>
              <p:spPr>
                <a:xfrm flipV="1">
                  <a:off x="307176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直接连接符 157"/>
                <p:cNvCxnSpPr/>
                <p:nvPr/>
              </p:nvCxnSpPr>
              <p:spPr>
                <a:xfrm flipV="1">
                  <a:off x="326235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直接连接符 158"/>
                <p:cNvCxnSpPr/>
                <p:nvPr/>
              </p:nvCxnSpPr>
              <p:spPr>
                <a:xfrm flipV="1">
                  <a:off x="345135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直接连接符 159"/>
                <p:cNvCxnSpPr/>
                <p:nvPr/>
              </p:nvCxnSpPr>
              <p:spPr>
                <a:xfrm flipV="1">
                  <a:off x="364194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直接连接符 160"/>
                <p:cNvCxnSpPr/>
                <p:nvPr/>
              </p:nvCxnSpPr>
              <p:spPr>
                <a:xfrm flipV="1">
                  <a:off x="383094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直接连接符 161"/>
                <p:cNvCxnSpPr/>
                <p:nvPr/>
              </p:nvCxnSpPr>
              <p:spPr>
                <a:xfrm flipV="1">
                  <a:off x="402153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直接连接符 162"/>
                <p:cNvCxnSpPr/>
                <p:nvPr/>
              </p:nvCxnSpPr>
              <p:spPr>
                <a:xfrm flipV="1">
                  <a:off x="421053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直接连接符 163"/>
                <p:cNvCxnSpPr/>
                <p:nvPr/>
              </p:nvCxnSpPr>
              <p:spPr>
                <a:xfrm flipV="1">
                  <a:off x="440112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直接连接符 164"/>
                <p:cNvCxnSpPr/>
                <p:nvPr/>
              </p:nvCxnSpPr>
              <p:spPr>
                <a:xfrm flipV="1">
                  <a:off x="4591710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直接连接符 165"/>
                <p:cNvCxnSpPr/>
                <p:nvPr/>
              </p:nvCxnSpPr>
              <p:spPr>
                <a:xfrm flipV="1">
                  <a:off x="5206360" y="2482903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直接连接符 166"/>
                <p:cNvCxnSpPr/>
                <p:nvPr/>
              </p:nvCxnSpPr>
              <p:spPr>
                <a:xfrm flipV="1">
                  <a:off x="5031653" y="2657607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直接连接符 167"/>
                <p:cNvCxnSpPr/>
                <p:nvPr/>
              </p:nvCxnSpPr>
              <p:spPr>
                <a:xfrm flipV="1">
                  <a:off x="4969711" y="2719548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直接连接符 168"/>
                <p:cNvCxnSpPr/>
                <p:nvPr/>
              </p:nvCxnSpPr>
              <p:spPr>
                <a:xfrm flipV="1">
                  <a:off x="4904594" y="2787841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直接连接符 169"/>
                <p:cNvCxnSpPr/>
                <p:nvPr/>
              </p:nvCxnSpPr>
              <p:spPr>
                <a:xfrm flipV="1">
                  <a:off x="4841064" y="2845016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直接连接符 170"/>
                <p:cNvCxnSpPr/>
                <p:nvPr/>
              </p:nvCxnSpPr>
              <p:spPr>
                <a:xfrm flipV="1">
                  <a:off x="4779122" y="291013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直接连接符 171"/>
                <p:cNvCxnSpPr/>
                <p:nvPr/>
              </p:nvCxnSpPr>
              <p:spPr>
                <a:xfrm flipV="1">
                  <a:off x="4721946" y="2959368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直接连接符 172"/>
                <p:cNvCxnSpPr/>
                <p:nvPr/>
              </p:nvCxnSpPr>
              <p:spPr>
                <a:xfrm flipV="1">
                  <a:off x="4658416" y="3035603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直接连接符 173"/>
                <p:cNvCxnSpPr/>
                <p:nvPr/>
              </p:nvCxnSpPr>
              <p:spPr>
                <a:xfrm>
                  <a:off x="2696937" y="3088014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直接连接符 174"/>
                <p:cNvCxnSpPr/>
                <p:nvPr/>
              </p:nvCxnSpPr>
              <p:spPr>
                <a:xfrm>
                  <a:off x="3306822" y="247496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直接连接符 175"/>
                <p:cNvCxnSpPr/>
                <p:nvPr/>
              </p:nvCxnSpPr>
              <p:spPr>
                <a:xfrm>
                  <a:off x="2752525" y="302766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直接连接符 176"/>
                <p:cNvCxnSpPr/>
                <p:nvPr/>
              </p:nvCxnSpPr>
              <p:spPr>
                <a:xfrm>
                  <a:off x="2816055" y="2965721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直接连接符 177"/>
                <p:cNvCxnSpPr/>
                <p:nvPr/>
              </p:nvCxnSpPr>
              <p:spPr>
                <a:xfrm>
                  <a:off x="2876408" y="2903781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直接连接符 178"/>
                <p:cNvCxnSpPr/>
                <p:nvPr/>
              </p:nvCxnSpPr>
              <p:spPr>
                <a:xfrm>
                  <a:off x="2936761" y="2843429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直接连接符 179"/>
                <p:cNvCxnSpPr/>
                <p:nvPr/>
              </p:nvCxnSpPr>
              <p:spPr>
                <a:xfrm>
                  <a:off x="2993938" y="2781488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直接连接符 180"/>
                <p:cNvCxnSpPr/>
                <p:nvPr/>
              </p:nvCxnSpPr>
              <p:spPr>
                <a:xfrm>
                  <a:off x="3063821" y="2719548"/>
                  <a:ext cx="189795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直接连接符 181"/>
                <p:cNvCxnSpPr/>
                <p:nvPr/>
              </p:nvCxnSpPr>
              <p:spPr>
                <a:xfrm>
                  <a:off x="3116233" y="2659195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直接连接符 182"/>
                <p:cNvCxnSpPr/>
                <p:nvPr/>
              </p:nvCxnSpPr>
              <p:spPr>
                <a:xfrm>
                  <a:off x="3178174" y="2597254"/>
                  <a:ext cx="189795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直接连接符 183"/>
                <p:cNvCxnSpPr/>
                <p:nvPr/>
              </p:nvCxnSpPr>
              <p:spPr>
                <a:xfrm>
                  <a:off x="3238527" y="253690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直接连接符 184"/>
                <p:cNvCxnSpPr/>
                <p:nvPr/>
              </p:nvCxnSpPr>
              <p:spPr>
                <a:xfrm flipV="1">
                  <a:off x="5088830" y="2605196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直接连接符 185"/>
                <p:cNvCxnSpPr/>
                <p:nvPr/>
              </p:nvCxnSpPr>
              <p:spPr>
                <a:xfrm flipV="1">
                  <a:off x="5146007" y="2543255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7" name="组合 186"/>
              <p:cNvGrpSpPr/>
              <p:nvPr/>
            </p:nvGrpSpPr>
            <p:grpSpPr bwMode="auto">
              <a:xfrm>
                <a:off x="8912" y="4489"/>
                <a:ext cx="3958" cy="1270"/>
                <a:chOff x="2692172" y="2474962"/>
                <a:chExt cx="2514188" cy="806815"/>
              </a:xfrm>
              <a:solidFill>
                <a:srgbClr val="FFFFFF">
                  <a:alpha val="80000"/>
                </a:srgbClr>
              </a:solidFill>
            </p:grpSpPr>
            <p:sp>
              <p:nvSpPr>
                <p:cNvPr id="188" name="立方体 187"/>
                <p:cNvSpPr/>
                <p:nvPr/>
              </p:nvSpPr>
              <p:spPr>
                <a:xfrm>
                  <a:off x="2692172" y="2474962"/>
                  <a:ext cx="2512599" cy="806815"/>
                </a:xfrm>
                <a:prstGeom prst="cube">
                  <a:avLst>
                    <a:gd name="adj" fmla="val 761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189" name="直接连接符 188"/>
                <p:cNvCxnSpPr/>
                <p:nvPr/>
              </p:nvCxnSpPr>
              <p:spPr>
                <a:xfrm flipV="1">
                  <a:off x="2693761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直接连接符 189"/>
                <p:cNvCxnSpPr/>
                <p:nvPr/>
              </p:nvCxnSpPr>
              <p:spPr>
                <a:xfrm flipV="1">
                  <a:off x="4586946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直接连接符 190"/>
                <p:cNvCxnSpPr/>
                <p:nvPr/>
              </p:nvCxnSpPr>
              <p:spPr>
                <a:xfrm flipV="1">
                  <a:off x="4397944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直接连接符 191"/>
                <p:cNvCxnSpPr/>
                <p:nvPr/>
              </p:nvCxnSpPr>
              <p:spPr>
                <a:xfrm flipV="1">
                  <a:off x="4208944" y="2474962"/>
                  <a:ext cx="611473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直接连接符 192"/>
                <p:cNvCxnSpPr/>
                <p:nvPr/>
              </p:nvCxnSpPr>
              <p:spPr>
                <a:xfrm flipV="1">
                  <a:off x="4019943" y="2474962"/>
                  <a:ext cx="611474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直接连接符 193"/>
                <p:cNvCxnSpPr/>
                <p:nvPr/>
              </p:nvCxnSpPr>
              <p:spPr>
                <a:xfrm flipV="1">
                  <a:off x="3829353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直接连接符 194"/>
                <p:cNvCxnSpPr/>
                <p:nvPr/>
              </p:nvCxnSpPr>
              <p:spPr>
                <a:xfrm flipV="1">
                  <a:off x="3640353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直接连接符 195"/>
                <p:cNvCxnSpPr/>
                <p:nvPr/>
              </p:nvCxnSpPr>
              <p:spPr>
                <a:xfrm flipV="1">
                  <a:off x="3451352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直接连接符 196"/>
                <p:cNvCxnSpPr/>
                <p:nvPr/>
              </p:nvCxnSpPr>
              <p:spPr>
                <a:xfrm flipV="1">
                  <a:off x="3262351" y="2474962"/>
                  <a:ext cx="611473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直接连接符 197"/>
                <p:cNvCxnSpPr/>
                <p:nvPr/>
              </p:nvCxnSpPr>
              <p:spPr>
                <a:xfrm flipV="1">
                  <a:off x="3071762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直接连接符 198"/>
                <p:cNvCxnSpPr/>
                <p:nvPr/>
              </p:nvCxnSpPr>
              <p:spPr>
                <a:xfrm flipV="1">
                  <a:off x="2882761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直接连接符 199"/>
                <p:cNvCxnSpPr/>
                <p:nvPr/>
              </p:nvCxnSpPr>
              <p:spPr>
                <a:xfrm flipV="1">
                  <a:off x="269217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直接连接符 200"/>
                <p:cNvCxnSpPr/>
                <p:nvPr/>
              </p:nvCxnSpPr>
              <p:spPr>
                <a:xfrm flipV="1">
                  <a:off x="288276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直接连接符 201"/>
                <p:cNvCxnSpPr/>
                <p:nvPr/>
              </p:nvCxnSpPr>
              <p:spPr>
                <a:xfrm flipV="1">
                  <a:off x="307176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直接连接符 202"/>
                <p:cNvCxnSpPr/>
                <p:nvPr/>
              </p:nvCxnSpPr>
              <p:spPr>
                <a:xfrm flipV="1">
                  <a:off x="326235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直接连接符 203"/>
                <p:cNvCxnSpPr/>
                <p:nvPr/>
              </p:nvCxnSpPr>
              <p:spPr>
                <a:xfrm flipV="1">
                  <a:off x="345135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直接连接符 204"/>
                <p:cNvCxnSpPr/>
                <p:nvPr/>
              </p:nvCxnSpPr>
              <p:spPr>
                <a:xfrm flipV="1">
                  <a:off x="364194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直接连接符 205"/>
                <p:cNvCxnSpPr/>
                <p:nvPr/>
              </p:nvCxnSpPr>
              <p:spPr>
                <a:xfrm flipV="1">
                  <a:off x="383094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直接连接符 206"/>
                <p:cNvCxnSpPr/>
                <p:nvPr/>
              </p:nvCxnSpPr>
              <p:spPr>
                <a:xfrm flipV="1">
                  <a:off x="402153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直接连接符 207"/>
                <p:cNvCxnSpPr/>
                <p:nvPr/>
              </p:nvCxnSpPr>
              <p:spPr>
                <a:xfrm flipV="1">
                  <a:off x="421053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直接连接符 208"/>
                <p:cNvCxnSpPr/>
                <p:nvPr/>
              </p:nvCxnSpPr>
              <p:spPr>
                <a:xfrm flipV="1">
                  <a:off x="440112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直接连接符 209"/>
                <p:cNvCxnSpPr/>
                <p:nvPr/>
              </p:nvCxnSpPr>
              <p:spPr>
                <a:xfrm flipV="1">
                  <a:off x="4591710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直接连接符 210"/>
                <p:cNvCxnSpPr/>
                <p:nvPr/>
              </p:nvCxnSpPr>
              <p:spPr>
                <a:xfrm flipV="1">
                  <a:off x="5206360" y="2482903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直接连接符 211"/>
                <p:cNvCxnSpPr/>
                <p:nvPr/>
              </p:nvCxnSpPr>
              <p:spPr>
                <a:xfrm flipV="1">
                  <a:off x="5031653" y="2657607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直接连接符 212"/>
                <p:cNvCxnSpPr/>
                <p:nvPr/>
              </p:nvCxnSpPr>
              <p:spPr>
                <a:xfrm flipV="1">
                  <a:off x="4969711" y="2719548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直接连接符 213"/>
                <p:cNvCxnSpPr/>
                <p:nvPr/>
              </p:nvCxnSpPr>
              <p:spPr>
                <a:xfrm flipV="1">
                  <a:off x="4904594" y="2787841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直接连接符 214"/>
                <p:cNvCxnSpPr/>
                <p:nvPr/>
              </p:nvCxnSpPr>
              <p:spPr>
                <a:xfrm flipV="1">
                  <a:off x="4841064" y="2845016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直接连接符 215"/>
                <p:cNvCxnSpPr/>
                <p:nvPr/>
              </p:nvCxnSpPr>
              <p:spPr>
                <a:xfrm flipV="1">
                  <a:off x="4779122" y="291013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直接连接符 216"/>
                <p:cNvCxnSpPr/>
                <p:nvPr/>
              </p:nvCxnSpPr>
              <p:spPr>
                <a:xfrm flipV="1">
                  <a:off x="4721946" y="2959368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直接连接符 217"/>
                <p:cNvCxnSpPr/>
                <p:nvPr/>
              </p:nvCxnSpPr>
              <p:spPr>
                <a:xfrm flipV="1">
                  <a:off x="4658416" y="3035603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9" name="直接连接符 218"/>
                <p:cNvCxnSpPr/>
                <p:nvPr/>
              </p:nvCxnSpPr>
              <p:spPr>
                <a:xfrm>
                  <a:off x="2696937" y="3088014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直接连接符 219"/>
                <p:cNvCxnSpPr/>
                <p:nvPr/>
              </p:nvCxnSpPr>
              <p:spPr>
                <a:xfrm>
                  <a:off x="3306822" y="247496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直接连接符 220"/>
                <p:cNvCxnSpPr/>
                <p:nvPr/>
              </p:nvCxnSpPr>
              <p:spPr>
                <a:xfrm>
                  <a:off x="2752525" y="302766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直接连接符 221"/>
                <p:cNvCxnSpPr/>
                <p:nvPr/>
              </p:nvCxnSpPr>
              <p:spPr>
                <a:xfrm>
                  <a:off x="2816055" y="2965721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直接连接符 222"/>
                <p:cNvCxnSpPr/>
                <p:nvPr/>
              </p:nvCxnSpPr>
              <p:spPr>
                <a:xfrm>
                  <a:off x="2876408" y="2903781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直接连接符 223"/>
                <p:cNvCxnSpPr/>
                <p:nvPr/>
              </p:nvCxnSpPr>
              <p:spPr>
                <a:xfrm>
                  <a:off x="2936761" y="2843429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直接连接符 224"/>
                <p:cNvCxnSpPr/>
                <p:nvPr/>
              </p:nvCxnSpPr>
              <p:spPr>
                <a:xfrm>
                  <a:off x="2993938" y="2781488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直接连接符 225"/>
                <p:cNvCxnSpPr/>
                <p:nvPr/>
              </p:nvCxnSpPr>
              <p:spPr>
                <a:xfrm>
                  <a:off x="3063821" y="2719548"/>
                  <a:ext cx="189795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直接连接符 226"/>
                <p:cNvCxnSpPr/>
                <p:nvPr/>
              </p:nvCxnSpPr>
              <p:spPr>
                <a:xfrm>
                  <a:off x="3116233" y="2659195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直接连接符 227"/>
                <p:cNvCxnSpPr/>
                <p:nvPr/>
              </p:nvCxnSpPr>
              <p:spPr>
                <a:xfrm>
                  <a:off x="3178174" y="2597254"/>
                  <a:ext cx="189795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直接连接符 228"/>
                <p:cNvCxnSpPr/>
                <p:nvPr/>
              </p:nvCxnSpPr>
              <p:spPr>
                <a:xfrm>
                  <a:off x="3238527" y="253690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直接连接符 229"/>
                <p:cNvCxnSpPr/>
                <p:nvPr/>
              </p:nvCxnSpPr>
              <p:spPr>
                <a:xfrm flipV="1">
                  <a:off x="5088830" y="2605196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直接连接符 230"/>
                <p:cNvCxnSpPr/>
                <p:nvPr/>
              </p:nvCxnSpPr>
              <p:spPr>
                <a:xfrm flipV="1">
                  <a:off x="5146007" y="2543255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2" name="组合 231"/>
              <p:cNvGrpSpPr/>
              <p:nvPr/>
            </p:nvGrpSpPr>
            <p:grpSpPr bwMode="auto">
              <a:xfrm>
                <a:off x="8912" y="4189"/>
                <a:ext cx="3958" cy="1270"/>
                <a:chOff x="2692172" y="2474962"/>
                <a:chExt cx="2514188" cy="806815"/>
              </a:xfrm>
              <a:solidFill>
                <a:srgbClr val="FFFFFF">
                  <a:alpha val="80000"/>
                </a:srgbClr>
              </a:solidFill>
            </p:grpSpPr>
            <p:sp>
              <p:nvSpPr>
                <p:cNvPr id="233" name="立方体 232"/>
                <p:cNvSpPr/>
                <p:nvPr/>
              </p:nvSpPr>
              <p:spPr>
                <a:xfrm>
                  <a:off x="2692172" y="2474962"/>
                  <a:ext cx="2512599" cy="806815"/>
                </a:xfrm>
                <a:prstGeom prst="cube">
                  <a:avLst>
                    <a:gd name="adj" fmla="val 761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234" name="直接连接符 233"/>
                <p:cNvCxnSpPr/>
                <p:nvPr/>
              </p:nvCxnSpPr>
              <p:spPr>
                <a:xfrm flipV="1">
                  <a:off x="2693761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" name="直接连接符 234"/>
                <p:cNvCxnSpPr/>
                <p:nvPr/>
              </p:nvCxnSpPr>
              <p:spPr>
                <a:xfrm flipV="1">
                  <a:off x="4586946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" name="直接连接符 235"/>
                <p:cNvCxnSpPr/>
                <p:nvPr/>
              </p:nvCxnSpPr>
              <p:spPr>
                <a:xfrm flipV="1">
                  <a:off x="4397944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" name="直接连接符 236"/>
                <p:cNvCxnSpPr/>
                <p:nvPr/>
              </p:nvCxnSpPr>
              <p:spPr>
                <a:xfrm flipV="1">
                  <a:off x="4208944" y="2474962"/>
                  <a:ext cx="611473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8" name="直接连接符 237"/>
                <p:cNvCxnSpPr/>
                <p:nvPr/>
              </p:nvCxnSpPr>
              <p:spPr>
                <a:xfrm flipV="1">
                  <a:off x="4019943" y="2474962"/>
                  <a:ext cx="611474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9" name="直接连接符 238"/>
                <p:cNvCxnSpPr/>
                <p:nvPr/>
              </p:nvCxnSpPr>
              <p:spPr>
                <a:xfrm flipV="1">
                  <a:off x="3829353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0" name="直接连接符 239"/>
                <p:cNvCxnSpPr/>
                <p:nvPr/>
              </p:nvCxnSpPr>
              <p:spPr>
                <a:xfrm flipV="1">
                  <a:off x="3640353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直接连接符 240"/>
                <p:cNvCxnSpPr/>
                <p:nvPr/>
              </p:nvCxnSpPr>
              <p:spPr>
                <a:xfrm flipV="1">
                  <a:off x="3451352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直接连接符 241"/>
                <p:cNvCxnSpPr/>
                <p:nvPr/>
              </p:nvCxnSpPr>
              <p:spPr>
                <a:xfrm flipV="1">
                  <a:off x="3262351" y="2474962"/>
                  <a:ext cx="611473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直接连接符 242"/>
                <p:cNvCxnSpPr/>
                <p:nvPr/>
              </p:nvCxnSpPr>
              <p:spPr>
                <a:xfrm flipV="1">
                  <a:off x="3071762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直接连接符 243"/>
                <p:cNvCxnSpPr/>
                <p:nvPr/>
              </p:nvCxnSpPr>
              <p:spPr>
                <a:xfrm flipV="1">
                  <a:off x="2882761" y="2474962"/>
                  <a:ext cx="613062" cy="61464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直接连接符 244"/>
                <p:cNvCxnSpPr/>
                <p:nvPr/>
              </p:nvCxnSpPr>
              <p:spPr>
                <a:xfrm flipV="1">
                  <a:off x="269217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直接连接符 245"/>
                <p:cNvCxnSpPr/>
                <p:nvPr/>
              </p:nvCxnSpPr>
              <p:spPr>
                <a:xfrm flipV="1">
                  <a:off x="288276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直接连接符 246"/>
                <p:cNvCxnSpPr/>
                <p:nvPr/>
              </p:nvCxnSpPr>
              <p:spPr>
                <a:xfrm flipV="1">
                  <a:off x="307176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 flipV="1">
                  <a:off x="326235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 flipV="1">
                  <a:off x="345135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 flipV="1">
                  <a:off x="364194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" name="直接连接符 250"/>
                <p:cNvCxnSpPr/>
                <p:nvPr/>
              </p:nvCxnSpPr>
              <p:spPr>
                <a:xfrm flipV="1">
                  <a:off x="383094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直接连接符 251"/>
                <p:cNvCxnSpPr/>
                <p:nvPr/>
              </p:nvCxnSpPr>
              <p:spPr>
                <a:xfrm flipV="1">
                  <a:off x="402153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3" name="直接连接符 252"/>
                <p:cNvCxnSpPr/>
                <p:nvPr/>
              </p:nvCxnSpPr>
              <p:spPr>
                <a:xfrm flipV="1">
                  <a:off x="4210532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直接连接符 253"/>
                <p:cNvCxnSpPr/>
                <p:nvPr/>
              </p:nvCxnSpPr>
              <p:spPr>
                <a:xfrm flipV="1">
                  <a:off x="4401121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5" name="直接连接符 254"/>
                <p:cNvCxnSpPr/>
                <p:nvPr/>
              </p:nvCxnSpPr>
              <p:spPr>
                <a:xfrm flipV="1">
                  <a:off x="4591710" y="308801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直接连接符 255"/>
                <p:cNvCxnSpPr/>
                <p:nvPr/>
              </p:nvCxnSpPr>
              <p:spPr>
                <a:xfrm flipV="1">
                  <a:off x="5206360" y="2482903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直接连接符 256"/>
                <p:cNvCxnSpPr/>
                <p:nvPr/>
              </p:nvCxnSpPr>
              <p:spPr>
                <a:xfrm flipV="1">
                  <a:off x="5031653" y="2657607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8" name="直接连接符 257"/>
                <p:cNvCxnSpPr/>
                <p:nvPr/>
              </p:nvCxnSpPr>
              <p:spPr>
                <a:xfrm flipV="1">
                  <a:off x="4969711" y="2719548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直接连接符 258"/>
                <p:cNvCxnSpPr/>
                <p:nvPr/>
              </p:nvCxnSpPr>
              <p:spPr>
                <a:xfrm flipV="1">
                  <a:off x="4904594" y="2787841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直接连接符 259"/>
                <p:cNvCxnSpPr/>
                <p:nvPr/>
              </p:nvCxnSpPr>
              <p:spPr>
                <a:xfrm flipV="1">
                  <a:off x="4841064" y="2845016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直接连接符 260"/>
                <p:cNvCxnSpPr/>
                <p:nvPr/>
              </p:nvCxnSpPr>
              <p:spPr>
                <a:xfrm flipV="1">
                  <a:off x="4779122" y="2910134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直接连接符 261"/>
                <p:cNvCxnSpPr/>
                <p:nvPr/>
              </p:nvCxnSpPr>
              <p:spPr>
                <a:xfrm flipV="1">
                  <a:off x="4721946" y="2959368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3" name="直接连接符 262"/>
                <p:cNvCxnSpPr/>
                <p:nvPr/>
              </p:nvCxnSpPr>
              <p:spPr>
                <a:xfrm flipV="1">
                  <a:off x="4658416" y="3035603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4" name="直接连接符 263"/>
                <p:cNvCxnSpPr/>
                <p:nvPr/>
              </p:nvCxnSpPr>
              <p:spPr>
                <a:xfrm>
                  <a:off x="2696937" y="3088014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" name="直接连接符 264"/>
                <p:cNvCxnSpPr/>
                <p:nvPr/>
              </p:nvCxnSpPr>
              <p:spPr>
                <a:xfrm>
                  <a:off x="3306822" y="247496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直接连接符 265"/>
                <p:cNvCxnSpPr/>
                <p:nvPr/>
              </p:nvCxnSpPr>
              <p:spPr>
                <a:xfrm>
                  <a:off x="2752525" y="302766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直接连接符 266"/>
                <p:cNvCxnSpPr/>
                <p:nvPr/>
              </p:nvCxnSpPr>
              <p:spPr>
                <a:xfrm>
                  <a:off x="2816055" y="2965721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直接连接符 267"/>
                <p:cNvCxnSpPr/>
                <p:nvPr/>
              </p:nvCxnSpPr>
              <p:spPr>
                <a:xfrm>
                  <a:off x="2876408" y="2903781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9" name="直接连接符 268"/>
                <p:cNvCxnSpPr/>
                <p:nvPr/>
              </p:nvCxnSpPr>
              <p:spPr>
                <a:xfrm>
                  <a:off x="2936761" y="2843429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直接连接符 269"/>
                <p:cNvCxnSpPr/>
                <p:nvPr/>
              </p:nvCxnSpPr>
              <p:spPr>
                <a:xfrm>
                  <a:off x="2993938" y="2781488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直接连接符 270"/>
                <p:cNvCxnSpPr/>
                <p:nvPr/>
              </p:nvCxnSpPr>
              <p:spPr>
                <a:xfrm>
                  <a:off x="3063821" y="2719548"/>
                  <a:ext cx="189795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直接连接符 271"/>
                <p:cNvCxnSpPr/>
                <p:nvPr/>
              </p:nvCxnSpPr>
              <p:spPr>
                <a:xfrm>
                  <a:off x="3116233" y="2659195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直接连接符 272"/>
                <p:cNvCxnSpPr/>
                <p:nvPr/>
              </p:nvCxnSpPr>
              <p:spPr>
                <a:xfrm>
                  <a:off x="3178174" y="2597254"/>
                  <a:ext cx="189795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直接连接符 273"/>
                <p:cNvCxnSpPr/>
                <p:nvPr/>
              </p:nvCxnSpPr>
              <p:spPr>
                <a:xfrm>
                  <a:off x="3238527" y="2536902"/>
                  <a:ext cx="1899538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直接连接符 274"/>
                <p:cNvCxnSpPr/>
                <p:nvPr/>
              </p:nvCxnSpPr>
              <p:spPr>
                <a:xfrm flipV="1">
                  <a:off x="5088830" y="2605196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直接连接符 275"/>
                <p:cNvCxnSpPr/>
                <p:nvPr/>
              </p:nvCxnSpPr>
              <p:spPr>
                <a:xfrm flipV="1">
                  <a:off x="5146007" y="2543255"/>
                  <a:ext cx="0" cy="184233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77" name="组合 276"/>
            <p:cNvGrpSpPr/>
            <p:nvPr/>
          </p:nvGrpSpPr>
          <p:grpSpPr bwMode="auto">
            <a:xfrm>
              <a:off x="8912" y="3889"/>
              <a:ext cx="3958" cy="1270"/>
              <a:chOff x="2692172" y="2474962"/>
              <a:chExt cx="2514188" cy="806815"/>
            </a:xfrm>
            <a:solidFill>
              <a:srgbClr val="FFFFFF">
                <a:alpha val="80000"/>
              </a:srgbClr>
            </a:solidFill>
          </p:grpSpPr>
          <p:sp>
            <p:nvSpPr>
              <p:cNvPr id="278" name="立方体 277"/>
              <p:cNvSpPr/>
              <p:nvPr/>
            </p:nvSpPr>
            <p:spPr>
              <a:xfrm>
                <a:off x="2692172" y="2474962"/>
                <a:ext cx="2512599" cy="806815"/>
              </a:xfrm>
              <a:prstGeom prst="cube">
                <a:avLst>
                  <a:gd name="adj" fmla="val 761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279" name="直接连接符 278"/>
              <p:cNvCxnSpPr/>
              <p:nvPr/>
            </p:nvCxnSpPr>
            <p:spPr>
              <a:xfrm flipV="1">
                <a:off x="2693761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直接连接符 279"/>
              <p:cNvCxnSpPr/>
              <p:nvPr/>
            </p:nvCxnSpPr>
            <p:spPr>
              <a:xfrm flipV="1">
                <a:off x="4586946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直接连接符 280"/>
              <p:cNvCxnSpPr/>
              <p:nvPr/>
            </p:nvCxnSpPr>
            <p:spPr>
              <a:xfrm flipV="1">
                <a:off x="4397944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直接连接符 281"/>
              <p:cNvCxnSpPr/>
              <p:nvPr/>
            </p:nvCxnSpPr>
            <p:spPr>
              <a:xfrm flipV="1">
                <a:off x="4208944" y="2474962"/>
                <a:ext cx="611473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直接连接符 282"/>
              <p:cNvCxnSpPr/>
              <p:nvPr/>
            </p:nvCxnSpPr>
            <p:spPr>
              <a:xfrm flipV="1">
                <a:off x="4019943" y="2474962"/>
                <a:ext cx="611474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直接连接符 283"/>
              <p:cNvCxnSpPr/>
              <p:nvPr/>
            </p:nvCxnSpPr>
            <p:spPr>
              <a:xfrm flipV="1">
                <a:off x="3829353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直接连接符 284"/>
              <p:cNvCxnSpPr/>
              <p:nvPr/>
            </p:nvCxnSpPr>
            <p:spPr>
              <a:xfrm flipV="1">
                <a:off x="3640353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直接连接符 285"/>
              <p:cNvCxnSpPr/>
              <p:nvPr/>
            </p:nvCxnSpPr>
            <p:spPr>
              <a:xfrm flipV="1">
                <a:off x="3451352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直接连接符 286"/>
              <p:cNvCxnSpPr/>
              <p:nvPr/>
            </p:nvCxnSpPr>
            <p:spPr>
              <a:xfrm flipV="1">
                <a:off x="3262351" y="2474962"/>
                <a:ext cx="611473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直接连接符 287"/>
              <p:cNvCxnSpPr/>
              <p:nvPr/>
            </p:nvCxnSpPr>
            <p:spPr>
              <a:xfrm flipV="1">
                <a:off x="3071762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直接连接符 288"/>
              <p:cNvCxnSpPr/>
              <p:nvPr/>
            </p:nvCxnSpPr>
            <p:spPr>
              <a:xfrm flipV="1">
                <a:off x="2882761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直接连接符 289"/>
              <p:cNvCxnSpPr/>
              <p:nvPr/>
            </p:nvCxnSpPr>
            <p:spPr>
              <a:xfrm flipV="1">
                <a:off x="269217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直接连接符 290"/>
              <p:cNvCxnSpPr/>
              <p:nvPr/>
            </p:nvCxnSpPr>
            <p:spPr>
              <a:xfrm flipV="1">
                <a:off x="288276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直接连接符 291"/>
              <p:cNvCxnSpPr/>
              <p:nvPr/>
            </p:nvCxnSpPr>
            <p:spPr>
              <a:xfrm flipV="1">
                <a:off x="307176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直接连接符 292"/>
              <p:cNvCxnSpPr/>
              <p:nvPr/>
            </p:nvCxnSpPr>
            <p:spPr>
              <a:xfrm flipV="1">
                <a:off x="326235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直接连接符 293"/>
              <p:cNvCxnSpPr/>
              <p:nvPr/>
            </p:nvCxnSpPr>
            <p:spPr>
              <a:xfrm flipV="1">
                <a:off x="345135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直接连接符 294"/>
              <p:cNvCxnSpPr/>
              <p:nvPr/>
            </p:nvCxnSpPr>
            <p:spPr>
              <a:xfrm flipV="1">
                <a:off x="364194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直接连接符 295"/>
              <p:cNvCxnSpPr/>
              <p:nvPr/>
            </p:nvCxnSpPr>
            <p:spPr>
              <a:xfrm flipV="1">
                <a:off x="383094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直接连接符 296"/>
              <p:cNvCxnSpPr/>
              <p:nvPr/>
            </p:nvCxnSpPr>
            <p:spPr>
              <a:xfrm flipV="1">
                <a:off x="402153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直接连接符 297"/>
              <p:cNvCxnSpPr/>
              <p:nvPr/>
            </p:nvCxnSpPr>
            <p:spPr>
              <a:xfrm flipV="1">
                <a:off x="421053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直接连接符 298"/>
              <p:cNvCxnSpPr/>
              <p:nvPr/>
            </p:nvCxnSpPr>
            <p:spPr>
              <a:xfrm flipV="1">
                <a:off x="440112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直接连接符 299"/>
              <p:cNvCxnSpPr/>
              <p:nvPr/>
            </p:nvCxnSpPr>
            <p:spPr>
              <a:xfrm flipV="1">
                <a:off x="4591710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直接连接符 300"/>
              <p:cNvCxnSpPr/>
              <p:nvPr/>
            </p:nvCxnSpPr>
            <p:spPr>
              <a:xfrm flipV="1">
                <a:off x="5206360" y="2482903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直接连接符 301"/>
              <p:cNvCxnSpPr/>
              <p:nvPr/>
            </p:nvCxnSpPr>
            <p:spPr>
              <a:xfrm flipV="1">
                <a:off x="5031653" y="2657607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直接连接符 302"/>
              <p:cNvCxnSpPr/>
              <p:nvPr/>
            </p:nvCxnSpPr>
            <p:spPr>
              <a:xfrm flipV="1">
                <a:off x="4969711" y="2719548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直接连接符 303"/>
              <p:cNvCxnSpPr/>
              <p:nvPr/>
            </p:nvCxnSpPr>
            <p:spPr>
              <a:xfrm flipV="1">
                <a:off x="4904594" y="2787841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直接连接符 304"/>
              <p:cNvCxnSpPr/>
              <p:nvPr/>
            </p:nvCxnSpPr>
            <p:spPr>
              <a:xfrm flipV="1">
                <a:off x="4841064" y="2845016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直接连接符 305"/>
              <p:cNvCxnSpPr/>
              <p:nvPr/>
            </p:nvCxnSpPr>
            <p:spPr>
              <a:xfrm flipV="1">
                <a:off x="4779122" y="291013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直接连接符 306"/>
              <p:cNvCxnSpPr/>
              <p:nvPr/>
            </p:nvCxnSpPr>
            <p:spPr>
              <a:xfrm flipV="1">
                <a:off x="4721946" y="2959368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直接连接符 307"/>
              <p:cNvCxnSpPr/>
              <p:nvPr/>
            </p:nvCxnSpPr>
            <p:spPr>
              <a:xfrm flipV="1">
                <a:off x="4658416" y="3035603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直接连接符 308"/>
              <p:cNvCxnSpPr/>
              <p:nvPr/>
            </p:nvCxnSpPr>
            <p:spPr>
              <a:xfrm>
                <a:off x="2696937" y="3088014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直接连接符 309"/>
              <p:cNvCxnSpPr/>
              <p:nvPr/>
            </p:nvCxnSpPr>
            <p:spPr>
              <a:xfrm>
                <a:off x="3306822" y="247496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直接连接符 310"/>
              <p:cNvCxnSpPr/>
              <p:nvPr/>
            </p:nvCxnSpPr>
            <p:spPr>
              <a:xfrm>
                <a:off x="2752525" y="302766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直接连接符 311"/>
              <p:cNvCxnSpPr/>
              <p:nvPr/>
            </p:nvCxnSpPr>
            <p:spPr>
              <a:xfrm>
                <a:off x="2816055" y="2965721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直接连接符 312"/>
              <p:cNvCxnSpPr/>
              <p:nvPr/>
            </p:nvCxnSpPr>
            <p:spPr>
              <a:xfrm>
                <a:off x="2876408" y="2903781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" name="直接连接符 313"/>
              <p:cNvCxnSpPr/>
              <p:nvPr/>
            </p:nvCxnSpPr>
            <p:spPr>
              <a:xfrm>
                <a:off x="2936761" y="2843429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直接连接符 314"/>
              <p:cNvCxnSpPr/>
              <p:nvPr/>
            </p:nvCxnSpPr>
            <p:spPr>
              <a:xfrm>
                <a:off x="2993938" y="2781488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直接连接符 315"/>
              <p:cNvCxnSpPr/>
              <p:nvPr/>
            </p:nvCxnSpPr>
            <p:spPr>
              <a:xfrm>
                <a:off x="3063821" y="2719548"/>
                <a:ext cx="189795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直接连接符 316"/>
              <p:cNvCxnSpPr/>
              <p:nvPr/>
            </p:nvCxnSpPr>
            <p:spPr>
              <a:xfrm>
                <a:off x="3116233" y="2659195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直接连接符 317"/>
              <p:cNvCxnSpPr/>
              <p:nvPr/>
            </p:nvCxnSpPr>
            <p:spPr>
              <a:xfrm>
                <a:off x="3178174" y="2597254"/>
                <a:ext cx="189795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直接连接符 318"/>
              <p:cNvCxnSpPr/>
              <p:nvPr/>
            </p:nvCxnSpPr>
            <p:spPr>
              <a:xfrm>
                <a:off x="3238527" y="253690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直接连接符 319"/>
              <p:cNvCxnSpPr/>
              <p:nvPr/>
            </p:nvCxnSpPr>
            <p:spPr>
              <a:xfrm flipV="1">
                <a:off x="5088830" y="2605196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直接连接符 320"/>
              <p:cNvCxnSpPr/>
              <p:nvPr/>
            </p:nvCxnSpPr>
            <p:spPr>
              <a:xfrm flipV="1">
                <a:off x="5146007" y="2543255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2" name="组合 321"/>
            <p:cNvGrpSpPr/>
            <p:nvPr/>
          </p:nvGrpSpPr>
          <p:grpSpPr bwMode="auto">
            <a:xfrm>
              <a:off x="8912" y="3589"/>
              <a:ext cx="3958" cy="1270"/>
              <a:chOff x="2692172" y="2474962"/>
              <a:chExt cx="2514188" cy="806815"/>
            </a:xfrm>
            <a:solidFill>
              <a:srgbClr val="FFFFFF">
                <a:alpha val="80000"/>
              </a:srgbClr>
            </a:solidFill>
          </p:grpSpPr>
          <p:sp>
            <p:nvSpPr>
              <p:cNvPr id="323" name="立方体 322"/>
              <p:cNvSpPr/>
              <p:nvPr/>
            </p:nvSpPr>
            <p:spPr>
              <a:xfrm>
                <a:off x="2692172" y="2474962"/>
                <a:ext cx="2512599" cy="806815"/>
              </a:xfrm>
              <a:prstGeom prst="cube">
                <a:avLst>
                  <a:gd name="adj" fmla="val 761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324" name="直接连接符 323"/>
              <p:cNvCxnSpPr/>
              <p:nvPr/>
            </p:nvCxnSpPr>
            <p:spPr>
              <a:xfrm flipV="1">
                <a:off x="2693761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直接连接符 324"/>
              <p:cNvCxnSpPr/>
              <p:nvPr/>
            </p:nvCxnSpPr>
            <p:spPr>
              <a:xfrm flipV="1">
                <a:off x="4586946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直接连接符 325"/>
              <p:cNvCxnSpPr/>
              <p:nvPr/>
            </p:nvCxnSpPr>
            <p:spPr>
              <a:xfrm flipV="1">
                <a:off x="4397944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直接连接符 326"/>
              <p:cNvCxnSpPr/>
              <p:nvPr/>
            </p:nvCxnSpPr>
            <p:spPr>
              <a:xfrm flipV="1">
                <a:off x="4208944" y="2474962"/>
                <a:ext cx="611473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直接连接符 327"/>
              <p:cNvCxnSpPr/>
              <p:nvPr/>
            </p:nvCxnSpPr>
            <p:spPr>
              <a:xfrm flipV="1">
                <a:off x="4019943" y="2474962"/>
                <a:ext cx="611474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直接连接符 328"/>
              <p:cNvCxnSpPr/>
              <p:nvPr/>
            </p:nvCxnSpPr>
            <p:spPr>
              <a:xfrm flipV="1">
                <a:off x="3829353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直接连接符 329"/>
              <p:cNvCxnSpPr/>
              <p:nvPr/>
            </p:nvCxnSpPr>
            <p:spPr>
              <a:xfrm flipV="1">
                <a:off x="3640353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直接连接符 330"/>
              <p:cNvCxnSpPr/>
              <p:nvPr/>
            </p:nvCxnSpPr>
            <p:spPr>
              <a:xfrm flipV="1">
                <a:off x="3451352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直接连接符 331"/>
              <p:cNvCxnSpPr/>
              <p:nvPr/>
            </p:nvCxnSpPr>
            <p:spPr>
              <a:xfrm flipV="1">
                <a:off x="3262351" y="2474962"/>
                <a:ext cx="611473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直接连接符 332"/>
              <p:cNvCxnSpPr/>
              <p:nvPr/>
            </p:nvCxnSpPr>
            <p:spPr>
              <a:xfrm flipV="1">
                <a:off x="3071762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直接连接符 333"/>
              <p:cNvCxnSpPr/>
              <p:nvPr/>
            </p:nvCxnSpPr>
            <p:spPr>
              <a:xfrm flipV="1">
                <a:off x="2882761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直接连接符 334"/>
              <p:cNvCxnSpPr/>
              <p:nvPr/>
            </p:nvCxnSpPr>
            <p:spPr>
              <a:xfrm flipV="1">
                <a:off x="269217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直接连接符 335"/>
              <p:cNvCxnSpPr/>
              <p:nvPr/>
            </p:nvCxnSpPr>
            <p:spPr>
              <a:xfrm flipV="1">
                <a:off x="288276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直接连接符 336"/>
              <p:cNvCxnSpPr/>
              <p:nvPr/>
            </p:nvCxnSpPr>
            <p:spPr>
              <a:xfrm flipV="1">
                <a:off x="307176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8" name="直接连接符 337"/>
              <p:cNvCxnSpPr/>
              <p:nvPr/>
            </p:nvCxnSpPr>
            <p:spPr>
              <a:xfrm flipV="1">
                <a:off x="326235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直接连接符 338"/>
              <p:cNvCxnSpPr/>
              <p:nvPr/>
            </p:nvCxnSpPr>
            <p:spPr>
              <a:xfrm flipV="1">
                <a:off x="345135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直接连接符 339"/>
              <p:cNvCxnSpPr/>
              <p:nvPr/>
            </p:nvCxnSpPr>
            <p:spPr>
              <a:xfrm flipV="1">
                <a:off x="364194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直接连接符 340"/>
              <p:cNvCxnSpPr/>
              <p:nvPr/>
            </p:nvCxnSpPr>
            <p:spPr>
              <a:xfrm flipV="1">
                <a:off x="383094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直接连接符 341"/>
              <p:cNvCxnSpPr/>
              <p:nvPr/>
            </p:nvCxnSpPr>
            <p:spPr>
              <a:xfrm flipV="1">
                <a:off x="402153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直接连接符 342"/>
              <p:cNvCxnSpPr/>
              <p:nvPr/>
            </p:nvCxnSpPr>
            <p:spPr>
              <a:xfrm flipV="1">
                <a:off x="421053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直接连接符 343"/>
              <p:cNvCxnSpPr/>
              <p:nvPr/>
            </p:nvCxnSpPr>
            <p:spPr>
              <a:xfrm flipV="1">
                <a:off x="440112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5" name="直接连接符 344"/>
              <p:cNvCxnSpPr/>
              <p:nvPr/>
            </p:nvCxnSpPr>
            <p:spPr>
              <a:xfrm flipV="1">
                <a:off x="4591710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直接连接符 345"/>
              <p:cNvCxnSpPr/>
              <p:nvPr/>
            </p:nvCxnSpPr>
            <p:spPr>
              <a:xfrm flipV="1">
                <a:off x="5206360" y="2482903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7" name="直接连接符 346"/>
              <p:cNvCxnSpPr/>
              <p:nvPr/>
            </p:nvCxnSpPr>
            <p:spPr>
              <a:xfrm flipV="1">
                <a:off x="5031653" y="2657607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8" name="直接连接符 347"/>
              <p:cNvCxnSpPr/>
              <p:nvPr/>
            </p:nvCxnSpPr>
            <p:spPr>
              <a:xfrm flipV="1">
                <a:off x="4969711" y="2719548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9" name="直接连接符 348"/>
              <p:cNvCxnSpPr/>
              <p:nvPr/>
            </p:nvCxnSpPr>
            <p:spPr>
              <a:xfrm flipV="1">
                <a:off x="4904594" y="2787841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0" name="直接连接符 349"/>
              <p:cNvCxnSpPr/>
              <p:nvPr/>
            </p:nvCxnSpPr>
            <p:spPr>
              <a:xfrm flipV="1">
                <a:off x="4841064" y="2845016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直接连接符 350"/>
              <p:cNvCxnSpPr/>
              <p:nvPr/>
            </p:nvCxnSpPr>
            <p:spPr>
              <a:xfrm flipV="1">
                <a:off x="4779122" y="291013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直接连接符 351"/>
              <p:cNvCxnSpPr/>
              <p:nvPr/>
            </p:nvCxnSpPr>
            <p:spPr>
              <a:xfrm flipV="1">
                <a:off x="4721946" y="2959368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直接连接符 352"/>
              <p:cNvCxnSpPr/>
              <p:nvPr/>
            </p:nvCxnSpPr>
            <p:spPr>
              <a:xfrm flipV="1">
                <a:off x="4658416" y="3035603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直接连接符 353"/>
              <p:cNvCxnSpPr/>
              <p:nvPr/>
            </p:nvCxnSpPr>
            <p:spPr>
              <a:xfrm>
                <a:off x="2696937" y="3088014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直接连接符 354"/>
              <p:cNvCxnSpPr/>
              <p:nvPr/>
            </p:nvCxnSpPr>
            <p:spPr>
              <a:xfrm>
                <a:off x="3306822" y="247496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6" name="直接连接符 355"/>
              <p:cNvCxnSpPr/>
              <p:nvPr/>
            </p:nvCxnSpPr>
            <p:spPr>
              <a:xfrm>
                <a:off x="2752525" y="302766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7" name="直接连接符 356"/>
              <p:cNvCxnSpPr/>
              <p:nvPr/>
            </p:nvCxnSpPr>
            <p:spPr>
              <a:xfrm>
                <a:off x="2816055" y="2965721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直接连接符 357"/>
              <p:cNvCxnSpPr/>
              <p:nvPr/>
            </p:nvCxnSpPr>
            <p:spPr>
              <a:xfrm>
                <a:off x="2876408" y="2903781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直接连接符 358"/>
              <p:cNvCxnSpPr/>
              <p:nvPr/>
            </p:nvCxnSpPr>
            <p:spPr>
              <a:xfrm>
                <a:off x="2936761" y="2843429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直接连接符 359"/>
              <p:cNvCxnSpPr/>
              <p:nvPr/>
            </p:nvCxnSpPr>
            <p:spPr>
              <a:xfrm>
                <a:off x="2993938" y="2781488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直接连接符 360"/>
              <p:cNvCxnSpPr/>
              <p:nvPr/>
            </p:nvCxnSpPr>
            <p:spPr>
              <a:xfrm>
                <a:off x="3063821" y="2719548"/>
                <a:ext cx="189795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直接连接符 361"/>
              <p:cNvCxnSpPr/>
              <p:nvPr/>
            </p:nvCxnSpPr>
            <p:spPr>
              <a:xfrm>
                <a:off x="3116233" y="2659195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直接连接符 362"/>
              <p:cNvCxnSpPr/>
              <p:nvPr/>
            </p:nvCxnSpPr>
            <p:spPr>
              <a:xfrm>
                <a:off x="3178174" y="2597254"/>
                <a:ext cx="189795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直接连接符 363"/>
              <p:cNvCxnSpPr/>
              <p:nvPr/>
            </p:nvCxnSpPr>
            <p:spPr>
              <a:xfrm>
                <a:off x="3238527" y="253690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直接连接符 364"/>
              <p:cNvCxnSpPr/>
              <p:nvPr/>
            </p:nvCxnSpPr>
            <p:spPr>
              <a:xfrm flipV="1">
                <a:off x="5088830" y="2605196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直接连接符 365"/>
              <p:cNvCxnSpPr/>
              <p:nvPr/>
            </p:nvCxnSpPr>
            <p:spPr>
              <a:xfrm flipV="1">
                <a:off x="5146007" y="2543255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7" name="组合 366"/>
            <p:cNvGrpSpPr/>
            <p:nvPr/>
          </p:nvGrpSpPr>
          <p:grpSpPr bwMode="auto">
            <a:xfrm>
              <a:off x="8912" y="3289"/>
              <a:ext cx="3958" cy="1270"/>
              <a:chOff x="2692172" y="2474962"/>
              <a:chExt cx="2514188" cy="806815"/>
            </a:xfrm>
            <a:solidFill>
              <a:srgbClr val="FFFFFF">
                <a:alpha val="80000"/>
              </a:srgbClr>
            </a:solidFill>
          </p:grpSpPr>
          <p:sp>
            <p:nvSpPr>
              <p:cNvPr id="368" name="立方体 367"/>
              <p:cNvSpPr/>
              <p:nvPr/>
            </p:nvSpPr>
            <p:spPr>
              <a:xfrm>
                <a:off x="2692172" y="2474962"/>
                <a:ext cx="2512599" cy="806815"/>
              </a:xfrm>
              <a:prstGeom prst="cube">
                <a:avLst>
                  <a:gd name="adj" fmla="val 761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369" name="直接连接符 368"/>
              <p:cNvCxnSpPr/>
              <p:nvPr/>
            </p:nvCxnSpPr>
            <p:spPr>
              <a:xfrm flipV="1">
                <a:off x="2693761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直接连接符 369"/>
              <p:cNvCxnSpPr/>
              <p:nvPr/>
            </p:nvCxnSpPr>
            <p:spPr>
              <a:xfrm flipV="1">
                <a:off x="4586946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直接连接符 370"/>
              <p:cNvCxnSpPr/>
              <p:nvPr/>
            </p:nvCxnSpPr>
            <p:spPr>
              <a:xfrm flipV="1">
                <a:off x="4397944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直接连接符 371"/>
              <p:cNvCxnSpPr/>
              <p:nvPr/>
            </p:nvCxnSpPr>
            <p:spPr>
              <a:xfrm flipV="1">
                <a:off x="4208944" y="2474962"/>
                <a:ext cx="611473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直接连接符 372"/>
              <p:cNvCxnSpPr/>
              <p:nvPr/>
            </p:nvCxnSpPr>
            <p:spPr>
              <a:xfrm flipV="1">
                <a:off x="4019943" y="2474962"/>
                <a:ext cx="611474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直接连接符 373"/>
              <p:cNvCxnSpPr/>
              <p:nvPr/>
            </p:nvCxnSpPr>
            <p:spPr>
              <a:xfrm flipV="1">
                <a:off x="3829353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直接连接符 374"/>
              <p:cNvCxnSpPr/>
              <p:nvPr/>
            </p:nvCxnSpPr>
            <p:spPr>
              <a:xfrm flipV="1">
                <a:off x="3640353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直接连接符 375"/>
              <p:cNvCxnSpPr/>
              <p:nvPr/>
            </p:nvCxnSpPr>
            <p:spPr>
              <a:xfrm flipV="1">
                <a:off x="3451352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直接连接符 376"/>
              <p:cNvCxnSpPr/>
              <p:nvPr/>
            </p:nvCxnSpPr>
            <p:spPr>
              <a:xfrm flipV="1">
                <a:off x="3262351" y="2474962"/>
                <a:ext cx="611473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直接连接符 377"/>
              <p:cNvCxnSpPr/>
              <p:nvPr/>
            </p:nvCxnSpPr>
            <p:spPr>
              <a:xfrm flipV="1">
                <a:off x="3071762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直接连接符 378"/>
              <p:cNvCxnSpPr/>
              <p:nvPr/>
            </p:nvCxnSpPr>
            <p:spPr>
              <a:xfrm flipV="1">
                <a:off x="2882761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直接连接符 379"/>
              <p:cNvCxnSpPr/>
              <p:nvPr/>
            </p:nvCxnSpPr>
            <p:spPr>
              <a:xfrm flipV="1">
                <a:off x="269217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直接连接符 380"/>
              <p:cNvCxnSpPr/>
              <p:nvPr/>
            </p:nvCxnSpPr>
            <p:spPr>
              <a:xfrm flipV="1">
                <a:off x="288276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直接连接符 381"/>
              <p:cNvCxnSpPr/>
              <p:nvPr/>
            </p:nvCxnSpPr>
            <p:spPr>
              <a:xfrm flipV="1">
                <a:off x="307176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直接连接符 382"/>
              <p:cNvCxnSpPr/>
              <p:nvPr/>
            </p:nvCxnSpPr>
            <p:spPr>
              <a:xfrm flipV="1">
                <a:off x="326235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直接连接符 383"/>
              <p:cNvCxnSpPr/>
              <p:nvPr/>
            </p:nvCxnSpPr>
            <p:spPr>
              <a:xfrm flipV="1">
                <a:off x="345135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直接连接符 384"/>
              <p:cNvCxnSpPr/>
              <p:nvPr/>
            </p:nvCxnSpPr>
            <p:spPr>
              <a:xfrm flipV="1">
                <a:off x="364194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直接连接符 385"/>
              <p:cNvCxnSpPr/>
              <p:nvPr/>
            </p:nvCxnSpPr>
            <p:spPr>
              <a:xfrm flipV="1">
                <a:off x="383094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直接连接符 386"/>
              <p:cNvCxnSpPr/>
              <p:nvPr/>
            </p:nvCxnSpPr>
            <p:spPr>
              <a:xfrm flipV="1">
                <a:off x="402153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直接连接符 387"/>
              <p:cNvCxnSpPr/>
              <p:nvPr/>
            </p:nvCxnSpPr>
            <p:spPr>
              <a:xfrm flipV="1">
                <a:off x="421053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直接连接符 388"/>
              <p:cNvCxnSpPr/>
              <p:nvPr/>
            </p:nvCxnSpPr>
            <p:spPr>
              <a:xfrm flipV="1">
                <a:off x="440112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直接连接符 389"/>
              <p:cNvCxnSpPr/>
              <p:nvPr/>
            </p:nvCxnSpPr>
            <p:spPr>
              <a:xfrm flipV="1">
                <a:off x="4591710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直接连接符 390"/>
              <p:cNvCxnSpPr/>
              <p:nvPr/>
            </p:nvCxnSpPr>
            <p:spPr>
              <a:xfrm flipV="1">
                <a:off x="5206360" y="2482903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直接连接符 391"/>
              <p:cNvCxnSpPr/>
              <p:nvPr/>
            </p:nvCxnSpPr>
            <p:spPr>
              <a:xfrm flipV="1">
                <a:off x="5031653" y="2657607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直接连接符 392"/>
              <p:cNvCxnSpPr/>
              <p:nvPr/>
            </p:nvCxnSpPr>
            <p:spPr>
              <a:xfrm flipV="1">
                <a:off x="4969711" y="2719548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直接连接符 393"/>
              <p:cNvCxnSpPr/>
              <p:nvPr/>
            </p:nvCxnSpPr>
            <p:spPr>
              <a:xfrm flipV="1">
                <a:off x="4904594" y="2787841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直接连接符 394"/>
              <p:cNvCxnSpPr/>
              <p:nvPr/>
            </p:nvCxnSpPr>
            <p:spPr>
              <a:xfrm flipV="1">
                <a:off x="4841064" y="2845016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6" name="直接连接符 395"/>
              <p:cNvCxnSpPr/>
              <p:nvPr/>
            </p:nvCxnSpPr>
            <p:spPr>
              <a:xfrm flipV="1">
                <a:off x="4779122" y="291013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直接连接符 396"/>
              <p:cNvCxnSpPr/>
              <p:nvPr/>
            </p:nvCxnSpPr>
            <p:spPr>
              <a:xfrm flipV="1">
                <a:off x="4721946" y="2959368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8" name="直接连接符 397"/>
              <p:cNvCxnSpPr/>
              <p:nvPr/>
            </p:nvCxnSpPr>
            <p:spPr>
              <a:xfrm flipV="1">
                <a:off x="4658416" y="3035603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9" name="直接连接符 398"/>
              <p:cNvCxnSpPr/>
              <p:nvPr/>
            </p:nvCxnSpPr>
            <p:spPr>
              <a:xfrm>
                <a:off x="2696937" y="3088014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直接连接符 399"/>
              <p:cNvCxnSpPr/>
              <p:nvPr/>
            </p:nvCxnSpPr>
            <p:spPr>
              <a:xfrm>
                <a:off x="3306822" y="247496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1" name="直接连接符 400"/>
              <p:cNvCxnSpPr/>
              <p:nvPr/>
            </p:nvCxnSpPr>
            <p:spPr>
              <a:xfrm>
                <a:off x="2752525" y="302766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2" name="直接连接符 401"/>
              <p:cNvCxnSpPr/>
              <p:nvPr/>
            </p:nvCxnSpPr>
            <p:spPr>
              <a:xfrm>
                <a:off x="2816055" y="2965721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直接连接符 402"/>
              <p:cNvCxnSpPr/>
              <p:nvPr/>
            </p:nvCxnSpPr>
            <p:spPr>
              <a:xfrm>
                <a:off x="2876408" y="2903781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4" name="直接连接符 403"/>
              <p:cNvCxnSpPr/>
              <p:nvPr/>
            </p:nvCxnSpPr>
            <p:spPr>
              <a:xfrm>
                <a:off x="2936761" y="2843429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直接连接符 404"/>
              <p:cNvCxnSpPr/>
              <p:nvPr/>
            </p:nvCxnSpPr>
            <p:spPr>
              <a:xfrm>
                <a:off x="2993938" y="2781488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直接连接符 405"/>
              <p:cNvCxnSpPr/>
              <p:nvPr/>
            </p:nvCxnSpPr>
            <p:spPr>
              <a:xfrm>
                <a:off x="3063821" y="2719548"/>
                <a:ext cx="189795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7" name="直接连接符 406"/>
              <p:cNvCxnSpPr/>
              <p:nvPr/>
            </p:nvCxnSpPr>
            <p:spPr>
              <a:xfrm>
                <a:off x="3116233" y="2659195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8" name="直接连接符 407"/>
              <p:cNvCxnSpPr/>
              <p:nvPr/>
            </p:nvCxnSpPr>
            <p:spPr>
              <a:xfrm>
                <a:off x="3178174" y="2597254"/>
                <a:ext cx="189795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" name="直接连接符 408"/>
              <p:cNvCxnSpPr/>
              <p:nvPr/>
            </p:nvCxnSpPr>
            <p:spPr>
              <a:xfrm>
                <a:off x="3238527" y="253690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直接连接符 409"/>
              <p:cNvCxnSpPr/>
              <p:nvPr/>
            </p:nvCxnSpPr>
            <p:spPr>
              <a:xfrm flipV="1">
                <a:off x="5088830" y="2605196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直接连接符 410"/>
              <p:cNvCxnSpPr/>
              <p:nvPr/>
            </p:nvCxnSpPr>
            <p:spPr>
              <a:xfrm flipV="1">
                <a:off x="5146007" y="2543255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2" name="组合 411"/>
            <p:cNvGrpSpPr/>
            <p:nvPr/>
          </p:nvGrpSpPr>
          <p:grpSpPr bwMode="auto">
            <a:xfrm>
              <a:off x="8912" y="2989"/>
              <a:ext cx="3958" cy="1270"/>
              <a:chOff x="2692172" y="2474962"/>
              <a:chExt cx="2514188" cy="806815"/>
            </a:xfrm>
            <a:solidFill>
              <a:srgbClr val="FFFFFF">
                <a:alpha val="80000"/>
              </a:srgbClr>
            </a:solidFill>
          </p:grpSpPr>
          <p:sp>
            <p:nvSpPr>
              <p:cNvPr id="413" name="立方体 412"/>
              <p:cNvSpPr/>
              <p:nvPr/>
            </p:nvSpPr>
            <p:spPr>
              <a:xfrm>
                <a:off x="2692172" y="2474962"/>
                <a:ext cx="2512599" cy="806815"/>
              </a:xfrm>
              <a:prstGeom prst="cube">
                <a:avLst>
                  <a:gd name="adj" fmla="val 761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414" name="直接连接符 413"/>
              <p:cNvCxnSpPr/>
              <p:nvPr/>
            </p:nvCxnSpPr>
            <p:spPr>
              <a:xfrm flipV="1">
                <a:off x="2693761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直接连接符 414"/>
              <p:cNvCxnSpPr/>
              <p:nvPr/>
            </p:nvCxnSpPr>
            <p:spPr>
              <a:xfrm flipV="1">
                <a:off x="4586946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直接连接符 415"/>
              <p:cNvCxnSpPr/>
              <p:nvPr/>
            </p:nvCxnSpPr>
            <p:spPr>
              <a:xfrm flipV="1">
                <a:off x="4397944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直接连接符 416"/>
              <p:cNvCxnSpPr/>
              <p:nvPr/>
            </p:nvCxnSpPr>
            <p:spPr>
              <a:xfrm flipV="1">
                <a:off x="4208944" y="2474962"/>
                <a:ext cx="611473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8" name="直接连接符 417"/>
              <p:cNvCxnSpPr/>
              <p:nvPr/>
            </p:nvCxnSpPr>
            <p:spPr>
              <a:xfrm flipV="1">
                <a:off x="4019943" y="2474962"/>
                <a:ext cx="611474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直接连接符 418"/>
              <p:cNvCxnSpPr/>
              <p:nvPr/>
            </p:nvCxnSpPr>
            <p:spPr>
              <a:xfrm flipV="1">
                <a:off x="3829353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直接连接符 419"/>
              <p:cNvCxnSpPr/>
              <p:nvPr/>
            </p:nvCxnSpPr>
            <p:spPr>
              <a:xfrm flipV="1">
                <a:off x="3640353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直接连接符 420"/>
              <p:cNvCxnSpPr/>
              <p:nvPr/>
            </p:nvCxnSpPr>
            <p:spPr>
              <a:xfrm flipV="1">
                <a:off x="3451352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直接连接符 421"/>
              <p:cNvCxnSpPr/>
              <p:nvPr/>
            </p:nvCxnSpPr>
            <p:spPr>
              <a:xfrm flipV="1">
                <a:off x="3262351" y="2474962"/>
                <a:ext cx="611473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直接连接符 422"/>
              <p:cNvCxnSpPr/>
              <p:nvPr/>
            </p:nvCxnSpPr>
            <p:spPr>
              <a:xfrm flipV="1">
                <a:off x="3071762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直接连接符 423"/>
              <p:cNvCxnSpPr/>
              <p:nvPr/>
            </p:nvCxnSpPr>
            <p:spPr>
              <a:xfrm flipV="1">
                <a:off x="2882761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直接连接符 424"/>
              <p:cNvCxnSpPr/>
              <p:nvPr/>
            </p:nvCxnSpPr>
            <p:spPr>
              <a:xfrm flipV="1">
                <a:off x="269217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直接连接符 425"/>
              <p:cNvCxnSpPr/>
              <p:nvPr/>
            </p:nvCxnSpPr>
            <p:spPr>
              <a:xfrm flipV="1">
                <a:off x="288276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7" name="直接连接符 426"/>
              <p:cNvCxnSpPr/>
              <p:nvPr/>
            </p:nvCxnSpPr>
            <p:spPr>
              <a:xfrm flipV="1">
                <a:off x="307176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8" name="直接连接符 427"/>
              <p:cNvCxnSpPr/>
              <p:nvPr/>
            </p:nvCxnSpPr>
            <p:spPr>
              <a:xfrm flipV="1">
                <a:off x="326235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9" name="直接连接符 428"/>
              <p:cNvCxnSpPr/>
              <p:nvPr/>
            </p:nvCxnSpPr>
            <p:spPr>
              <a:xfrm flipV="1">
                <a:off x="345135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直接连接符 429"/>
              <p:cNvCxnSpPr/>
              <p:nvPr/>
            </p:nvCxnSpPr>
            <p:spPr>
              <a:xfrm flipV="1">
                <a:off x="364194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直接连接符 430"/>
              <p:cNvCxnSpPr/>
              <p:nvPr/>
            </p:nvCxnSpPr>
            <p:spPr>
              <a:xfrm flipV="1">
                <a:off x="383094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直接连接符 431"/>
              <p:cNvCxnSpPr/>
              <p:nvPr/>
            </p:nvCxnSpPr>
            <p:spPr>
              <a:xfrm flipV="1">
                <a:off x="402153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3" name="直接连接符 432"/>
              <p:cNvCxnSpPr/>
              <p:nvPr/>
            </p:nvCxnSpPr>
            <p:spPr>
              <a:xfrm flipV="1">
                <a:off x="421053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直接连接符 433"/>
              <p:cNvCxnSpPr/>
              <p:nvPr/>
            </p:nvCxnSpPr>
            <p:spPr>
              <a:xfrm flipV="1">
                <a:off x="440112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直接连接符 434"/>
              <p:cNvCxnSpPr/>
              <p:nvPr/>
            </p:nvCxnSpPr>
            <p:spPr>
              <a:xfrm flipV="1">
                <a:off x="4591710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直接连接符 435"/>
              <p:cNvCxnSpPr/>
              <p:nvPr/>
            </p:nvCxnSpPr>
            <p:spPr>
              <a:xfrm flipV="1">
                <a:off x="5206360" y="2482903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直接连接符 436"/>
              <p:cNvCxnSpPr/>
              <p:nvPr/>
            </p:nvCxnSpPr>
            <p:spPr>
              <a:xfrm flipV="1">
                <a:off x="5031653" y="2657607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直接连接符 437"/>
              <p:cNvCxnSpPr/>
              <p:nvPr/>
            </p:nvCxnSpPr>
            <p:spPr>
              <a:xfrm flipV="1">
                <a:off x="4969711" y="2719548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直接连接符 438"/>
              <p:cNvCxnSpPr/>
              <p:nvPr/>
            </p:nvCxnSpPr>
            <p:spPr>
              <a:xfrm flipV="1">
                <a:off x="4904594" y="2787841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0" name="直接连接符 439"/>
              <p:cNvCxnSpPr/>
              <p:nvPr/>
            </p:nvCxnSpPr>
            <p:spPr>
              <a:xfrm flipV="1">
                <a:off x="4841064" y="2845016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1" name="直接连接符 440"/>
              <p:cNvCxnSpPr/>
              <p:nvPr/>
            </p:nvCxnSpPr>
            <p:spPr>
              <a:xfrm flipV="1">
                <a:off x="4779122" y="291013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2" name="直接连接符 441"/>
              <p:cNvCxnSpPr/>
              <p:nvPr/>
            </p:nvCxnSpPr>
            <p:spPr>
              <a:xfrm flipV="1">
                <a:off x="4721946" y="2959368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直接连接符 442"/>
              <p:cNvCxnSpPr/>
              <p:nvPr/>
            </p:nvCxnSpPr>
            <p:spPr>
              <a:xfrm flipV="1">
                <a:off x="4658416" y="3035603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4" name="直接连接符 443"/>
              <p:cNvCxnSpPr/>
              <p:nvPr/>
            </p:nvCxnSpPr>
            <p:spPr>
              <a:xfrm>
                <a:off x="2696937" y="3088014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直接连接符 444"/>
              <p:cNvCxnSpPr/>
              <p:nvPr/>
            </p:nvCxnSpPr>
            <p:spPr>
              <a:xfrm>
                <a:off x="3306822" y="247496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6" name="直接连接符 445"/>
              <p:cNvCxnSpPr/>
              <p:nvPr/>
            </p:nvCxnSpPr>
            <p:spPr>
              <a:xfrm>
                <a:off x="2752525" y="302766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7" name="直接连接符 446"/>
              <p:cNvCxnSpPr/>
              <p:nvPr/>
            </p:nvCxnSpPr>
            <p:spPr>
              <a:xfrm>
                <a:off x="2816055" y="2965721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8" name="直接连接符 447"/>
              <p:cNvCxnSpPr/>
              <p:nvPr/>
            </p:nvCxnSpPr>
            <p:spPr>
              <a:xfrm>
                <a:off x="2876408" y="2903781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9" name="直接连接符 448"/>
              <p:cNvCxnSpPr/>
              <p:nvPr/>
            </p:nvCxnSpPr>
            <p:spPr>
              <a:xfrm>
                <a:off x="2936761" y="2843429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0" name="直接连接符 449"/>
              <p:cNvCxnSpPr/>
              <p:nvPr/>
            </p:nvCxnSpPr>
            <p:spPr>
              <a:xfrm>
                <a:off x="2993938" y="2781488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1" name="直接连接符 450"/>
              <p:cNvCxnSpPr/>
              <p:nvPr/>
            </p:nvCxnSpPr>
            <p:spPr>
              <a:xfrm>
                <a:off x="3063821" y="2719548"/>
                <a:ext cx="189795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2" name="直接连接符 451"/>
              <p:cNvCxnSpPr/>
              <p:nvPr/>
            </p:nvCxnSpPr>
            <p:spPr>
              <a:xfrm>
                <a:off x="3116233" y="2659195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3" name="直接连接符 452"/>
              <p:cNvCxnSpPr/>
              <p:nvPr/>
            </p:nvCxnSpPr>
            <p:spPr>
              <a:xfrm>
                <a:off x="3178174" y="2597254"/>
                <a:ext cx="189795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4" name="直接连接符 453"/>
              <p:cNvCxnSpPr/>
              <p:nvPr/>
            </p:nvCxnSpPr>
            <p:spPr>
              <a:xfrm>
                <a:off x="3238527" y="253690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5" name="直接连接符 454"/>
              <p:cNvCxnSpPr/>
              <p:nvPr/>
            </p:nvCxnSpPr>
            <p:spPr>
              <a:xfrm flipV="1">
                <a:off x="5088830" y="2605196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6" name="直接连接符 455"/>
              <p:cNvCxnSpPr/>
              <p:nvPr/>
            </p:nvCxnSpPr>
            <p:spPr>
              <a:xfrm flipV="1">
                <a:off x="5146007" y="2543255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7" name="组合 456"/>
            <p:cNvGrpSpPr/>
            <p:nvPr/>
          </p:nvGrpSpPr>
          <p:grpSpPr bwMode="auto">
            <a:xfrm>
              <a:off x="8912" y="2689"/>
              <a:ext cx="3958" cy="1270"/>
              <a:chOff x="2692172" y="2474962"/>
              <a:chExt cx="2514188" cy="806815"/>
            </a:xfrm>
            <a:solidFill>
              <a:srgbClr val="FFFFFF">
                <a:alpha val="80000"/>
              </a:srgbClr>
            </a:solidFill>
          </p:grpSpPr>
          <p:sp>
            <p:nvSpPr>
              <p:cNvPr id="458" name="立方体 457"/>
              <p:cNvSpPr/>
              <p:nvPr/>
            </p:nvSpPr>
            <p:spPr>
              <a:xfrm>
                <a:off x="2692172" y="2474962"/>
                <a:ext cx="2512599" cy="806815"/>
              </a:xfrm>
              <a:prstGeom prst="cube">
                <a:avLst>
                  <a:gd name="adj" fmla="val 761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459" name="直接连接符 458"/>
              <p:cNvCxnSpPr/>
              <p:nvPr/>
            </p:nvCxnSpPr>
            <p:spPr>
              <a:xfrm flipV="1">
                <a:off x="2693761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0" name="直接连接符 459"/>
              <p:cNvCxnSpPr/>
              <p:nvPr/>
            </p:nvCxnSpPr>
            <p:spPr>
              <a:xfrm flipV="1">
                <a:off x="4586946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1" name="直接连接符 460"/>
              <p:cNvCxnSpPr/>
              <p:nvPr/>
            </p:nvCxnSpPr>
            <p:spPr>
              <a:xfrm flipV="1">
                <a:off x="4397944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2" name="直接连接符 461"/>
              <p:cNvCxnSpPr/>
              <p:nvPr/>
            </p:nvCxnSpPr>
            <p:spPr>
              <a:xfrm flipV="1">
                <a:off x="4208944" y="2474962"/>
                <a:ext cx="611473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3" name="直接连接符 462"/>
              <p:cNvCxnSpPr/>
              <p:nvPr/>
            </p:nvCxnSpPr>
            <p:spPr>
              <a:xfrm flipV="1">
                <a:off x="4019943" y="2474962"/>
                <a:ext cx="611474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4" name="直接连接符 463"/>
              <p:cNvCxnSpPr/>
              <p:nvPr/>
            </p:nvCxnSpPr>
            <p:spPr>
              <a:xfrm flipV="1">
                <a:off x="3829353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5" name="直接连接符 464"/>
              <p:cNvCxnSpPr/>
              <p:nvPr/>
            </p:nvCxnSpPr>
            <p:spPr>
              <a:xfrm flipV="1">
                <a:off x="3640353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6" name="直接连接符 465"/>
              <p:cNvCxnSpPr/>
              <p:nvPr/>
            </p:nvCxnSpPr>
            <p:spPr>
              <a:xfrm flipV="1">
                <a:off x="3451352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7" name="直接连接符 466"/>
              <p:cNvCxnSpPr/>
              <p:nvPr/>
            </p:nvCxnSpPr>
            <p:spPr>
              <a:xfrm flipV="1">
                <a:off x="3262351" y="2474962"/>
                <a:ext cx="611473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8" name="直接连接符 467"/>
              <p:cNvCxnSpPr/>
              <p:nvPr/>
            </p:nvCxnSpPr>
            <p:spPr>
              <a:xfrm flipV="1">
                <a:off x="3071762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9" name="直接连接符 468"/>
              <p:cNvCxnSpPr/>
              <p:nvPr/>
            </p:nvCxnSpPr>
            <p:spPr>
              <a:xfrm flipV="1">
                <a:off x="2882761" y="2474962"/>
                <a:ext cx="613062" cy="614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0" name="直接连接符 469"/>
              <p:cNvCxnSpPr/>
              <p:nvPr/>
            </p:nvCxnSpPr>
            <p:spPr>
              <a:xfrm flipV="1">
                <a:off x="269217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直接连接符 470"/>
              <p:cNvCxnSpPr/>
              <p:nvPr/>
            </p:nvCxnSpPr>
            <p:spPr>
              <a:xfrm flipV="1">
                <a:off x="288276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2" name="直接连接符 471"/>
              <p:cNvCxnSpPr/>
              <p:nvPr/>
            </p:nvCxnSpPr>
            <p:spPr>
              <a:xfrm flipV="1">
                <a:off x="307176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3" name="直接连接符 472"/>
              <p:cNvCxnSpPr/>
              <p:nvPr/>
            </p:nvCxnSpPr>
            <p:spPr>
              <a:xfrm flipV="1">
                <a:off x="326235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4" name="直接连接符 473"/>
              <p:cNvCxnSpPr/>
              <p:nvPr/>
            </p:nvCxnSpPr>
            <p:spPr>
              <a:xfrm flipV="1">
                <a:off x="345135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5" name="直接连接符 474"/>
              <p:cNvCxnSpPr/>
              <p:nvPr/>
            </p:nvCxnSpPr>
            <p:spPr>
              <a:xfrm flipV="1">
                <a:off x="364194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6" name="直接连接符 475"/>
              <p:cNvCxnSpPr/>
              <p:nvPr/>
            </p:nvCxnSpPr>
            <p:spPr>
              <a:xfrm flipV="1">
                <a:off x="383094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7" name="直接连接符 476"/>
              <p:cNvCxnSpPr/>
              <p:nvPr/>
            </p:nvCxnSpPr>
            <p:spPr>
              <a:xfrm flipV="1">
                <a:off x="402153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8" name="直接连接符 477"/>
              <p:cNvCxnSpPr/>
              <p:nvPr/>
            </p:nvCxnSpPr>
            <p:spPr>
              <a:xfrm flipV="1">
                <a:off x="4210532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9" name="直接连接符 478"/>
              <p:cNvCxnSpPr/>
              <p:nvPr/>
            </p:nvCxnSpPr>
            <p:spPr>
              <a:xfrm flipV="1">
                <a:off x="4401121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0" name="直接连接符 479"/>
              <p:cNvCxnSpPr/>
              <p:nvPr/>
            </p:nvCxnSpPr>
            <p:spPr>
              <a:xfrm flipV="1">
                <a:off x="4591710" y="308801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1" name="直接连接符 480"/>
              <p:cNvCxnSpPr/>
              <p:nvPr/>
            </p:nvCxnSpPr>
            <p:spPr>
              <a:xfrm flipV="1">
                <a:off x="5206360" y="2482903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" name="直接连接符 481"/>
              <p:cNvCxnSpPr/>
              <p:nvPr/>
            </p:nvCxnSpPr>
            <p:spPr>
              <a:xfrm flipV="1">
                <a:off x="5031653" y="2657607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3" name="直接连接符 482"/>
              <p:cNvCxnSpPr/>
              <p:nvPr/>
            </p:nvCxnSpPr>
            <p:spPr>
              <a:xfrm flipV="1">
                <a:off x="4969711" y="2719548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4" name="直接连接符 483"/>
              <p:cNvCxnSpPr/>
              <p:nvPr/>
            </p:nvCxnSpPr>
            <p:spPr>
              <a:xfrm flipV="1">
                <a:off x="4904594" y="2787841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直接连接符 484"/>
              <p:cNvCxnSpPr/>
              <p:nvPr/>
            </p:nvCxnSpPr>
            <p:spPr>
              <a:xfrm flipV="1">
                <a:off x="4841064" y="2845016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6" name="直接连接符 485"/>
              <p:cNvCxnSpPr/>
              <p:nvPr/>
            </p:nvCxnSpPr>
            <p:spPr>
              <a:xfrm flipV="1">
                <a:off x="4779122" y="2910134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直接连接符 486"/>
              <p:cNvCxnSpPr/>
              <p:nvPr/>
            </p:nvCxnSpPr>
            <p:spPr>
              <a:xfrm flipV="1">
                <a:off x="4721946" y="2959368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直接连接符 487"/>
              <p:cNvCxnSpPr/>
              <p:nvPr/>
            </p:nvCxnSpPr>
            <p:spPr>
              <a:xfrm flipV="1">
                <a:off x="4658416" y="3035603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9" name="直接连接符 488"/>
              <p:cNvCxnSpPr/>
              <p:nvPr/>
            </p:nvCxnSpPr>
            <p:spPr>
              <a:xfrm>
                <a:off x="2696937" y="3088014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0" name="直接连接符 489"/>
              <p:cNvCxnSpPr/>
              <p:nvPr/>
            </p:nvCxnSpPr>
            <p:spPr>
              <a:xfrm>
                <a:off x="3306822" y="247496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1" name="直接连接符 490"/>
              <p:cNvCxnSpPr/>
              <p:nvPr/>
            </p:nvCxnSpPr>
            <p:spPr>
              <a:xfrm>
                <a:off x="2752525" y="302766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2" name="直接连接符 491"/>
              <p:cNvCxnSpPr/>
              <p:nvPr/>
            </p:nvCxnSpPr>
            <p:spPr>
              <a:xfrm>
                <a:off x="2816055" y="2965721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直接连接符 492"/>
              <p:cNvCxnSpPr/>
              <p:nvPr/>
            </p:nvCxnSpPr>
            <p:spPr>
              <a:xfrm>
                <a:off x="2876408" y="2903781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" name="直接连接符 493"/>
              <p:cNvCxnSpPr/>
              <p:nvPr/>
            </p:nvCxnSpPr>
            <p:spPr>
              <a:xfrm>
                <a:off x="2936761" y="2843429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直接连接符 494"/>
              <p:cNvCxnSpPr/>
              <p:nvPr/>
            </p:nvCxnSpPr>
            <p:spPr>
              <a:xfrm>
                <a:off x="2993938" y="2781488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直接连接符 495"/>
              <p:cNvCxnSpPr/>
              <p:nvPr/>
            </p:nvCxnSpPr>
            <p:spPr>
              <a:xfrm>
                <a:off x="3063821" y="2719548"/>
                <a:ext cx="189795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" name="直接连接符 496"/>
              <p:cNvCxnSpPr/>
              <p:nvPr/>
            </p:nvCxnSpPr>
            <p:spPr>
              <a:xfrm>
                <a:off x="3116233" y="2659195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" name="直接连接符 497"/>
              <p:cNvCxnSpPr/>
              <p:nvPr/>
            </p:nvCxnSpPr>
            <p:spPr>
              <a:xfrm>
                <a:off x="3178174" y="2597254"/>
                <a:ext cx="189795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" name="直接连接符 498"/>
              <p:cNvCxnSpPr/>
              <p:nvPr/>
            </p:nvCxnSpPr>
            <p:spPr>
              <a:xfrm>
                <a:off x="3238527" y="2536902"/>
                <a:ext cx="1899538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" name="直接连接符 499"/>
              <p:cNvCxnSpPr/>
              <p:nvPr/>
            </p:nvCxnSpPr>
            <p:spPr>
              <a:xfrm flipV="1">
                <a:off x="5088830" y="2605196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直接连接符 500"/>
              <p:cNvCxnSpPr/>
              <p:nvPr/>
            </p:nvCxnSpPr>
            <p:spPr>
              <a:xfrm flipV="1">
                <a:off x="5146007" y="2543255"/>
                <a:ext cx="0" cy="184233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矩形 9"/>
          <p:cNvSpPr/>
          <p:nvPr/>
        </p:nvSpPr>
        <p:spPr>
          <a:xfrm>
            <a:off x="5668645" y="2329180"/>
            <a:ext cx="1885315" cy="1868805"/>
          </a:xfrm>
          <a:prstGeom prst="rect">
            <a:avLst/>
          </a:prstGeom>
          <a:solidFill>
            <a:srgbClr val="FF898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任意多边形: 形状 968"/>
          <p:cNvSpPr/>
          <p:nvPr/>
        </p:nvSpPr>
        <p:spPr>
          <a:xfrm>
            <a:off x="5678805" y="1703070"/>
            <a:ext cx="2489200" cy="610235"/>
          </a:xfrm>
          <a:custGeom>
            <a:avLst/>
            <a:gdLst>
              <a:gd name="connsiteX0" fmla="*/ 614680 w 2489200"/>
              <a:gd name="connsiteY0" fmla="*/ 5080 h 619760"/>
              <a:gd name="connsiteX1" fmla="*/ 2489200 w 2489200"/>
              <a:gd name="connsiteY1" fmla="*/ 0 h 619760"/>
              <a:gd name="connsiteX2" fmla="*/ 1869440 w 2489200"/>
              <a:gd name="connsiteY2" fmla="*/ 619760 h 619760"/>
              <a:gd name="connsiteX3" fmla="*/ 0 w 2489200"/>
              <a:gd name="connsiteY3" fmla="*/ 619760 h 619760"/>
              <a:gd name="connsiteX4" fmla="*/ 614680 w 2489200"/>
              <a:gd name="connsiteY4" fmla="*/ 5080 h 61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9200" h="619760">
                <a:moveTo>
                  <a:pt x="614680" y="5080"/>
                </a:moveTo>
                <a:lnTo>
                  <a:pt x="2489200" y="0"/>
                </a:lnTo>
                <a:lnTo>
                  <a:pt x="1869440" y="619760"/>
                </a:lnTo>
                <a:lnTo>
                  <a:pt x="0" y="619760"/>
                </a:lnTo>
                <a:lnTo>
                  <a:pt x="614680" y="5080"/>
                </a:lnTo>
                <a:close/>
              </a:path>
            </a:pathLst>
          </a:custGeom>
          <a:solidFill>
            <a:srgbClr val="FF898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任意多边形: 形状 969"/>
          <p:cNvSpPr/>
          <p:nvPr/>
        </p:nvSpPr>
        <p:spPr>
          <a:xfrm>
            <a:off x="7554595" y="1707198"/>
            <a:ext cx="614363" cy="2500312"/>
          </a:xfrm>
          <a:custGeom>
            <a:avLst/>
            <a:gdLst>
              <a:gd name="connsiteX0" fmla="*/ 0 w 614680"/>
              <a:gd name="connsiteY0" fmla="*/ 629920 h 2499360"/>
              <a:gd name="connsiteX1" fmla="*/ 0 w 614680"/>
              <a:gd name="connsiteY1" fmla="*/ 2499360 h 2499360"/>
              <a:gd name="connsiteX2" fmla="*/ 614680 w 614680"/>
              <a:gd name="connsiteY2" fmla="*/ 1884680 h 2499360"/>
              <a:gd name="connsiteX3" fmla="*/ 614680 w 614680"/>
              <a:gd name="connsiteY3" fmla="*/ 0 h 2499360"/>
              <a:gd name="connsiteX4" fmla="*/ 0 w 614680"/>
              <a:gd name="connsiteY4" fmla="*/ 629920 h 249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680" h="2499360">
                <a:moveTo>
                  <a:pt x="0" y="629920"/>
                </a:moveTo>
                <a:lnTo>
                  <a:pt x="0" y="2499360"/>
                </a:lnTo>
                <a:lnTo>
                  <a:pt x="614680" y="1884680"/>
                </a:lnTo>
                <a:lnTo>
                  <a:pt x="614680" y="0"/>
                </a:lnTo>
                <a:lnTo>
                  <a:pt x="0" y="629920"/>
                </a:lnTo>
                <a:close/>
              </a:path>
            </a:pathLst>
          </a:custGeom>
          <a:solidFill>
            <a:srgbClr val="FF898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67360" y="1113155"/>
            <a:ext cx="4788535" cy="152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想一想，这些小正方体会有几个面是红色的？如果根据涂色的情况给这些小正方体分类，你会分成几类？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aphicFrame>
        <p:nvGraphicFramePr>
          <p:cNvPr id="17" name="表格 16"/>
          <p:cNvGraphicFramePr/>
          <p:nvPr>
            <p:custDataLst>
              <p:tags r:id="rId1"/>
            </p:custDataLst>
          </p:nvPr>
        </p:nvGraphicFramePr>
        <p:xfrm>
          <a:off x="539750" y="2788285"/>
          <a:ext cx="4752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000"/>
                <a:gridCol w="900000"/>
                <a:gridCol w="900000"/>
                <a:gridCol w="900000"/>
                <a:gridCol w="900000"/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涂色情况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solidFill>
                        <a:srgbClr val="AB8B67"/>
                      </a:solidFill>
                      <a:prstDash val="solid"/>
                    </a:lnR>
                    <a:lnT w="28575">
                      <a:solidFill>
                        <a:srgbClr val="AB8B67"/>
                      </a:solidFill>
                      <a:prstDash val="solid"/>
                    </a:lnT>
                    <a:lnB w="12700" cmpd="sng">
                      <a:solidFill>
                        <a:srgbClr val="AB8B67"/>
                      </a:solidFill>
                      <a:prstDash val="solid"/>
                    </a:lnB>
                    <a:solidFill>
                      <a:srgbClr val="DFE0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三面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B8B67"/>
                      </a:solidFill>
                      <a:prstDash val="solid"/>
                    </a:lnL>
                    <a:lnR w="12700" cmpd="sng">
                      <a:solidFill>
                        <a:srgbClr val="AB8B67"/>
                      </a:solidFill>
                      <a:prstDash val="solid"/>
                    </a:lnR>
                    <a:lnT w="28575">
                      <a:solidFill>
                        <a:srgbClr val="AB8B67"/>
                      </a:solidFill>
                      <a:prstDash val="solid"/>
                    </a:lnT>
                    <a:lnB w="12700" cmpd="sng">
                      <a:solidFill>
                        <a:srgbClr val="AB8B67"/>
                      </a:solidFill>
                      <a:prstDash val="solid"/>
                    </a:lnB>
                    <a:solidFill>
                      <a:srgbClr val="DFE0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两面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B8B67"/>
                      </a:solidFill>
                      <a:prstDash val="solid"/>
                    </a:lnL>
                    <a:lnR w="12700" cmpd="sng">
                      <a:solidFill>
                        <a:srgbClr val="AB8B67"/>
                      </a:solidFill>
                      <a:prstDash val="solid"/>
                    </a:lnR>
                    <a:lnT w="28575">
                      <a:solidFill>
                        <a:srgbClr val="AB8B67"/>
                      </a:solidFill>
                      <a:prstDash val="solid"/>
                    </a:lnT>
                    <a:lnB w="12700" cmpd="sng">
                      <a:solidFill>
                        <a:srgbClr val="AB8B67"/>
                      </a:solidFill>
                      <a:prstDash val="solid"/>
                    </a:lnB>
                    <a:solidFill>
                      <a:srgbClr val="DFE0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一面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B8B67"/>
                      </a:solidFill>
                      <a:prstDash val="solid"/>
                    </a:lnL>
                    <a:lnR w="12700" cmpd="sng">
                      <a:solidFill>
                        <a:srgbClr val="AB8B67"/>
                      </a:solidFill>
                      <a:prstDash val="solid"/>
                    </a:lnR>
                    <a:lnT w="28575">
                      <a:solidFill>
                        <a:srgbClr val="AB8B67"/>
                      </a:solidFill>
                      <a:prstDash val="solid"/>
                    </a:lnT>
                    <a:lnB w="12700" cmpd="sng">
                      <a:solidFill>
                        <a:srgbClr val="AB8B67"/>
                      </a:solidFill>
                      <a:prstDash val="solid"/>
                    </a:lnB>
                    <a:solidFill>
                      <a:srgbClr val="DFE0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没有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B8B67"/>
                      </a:solidFill>
                      <a:prstDash val="solid"/>
                    </a:lnL>
                    <a:lnR>
                      <a:noFill/>
                    </a:lnR>
                    <a:lnT w="28575">
                      <a:solidFill>
                        <a:srgbClr val="AB8B67"/>
                      </a:solidFill>
                      <a:prstDash val="solid"/>
                    </a:lnT>
                    <a:lnB w="12700" cmpd="sng">
                      <a:solidFill>
                        <a:srgbClr val="AB8B67"/>
                      </a:solidFill>
                      <a:prstDash val="solid"/>
                    </a:lnB>
                    <a:solidFill>
                      <a:srgbClr val="DFE0DF"/>
                    </a:solidFill>
                  </a:tcPr>
                </a:tc>
              </a:tr>
            </a:tbl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450215" y="3691890"/>
            <a:ext cx="563753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每一类小正方体分别有多少个呢？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请你来数一数，有什么感觉？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aphicFrame>
        <p:nvGraphicFramePr>
          <p:cNvPr id="23" name="表格 22"/>
          <p:cNvGraphicFramePr/>
          <p:nvPr>
            <p:custDataLst>
              <p:tags r:id="rId2"/>
            </p:custDataLst>
          </p:nvPr>
        </p:nvGraphicFramePr>
        <p:xfrm>
          <a:off x="539750" y="3174365"/>
          <a:ext cx="4752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000"/>
                <a:gridCol w="900000"/>
                <a:gridCol w="900000"/>
                <a:gridCol w="900000"/>
                <a:gridCol w="900000"/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个数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solidFill>
                        <a:srgbClr val="AB8B67"/>
                      </a:solidFill>
                      <a:prstDash val="solid"/>
                    </a:lnR>
                    <a:lnT w="12700" cmpd="sng">
                      <a:solidFill>
                        <a:srgbClr val="AB8B67"/>
                      </a:solidFill>
                      <a:prstDash val="solid"/>
                    </a:lnT>
                    <a:lnB w="28575">
                      <a:solidFill>
                        <a:srgbClr val="AB8B6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B8B67"/>
                      </a:solidFill>
                      <a:prstDash val="solid"/>
                    </a:lnL>
                    <a:lnR w="12700" cmpd="sng">
                      <a:solidFill>
                        <a:srgbClr val="AB8B67"/>
                      </a:solidFill>
                      <a:prstDash val="solid"/>
                    </a:lnR>
                    <a:lnT w="12700" cmpd="sng">
                      <a:solidFill>
                        <a:srgbClr val="AB8B67"/>
                      </a:solidFill>
                      <a:prstDash val="solid"/>
                    </a:lnT>
                    <a:lnB w="28575">
                      <a:solidFill>
                        <a:srgbClr val="AB8B6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B8B67"/>
                      </a:solidFill>
                      <a:prstDash val="solid"/>
                    </a:lnL>
                    <a:lnR w="12700" cmpd="sng">
                      <a:solidFill>
                        <a:srgbClr val="AB8B67"/>
                      </a:solidFill>
                      <a:prstDash val="solid"/>
                    </a:lnR>
                    <a:lnT w="12700" cmpd="sng">
                      <a:solidFill>
                        <a:srgbClr val="AB8B67"/>
                      </a:solidFill>
                      <a:prstDash val="solid"/>
                    </a:lnT>
                    <a:lnB w="28575">
                      <a:solidFill>
                        <a:srgbClr val="AB8B6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B8B67"/>
                      </a:solidFill>
                      <a:prstDash val="solid"/>
                    </a:lnL>
                    <a:lnR w="12700" cmpd="sng">
                      <a:solidFill>
                        <a:srgbClr val="AB8B67"/>
                      </a:solidFill>
                      <a:prstDash val="solid"/>
                    </a:lnR>
                    <a:lnT w="12700" cmpd="sng">
                      <a:solidFill>
                        <a:srgbClr val="AB8B67"/>
                      </a:solidFill>
                      <a:prstDash val="solid"/>
                    </a:lnT>
                    <a:lnB w="28575">
                      <a:solidFill>
                        <a:srgbClr val="AB8B6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AB8B67"/>
                      </a:solidFill>
                      <a:prstDash val="solid"/>
                    </a:lnL>
                    <a:lnR>
                      <a:noFill/>
                    </a:lnR>
                    <a:lnT w="12700" cmpd="sng">
                      <a:solidFill>
                        <a:srgbClr val="AB8B67"/>
                      </a:solidFill>
                      <a:prstDash val="solid"/>
                    </a:lnT>
                    <a:lnB w="28575">
                      <a:solidFill>
                        <a:srgbClr val="AB8B6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0" grpId="0" bldLvl="0" animBg="1"/>
      <p:bldP spid="10" grpId="1" animBg="1"/>
      <p:bldP spid="16" grpId="0"/>
      <p:bldP spid="16" grpId="1"/>
      <p:bldP spid="22" grpId="0"/>
      <p:bldP spid="2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7" name="组合 4"/>
          <p:cNvGrpSpPr/>
          <p:nvPr/>
        </p:nvGrpSpPr>
        <p:grpSpPr bwMode="auto">
          <a:xfrm>
            <a:off x="171449" y="85877"/>
            <a:ext cx="6195060" cy="640563"/>
            <a:chOff x="595151" y="83976"/>
            <a:chExt cx="6195648" cy="640800"/>
          </a:xfrm>
        </p:grpSpPr>
        <p:pic>
          <p:nvPicPr>
            <p:cNvPr id="15368" name="图片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151" y="83976"/>
              <a:ext cx="5490096" cy="64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9" name="矩形 1"/>
            <p:cNvSpPr>
              <a:spLocks noChangeArrowheads="1"/>
            </p:cNvSpPr>
            <p:nvPr/>
          </p:nvSpPr>
          <p:spPr bwMode="auto">
            <a:xfrm>
              <a:off x="962851" y="91599"/>
              <a:ext cx="5827948" cy="583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二、探究活动，寻找规律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9115" y="692150"/>
            <a:ext cx="369379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1.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合作探究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4" name="图片 3" descr="1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450" y="1779905"/>
            <a:ext cx="6751320" cy="2159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7405" y="1198880"/>
            <a:ext cx="7974965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让我们从最简单的图形开始，看看你们有什么发现。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7405" y="4011930"/>
            <a:ext cx="797496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请每个小组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人相互合作，完成以下任务。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45" y="596900"/>
            <a:ext cx="9386570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）找一找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各类小正方体在正方体的什么位置？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）数一数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各类小正方体有多少块？填入表中。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）想一想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各类小正方体的个数变化有什么规律？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为什么？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4810" y="2211705"/>
          <a:ext cx="8446855" cy="3346450"/>
        </p:xfrm>
        <a:graphic>
          <a:graphicData uri="http://schemas.openxmlformats.org/drawingml/2006/table">
            <a:tbl>
              <a:tblPr firstRow="1" firstCol="1" bandRow="1"/>
              <a:tblGrid>
                <a:gridCol w="490855"/>
                <a:gridCol w="1188000"/>
                <a:gridCol w="846000"/>
                <a:gridCol w="846000"/>
                <a:gridCol w="846000"/>
                <a:gridCol w="846000"/>
                <a:gridCol w="846000"/>
                <a:gridCol w="846000"/>
                <a:gridCol w="846000"/>
                <a:gridCol w="846000"/>
              </a:tblGrid>
              <a:tr h="396240"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序</a:t>
                      </a:r>
                      <a:endParaRPr lang="zh-CN" altLang="en-US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号</a:t>
                      </a:r>
                      <a:r>
                        <a:rPr lang="en-US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小正方</a:t>
                      </a:r>
                      <a:endParaRPr lang="zh-CN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体总个数</a:t>
                      </a:r>
                      <a:endParaRPr lang="zh-CN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三面涂色</a:t>
                      </a:r>
                      <a:endParaRPr lang="zh-CN" sz="2000" b="1" ker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两面涂色</a:t>
                      </a:r>
                      <a:endParaRPr lang="zh-CN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一面涂色</a:t>
                      </a:r>
                      <a:endParaRPr lang="zh-CN" sz="2000" b="1" ker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没有涂色</a:t>
                      </a:r>
                      <a:endParaRPr lang="zh-CN" sz="2000" b="1" ker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R w="2857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</a:tr>
              <a:tr h="648000">
                <a:tc vMerge="1">
                  <a:tcPr>
                    <a:lnL w="28575">
                      <a:solidFill>
                        <a:schemeClr val="tx1"/>
                      </a:solidFill>
                      <a:prstDash val="solid"/>
                    </a:lnL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/>
                        </a:rPr>
                        <a:t>①</a:t>
                      </a:r>
                      <a:endParaRPr lang="zh-CN" sz="20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7" marR="68577" marT="0" marB="0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/>
                        </a:rPr>
                        <a:t>②</a:t>
                      </a:r>
                      <a:endParaRPr lang="zh-CN" sz="20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7" marR="68577" marT="0" marB="0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/>
                        </a:rPr>
                        <a:t>③</a:t>
                      </a:r>
                      <a:endParaRPr lang="zh-CN" sz="20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7" marR="68577" marT="0" marB="0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4810" y="2332355"/>
          <a:ext cx="8446855" cy="2340240"/>
        </p:xfrm>
        <a:graphic>
          <a:graphicData uri="http://schemas.openxmlformats.org/drawingml/2006/table">
            <a:tbl>
              <a:tblPr firstRow="1" firstCol="1" bandRow="1"/>
              <a:tblGrid>
                <a:gridCol w="490855"/>
                <a:gridCol w="1188000"/>
                <a:gridCol w="846000"/>
                <a:gridCol w="846000"/>
                <a:gridCol w="846000"/>
                <a:gridCol w="846000"/>
                <a:gridCol w="846000"/>
                <a:gridCol w="846000"/>
                <a:gridCol w="846000"/>
                <a:gridCol w="846000"/>
              </a:tblGrid>
              <a:tr h="396240"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序</a:t>
                      </a:r>
                      <a:endParaRPr lang="zh-CN" altLang="en-US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号</a:t>
                      </a:r>
                      <a:r>
                        <a:rPr lang="en-US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小正方</a:t>
                      </a:r>
                      <a:endParaRPr lang="zh-CN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体总个数</a:t>
                      </a:r>
                      <a:endParaRPr lang="zh-CN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三面涂色</a:t>
                      </a:r>
                      <a:endParaRPr lang="zh-CN" sz="2000" b="1" ker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两面涂色</a:t>
                      </a:r>
                      <a:endParaRPr lang="zh-CN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一面涂色</a:t>
                      </a:r>
                      <a:endParaRPr lang="zh-CN" sz="2000" b="1" ker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没有涂色</a:t>
                      </a:r>
                      <a:endParaRPr lang="zh-CN" sz="2000" b="1" ker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R w="2857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</a:tr>
              <a:tr h="648000">
                <a:tc vMerge="1">
                  <a:tcPr>
                    <a:lnL w="28575">
                      <a:solidFill>
                        <a:schemeClr val="tx1"/>
                      </a:solidFill>
                      <a:prstDash val="solid"/>
                    </a:lnL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/>
                        </a:rPr>
                        <a:t>①</a:t>
                      </a:r>
                      <a:endParaRPr lang="zh-CN" sz="20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7" marR="68577" marT="0" marB="0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/>
                        </a:rPr>
                        <a:t>②</a:t>
                      </a:r>
                      <a:endParaRPr lang="zh-CN" sz="20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7" marR="68577" marT="0" marB="0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7D5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/>
                        </a:rPr>
                        <a:t>③</a:t>
                      </a:r>
                      <a:endParaRPr lang="zh-CN" sz="20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7" marR="68577" marT="0" marB="0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</a:tr>
            </a:tbl>
          </a:graphicData>
        </a:graphic>
      </p:graphicFrame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704850" y="3375025"/>
            <a:ext cx="158496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ctr" latinLnBrk="0" hangingPunct="1">
              <a:defRPr/>
            </a:pP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96595" y="3827145"/>
            <a:ext cx="160147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ctr" latinLnBrk="0">
              <a:defRPr/>
            </a:pP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3×3×3＝</a:t>
            </a:r>
            <a:r>
              <a:rPr lang="en-US" altLang="zh-CN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zh-CN" altLang="en-US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010535" y="3375025"/>
            <a:ext cx="67564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10535" y="3827145"/>
            <a:ext cx="67564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2030730" y="3375025"/>
            <a:ext cx="91948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顶点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2030730" y="3827145"/>
            <a:ext cx="91948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顶点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703445" y="3375025"/>
            <a:ext cx="66929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6445250" y="3375025"/>
            <a:ext cx="55245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8244205" y="3375025"/>
            <a:ext cx="41021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3556635" y="3827145"/>
            <a:ext cx="125730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棱中间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5248275" y="3827145"/>
            <a:ext cx="125730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面中间</a:t>
            </a:r>
            <a:endParaRPr lang="zh-CN" altLang="en-US" sz="2000" b="1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7108190" y="3827145"/>
            <a:ext cx="91948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中心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4565015" y="3827145"/>
            <a:ext cx="94615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8244205" y="3827145"/>
            <a:ext cx="41021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6445250" y="3827145"/>
            <a:ext cx="55245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728345" y="4239895"/>
            <a:ext cx="153797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ctr" latinLnBrk="0">
              <a:defRPr/>
            </a:pP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64</a:t>
            </a:r>
            <a:endParaRPr lang="zh-CN" altLang="en-US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3010535" y="4239895"/>
            <a:ext cx="67564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2030730" y="4239895"/>
            <a:ext cx="91948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顶点</a:t>
            </a:r>
            <a:endParaRPr lang="zh-CN" altLang="en-US" sz="2000" b="1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3557270" y="4239895"/>
            <a:ext cx="125730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棱中间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5248275" y="4239895"/>
            <a:ext cx="125730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面中间</a:t>
            </a:r>
            <a:endParaRPr lang="zh-CN" altLang="en-US" sz="2000" b="1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7108190" y="4239895"/>
            <a:ext cx="91948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中心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4" name="矩形 53"/>
          <p:cNvSpPr>
            <a:spLocks noChangeArrowheads="1"/>
          </p:cNvSpPr>
          <p:nvPr/>
        </p:nvSpPr>
        <p:spPr bwMode="auto">
          <a:xfrm>
            <a:off x="4565015" y="4239895"/>
            <a:ext cx="94615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en-US" altLang="zh-CN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6330950" y="4239895"/>
            <a:ext cx="78105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en-US" altLang="zh-CN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8244205" y="4239895"/>
            <a:ext cx="41021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矩形 58"/>
          <p:cNvSpPr>
            <a:spLocks noChangeArrowheads="1"/>
          </p:cNvSpPr>
          <p:nvPr/>
        </p:nvSpPr>
        <p:spPr bwMode="auto">
          <a:xfrm>
            <a:off x="3540760" y="3334385"/>
            <a:ext cx="125730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——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5232400" y="3334385"/>
            <a:ext cx="125730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——</a:t>
            </a:r>
            <a:endParaRPr lang="en-US" altLang="zh-CN" sz="2000" b="1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7092315" y="3334385"/>
            <a:ext cx="91948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——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3" name="图片 2" descr="1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05" y="518160"/>
            <a:ext cx="5421630" cy="17335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9090" y="267335"/>
            <a:ext cx="369379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2.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汇报交流。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218555" y="189230"/>
            <a:ext cx="3269615" cy="2715260"/>
            <a:chOff x="9115" y="-154"/>
            <a:chExt cx="5149" cy="4276"/>
          </a:xfrm>
        </p:grpSpPr>
        <p:pic>
          <p:nvPicPr>
            <p:cNvPr id="8" name="图片 7" descr="15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40000">
              <a:off x="9115" y="-154"/>
              <a:ext cx="5149" cy="4276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0260" y="552"/>
              <a:ext cx="3234" cy="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仔细观察，各类小正方体的个数变化有什么规律？</a:t>
              </a:r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1" grpId="0"/>
      <p:bldP spid="21" grpId="1"/>
      <p:bldP spid="23" grpId="0"/>
      <p:bldP spid="23" grpId="1"/>
      <p:bldP spid="25" grpId="0"/>
      <p:bldP spid="25" grpId="1"/>
      <p:bldP spid="27" grpId="0"/>
      <p:bldP spid="27" grpId="1"/>
      <p:bldP spid="29" grpId="0"/>
      <p:bldP spid="29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9" grpId="0"/>
      <p:bldP spid="59" grpId="1"/>
      <p:bldP spid="60" grpId="0"/>
      <p:bldP spid="60" grpId="1"/>
      <p:bldP spid="61" grpId="0"/>
      <p:bldP spid="6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640" y="3124200"/>
            <a:ext cx="1514475" cy="1104900"/>
          </a:xfrm>
          <a:prstGeom prst="rect">
            <a:avLst/>
          </a:prstGeom>
        </p:spPr>
      </p:pic>
      <p:pic>
        <p:nvPicPr>
          <p:cNvPr id="2" name="图片 1" descr="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765" y="2570480"/>
            <a:ext cx="2047875" cy="1647825"/>
          </a:xfrm>
          <a:prstGeom prst="rect">
            <a:avLst/>
          </a:prstGeom>
        </p:spPr>
      </p:pic>
      <p:grpSp>
        <p:nvGrpSpPr>
          <p:cNvPr id="231" name="组合 230"/>
          <p:cNvGrpSpPr/>
          <p:nvPr/>
        </p:nvGrpSpPr>
        <p:grpSpPr>
          <a:xfrm>
            <a:off x="6282690" y="2720975"/>
            <a:ext cx="1084580" cy="1083310"/>
            <a:chOff x="2609" y="2005"/>
            <a:chExt cx="1708" cy="1706"/>
          </a:xfrm>
        </p:grpSpPr>
        <p:sp>
          <p:nvSpPr>
            <p:cNvPr id="232" name="立方体 231"/>
            <p:cNvSpPr/>
            <p:nvPr/>
          </p:nvSpPr>
          <p:spPr>
            <a:xfrm>
              <a:off x="2818" y="2646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3" name="立方体 232"/>
            <p:cNvSpPr/>
            <p:nvPr/>
          </p:nvSpPr>
          <p:spPr>
            <a:xfrm>
              <a:off x="3465" y="2645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4" name="立方体 233"/>
            <p:cNvSpPr/>
            <p:nvPr/>
          </p:nvSpPr>
          <p:spPr>
            <a:xfrm>
              <a:off x="2609" y="2859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5" name="立方体 234"/>
            <p:cNvSpPr/>
            <p:nvPr/>
          </p:nvSpPr>
          <p:spPr>
            <a:xfrm>
              <a:off x="3251" y="2857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6" name="立方体 235"/>
            <p:cNvSpPr/>
            <p:nvPr/>
          </p:nvSpPr>
          <p:spPr>
            <a:xfrm>
              <a:off x="2823" y="2005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7" name="立方体 236"/>
            <p:cNvSpPr/>
            <p:nvPr/>
          </p:nvSpPr>
          <p:spPr>
            <a:xfrm>
              <a:off x="2610" y="2222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8" name="立方体 237"/>
            <p:cNvSpPr/>
            <p:nvPr/>
          </p:nvSpPr>
          <p:spPr>
            <a:xfrm>
              <a:off x="3461" y="2007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9" name="立方体 238"/>
            <p:cNvSpPr/>
            <p:nvPr/>
          </p:nvSpPr>
          <p:spPr>
            <a:xfrm>
              <a:off x="3248" y="2224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</p:grpSp>
      <p:pic>
        <p:nvPicPr>
          <p:cNvPr id="4" name="图片 3" descr="1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415" y="2702560"/>
            <a:ext cx="2047875" cy="1647825"/>
          </a:xfrm>
          <a:prstGeom prst="rect">
            <a:avLst/>
          </a:prstGeom>
        </p:spPr>
      </p:pic>
      <p:pic>
        <p:nvPicPr>
          <p:cNvPr id="5" name="图片 4" descr="169"/>
          <p:cNvPicPr>
            <a:picLocks noChangeAspect="1"/>
          </p:cNvPicPr>
          <p:nvPr/>
        </p:nvPicPr>
        <p:blipFill>
          <a:blip r:embed="rId4"/>
          <a:srcRect b="654"/>
          <a:stretch>
            <a:fillRect/>
          </a:stretch>
        </p:blipFill>
        <p:spPr>
          <a:xfrm>
            <a:off x="5733415" y="2162810"/>
            <a:ext cx="2181225" cy="965200"/>
          </a:xfrm>
          <a:prstGeom prst="rect">
            <a:avLst/>
          </a:prstGeom>
        </p:spPr>
      </p:pic>
      <p:sp>
        <p:nvSpPr>
          <p:cNvPr id="167" name="立方体 166"/>
          <p:cNvSpPr/>
          <p:nvPr/>
        </p:nvSpPr>
        <p:spPr>
          <a:xfrm>
            <a:off x="3640455" y="3260725"/>
            <a:ext cx="541020" cy="541655"/>
          </a:xfrm>
          <a:prstGeom prst="cub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30000"/>
              </a:lnSpc>
            </a:pPr>
            <a:endParaRPr lang="zh-CN" altLang="en-US"/>
          </a:p>
        </p:txBody>
      </p:sp>
      <p:pic>
        <p:nvPicPr>
          <p:cNvPr id="7" name="图片 6" descr="17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0545" y="3255010"/>
            <a:ext cx="1504950" cy="1095375"/>
          </a:xfrm>
          <a:prstGeom prst="rect">
            <a:avLst/>
          </a:prstGeom>
        </p:spPr>
      </p:pic>
      <p:pic>
        <p:nvPicPr>
          <p:cNvPr id="6" name="图片 5" descr="1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7370" y="2705735"/>
            <a:ext cx="1638300" cy="828675"/>
          </a:xfrm>
          <a:prstGeom prst="rect">
            <a:avLst/>
          </a:prstGeom>
        </p:spPr>
      </p:pic>
      <p:pic>
        <p:nvPicPr>
          <p:cNvPr id="9" name="图片 8" descr="17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685" y="3724275"/>
            <a:ext cx="1095375" cy="695325"/>
          </a:xfrm>
          <a:prstGeom prst="rect">
            <a:avLst/>
          </a:prstGeom>
        </p:spPr>
      </p:pic>
      <p:pic>
        <p:nvPicPr>
          <p:cNvPr id="10" name="图片 9" descr="17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035" y="3308350"/>
            <a:ext cx="1095375" cy="69532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15035" y="4371975"/>
            <a:ext cx="93662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204210" y="4371975"/>
            <a:ext cx="93662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083935" y="4371975"/>
            <a:ext cx="93662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131944 -0.240741 " pathEditMode="relative" rAng="0" ptsTypes="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25 -0.00296296 L 0.00104167 -0.277654 " pathEditMode="relative" rAng="0" ptsTypes="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0763889 -0.18642 " pathEditMode="relative" rAng="0" ptsTypes="">
                                      <p:cBhvr>
                                        <p:cTn id="14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0625 -0.346667 " pathEditMode="relative" rAng="0" ptsTypes="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25  E" pathEditMode="relative" ptsTypes="">
                                      <p:cBhvr>
                                        <p:cTn id="22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2120" y="988060"/>
            <a:ext cx="8281035" cy="977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照这样的规律，你们能猜想一下第④个、第⑤个大正方体中四类小正方体的个数情况吗?请将结果填在下表中。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7412" name="组合 6"/>
          <p:cNvGrpSpPr/>
          <p:nvPr/>
        </p:nvGrpSpPr>
        <p:grpSpPr bwMode="auto">
          <a:xfrm>
            <a:off x="107315" y="116357"/>
            <a:ext cx="5489575" cy="640563"/>
            <a:chOff x="682790" y="92869"/>
            <a:chExt cx="5490096" cy="640800"/>
          </a:xfrm>
        </p:grpSpPr>
        <p:pic>
          <p:nvPicPr>
            <p:cNvPr id="17413" name="图片 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790" y="92869"/>
              <a:ext cx="5490096" cy="64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4" name="矩形 1"/>
            <p:cNvSpPr>
              <a:spLocks noChangeArrowheads="1"/>
            </p:cNvSpPr>
            <p:nvPr/>
          </p:nvSpPr>
          <p:spPr bwMode="auto">
            <a:xfrm>
              <a:off x="1054419" y="99070"/>
              <a:ext cx="471635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三、大胆猜测，总结规律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015490" y="4170045"/>
            <a:ext cx="93662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④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489575" y="4170045"/>
            <a:ext cx="93662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⑤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7" name="图片 6" descr="1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785" y="2355850"/>
            <a:ext cx="1802130" cy="1796415"/>
          </a:xfrm>
          <a:prstGeom prst="rect">
            <a:avLst/>
          </a:prstGeom>
        </p:spPr>
      </p:pic>
      <p:pic>
        <p:nvPicPr>
          <p:cNvPr id="8" name="图片 7" descr="1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285" y="1995805"/>
            <a:ext cx="2167890" cy="21742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95605" y="2442845"/>
          <a:ext cx="8446855" cy="3478530"/>
        </p:xfrm>
        <a:graphic>
          <a:graphicData uri="http://schemas.openxmlformats.org/drawingml/2006/table">
            <a:tbl>
              <a:tblPr firstRow="1" firstCol="1" bandRow="1"/>
              <a:tblGrid>
                <a:gridCol w="490855"/>
                <a:gridCol w="1188000"/>
                <a:gridCol w="846000"/>
                <a:gridCol w="846000"/>
                <a:gridCol w="846000"/>
                <a:gridCol w="846000"/>
                <a:gridCol w="846000"/>
                <a:gridCol w="846000"/>
                <a:gridCol w="846000"/>
                <a:gridCol w="846000"/>
              </a:tblGrid>
              <a:tr h="396240"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序</a:t>
                      </a:r>
                      <a:endParaRPr lang="zh-CN" altLang="en-US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号</a:t>
                      </a:r>
                      <a:r>
                        <a:rPr lang="en-US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小正方</a:t>
                      </a:r>
                      <a:endParaRPr lang="zh-CN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体总个数</a:t>
                      </a:r>
                      <a:endParaRPr lang="zh-CN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三面涂色</a:t>
                      </a:r>
                      <a:endParaRPr lang="zh-CN" sz="2000" b="1" ker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两面涂色</a:t>
                      </a:r>
                      <a:endParaRPr lang="zh-CN" sz="2000" b="1" kern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一面涂色</a:t>
                      </a:r>
                      <a:endParaRPr lang="zh-CN" sz="2000" b="1" ker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没有涂色</a:t>
                      </a:r>
                      <a:endParaRPr lang="zh-CN" sz="2000" b="1" ker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cPr>
                    <a:lnR w="2857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</a:tcPr>
                </a:tc>
              </a:tr>
              <a:tr h="936000">
                <a:tc vMerge="1">
                  <a:tcPr>
                    <a:lnL w="28575">
                      <a:solidFill>
                        <a:schemeClr val="tx1"/>
                      </a:solidFill>
                      <a:prstDash val="solid"/>
                    </a:lnL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位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置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个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数</a:t>
                      </a:r>
                      <a:endParaRPr lang="zh-CN" sz="2000" b="0" ker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20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/>
                        </a:rPr>
                        <a:t>④</a:t>
                      </a:r>
                      <a:endParaRPr lang="en-US" altLang="zh-CN" sz="20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7" marR="68577" marT="0" marB="0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BF1E9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sz="20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/>
                          <a:sym typeface="+mn-ea"/>
                        </a:rPr>
                        <a:t>⑤</a:t>
                      </a:r>
                      <a:endParaRPr lang="zh-CN" sz="20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/>
                        <a:sym typeface="+mn-ea"/>
                      </a:endParaRPr>
                    </a:p>
                  </a:txBody>
                  <a:tcPr marL="68577" marR="68577" marT="0" marB="0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DAE7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solidFill>
                      <a:srgbClr val="DAE7D5"/>
                    </a:solidFill>
                  </a:tcPr>
                </a:tc>
              </a:tr>
            </a:tbl>
          </a:graphicData>
        </a:graphic>
      </p:graphicFrame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744855" y="3797300"/>
            <a:ext cx="151638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ctr" latinLnBrk="0">
              <a:defRPr/>
            </a:pP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125</a:t>
            </a:r>
            <a:endParaRPr lang="zh-CN" altLang="en-US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2082800" y="3797300"/>
            <a:ext cx="86868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顶点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3613785" y="3797300"/>
            <a:ext cx="118872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棱中间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5313045" y="3797300"/>
            <a:ext cx="118872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面中间</a:t>
            </a:r>
            <a:endParaRPr lang="zh-CN" altLang="en-US" sz="2000" b="1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7188200" y="3797300"/>
            <a:ext cx="86868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中心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5" name="矩形 64"/>
          <p:cNvSpPr>
            <a:spLocks noChangeArrowheads="1"/>
          </p:cNvSpPr>
          <p:nvPr/>
        </p:nvSpPr>
        <p:spPr bwMode="auto">
          <a:xfrm>
            <a:off x="4669155" y="3797300"/>
            <a:ext cx="81026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6" name="矩形 65"/>
          <p:cNvSpPr>
            <a:spLocks noChangeArrowheads="1"/>
          </p:cNvSpPr>
          <p:nvPr/>
        </p:nvSpPr>
        <p:spPr bwMode="auto">
          <a:xfrm>
            <a:off x="6383655" y="3797300"/>
            <a:ext cx="75311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54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8" name="矩形 67"/>
          <p:cNvSpPr>
            <a:spLocks noChangeArrowheads="1"/>
          </p:cNvSpPr>
          <p:nvPr/>
        </p:nvSpPr>
        <p:spPr bwMode="auto">
          <a:xfrm>
            <a:off x="673735" y="4233545"/>
            <a:ext cx="166624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ctr" latinLnBrk="0">
              <a:defRPr/>
            </a:pP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216</a:t>
            </a:r>
            <a:endParaRPr lang="zh-CN" altLang="en-US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0" name="矩形 69"/>
          <p:cNvSpPr>
            <a:spLocks noChangeArrowheads="1"/>
          </p:cNvSpPr>
          <p:nvPr/>
        </p:nvSpPr>
        <p:spPr bwMode="auto">
          <a:xfrm>
            <a:off x="2082800" y="4233545"/>
            <a:ext cx="86868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顶点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1" name="矩形 70"/>
          <p:cNvSpPr>
            <a:spLocks noChangeArrowheads="1"/>
          </p:cNvSpPr>
          <p:nvPr/>
        </p:nvSpPr>
        <p:spPr bwMode="auto">
          <a:xfrm>
            <a:off x="3613785" y="4233545"/>
            <a:ext cx="118872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棱中间</a:t>
            </a:r>
            <a:endParaRPr lang="zh-CN" altLang="en-US" sz="2000" b="1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2" name="矩形 71"/>
          <p:cNvSpPr>
            <a:spLocks noChangeArrowheads="1"/>
          </p:cNvSpPr>
          <p:nvPr/>
        </p:nvSpPr>
        <p:spPr bwMode="auto">
          <a:xfrm>
            <a:off x="5309235" y="4233545"/>
            <a:ext cx="118872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面中间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7188200" y="4233545"/>
            <a:ext cx="86868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中心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4660900" y="4233545"/>
            <a:ext cx="81026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endParaRPr lang="en-US" altLang="zh-CN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5" name="矩形 74"/>
          <p:cNvSpPr>
            <a:spLocks noChangeArrowheads="1"/>
          </p:cNvSpPr>
          <p:nvPr/>
        </p:nvSpPr>
        <p:spPr bwMode="auto">
          <a:xfrm>
            <a:off x="6380480" y="4233545"/>
            <a:ext cx="75311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  <a:endParaRPr lang="en-US" altLang="zh-CN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7" name="矩形 76"/>
          <p:cNvSpPr>
            <a:spLocks noChangeArrowheads="1"/>
          </p:cNvSpPr>
          <p:nvPr/>
        </p:nvSpPr>
        <p:spPr bwMode="auto">
          <a:xfrm>
            <a:off x="2931795" y="3797300"/>
            <a:ext cx="856615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8" name="矩形 77"/>
          <p:cNvSpPr>
            <a:spLocks noChangeArrowheads="1"/>
          </p:cNvSpPr>
          <p:nvPr/>
        </p:nvSpPr>
        <p:spPr bwMode="auto">
          <a:xfrm>
            <a:off x="2931795" y="4233545"/>
            <a:ext cx="856615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9" name="矩形 78"/>
          <p:cNvSpPr>
            <a:spLocks noChangeArrowheads="1"/>
          </p:cNvSpPr>
          <p:nvPr/>
        </p:nvSpPr>
        <p:spPr bwMode="auto">
          <a:xfrm>
            <a:off x="8032115" y="3797300"/>
            <a:ext cx="76327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en-US" altLang="zh-CN" sz="20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0" name="矩形 79"/>
          <p:cNvSpPr>
            <a:spLocks noChangeArrowheads="1"/>
          </p:cNvSpPr>
          <p:nvPr/>
        </p:nvSpPr>
        <p:spPr bwMode="auto">
          <a:xfrm>
            <a:off x="8035290" y="4233545"/>
            <a:ext cx="77597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64</a:t>
            </a:r>
            <a:endParaRPr lang="en-US" altLang="zh-CN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034540" y="2008505"/>
            <a:ext cx="93662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1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④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5508625" y="2008505"/>
            <a:ext cx="93662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1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⑤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87" name="图片 86" descr="1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835" y="589280"/>
            <a:ext cx="1501140" cy="1496060"/>
          </a:xfrm>
          <a:prstGeom prst="rect">
            <a:avLst/>
          </a:prstGeom>
        </p:spPr>
      </p:pic>
      <p:pic>
        <p:nvPicPr>
          <p:cNvPr id="88" name="图片 87" descr="1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335" y="290830"/>
            <a:ext cx="1806575" cy="1812290"/>
          </a:xfrm>
          <a:prstGeom prst="rect">
            <a:avLst/>
          </a:prstGeom>
        </p:spPr>
      </p:pic>
      <p:pic>
        <p:nvPicPr>
          <p:cNvPr id="89" name="图片 88" descr="1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1025" y="586105"/>
            <a:ext cx="1493520" cy="1489710"/>
          </a:xfrm>
          <a:prstGeom prst="rect">
            <a:avLst/>
          </a:prstGeom>
        </p:spPr>
      </p:pic>
      <p:pic>
        <p:nvPicPr>
          <p:cNvPr id="90" name="图片 89" descr="1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5415" y="271780"/>
            <a:ext cx="1819275" cy="1824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6" grpId="1"/>
      <p:bldP spid="58" grpId="0"/>
      <p:bldP spid="58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8" grpId="0"/>
      <p:bldP spid="68" grpId="1"/>
      <p:bldP spid="70" grpId="0"/>
      <p:bldP spid="70" grpId="1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1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6965" y="2870835"/>
            <a:ext cx="1468755" cy="1475105"/>
          </a:xfrm>
          <a:prstGeom prst="rect">
            <a:avLst/>
          </a:prstGeom>
        </p:spPr>
      </p:pic>
      <p:pic>
        <p:nvPicPr>
          <p:cNvPr id="5" name="图片 4" descr="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95" y="3815715"/>
            <a:ext cx="594360" cy="600075"/>
          </a:xfrm>
          <a:prstGeom prst="rect">
            <a:avLst/>
          </a:prstGeom>
        </p:spPr>
      </p:pic>
      <p:pic>
        <p:nvPicPr>
          <p:cNvPr id="4" name="图片 3" descr="17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920" y="3528060"/>
            <a:ext cx="889635" cy="889635"/>
          </a:xfrm>
          <a:prstGeom prst="rect">
            <a:avLst/>
          </a:prstGeom>
        </p:spPr>
      </p:pic>
      <p:pic>
        <p:nvPicPr>
          <p:cNvPr id="3" name="图片 2" descr="1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0820" y="3225165"/>
            <a:ext cx="1184910" cy="11906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7360" y="389255"/>
            <a:ext cx="561657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每类小正方体的个数有什么规律呢？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4375785" y="4374515"/>
            <a:ext cx="93662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1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④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6320155" y="4374515"/>
            <a:ext cx="93662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1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⑤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89" name="图片 88" descr="17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7995" y="2952115"/>
            <a:ext cx="1493520" cy="14897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60055" y="3175000"/>
            <a:ext cx="85407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······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52090" y="4392295"/>
            <a:ext cx="93662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1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③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71600" y="4392295"/>
            <a:ext cx="93662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1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②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7185" y="4392295"/>
            <a:ext cx="93662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1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①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3" name="图片 22" descr="18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95" y="995045"/>
            <a:ext cx="5013960" cy="1789430"/>
          </a:xfrm>
          <a:prstGeom prst="rect">
            <a:avLst/>
          </a:prstGeom>
        </p:spPr>
      </p:pic>
      <p:pic>
        <p:nvPicPr>
          <p:cNvPr id="28" name="图片 27" descr="18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8580" y="1656715"/>
            <a:ext cx="1164590" cy="1170940"/>
          </a:xfrm>
          <a:prstGeom prst="rect">
            <a:avLst/>
          </a:prstGeom>
        </p:spPr>
      </p:pic>
      <p:pic>
        <p:nvPicPr>
          <p:cNvPr id="26" name="图片 25" descr="18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3780" y="2870835"/>
            <a:ext cx="1783080" cy="1567180"/>
          </a:xfrm>
          <a:prstGeom prst="rect">
            <a:avLst/>
          </a:prstGeom>
        </p:spPr>
      </p:pic>
      <p:pic>
        <p:nvPicPr>
          <p:cNvPr id="30" name="图片 29" descr="182"/>
          <p:cNvPicPr>
            <a:picLocks noChangeAspect="1"/>
          </p:cNvPicPr>
          <p:nvPr/>
        </p:nvPicPr>
        <p:blipFill>
          <a:blip r:embed="rId9"/>
          <a:srcRect b="1173"/>
          <a:stretch>
            <a:fillRect/>
          </a:stretch>
        </p:blipFill>
        <p:spPr>
          <a:xfrm>
            <a:off x="6110605" y="920750"/>
            <a:ext cx="1786255" cy="6743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9795" y="690245"/>
            <a:ext cx="817562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三面涂色的小正方体都在大正方体的顶点的位置。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因为正方体有8个顶点，所以都有8个三面涂色的小正方体。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5105" y="701040"/>
            <a:ext cx="11855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4" name="图片 3" descr="1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1070" y="2233295"/>
            <a:ext cx="2181225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70585" y="561975"/>
            <a:ext cx="8175625" cy="1610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两面涂色的小正方体在大正方体棱上除去两端的位置，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因为正方体有12条棱，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所以有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[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（每条棱上小正方体的个数－2）×12]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5895" y="572770"/>
            <a:ext cx="11855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5" name="图片 4" descr="1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1070" y="2247265"/>
            <a:ext cx="2181225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70585" y="458470"/>
            <a:ext cx="7719060" cy="1610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一面涂色的小正方体在大正方体的每个面除去周边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一圈的位置，因为正方体有6个面，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所以有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[（每条棱上小正方体的个数－2）</a:t>
            </a:r>
            <a:r>
              <a:rPr lang="zh-CN" altLang="en-US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×6]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5895" y="469265"/>
            <a:ext cx="11855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4" name="图片 3" descr="1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1070" y="2283460"/>
            <a:ext cx="2181225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6625" y="2107565"/>
            <a:ext cx="1019175" cy="2324100"/>
          </a:xfrm>
          <a:prstGeom prst="rect">
            <a:avLst/>
          </a:prstGeom>
        </p:spPr>
      </p:pic>
      <p:pic>
        <p:nvPicPr>
          <p:cNvPr id="7" name="图片 6" descr="1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415" y="2107565"/>
            <a:ext cx="1028700" cy="1895475"/>
          </a:xfrm>
          <a:prstGeom prst="rect">
            <a:avLst/>
          </a:prstGeom>
        </p:spPr>
      </p:pic>
      <p:pic>
        <p:nvPicPr>
          <p:cNvPr id="22" name="图片 21" descr="19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505" y="3556635"/>
            <a:ext cx="1171575" cy="7334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14705" y="666750"/>
            <a:ext cx="7249160" cy="1130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没有涂色的小正方体在大正方体除去表面一层的位置，所以有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[（每条棱上小正方体的个数－2）</a:t>
            </a:r>
            <a:r>
              <a:rPr lang="zh-CN" altLang="en-US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]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0015" y="677545"/>
            <a:ext cx="11855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21" name="图片 20" descr="1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0505" y="2683510"/>
            <a:ext cx="1171575" cy="1171575"/>
          </a:xfrm>
          <a:prstGeom prst="rect">
            <a:avLst/>
          </a:prstGeom>
        </p:spPr>
      </p:pic>
      <p:pic>
        <p:nvPicPr>
          <p:cNvPr id="2" name="图片 1" descr="18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1140" y="2260600"/>
            <a:ext cx="1171575" cy="733425"/>
          </a:xfrm>
          <a:prstGeom prst="rect">
            <a:avLst/>
          </a:prstGeom>
        </p:spPr>
      </p:pic>
      <p:pic>
        <p:nvPicPr>
          <p:cNvPr id="3" name="图片 2" descr="19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6360" y="2548890"/>
            <a:ext cx="1028700" cy="1895475"/>
          </a:xfrm>
          <a:prstGeom prst="rect">
            <a:avLst/>
          </a:prstGeom>
        </p:spPr>
      </p:pic>
      <p:pic>
        <p:nvPicPr>
          <p:cNvPr id="11" name="图片 10" descr="19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295" y="2114550"/>
            <a:ext cx="1028700" cy="2324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96 4.44444E-6 L 0.20347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34568E-6 L -0.15573 0.0067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95" y="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32099E-6 L 0.20382 0.001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91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-0.15469 0.0055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43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9.87654E-7 L -0.0007 -0.0984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49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83951E-6 L -0.00746 0.0959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" y="47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86"/>
          <p:cNvPicPr>
            <a:picLocks noChangeAspect="1"/>
          </p:cNvPicPr>
          <p:nvPr/>
        </p:nvPicPr>
        <p:blipFill>
          <a:blip r:embed="rId1"/>
          <a:srcRect t="59464" b="21015"/>
          <a:stretch>
            <a:fillRect/>
          </a:stretch>
        </p:blipFill>
        <p:spPr>
          <a:xfrm>
            <a:off x="0" y="158115"/>
            <a:ext cx="2526030" cy="10039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2435" y="323850"/>
            <a:ext cx="270764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归纳总结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4010" y="1136015"/>
            <a:ext cx="88709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如果把棱长为</a:t>
            </a:r>
            <a:r>
              <a:rPr lang="en-US" altLang="zh-CN" sz="2400" b="1" i="1" dirty="0">
                <a:latin typeface="Times New Roman" panose="02020603050405020304" pitchFamily="18" charset="0"/>
                <a:ea typeface="楷体" panose="02010609060101010101" pitchFamily="49" charset="-122"/>
              </a:rPr>
              <a:t>n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的大正方体涂色，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切割成棱长为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的小正方体，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3850" y="1779905"/>
            <a:ext cx="553402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三面涂色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的小正方体个数＝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_______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3850" y="2475230"/>
            <a:ext cx="69215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两面涂色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的小正方体个数＝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_______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______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3850" y="3170555"/>
            <a:ext cx="69215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一面涂色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的小正方体个数＝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______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3850" y="3865880"/>
            <a:ext cx="69215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没有涂色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的小正方体个数＝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______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7" name="图片 16" descr="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405" y="3267075"/>
            <a:ext cx="1358265" cy="1093470"/>
          </a:xfrm>
          <a:prstGeom prst="rect">
            <a:avLst/>
          </a:prstGeom>
        </p:spPr>
      </p:pic>
      <p:grpSp>
        <p:nvGrpSpPr>
          <p:cNvPr id="231" name="组合 230"/>
          <p:cNvGrpSpPr/>
          <p:nvPr/>
        </p:nvGrpSpPr>
        <p:grpSpPr>
          <a:xfrm>
            <a:off x="7327265" y="3359785"/>
            <a:ext cx="718820" cy="718820"/>
            <a:chOff x="2609" y="2005"/>
            <a:chExt cx="1708" cy="1706"/>
          </a:xfrm>
        </p:grpSpPr>
        <p:sp>
          <p:nvSpPr>
            <p:cNvPr id="232" name="立方体 231"/>
            <p:cNvSpPr/>
            <p:nvPr/>
          </p:nvSpPr>
          <p:spPr>
            <a:xfrm>
              <a:off x="2818" y="2646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3" name="立方体 232"/>
            <p:cNvSpPr/>
            <p:nvPr/>
          </p:nvSpPr>
          <p:spPr>
            <a:xfrm>
              <a:off x="3465" y="2645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4" name="立方体 233"/>
            <p:cNvSpPr/>
            <p:nvPr/>
          </p:nvSpPr>
          <p:spPr>
            <a:xfrm>
              <a:off x="2609" y="2859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5" name="立方体 234"/>
            <p:cNvSpPr/>
            <p:nvPr/>
          </p:nvSpPr>
          <p:spPr>
            <a:xfrm>
              <a:off x="3251" y="2857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6" name="立方体 235"/>
            <p:cNvSpPr/>
            <p:nvPr/>
          </p:nvSpPr>
          <p:spPr>
            <a:xfrm>
              <a:off x="2823" y="2005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7" name="立方体 236"/>
            <p:cNvSpPr/>
            <p:nvPr/>
          </p:nvSpPr>
          <p:spPr>
            <a:xfrm>
              <a:off x="2610" y="2222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8" name="立方体 237"/>
            <p:cNvSpPr/>
            <p:nvPr/>
          </p:nvSpPr>
          <p:spPr>
            <a:xfrm>
              <a:off x="3461" y="2007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39" name="立方体 238"/>
            <p:cNvSpPr/>
            <p:nvPr/>
          </p:nvSpPr>
          <p:spPr>
            <a:xfrm>
              <a:off x="3248" y="2224"/>
              <a:ext cx="852" cy="853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/>
            </a:p>
          </p:txBody>
        </p:sp>
      </p:grpSp>
      <p:pic>
        <p:nvPicPr>
          <p:cNvPr id="18" name="图片 17" descr="1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315" y="3351530"/>
            <a:ext cx="1358265" cy="1093470"/>
          </a:xfrm>
          <a:prstGeom prst="rect">
            <a:avLst/>
          </a:prstGeom>
        </p:spPr>
      </p:pic>
      <p:pic>
        <p:nvPicPr>
          <p:cNvPr id="19" name="图片 18" descr="169"/>
          <p:cNvPicPr>
            <a:picLocks noChangeAspect="1"/>
          </p:cNvPicPr>
          <p:nvPr/>
        </p:nvPicPr>
        <p:blipFill>
          <a:blip r:embed="rId4"/>
          <a:srcRect b="654"/>
          <a:stretch>
            <a:fillRect/>
          </a:stretch>
        </p:blipFill>
        <p:spPr>
          <a:xfrm>
            <a:off x="6965950" y="2998470"/>
            <a:ext cx="1445895" cy="64008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283710" y="1692275"/>
            <a:ext cx="188277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latinLnBrk="0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053205" y="2355215"/>
            <a:ext cx="24701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）×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067810" y="3075305"/>
            <a:ext cx="24701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067810" y="3794760"/>
            <a:ext cx="24701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3963 " pathEditMode="relative" rAng="0" ptsTypes="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138889 -0.181111 " pathEditMode="relative" rAng="0" ptsTypes="">
                                      <p:cBhvr>
                                        <p:cTn id="43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20" grpId="0"/>
      <p:bldP spid="20" grpId="1"/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70510" y="894080"/>
            <a:ext cx="8604885" cy="112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棱长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dm </a:t>
            </a:r>
            <a:r>
              <a:rPr lang="zh-CN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正方体切割成棱长为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1 cm </a:t>
            </a:r>
            <a:r>
              <a:rPr lang="zh-CN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的小正方体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，表面涂色。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0510" y="2018348"/>
            <a:ext cx="6769100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三面涂色的小正方体有</a:t>
            </a:r>
            <a:r>
              <a:rPr lang="en-US" altLang="zh-CN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 _____</a:t>
            </a:r>
            <a:r>
              <a:rPr lang="zh-CN" altLang="zh-CN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个</a:t>
            </a:r>
            <a:r>
              <a:rPr lang="en-US" altLang="zh-CN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 </a:t>
            </a:r>
            <a:r>
              <a:rPr lang="zh-CN" altLang="en-US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；</a:t>
            </a:r>
            <a:endParaRPr lang="en-US" altLang="zh-CN" sz="2400" b="1" kern="0" dirty="0">
              <a:solidFill>
                <a:schemeClr val="tx1"/>
              </a:solidFill>
              <a:latin typeface="+mn-lt"/>
              <a:ea typeface="+mj-ea"/>
              <a:cs typeface="宋体" panose="02010600030101010101" pitchFamily="2" charset="-122"/>
            </a:endParaRPr>
          </a:p>
          <a:p>
            <a:pPr latinLnBrk="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两面涂色的小正方体块数有</a:t>
            </a:r>
            <a:r>
              <a:rPr lang="en-US" altLang="zh-CN" sz="2400" b="1" kern="0" dirty="0">
                <a:latin typeface="+mn-lt"/>
                <a:ea typeface="+mj-ea"/>
                <a:cs typeface="宋体" panose="02010600030101010101" pitchFamily="2" charset="-122"/>
                <a:sym typeface="+mn-ea"/>
              </a:rPr>
              <a:t>_______________</a:t>
            </a:r>
            <a:r>
              <a:rPr lang="zh-CN" altLang="zh-CN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个</a:t>
            </a:r>
            <a:r>
              <a:rPr lang="zh-CN" altLang="en-US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；</a:t>
            </a:r>
            <a:endParaRPr lang="en-US" altLang="zh-CN" sz="2400" b="1" kern="0" dirty="0">
              <a:solidFill>
                <a:schemeClr val="tx1"/>
              </a:solidFill>
              <a:latin typeface="+mn-lt"/>
              <a:ea typeface="+mj-ea"/>
              <a:cs typeface="宋体" panose="02010600030101010101" pitchFamily="2" charset="-122"/>
            </a:endParaRPr>
          </a:p>
          <a:p>
            <a:pPr latinLnBrk="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一面涂色的小正方体块数有</a:t>
            </a:r>
            <a:r>
              <a:rPr lang="en-US" altLang="zh-CN" sz="2400" b="1" kern="0" dirty="0">
                <a:latin typeface="+mn-lt"/>
                <a:ea typeface="+mj-ea"/>
                <a:cs typeface="宋体" panose="02010600030101010101" pitchFamily="2" charset="-122"/>
                <a:sym typeface="+mn-ea"/>
              </a:rPr>
              <a:t>_______________</a:t>
            </a:r>
            <a:r>
              <a:rPr lang="zh-CN" altLang="zh-CN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个</a:t>
            </a:r>
            <a:r>
              <a:rPr lang="zh-CN" altLang="en-US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；</a:t>
            </a:r>
            <a:endParaRPr lang="en-US" altLang="zh-CN" sz="2400" b="1" kern="0" dirty="0">
              <a:solidFill>
                <a:schemeClr val="tx1"/>
              </a:solidFill>
              <a:latin typeface="+mn-lt"/>
              <a:ea typeface="+mj-ea"/>
              <a:cs typeface="宋体" panose="02010600030101010101" pitchFamily="2" charset="-122"/>
            </a:endParaRPr>
          </a:p>
          <a:p>
            <a:pPr latinLnBrk="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没有涂色的小正方体块数有</a:t>
            </a:r>
            <a:r>
              <a:rPr lang="en-US" altLang="zh-CN" sz="2400" b="1" kern="0" dirty="0">
                <a:latin typeface="+mn-lt"/>
                <a:ea typeface="+mj-ea"/>
                <a:cs typeface="宋体" panose="02010600030101010101" pitchFamily="2" charset="-122"/>
                <a:sym typeface="+mn-ea"/>
              </a:rPr>
              <a:t>_______________</a:t>
            </a:r>
            <a:r>
              <a:rPr lang="zh-CN" altLang="zh-CN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个</a:t>
            </a:r>
            <a:r>
              <a:rPr lang="zh-CN" altLang="en-US" sz="2400" b="1" kern="0" dirty="0">
                <a:solidFill>
                  <a:schemeClr val="tx1"/>
                </a:solidFill>
                <a:latin typeface="+mn-lt"/>
                <a:ea typeface="+mj-ea"/>
                <a:cs typeface="宋体" panose="02010600030101010101" pitchFamily="2" charset="-122"/>
              </a:rPr>
              <a:t>。</a:t>
            </a:r>
            <a:endParaRPr lang="zh-CN" altLang="en-US" sz="2400" b="1" kern="0" dirty="0">
              <a:solidFill>
                <a:schemeClr val="tx1"/>
              </a:solidFill>
              <a:latin typeface="+mn-lt"/>
              <a:ea typeface="+mj-ea"/>
              <a:cs typeface="宋体" panose="02010600030101010101" pitchFamily="2" charset="-122"/>
            </a:endParaRPr>
          </a:p>
        </p:txBody>
      </p:sp>
      <p:pic>
        <p:nvPicPr>
          <p:cNvPr id="24580" name="图片 2457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935" y="2155190"/>
            <a:ext cx="1907540" cy="189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1" name="组合 7"/>
          <p:cNvGrpSpPr/>
          <p:nvPr/>
        </p:nvGrpSpPr>
        <p:grpSpPr bwMode="auto">
          <a:xfrm>
            <a:off x="107315" y="108737"/>
            <a:ext cx="5489575" cy="640563"/>
            <a:chOff x="682790" y="92869"/>
            <a:chExt cx="5490096" cy="640800"/>
          </a:xfrm>
        </p:grpSpPr>
        <p:pic>
          <p:nvPicPr>
            <p:cNvPr id="24582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790" y="92869"/>
              <a:ext cx="5490096" cy="64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3" name="矩形 1"/>
            <p:cNvSpPr>
              <a:spLocks noChangeArrowheads="1"/>
            </p:cNvSpPr>
            <p:nvPr/>
          </p:nvSpPr>
          <p:spPr bwMode="auto">
            <a:xfrm>
              <a:off x="1069661" y="106693"/>
              <a:ext cx="471635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四、回顾例题，建构模型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893820" y="2646045"/>
            <a:ext cx="2411730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10</a:t>
            </a:r>
            <a:r>
              <a:rPr lang="zh-CN" altLang="en-US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－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）</a:t>
            </a:r>
            <a:r>
              <a:rPr lang="zh-CN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×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12</a:t>
            </a:r>
            <a:r>
              <a:rPr lang="zh-CN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＝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96</a:t>
            </a:r>
            <a:endParaRPr lang="en-US" altLang="zh-CN" sz="2000" b="1" kern="0" dirty="0">
              <a:solidFill>
                <a:srgbClr val="FF0000"/>
              </a:solidFill>
              <a:latin typeface="+mn-lt"/>
              <a:ea typeface="+mj-ea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3820" y="3186430"/>
            <a:ext cx="2494280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10</a:t>
            </a:r>
            <a:r>
              <a:rPr lang="zh-CN" altLang="en-US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－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）</a:t>
            </a:r>
            <a:r>
              <a:rPr lang="en-US" altLang="zh-CN" sz="2000" b="1" kern="0" baseline="300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×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6</a:t>
            </a:r>
            <a:r>
              <a:rPr lang="zh-CN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＝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384</a:t>
            </a:r>
            <a:endParaRPr lang="en-US" altLang="zh-CN" sz="2000" b="1" kern="0" dirty="0">
              <a:solidFill>
                <a:srgbClr val="FF0000"/>
              </a:solidFill>
              <a:latin typeface="+mn-lt"/>
              <a:ea typeface="+mj-ea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68750" y="3723640"/>
            <a:ext cx="2048510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10</a:t>
            </a:r>
            <a:r>
              <a:rPr lang="zh-CN" altLang="en-US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－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）</a:t>
            </a:r>
            <a:r>
              <a:rPr lang="en-US" altLang="zh-CN" sz="2000" b="1" kern="0" baseline="300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＝</a:t>
            </a:r>
            <a:r>
              <a:rPr lang="en-US" altLang="zh-CN" sz="20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512</a:t>
            </a:r>
            <a:endParaRPr lang="en-US" altLang="zh-CN" sz="2000" b="1" kern="0" dirty="0">
              <a:solidFill>
                <a:srgbClr val="FF0000"/>
              </a:solidFill>
              <a:latin typeface="+mn-lt"/>
              <a:ea typeface="+mj-ea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85820" y="2049145"/>
            <a:ext cx="87503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 8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05980" y="4027170"/>
            <a:ext cx="8429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</a:rPr>
              <a:t>1 dm</a:t>
            </a:r>
            <a:endParaRPr lang="zh-CN" altLang="en-US" sz="2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8" name="组合 10"/>
          <p:cNvGrpSpPr/>
          <p:nvPr/>
        </p:nvGrpSpPr>
        <p:grpSpPr bwMode="auto">
          <a:xfrm>
            <a:off x="35560" y="62382"/>
            <a:ext cx="5489575" cy="640563"/>
            <a:chOff x="682790" y="92869"/>
            <a:chExt cx="5490096" cy="640800"/>
          </a:xfrm>
        </p:grpSpPr>
        <p:pic>
          <p:nvPicPr>
            <p:cNvPr id="25609" name="图片 1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790" y="92869"/>
              <a:ext cx="5490096" cy="64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0" name="矩形 1"/>
            <p:cNvSpPr>
              <a:spLocks noChangeArrowheads="1"/>
            </p:cNvSpPr>
            <p:nvPr/>
          </p:nvSpPr>
          <p:spPr bwMode="auto">
            <a:xfrm>
              <a:off x="1069661" y="106693"/>
              <a:ext cx="471635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五、分层练习，巩固迁移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 descr="1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35" y="1173480"/>
            <a:ext cx="7161530" cy="179578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5650" y="3148330"/>
            <a:ext cx="8555355" cy="534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如果摆成上面的几何体，分别需要多少个小正方体？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650" y="3724275"/>
            <a:ext cx="8555355" cy="534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如果给几何体表面涂色后，小正方体怎么分类？怎样数？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14750" y="2454910"/>
            <a:ext cx="1689735" cy="4235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＋（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）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=4</a:t>
            </a:r>
            <a:endParaRPr lang="en-US" altLang="zh-CN" sz="1800" b="1" kern="0" dirty="0">
              <a:solidFill>
                <a:srgbClr val="FF0000"/>
              </a:solidFill>
              <a:latin typeface="+mn-lt"/>
              <a:ea typeface="+mj-ea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14750" y="2995295"/>
            <a:ext cx="3395980" cy="4235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＋（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）＋（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）＝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10</a:t>
            </a:r>
            <a:endParaRPr lang="en-US" altLang="zh-CN" sz="1800" b="1" kern="0" dirty="0">
              <a:solidFill>
                <a:srgbClr val="FF0000"/>
              </a:solidFill>
              <a:latin typeface="+mn-lt"/>
              <a:ea typeface="+mj-ea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14750" y="3528060"/>
            <a:ext cx="8644890" cy="423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＋（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）＋（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）＋（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＋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）＝</a:t>
            </a:r>
            <a:r>
              <a:rPr lang="en-US" altLang="zh-CN" sz="1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  <a:sym typeface="+mn-ea"/>
              </a:rPr>
              <a:t>20</a:t>
            </a:r>
            <a:endParaRPr lang="en-US" altLang="zh-CN" sz="1800" b="1" kern="0" dirty="0">
              <a:solidFill>
                <a:srgbClr val="FF0000"/>
              </a:solidFill>
              <a:latin typeface="+mn-lt"/>
              <a:ea typeface="+mj-ea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9070" y="2390458"/>
            <a:ext cx="5327650" cy="5340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zh-CN" sz="2400" b="1" kern="0" dirty="0">
                <a:latin typeface="+mn-lt"/>
                <a:ea typeface="+mj-ea"/>
                <a:cs typeface="宋体" panose="02010600030101010101" pitchFamily="2" charset="-122"/>
              </a:rPr>
              <a:t>第</a:t>
            </a:r>
            <a:r>
              <a:rPr lang="en-US" altLang="zh-CN" sz="2400" b="1" kern="0" dirty="0">
                <a:latin typeface="+mn-lt"/>
                <a:ea typeface="+mj-ea"/>
                <a:cs typeface="宋体" panose="02010600030101010101" pitchFamily="2" charset="-122"/>
              </a:rPr>
              <a:t>1</a:t>
            </a:r>
            <a:r>
              <a:rPr lang="zh-CN" altLang="zh-CN" sz="2400" b="1" kern="0" dirty="0">
                <a:latin typeface="+mn-lt"/>
                <a:ea typeface="+mj-ea"/>
                <a:cs typeface="宋体" panose="02010600030101010101" pitchFamily="2" charset="-122"/>
              </a:rPr>
              <a:t>个图形小正方体总数：</a:t>
            </a:r>
            <a:r>
              <a:rPr lang="en-US" altLang="zh-CN" sz="24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        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9070" y="2930843"/>
            <a:ext cx="5327650" cy="5340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zh-CN" sz="2400" b="1" kern="0" dirty="0">
                <a:latin typeface="+mn-lt"/>
                <a:ea typeface="+mj-ea"/>
                <a:cs typeface="宋体" panose="02010600030101010101" pitchFamily="2" charset="-122"/>
              </a:rPr>
              <a:t>第</a:t>
            </a:r>
            <a:r>
              <a:rPr lang="en-US" altLang="zh-CN" sz="2400" b="1" kern="0" dirty="0">
                <a:latin typeface="+mn-lt"/>
                <a:ea typeface="+mj-ea"/>
                <a:cs typeface="宋体" panose="02010600030101010101" pitchFamily="2" charset="-122"/>
              </a:rPr>
              <a:t>2</a:t>
            </a:r>
            <a:r>
              <a:rPr lang="zh-CN" altLang="zh-CN" sz="2400" b="1" kern="0" dirty="0">
                <a:latin typeface="+mn-lt"/>
                <a:ea typeface="+mj-ea"/>
                <a:cs typeface="宋体" panose="02010600030101010101" pitchFamily="2" charset="-122"/>
              </a:rPr>
              <a:t>个图形小正方体总数：</a:t>
            </a:r>
            <a:r>
              <a:rPr lang="en-US" altLang="zh-CN" sz="2400" b="1" kern="0" dirty="0">
                <a:latin typeface="+mn-lt"/>
                <a:ea typeface="+mj-ea"/>
                <a:cs typeface="宋体" panose="02010600030101010101" pitchFamily="2" charset="-122"/>
              </a:rPr>
              <a:t>     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9705" y="3462338"/>
            <a:ext cx="5327650" cy="5340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zh-CN" sz="2400" b="1" kern="0" dirty="0">
                <a:latin typeface="+mn-lt"/>
                <a:ea typeface="+mj-ea"/>
                <a:cs typeface="宋体" panose="02010600030101010101" pitchFamily="2" charset="-122"/>
              </a:rPr>
              <a:t>第</a:t>
            </a:r>
            <a:r>
              <a:rPr lang="en-US" altLang="zh-CN" sz="2400" b="1" kern="0" dirty="0">
                <a:latin typeface="+mn-lt"/>
                <a:ea typeface="+mj-ea"/>
                <a:cs typeface="宋体" panose="02010600030101010101" pitchFamily="2" charset="-122"/>
              </a:rPr>
              <a:t>3</a:t>
            </a:r>
            <a:r>
              <a:rPr lang="zh-CN" altLang="zh-CN" sz="2400" b="1" kern="0" dirty="0">
                <a:latin typeface="+mn-lt"/>
                <a:ea typeface="+mj-ea"/>
                <a:cs typeface="宋体" panose="02010600030101010101" pitchFamily="2" charset="-122"/>
              </a:rPr>
              <a:t>个图形小正方体总数：</a:t>
            </a:r>
            <a:r>
              <a:rPr lang="en-US" altLang="zh-CN" sz="24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      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pic>
        <p:nvPicPr>
          <p:cNvPr id="13" name="图片 12" descr="196"/>
          <p:cNvPicPr>
            <a:picLocks noChangeAspect="1"/>
          </p:cNvPicPr>
          <p:nvPr/>
        </p:nvPicPr>
        <p:blipFill>
          <a:blip r:embed="rId1"/>
          <a:srcRect r="86780"/>
          <a:stretch>
            <a:fillRect/>
          </a:stretch>
        </p:blipFill>
        <p:spPr>
          <a:xfrm>
            <a:off x="689610" y="-349885"/>
            <a:ext cx="946785" cy="179578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306820" y="1837055"/>
            <a:ext cx="93916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zh-CN" sz="2000" b="1" kern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zh-CN" altLang="zh-CN" sz="2000" b="1" kern="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18" descr="196"/>
          <p:cNvPicPr>
            <a:picLocks noChangeAspect="1"/>
          </p:cNvPicPr>
          <p:nvPr/>
        </p:nvPicPr>
        <p:blipFill>
          <a:blip r:embed="rId1"/>
          <a:srcRect l="33995" r="43474"/>
          <a:stretch>
            <a:fillRect/>
          </a:stretch>
        </p:blipFill>
        <p:spPr>
          <a:xfrm>
            <a:off x="2131060" y="-92075"/>
            <a:ext cx="1613535" cy="1795780"/>
          </a:xfrm>
          <a:prstGeom prst="rect">
            <a:avLst/>
          </a:prstGeom>
        </p:spPr>
      </p:pic>
      <p:pic>
        <p:nvPicPr>
          <p:cNvPr id="20" name="图片 19" descr="196"/>
          <p:cNvPicPr>
            <a:picLocks noChangeAspect="1"/>
          </p:cNvPicPr>
          <p:nvPr/>
        </p:nvPicPr>
        <p:blipFill>
          <a:blip r:embed="rId1"/>
          <a:srcRect l="74286"/>
          <a:stretch>
            <a:fillRect/>
          </a:stretch>
        </p:blipFill>
        <p:spPr>
          <a:xfrm>
            <a:off x="3996055" y="339090"/>
            <a:ext cx="1841500" cy="179578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5298440" y="366395"/>
            <a:ext cx="3175635" cy="422910"/>
            <a:chOff x="8344" y="577"/>
            <a:chExt cx="5001" cy="666"/>
          </a:xfrm>
        </p:grpSpPr>
        <p:sp>
          <p:nvSpPr>
            <p:cNvPr id="15" name="文本框 14"/>
            <p:cNvSpPr txBox="1"/>
            <p:nvPr/>
          </p:nvSpPr>
          <p:spPr>
            <a:xfrm>
              <a:off x="9725" y="577"/>
              <a:ext cx="3621" cy="66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zh-CN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第一层：</a:t>
              </a:r>
              <a:r>
                <a:rPr lang="en-US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</a:t>
              </a:r>
              <a:r>
                <a:rPr lang="zh-CN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个</a:t>
              </a:r>
              <a:endParaRPr lang="zh-CN" altLang="zh-CN" sz="1800" b="1" kern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8344" y="954"/>
              <a:ext cx="13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5568315" y="772160"/>
            <a:ext cx="3524885" cy="422910"/>
            <a:chOff x="8769" y="1216"/>
            <a:chExt cx="5551" cy="666"/>
          </a:xfrm>
        </p:grpSpPr>
        <p:sp>
          <p:nvSpPr>
            <p:cNvPr id="16" name="文本框 15"/>
            <p:cNvSpPr txBox="1"/>
            <p:nvPr/>
          </p:nvSpPr>
          <p:spPr>
            <a:xfrm>
              <a:off x="9706" y="1216"/>
              <a:ext cx="4615" cy="66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zh-CN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第二层：</a:t>
              </a:r>
              <a:r>
                <a:rPr lang="zh-CN" altLang="en-US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（</a:t>
              </a:r>
              <a:r>
                <a:rPr lang="en-US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</a:t>
              </a:r>
              <a:r>
                <a:rPr lang="zh-CN" altLang="en-US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＋</a:t>
              </a:r>
              <a:r>
                <a:rPr lang="en-US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en-US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）</a:t>
              </a:r>
              <a:r>
                <a:rPr lang="zh-CN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个</a:t>
              </a:r>
              <a:endParaRPr lang="zh-CN" altLang="zh-CN" sz="1800" b="1" kern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8769" y="1556"/>
              <a:ext cx="901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5775960" y="1203960"/>
            <a:ext cx="3864610" cy="422910"/>
            <a:chOff x="9096" y="1896"/>
            <a:chExt cx="6086" cy="666"/>
          </a:xfrm>
        </p:grpSpPr>
        <p:sp>
          <p:nvSpPr>
            <p:cNvPr id="17" name="文本框 16"/>
            <p:cNvSpPr txBox="1"/>
            <p:nvPr/>
          </p:nvSpPr>
          <p:spPr>
            <a:xfrm>
              <a:off x="9706" y="1896"/>
              <a:ext cx="5477" cy="66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zh-CN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第三层：</a:t>
              </a:r>
              <a:r>
                <a:rPr lang="zh-CN" altLang="en-US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（</a:t>
              </a:r>
              <a:r>
                <a:rPr lang="en-US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</a:t>
              </a:r>
              <a:r>
                <a:rPr lang="zh-CN" altLang="en-US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＋</a:t>
              </a:r>
              <a:r>
                <a:rPr lang="en-US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＋</a:t>
              </a:r>
              <a:r>
                <a:rPr lang="en-US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zh-CN" altLang="en-US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）</a:t>
              </a:r>
              <a:r>
                <a:rPr lang="zh-CN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个</a:t>
              </a:r>
              <a:endParaRPr lang="zh-CN" altLang="zh-CN" sz="1800" b="1" kern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9096" y="2236"/>
              <a:ext cx="59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5972810" y="1564005"/>
            <a:ext cx="4056380" cy="422910"/>
            <a:chOff x="9406" y="2463"/>
            <a:chExt cx="6388" cy="666"/>
          </a:xfrm>
        </p:grpSpPr>
        <p:sp>
          <p:nvSpPr>
            <p:cNvPr id="18" name="文本框 17"/>
            <p:cNvSpPr txBox="1"/>
            <p:nvPr/>
          </p:nvSpPr>
          <p:spPr>
            <a:xfrm>
              <a:off x="9706" y="2463"/>
              <a:ext cx="6089" cy="66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zh-CN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第四层：</a:t>
              </a:r>
              <a:r>
                <a:rPr lang="zh-CN" altLang="en-US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（</a:t>
              </a:r>
              <a:r>
                <a:rPr lang="en-US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</a:t>
              </a:r>
              <a:r>
                <a:rPr lang="zh-CN" altLang="en-US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＋</a:t>
              </a:r>
              <a:r>
                <a:rPr lang="en-US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en-US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＋</a:t>
              </a:r>
              <a:r>
                <a:rPr lang="en-US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zh-CN" altLang="en-US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＋</a:t>
              </a:r>
              <a:r>
                <a:rPr lang="en-US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4</a:t>
              </a:r>
              <a:r>
                <a:rPr lang="zh-CN" altLang="en-US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）</a:t>
              </a:r>
              <a:r>
                <a:rPr lang="zh-CN" altLang="zh-CN" sz="18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个</a:t>
              </a:r>
              <a:endParaRPr lang="zh-CN" altLang="zh-CN" sz="1800" b="1" kern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9406" y="2803"/>
              <a:ext cx="295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153035" y="4027170"/>
            <a:ext cx="87884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按照这样的规律，摆第</a:t>
            </a: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个几何体需要多少个小正方体？</a:t>
            </a:r>
            <a:endParaRPr lang="zh-CN" altLang="en-US" sz="24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40650" y="4015105"/>
            <a:ext cx="16656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4" grpId="0"/>
      <p:bldP spid="14" grpId="1"/>
      <p:bldP spid="31" grpId="0"/>
      <p:bldP spid="31" grpId="1"/>
      <p:bldP spid="32" grpId="0"/>
      <p:bldP spid="3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750" y="627063"/>
            <a:ext cx="8135938" cy="10502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如果把这几个几何体的表面涂上颜色，你能根据涂色的情况给这些小正方体分类吗？</a:t>
            </a:r>
            <a:endParaRPr lang="zh-CN" altLang="en-US" sz="24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3" name="图片 12" descr="196"/>
          <p:cNvPicPr>
            <a:picLocks noChangeAspect="1"/>
          </p:cNvPicPr>
          <p:nvPr/>
        </p:nvPicPr>
        <p:blipFill>
          <a:blip r:embed="rId1"/>
          <a:srcRect r="86780"/>
          <a:stretch>
            <a:fillRect/>
          </a:stretch>
        </p:blipFill>
        <p:spPr>
          <a:xfrm>
            <a:off x="689610" y="1110615"/>
            <a:ext cx="946785" cy="1795780"/>
          </a:xfrm>
          <a:prstGeom prst="rect">
            <a:avLst/>
          </a:prstGeom>
        </p:spPr>
      </p:pic>
      <p:pic>
        <p:nvPicPr>
          <p:cNvPr id="19" name="图片 18" descr="196"/>
          <p:cNvPicPr>
            <a:picLocks noChangeAspect="1"/>
          </p:cNvPicPr>
          <p:nvPr/>
        </p:nvPicPr>
        <p:blipFill>
          <a:blip r:embed="rId1"/>
          <a:srcRect l="33995" r="43474"/>
          <a:stretch>
            <a:fillRect/>
          </a:stretch>
        </p:blipFill>
        <p:spPr>
          <a:xfrm>
            <a:off x="2131060" y="1368425"/>
            <a:ext cx="1613535" cy="1795780"/>
          </a:xfrm>
          <a:prstGeom prst="rect">
            <a:avLst/>
          </a:prstGeom>
        </p:spPr>
      </p:pic>
      <p:pic>
        <p:nvPicPr>
          <p:cNvPr id="20" name="图片 19" descr="196"/>
          <p:cNvPicPr>
            <a:picLocks noChangeAspect="1"/>
          </p:cNvPicPr>
          <p:nvPr/>
        </p:nvPicPr>
        <p:blipFill>
          <a:blip r:embed="rId1"/>
          <a:srcRect l="74286"/>
          <a:stretch>
            <a:fillRect/>
          </a:stretch>
        </p:blipFill>
        <p:spPr>
          <a:xfrm>
            <a:off x="3996055" y="1799590"/>
            <a:ext cx="1841500" cy="17957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3725" y="3674745"/>
            <a:ext cx="795528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分为六类：五面涂色的，四面涂色的，三面涂色的，两面涂色的，一面涂色的和没有有涂色的。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75" y="0"/>
            <a:ext cx="5657215" cy="5143500"/>
          </a:xfrm>
          <a:prstGeom prst="rect">
            <a:avLst/>
          </a:prstGeom>
        </p:spPr>
      </p:pic>
      <p:pic>
        <p:nvPicPr>
          <p:cNvPr id="27651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" y="96203"/>
            <a:ext cx="377983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矩形 4"/>
          <p:cNvSpPr>
            <a:spLocks noChangeArrowheads="1"/>
          </p:cNvSpPr>
          <p:nvPr/>
        </p:nvSpPr>
        <p:spPr bwMode="auto">
          <a:xfrm>
            <a:off x="2771775" y="1620520"/>
            <a:ext cx="4176713" cy="2012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通过这节课的学习，你明白了什么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 </a:t>
            </a:r>
            <a:endParaRPr lang="en-US" altLang="zh-CN" sz="3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还有什么疑问吗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altLang="zh-CN" sz="3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4" name="矩形 1"/>
          <p:cNvSpPr>
            <a:spLocks noChangeArrowheads="1"/>
          </p:cNvSpPr>
          <p:nvPr/>
        </p:nvSpPr>
        <p:spPr bwMode="auto">
          <a:xfrm>
            <a:off x="452120" y="108585"/>
            <a:ext cx="282130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六、课堂小结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1"/>
          <p:cNvSpPr txBox="1">
            <a:spLocks noChangeArrowheads="1"/>
          </p:cNvSpPr>
          <p:nvPr/>
        </p:nvSpPr>
        <p:spPr bwMode="auto">
          <a:xfrm>
            <a:off x="2556014" y="411180"/>
            <a:ext cx="403542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探索图形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63015" y="1491615"/>
            <a:ext cx="553402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三面涂色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的小正方体个数＝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_______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63015" y="2186940"/>
            <a:ext cx="69215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两面涂色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的小正方体个数＝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_______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______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63015" y="2882265"/>
            <a:ext cx="69215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一面涂色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的小正方体个数＝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______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63015" y="3577590"/>
            <a:ext cx="69215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没有涂色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的小正方体个数＝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______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222875" y="1403985"/>
            <a:ext cx="188277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latinLnBrk="0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992370" y="2066925"/>
            <a:ext cx="24701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）×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06975" y="2787015"/>
            <a:ext cx="24701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006975" y="3506470"/>
            <a:ext cx="24701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605" y="1130935"/>
            <a:ext cx="8586470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eaLnBrk="1" latinLnBrk="0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j-ea"/>
              </a:rPr>
              <a:t>一个正方体，先把它的每个面都涂上红色，再切成棱长是1 cm 的小正方体，正好切完。已知两面涂色的小正方体有96个，这个正方体的体积是多少立方厘米?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347403" y="2730500"/>
            <a:ext cx="38163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96÷12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endParaRPr lang="zh-CN" altLang="en-US" sz="2800" b="1" baseline="300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132455" y="3392488"/>
            <a:ext cx="41767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 baseline="300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21055" y="3998595"/>
            <a:ext cx="749300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答：这个正方体的体积是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立方厘米。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7651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" y="96203"/>
            <a:ext cx="377983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矩形 1"/>
          <p:cNvSpPr>
            <a:spLocks noChangeArrowheads="1"/>
          </p:cNvSpPr>
          <p:nvPr/>
        </p:nvSpPr>
        <p:spPr bwMode="auto">
          <a:xfrm>
            <a:off x="452120" y="108585"/>
            <a:ext cx="282130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七、作业设计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762635"/>
            <a:ext cx="842518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（见“状元成才路”系列丛书《创优作业100分》对应课时作业。）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tags/tag1.xml><?xml version="1.0" encoding="utf-8"?>
<p:tagLst xmlns:p="http://schemas.openxmlformats.org/presentationml/2006/main">
  <p:tag name="TABLE_ENDDRAG_ORIGIN_RECT" val="379*60"/>
  <p:tag name="TABLE_ENDDRAG_RECT" val="49*265*379*60"/>
</p:tagLst>
</file>

<file path=ppt/tags/tag2.xml><?xml version="1.0" encoding="utf-8"?>
<p:tagLst xmlns:p="http://schemas.openxmlformats.org/presentationml/2006/main">
  <p:tag name="TABLE_ENDDRAG_ORIGIN_RECT" val="379*60"/>
  <p:tag name="TABLE_ENDDRAG_RECT" val="49*265*379*60"/>
</p:tagLst>
</file>

<file path=ppt/tags/tag3.xml><?xml version="1.0" encoding="utf-8"?>
<p:tagLst xmlns:p="http://schemas.openxmlformats.org/presentationml/2006/main">
  <p:tag name="TABLE_ENDDRAG_ORIGIN_RECT" val="570*233"/>
  <p:tag name="TABLE_ENDDRAG_RECT" val="25*204*570*233"/>
</p:tagLst>
</file>

<file path=ppt/tags/tag4.xml><?xml version="1.0" encoding="utf-8"?>
<p:tagLst xmlns:p="http://schemas.openxmlformats.org/presentationml/2006/main">
  <p:tag name="TABLE_ENDDRAG_ORIGIN_RECT" val="570*233"/>
  <p:tag name="TABLE_ENDDRAG_RECT" val="25*204*570*233"/>
</p:tagLst>
</file>

<file path=ppt/tags/tag5.xml><?xml version="1.0" encoding="utf-8"?>
<p:tagLst xmlns:p="http://schemas.openxmlformats.org/presentationml/2006/main">
  <p:tag name="TABLE_ENDDRAG_ORIGIN_RECT" val="570*233"/>
  <p:tag name="TABLE_ENDDRAG_RECT" val="25*204*570*233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wrap="square">
        <a:spAutoFit/>
      </a:bodyPr>
      <a:lstStyle>
        <a:defPPr algn="l" eaLnBrk="1" latinLnBrk="0" hangingPunct="1">
          <a:lnSpc>
            <a:spcPct val="130000"/>
          </a:lnSpc>
          <a:defRPr/>
        </a:defPPr>
      </a:lstStyle>
    </a:spDef>
    <a:txDef>
      <a:spPr>
        <a:noFill/>
      </a:spPr>
      <a:bodyPr wrap="square" rtlCol="0">
        <a:spAutoFit/>
      </a:bodyPr>
      <a:lstStyle>
        <a:defPPr eaLnBrk="1" latinLnBrk="0" hangingPunct="1">
          <a:lnSpc>
            <a:spcPct val="130000"/>
          </a:lnSpc>
          <a:defRPr lang="zh-CN" altLang="en-US" sz="2400" b="1" dirty="0">
            <a:latin typeface="Times New Roman" panose="02020603050405020304" pitchFamily="18" charset="0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1995</Words>
  <Application>WPS 演示</Application>
  <PresentationFormat>全屏显示(16:9)</PresentationFormat>
  <Paragraphs>483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等线</vt:lpstr>
      <vt:lpstr>Times New Roman</vt:lpstr>
      <vt:lpstr>楷体</vt:lpstr>
      <vt:lpstr>黑体</vt:lpstr>
      <vt:lpstr>等线 Light</vt:lpstr>
      <vt:lpstr>仓耳今楷05-6763 W05</vt:lpstr>
      <vt:lpstr>Times New Roman</vt:lpstr>
      <vt:lpstr>微软雅黑</vt:lpstr>
      <vt:lpstr>Arial Unicode MS</vt:lpstr>
      <vt:lpstr>楷体_GB2312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456</cp:revision>
  <dcterms:created xsi:type="dcterms:W3CDTF">2015-08-27T07:30:00Z</dcterms:created>
  <dcterms:modified xsi:type="dcterms:W3CDTF">2023-11-02T01:19:16Z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79F596D92B1A4CCD86E2BDEC004F4940</vt:lpwstr>
  </property>
</Properties>
</file>