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72" r:id="rId6"/>
    <p:sldId id="273" r:id="rId7"/>
    <p:sldId id="274" r:id="rId8"/>
    <p:sldId id="275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70" r:id="rId17"/>
    <p:sldId id="369" r:id="rId18"/>
    <p:sldId id="283" r:id="rId19"/>
    <p:sldId id="284" r:id="rId20"/>
    <p:sldId id="303" r:id="rId21"/>
    <p:sldId id="285" r:id="rId22"/>
    <p:sldId id="288" r:id="rId23"/>
    <p:sldId id="291" r:id="rId24"/>
    <p:sldId id="289" r:id="rId25"/>
    <p:sldId id="293" r:id="rId26"/>
    <p:sldId id="294" r:id="rId27"/>
    <p:sldId id="270" r:id="rId28"/>
    <p:sldId id="371" r:id="rId29"/>
    <p:sldId id="295" r:id="rId30"/>
    <p:sldId id="297" r:id="rId31"/>
    <p:sldId id="298" r:id="rId32"/>
    <p:sldId id="296" r:id="rId3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3904"/>
    <a:srgbClr val="FB7943"/>
    <a:srgbClr val="0486BC"/>
    <a:srgbClr val="0000FF"/>
    <a:srgbClr val="0146C5"/>
    <a:srgbClr val="0066FF"/>
    <a:srgbClr val="C38267"/>
    <a:srgbClr val="F88D70"/>
    <a:srgbClr val="F9A38B"/>
    <a:srgbClr val="FEF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>
        <p:scale>
          <a:sx n="100" d="100"/>
          <a:sy n="100" d="100"/>
        </p:scale>
        <p:origin x="1254" y="774"/>
      </p:cViewPr>
      <p:guideLst>
        <p:guide orient="horz" pos="1620"/>
        <p:guide orient="horz" pos="713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7CE9E4E-87A9-4512-8382-45025EE345B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39FEB74-5EA7-4CF8-91C8-049272D276A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722EB2E-BD86-4E66-BD26-9BDF441054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3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BE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 userDrawn="1"/>
        </p:nvSpPr>
        <p:spPr>
          <a:xfrm flipH="1" flipV="1">
            <a:off x="7575550" y="114300"/>
            <a:ext cx="1568450" cy="1568450"/>
          </a:xfrm>
          <a:prstGeom prst="rtTriangle">
            <a:avLst/>
          </a:prstGeom>
          <a:solidFill>
            <a:srgbClr val="FB7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直角三角形 2"/>
          <p:cNvSpPr/>
          <p:nvPr userDrawn="1"/>
        </p:nvSpPr>
        <p:spPr>
          <a:xfrm>
            <a:off x="79375" y="3575050"/>
            <a:ext cx="1568450" cy="1568450"/>
          </a:xfrm>
          <a:prstGeom prst="rtTriangle">
            <a:avLst/>
          </a:prstGeom>
          <a:solidFill>
            <a:srgbClr val="5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3" descr="图片包含 浴室用品&#10;&#10;已生成高可信度的说明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" y="584200"/>
            <a:ext cx="411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588"/>
            <a:ext cx="6362700" cy="110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/>
          <a:srcRect l="1229" t="2139" r="1488" b="3004"/>
          <a:stretch>
            <a:fillRect/>
          </a:stretch>
        </p:blipFill>
        <p:spPr>
          <a:xfrm>
            <a:off x="790575" y="1112521"/>
            <a:ext cx="7524750" cy="2895600"/>
          </a:xfrm>
          <a:custGeom>
            <a:avLst/>
            <a:gdLst>
              <a:gd name="connsiteX0" fmla="*/ 0 w 7524750"/>
              <a:gd name="connsiteY0" fmla="*/ 0 h 2895600"/>
              <a:gd name="connsiteX1" fmla="*/ 7374258 w 7524750"/>
              <a:gd name="connsiteY1" fmla="*/ 0 h 2895600"/>
              <a:gd name="connsiteX2" fmla="*/ 7524750 w 7524750"/>
              <a:gd name="connsiteY2" fmla="*/ 146854 h 2895600"/>
              <a:gd name="connsiteX3" fmla="*/ 7524750 w 7524750"/>
              <a:gd name="connsiteY3" fmla="*/ 2895600 h 2895600"/>
              <a:gd name="connsiteX4" fmla="*/ 146643 w 7524750"/>
              <a:gd name="connsiteY4" fmla="*/ 2895600 h 2895600"/>
              <a:gd name="connsiteX5" fmla="*/ 0 w 7524750"/>
              <a:gd name="connsiteY5" fmla="*/ 2752502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24750" h="2895600">
                <a:moveTo>
                  <a:pt x="0" y="0"/>
                </a:moveTo>
                <a:lnTo>
                  <a:pt x="7374258" y="0"/>
                </a:lnTo>
                <a:lnTo>
                  <a:pt x="7524750" y="146854"/>
                </a:lnTo>
                <a:lnTo>
                  <a:pt x="7524750" y="2895600"/>
                </a:lnTo>
                <a:lnTo>
                  <a:pt x="146643" y="2895600"/>
                </a:lnTo>
                <a:lnTo>
                  <a:pt x="0" y="2752502"/>
                </a:lnTo>
                <a:close/>
              </a:path>
            </a:pathLst>
          </a:custGeom>
        </p:spPr>
      </p:pic>
      <p:pic>
        <p:nvPicPr>
          <p:cNvPr id="7" name="图片 6" descr="图片包含 物体&#10;&#10;已生成高可信度的说明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3517900"/>
            <a:ext cx="159385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图片包含 物体&#10;&#10;已生成高可信度的说明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388" y="0"/>
            <a:ext cx="15938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4014788"/>
            <a:ext cx="189865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2573338"/>
            <a:ext cx="86677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073400"/>
            <a:ext cx="74295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1146175"/>
            <a:ext cx="434975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3521075"/>
            <a:ext cx="7080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4379913"/>
            <a:ext cx="471488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3638550"/>
            <a:ext cx="47148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 descr="图片包含 浴室用品&#10;&#10;已生成高可信度的说明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4157663"/>
            <a:ext cx="8350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38" y="1106488"/>
            <a:ext cx="41433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313" y="3997325"/>
            <a:ext cx="31908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副标题 6"/>
          <p:cNvSpPr txBox="1">
            <a:spLocks noChangeArrowheads="1"/>
          </p:cNvSpPr>
          <p:nvPr userDrawn="1"/>
        </p:nvSpPr>
        <p:spPr bwMode="auto">
          <a:xfrm>
            <a:off x="1225550" y="58737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BE5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 userDrawn="1"/>
        </p:nvSpPr>
        <p:spPr>
          <a:xfrm flipV="1">
            <a:off x="88900" y="-3175"/>
            <a:ext cx="1095375" cy="1111250"/>
          </a:xfrm>
          <a:prstGeom prst="rtTriangle">
            <a:avLst/>
          </a:prstGeom>
          <a:solidFill>
            <a:srgbClr val="5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直角三角形 2"/>
          <p:cNvSpPr/>
          <p:nvPr userDrawn="1"/>
        </p:nvSpPr>
        <p:spPr>
          <a:xfrm flipH="1">
            <a:off x="8101013" y="4178300"/>
            <a:ext cx="954087" cy="954088"/>
          </a:xfrm>
          <a:prstGeom prst="rtTriangle">
            <a:avLst/>
          </a:prstGeom>
          <a:solidFill>
            <a:srgbClr val="FB7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95275" y="292100"/>
            <a:ext cx="8553450" cy="45593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408488"/>
            <a:ext cx="24717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图片包含 物体&#10;&#10;已生成高可信度的说明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4143375"/>
            <a:ext cx="9699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图片包含 物体&#10;&#10;已生成高可信度的说明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6350"/>
            <a:ext cx="1087438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AE19274-A5A9-4D21-9C60-D2A21FD287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19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9040" y="1381214"/>
            <a:ext cx="91892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5"/>
          <p:cNvGrpSpPr/>
          <p:nvPr/>
        </p:nvGrpSpPr>
        <p:grpSpPr bwMode="auto">
          <a:xfrm>
            <a:off x="1728623" y="1562674"/>
            <a:ext cx="6245293" cy="1624513"/>
            <a:chOff x="1590706" y="1542831"/>
            <a:chExt cx="6245293" cy="1625076"/>
          </a:xfrm>
        </p:grpSpPr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1625771" y="2336158"/>
              <a:ext cx="5828193" cy="831749"/>
            </a:xfrm>
            <a:prstGeom prst="rect">
              <a:avLst/>
            </a:prstGeom>
            <a:noFill/>
            <a:ln w="50800"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4800" b="1" dirty="0">
                  <a:ln w="6350">
                    <a:solidFill>
                      <a:schemeClr val="tx1"/>
                    </a:solidFill>
                    <a:miter lim="800000"/>
                  </a:ln>
                  <a:noFill/>
                  <a:latin typeface="+mj-ea"/>
                  <a:ea typeface="+mj-ea"/>
                  <a:sym typeface="+mn-lt"/>
                </a:rPr>
                <a:t>长方体</a:t>
              </a:r>
              <a:endParaRPr lang="zh-CN" altLang="en-US" sz="4800" b="1" dirty="0">
                <a:ln w="6350">
                  <a:solidFill>
                    <a:schemeClr val="tx1"/>
                  </a:solidFill>
                  <a:miter lim="800000"/>
                </a:ln>
                <a:noFill/>
                <a:latin typeface="+mj-ea"/>
                <a:ea typeface="+mj-ea"/>
                <a:sym typeface="+mn-lt"/>
              </a:endParaRPr>
            </a:p>
          </p:txBody>
        </p:sp>
        <p:grpSp>
          <p:nvGrpSpPr>
            <p:cNvPr id="8197" name="组合 1"/>
            <p:cNvGrpSpPr/>
            <p:nvPr/>
          </p:nvGrpSpPr>
          <p:grpSpPr bwMode="auto">
            <a:xfrm>
              <a:off x="1625771" y="1542831"/>
              <a:ext cx="6210228" cy="668216"/>
              <a:chOff x="1625771" y="1542831"/>
              <a:chExt cx="6210228" cy="668216"/>
            </a:xfrm>
          </p:grpSpPr>
          <p:sp>
            <p:nvSpPr>
              <p:cNvPr id="3" name="文本框 1"/>
              <p:cNvSpPr txBox="1">
                <a:spLocks noChangeArrowheads="1"/>
              </p:cNvSpPr>
              <p:nvPr/>
            </p:nvSpPr>
            <p:spPr bwMode="auto">
              <a:xfrm>
                <a:off x="1625771" y="1564492"/>
                <a:ext cx="6210228" cy="646555"/>
              </a:xfrm>
              <a:prstGeom prst="rect">
                <a:avLst/>
              </a:prstGeom>
              <a:noFill/>
              <a:ln w="50800"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3600" dirty="0">
                    <a:ln w="6350">
                      <a:solidFill>
                        <a:schemeClr val="tx1"/>
                      </a:solidFill>
                      <a:miter lim="800000"/>
                    </a:ln>
                    <a:noFill/>
                    <a:latin typeface="+mj-ea"/>
                    <a:ea typeface="+mj-ea"/>
                    <a:sym typeface="+mn-lt"/>
                  </a:rPr>
                  <a:t> 1.</a:t>
                </a:r>
                <a:r>
                  <a:rPr lang="zh-CN" altLang="en-US" sz="3600" dirty="0">
                    <a:ln w="6350">
                      <a:solidFill>
                        <a:schemeClr val="tx1"/>
                      </a:solidFill>
                      <a:miter lim="800000"/>
                    </a:ln>
                    <a:noFill/>
                    <a:latin typeface="+mj-ea"/>
                    <a:ea typeface="+mj-ea"/>
                    <a:sym typeface="+mn-lt"/>
                  </a:rPr>
                  <a:t>长方体和正方体的认识</a:t>
                </a:r>
                <a:endParaRPr lang="zh-CN" altLang="en-US" sz="3600" dirty="0">
                  <a:ln w="6350">
                    <a:solidFill>
                      <a:schemeClr val="tx1"/>
                    </a:solidFill>
                    <a:miter lim="800000"/>
                  </a:ln>
                  <a:noFill/>
                  <a:latin typeface="+mj-ea"/>
                  <a:ea typeface="+mj-ea"/>
                  <a:sym typeface="+mn-lt"/>
                </a:endParaRPr>
              </a:p>
            </p:txBody>
          </p:sp>
          <p:sp>
            <p:nvSpPr>
              <p:cNvPr id="7" name="文本框 1"/>
              <p:cNvSpPr txBox="1">
                <a:spLocks noChangeArrowheads="1"/>
              </p:cNvSpPr>
              <p:nvPr/>
            </p:nvSpPr>
            <p:spPr bwMode="auto">
              <a:xfrm>
                <a:off x="1832039" y="1542831"/>
                <a:ext cx="5816111" cy="6465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CN" sz="3600" dirty="0">
                    <a:ln w="15875">
                      <a:solidFill>
                        <a:schemeClr val="tx1"/>
                      </a:solidFill>
                    </a:ln>
                    <a:latin typeface="+mj-ea"/>
                    <a:ea typeface="+mj-ea"/>
                    <a:sym typeface="+mn-lt"/>
                  </a:rPr>
                  <a:t>1.</a:t>
                </a:r>
                <a:r>
                  <a:rPr lang="zh-CN" altLang="en-US" sz="3600" dirty="0">
                    <a:ln w="15875">
                      <a:solidFill>
                        <a:schemeClr val="tx1"/>
                      </a:solidFill>
                    </a:ln>
                    <a:latin typeface="+mj-ea"/>
                    <a:ea typeface="+mj-ea"/>
                    <a:sym typeface="+mn-lt"/>
                  </a:rPr>
                  <a:t>长方体和正方体的认识</a:t>
                </a:r>
                <a:endParaRPr lang="zh-CN" altLang="en-US" sz="3600" dirty="0">
                  <a:ln w="15875">
                    <a:solidFill>
                      <a:schemeClr val="tx1"/>
                    </a:solidFill>
                  </a:ln>
                  <a:latin typeface="+mj-ea"/>
                  <a:ea typeface="+mj-ea"/>
                  <a:sym typeface="+mn-lt"/>
                </a:endParaRPr>
              </a:p>
            </p:txBody>
          </p:sp>
        </p:grpSp>
        <p:sp>
          <p:nvSpPr>
            <p:cNvPr id="8" name="文本框 1"/>
            <p:cNvSpPr txBox="1">
              <a:spLocks noChangeArrowheads="1"/>
            </p:cNvSpPr>
            <p:nvPr/>
          </p:nvSpPr>
          <p:spPr bwMode="auto">
            <a:xfrm>
              <a:off x="1590706" y="2314497"/>
              <a:ext cx="5828193" cy="83174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4800" b="1" dirty="0">
                  <a:ln w="15875">
                    <a:solidFill>
                      <a:schemeClr val="tx1"/>
                    </a:solidFill>
                  </a:ln>
                  <a:latin typeface="+mj-ea"/>
                  <a:ea typeface="+mj-ea"/>
                  <a:sym typeface="+mn-lt"/>
                </a:rPr>
                <a:t>长方体</a:t>
              </a:r>
              <a:endParaRPr lang="zh-CN" altLang="en-US" sz="4800" b="1" dirty="0">
                <a:ln w="15875">
                  <a:solidFill>
                    <a:schemeClr val="tx1"/>
                  </a:solidFill>
                </a:ln>
                <a:latin typeface="+mj-ea"/>
                <a:ea typeface="+mj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115616" y="1939318"/>
            <a:ext cx="760480" cy="380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0000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517993" y="1854821"/>
            <a:ext cx="464737" cy="464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0000"/>
              </a:solidFill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624627" y="1770323"/>
            <a:ext cx="633733" cy="54923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0000"/>
              </a:solidFill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6175887" y="1854821"/>
            <a:ext cx="988401" cy="464737"/>
          </a:xfrm>
          <a:prstGeom prst="parallelogram">
            <a:avLst>
              <a:gd name="adj" fmla="val 52308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0000"/>
              </a:solidFill>
            </a:endParaRPr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4900257" y="1685825"/>
            <a:ext cx="633733" cy="63373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0000"/>
              </a:solidFill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 rot="10800000">
            <a:off x="7669269" y="1778245"/>
            <a:ext cx="718230" cy="541313"/>
          </a:xfrm>
          <a:custGeom>
            <a:avLst/>
            <a:gdLst>
              <a:gd name="T0" fmla="*/ 67977020 w 21600"/>
              <a:gd name="T1" fmla="*/ 22064536 h 21600"/>
              <a:gd name="T2" fmla="*/ 38844009 w 21600"/>
              <a:gd name="T3" fmla="*/ 44129027 h 21600"/>
              <a:gd name="T4" fmla="*/ 9711002 w 21600"/>
              <a:gd name="T5" fmla="*/ 22064536 h 21600"/>
              <a:gd name="T6" fmla="*/ 3884400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1041118" y="2501961"/>
            <a:ext cx="88197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长方形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4892354" y="2500756"/>
            <a:ext cx="64953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圆形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5991147" y="2500755"/>
            <a:ext cx="134684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平行四边形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3500505" y="2501955"/>
            <a:ext cx="88197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三角形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0252" name="组合 7"/>
          <p:cNvGrpSpPr/>
          <p:nvPr/>
        </p:nvGrpSpPr>
        <p:grpSpPr bwMode="auto">
          <a:xfrm>
            <a:off x="72438" y="47460"/>
            <a:ext cx="5030787" cy="803275"/>
            <a:chOff x="560133" y="132120"/>
            <a:chExt cx="5030041" cy="802917"/>
          </a:xfrm>
        </p:grpSpPr>
        <p:pic>
          <p:nvPicPr>
            <p:cNvPr id="10256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33" y="132120"/>
              <a:ext cx="5030041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7" name="矩形 2"/>
            <p:cNvSpPr>
              <a:spLocks noChangeArrowheads="1"/>
            </p:cNvSpPr>
            <p:nvPr/>
          </p:nvSpPr>
          <p:spPr bwMode="auto">
            <a:xfrm>
              <a:off x="792369" y="206939"/>
              <a:ext cx="45111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一 创设情境，引入新课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2300985" y="2501960"/>
            <a:ext cx="88197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正方形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7559363" y="2503342"/>
            <a:ext cx="93804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梯形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5872" y="999352"/>
            <a:ext cx="7990583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我们以前认识了哪些几何图形？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立方体 3"/>
          <p:cNvSpPr/>
          <p:nvPr/>
        </p:nvSpPr>
        <p:spPr>
          <a:xfrm>
            <a:off x="1115616" y="3363838"/>
            <a:ext cx="658003" cy="658003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2515056" y="3363838"/>
            <a:ext cx="1109571" cy="658003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柱体 5"/>
          <p:cNvSpPr/>
          <p:nvPr/>
        </p:nvSpPr>
        <p:spPr>
          <a:xfrm>
            <a:off x="4573111" y="3363838"/>
            <a:ext cx="502945" cy="658003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041118" y="4021847"/>
            <a:ext cx="88197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正方体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4501315" y="4021841"/>
            <a:ext cx="64953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圆柱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564945" y="4021846"/>
            <a:ext cx="88197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长方体</a:t>
            </a:r>
            <a:endParaRPr lang="zh-CN" altLang="en-US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75887" y="2931275"/>
            <a:ext cx="2376264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hangingPunct="1">
              <a:lnSpc>
                <a:spcPct val="130000"/>
              </a:lnSpc>
            </a:pPr>
            <a:r>
              <a:rPr lang="en-US" altLang="zh-CN" sz="2000" b="1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平面图形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75887" y="4144148"/>
            <a:ext cx="2376264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hangingPunct="1">
              <a:lnSpc>
                <a:spcPct val="130000"/>
              </a:lnSpc>
            </a:pPr>
            <a:r>
              <a:rPr lang="en-US" altLang="zh-CN" sz="2000" b="1" dirty="0">
                <a:latin typeface="+mn-ea"/>
                <a:ea typeface="+mn-ea"/>
              </a:rPr>
              <a:t>——</a:t>
            </a:r>
            <a:r>
              <a:rPr lang="zh-CN" altLang="en-US" sz="2000" b="1" dirty="0">
                <a:latin typeface="+mn-ea"/>
                <a:ea typeface="+mn-ea"/>
              </a:rPr>
              <a:t>立体图形</a:t>
            </a:r>
            <a:endParaRPr lang="zh-CN" altLang="en-US" sz="20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/>
      <p:bldP spid="19" grpId="0"/>
      <p:bldP spid="20" grpId="0"/>
      <p:bldP spid="21" grpId="0"/>
      <p:bldP spid="23" grpId="0"/>
      <p:bldP spid="25" grpId="0"/>
      <p:bldP spid="4" grpId="0" animBg="1"/>
      <p:bldP spid="5" grpId="0" animBg="1"/>
      <p:bldP spid="6" grpId="0" animBg="1"/>
      <p:bldP spid="7" grpId="0"/>
      <p:bldP spid="8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6708" y="555526"/>
            <a:ext cx="8243764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你们看到过这些建筑物吗？它们的形状是什么图形？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94353"/>
            <a:ext cx="4483350" cy="20162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08" y="1683595"/>
            <a:ext cx="3240420" cy="2017620"/>
          </a:xfrm>
          <a:prstGeom prst="rect">
            <a:avLst/>
          </a:prstGeom>
        </p:spPr>
      </p:pic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763688" y="3745735"/>
            <a:ext cx="2161858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j-ea"/>
                <a:ea typeface="+mj-ea"/>
              </a:rPr>
              <a:t>国家游泳中心</a:t>
            </a:r>
            <a:endParaRPr lang="zh-CN" altLang="en-US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688986" y="3745735"/>
            <a:ext cx="2376264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j-ea"/>
                <a:ea typeface="+mj-ea"/>
              </a:rPr>
              <a:t>联合国总部大楼</a:t>
            </a:r>
            <a:endParaRPr lang="zh-CN" altLang="en-US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7584" y="1058531"/>
            <a:ext cx="7992888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生活中，还有哪些物体的形状是长方体？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8" y="34375"/>
            <a:ext cx="7339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2"/>
          <p:cNvSpPr>
            <a:spLocks noChangeArrowheads="1"/>
          </p:cNvSpPr>
          <p:nvPr/>
        </p:nvSpPr>
        <p:spPr bwMode="auto">
          <a:xfrm>
            <a:off x="324667" y="187487"/>
            <a:ext cx="6857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二 动手操作，认识长方体的面、棱、顶点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552" y="1491630"/>
            <a:ext cx="8064896" cy="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请同学们拿出自己准备的长方体学具，摸一摸，说一说你有什么发现？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9552" y="2703804"/>
            <a:ext cx="806489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再摸一摸长方体相邻两个面相交的地方有什么？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5536" y="888235"/>
            <a:ext cx="576064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b="1" dirty="0">
                <a:latin typeface="+mj-ea"/>
                <a:ea typeface="+mj-ea"/>
              </a:rPr>
              <a:t>1.</a:t>
            </a:r>
            <a:r>
              <a:rPr lang="zh-CN" altLang="en-US" b="1" dirty="0">
                <a:latin typeface="+mj-ea"/>
                <a:ea typeface="+mj-ea"/>
              </a:rPr>
              <a:t>直观认识长方体的面、棱、顶点。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9552" y="3435846"/>
            <a:ext cx="806489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再摸一摸棱和棱相交的地方有什么？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536" y="483518"/>
            <a:ext cx="576064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b="1" dirty="0">
                <a:latin typeface="+mj-ea"/>
                <a:ea typeface="+mj-ea"/>
              </a:rPr>
              <a:t>2.</a:t>
            </a:r>
            <a:r>
              <a:rPr lang="zh-CN" altLang="en-US" b="1" dirty="0">
                <a:latin typeface="+mj-ea"/>
                <a:ea typeface="+mj-ea"/>
              </a:rPr>
              <a:t>结合图形抽象出面、棱、顶点。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5" name="立方体 4"/>
          <p:cNvSpPr>
            <a:spLocks noChangeArrowheads="1"/>
          </p:cNvSpPr>
          <p:nvPr/>
        </p:nvSpPr>
        <p:spPr bwMode="auto">
          <a:xfrm>
            <a:off x="2771800" y="1419622"/>
            <a:ext cx="3671887" cy="2160240"/>
          </a:xfrm>
          <a:prstGeom prst="cube">
            <a:avLst>
              <a:gd name="adj" fmla="val 2913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</a:ln>
        </p:spPr>
        <p:txBody>
          <a:bodyPr anchor="ctr"/>
          <a:lstStyle/>
          <a:p>
            <a:pPr>
              <a:defRPr/>
            </a:pPr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2817019" y="1436389"/>
            <a:ext cx="3597532" cy="598142"/>
          </a:xfrm>
          <a:prstGeom prst="parallelogram">
            <a:avLst>
              <a:gd name="adj" fmla="val 98996"/>
            </a:avLst>
          </a:prstGeom>
          <a:solidFill>
            <a:srgbClr val="B7E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/>
        </p:nvSpPr>
        <p:spPr>
          <a:xfrm>
            <a:off x="5829633" y="1453841"/>
            <a:ext cx="605542" cy="2096407"/>
          </a:xfrm>
          <a:custGeom>
            <a:avLst/>
            <a:gdLst>
              <a:gd name="connsiteX0" fmla="*/ 0 w 611892"/>
              <a:gd name="connsiteY0" fmla="*/ 2090057 h 2090057"/>
              <a:gd name="connsiteX1" fmla="*/ 0 w 611892"/>
              <a:gd name="connsiteY1" fmla="*/ 591266 h 2090057"/>
              <a:gd name="connsiteX2" fmla="*/ 605017 w 611892"/>
              <a:gd name="connsiteY2" fmla="*/ 0 h 2090057"/>
              <a:gd name="connsiteX3" fmla="*/ 611892 w 611892"/>
              <a:gd name="connsiteY3" fmla="*/ 1526291 h 2090057"/>
              <a:gd name="connsiteX4" fmla="*/ 0 w 611892"/>
              <a:gd name="connsiteY4" fmla="*/ 2090057 h 2090057"/>
              <a:gd name="connsiteX0-1" fmla="*/ 0 w 611892"/>
              <a:gd name="connsiteY0-2" fmla="*/ 2090057 h 2090057"/>
              <a:gd name="connsiteX1-3" fmla="*/ 9525 w 611892"/>
              <a:gd name="connsiteY1-4" fmla="*/ 594441 h 2090057"/>
              <a:gd name="connsiteX2-5" fmla="*/ 605017 w 611892"/>
              <a:gd name="connsiteY2-6" fmla="*/ 0 h 2090057"/>
              <a:gd name="connsiteX3-7" fmla="*/ 611892 w 611892"/>
              <a:gd name="connsiteY3-8" fmla="*/ 1526291 h 2090057"/>
              <a:gd name="connsiteX4-9" fmla="*/ 0 w 611892"/>
              <a:gd name="connsiteY4-10" fmla="*/ 2090057 h 2090057"/>
              <a:gd name="connsiteX0-11" fmla="*/ 0 w 611892"/>
              <a:gd name="connsiteY0-12" fmla="*/ 2090057 h 2090057"/>
              <a:gd name="connsiteX1-13" fmla="*/ 0 w 611892"/>
              <a:gd name="connsiteY1-14" fmla="*/ 603966 h 2090057"/>
              <a:gd name="connsiteX2-15" fmla="*/ 605017 w 611892"/>
              <a:gd name="connsiteY2-16" fmla="*/ 0 h 2090057"/>
              <a:gd name="connsiteX3-17" fmla="*/ 611892 w 611892"/>
              <a:gd name="connsiteY3-18" fmla="*/ 1526291 h 2090057"/>
              <a:gd name="connsiteX4-19" fmla="*/ 0 w 611892"/>
              <a:gd name="connsiteY4-20" fmla="*/ 2090057 h 2090057"/>
              <a:gd name="connsiteX0-21" fmla="*/ 0 w 611892"/>
              <a:gd name="connsiteY0-22" fmla="*/ 2099582 h 2099582"/>
              <a:gd name="connsiteX1-23" fmla="*/ 0 w 611892"/>
              <a:gd name="connsiteY1-24" fmla="*/ 603966 h 2099582"/>
              <a:gd name="connsiteX2-25" fmla="*/ 605017 w 611892"/>
              <a:gd name="connsiteY2-26" fmla="*/ 0 h 2099582"/>
              <a:gd name="connsiteX3-27" fmla="*/ 611892 w 611892"/>
              <a:gd name="connsiteY3-28" fmla="*/ 1526291 h 2099582"/>
              <a:gd name="connsiteX4-29" fmla="*/ 0 w 611892"/>
              <a:gd name="connsiteY4-30" fmla="*/ 2099582 h 2099582"/>
              <a:gd name="connsiteX0-31" fmla="*/ 0 w 608717"/>
              <a:gd name="connsiteY0-32" fmla="*/ 2099582 h 2099582"/>
              <a:gd name="connsiteX1-33" fmla="*/ 0 w 608717"/>
              <a:gd name="connsiteY1-34" fmla="*/ 603966 h 2099582"/>
              <a:gd name="connsiteX2-35" fmla="*/ 605017 w 608717"/>
              <a:gd name="connsiteY2-36" fmla="*/ 0 h 2099582"/>
              <a:gd name="connsiteX3-37" fmla="*/ 608717 w 608717"/>
              <a:gd name="connsiteY3-38" fmla="*/ 1516766 h 2099582"/>
              <a:gd name="connsiteX4-39" fmla="*/ 0 w 608717"/>
              <a:gd name="connsiteY4-40" fmla="*/ 2099582 h 2099582"/>
              <a:gd name="connsiteX0-41" fmla="*/ 0 w 605745"/>
              <a:gd name="connsiteY0-42" fmla="*/ 2099582 h 2099582"/>
              <a:gd name="connsiteX1-43" fmla="*/ 0 w 605745"/>
              <a:gd name="connsiteY1-44" fmla="*/ 603966 h 2099582"/>
              <a:gd name="connsiteX2-45" fmla="*/ 605017 w 605745"/>
              <a:gd name="connsiteY2-46" fmla="*/ 0 h 2099582"/>
              <a:gd name="connsiteX3-47" fmla="*/ 605542 w 605745"/>
              <a:gd name="connsiteY3-48" fmla="*/ 1500891 h 2099582"/>
              <a:gd name="connsiteX4-49" fmla="*/ 0 w 605745"/>
              <a:gd name="connsiteY4-50" fmla="*/ 2099582 h 2099582"/>
              <a:gd name="connsiteX0-51" fmla="*/ 0 w 605542"/>
              <a:gd name="connsiteY0-52" fmla="*/ 2096407 h 2096407"/>
              <a:gd name="connsiteX1-53" fmla="*/ 0 w 605542"/>
              <a:gd name="connsiteY1-54" fmla="*/ 600791 h 2096407"/>
              <a:gd name="connsiteX2-55" fmla="*/ 601842 w 605542"/>
              <a:gd name="connsiteY2-56" fmla="*/ 0 h 2096407"/>
              <a:gd name="connsiteX3-57" fmla="*/ 605542 w 605542"/>
              <a:gd name="connsiteY3-58" fmla="*/ 1497716 h 2096407"/>
              <a:gd name="connsiteX4-59" fmla="*/ 0 w 605542"/>
              <a:gd name="connsiteY4-60" fmla="*/ 2096407 h 20964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5542" h="2096407">
                <a:moveTo>
                  <a:pt x="0" y="2096407"/>
                </a:moveTo>
                <a:lnTo>
                  <a:pt x="0" y="600791"/>
                </a:lnTo>
                <a:cubicBezTo>
                  <a:pt x="201672" y="403702"/>
                  <a:pt x="400170" y="197089"/>
                  <a:pt x="601842" y="0"/>
                </a:cubicBezTo>
                <a:cubicBezTo>
                  <a:pt x="604134" y="508764"/>
                  <a:pt x="603250" y="988952"/>
                  <a:pt x="605542" y="1497716"/>
                </a:cubicBezTo>
                <a:lnTo>
                  <a:pt x="0" y="2096407"/>
                </a:lnTo>
                <a:close/>
              </a:path>
            </a:pathLst>
          </a:custGeom>
          <a:solidFill>
            <a:srgbClr val="5CC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2483768" y="321982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720964" y="2929632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ea"/>
                <a:ea typeface="+mn-ea"/>
              </a:rPr>
              <a:t>面</a:t>
            </a:r>
            <a:endParaRPr lang="zh-CN" altLang="en-US" sz="2400" b="1" dirty="0">
              <a:latin typeface="+mn-ea"/>
              <a:ea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16933" y="2047231"/>
            <a:ext cx="0" cy="154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H="1">
            <a:off x="5835316" y="3219822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411402" y="2929632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ea"/>
                <a:ea typeface="+mn-ea"/>
              </a:rPr>
              <a:t>棱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61966" y="3398695"/>
            <a:ext cx="2292013" cy="332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面和面相交的线段</a:t>
            </a:r>
            <a:r>
              <a:rPr lang="en-US" altLang="zh-CN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1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378865" y="1379279"/>
            <a:ext cx="96769" cy="96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 flipH="1">
            <a:off x="6544566" y="1414981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939876" y="1131888"/>
            <a:ext cx="116051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ea"/>
                <a:ea typeface="+mn-ea"/>
              </a:rPr>
              <a:t>顶点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60232" y="1673227"/>
            <a:ext cx="2292013" cy="332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棱和棱的交点</a:t>
            </a:r>
            <a:r>
              <a:rPr lang="en-US" altLang="zh-CN" sz="14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1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 animBg="1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9" y="47460"/>
            <a:ext cx="4787594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2"/>
          <p:cNvSpPr>
            <a:spLocks noChangeArrowheads="1"/>
          </p:cNvSpPr>
          <p:nvPr/>
        </p:nvSpPr>
        <p:spPr bwMode="auto">
          <a:xfrm>
            <a:off x="304708" y="122312"/>
            <a:ext cx="40991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三 研究长方体的特征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9552" y="2001036"/>
            <a:ext cx="5832648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+mj-ea"/>
                <a:ea typeface="+mj-ea"/>
              </a:rPr>
              <a:t>1.</a:t>
            </a:r>
            <a:r>
              <a:rPr lang="zh-CN" altLang="en-US" b="1" dirty="0">
                <a:latin typeface="+mj-ea"/>
                <a:ea typeface="+mj-ea"/>
              </a:rPr>
              <a:t>认识面。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9552" y="886008"/>
            <a:ext cx="8064896" cy="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请拿出长方体学具，仔细观察长方体的面、棱和顶点，数一数，看一看，量一量，比一比，看看有什么发现。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3511" y="2571750"/>
            <a:ext cx="5454484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（</a:t>
            </a:r>
            <a:r>
              <a:rPr lang="en-US" altLang="zh-CN" sz="2400" b="1" dirty="0">
                <a:latin typeface="+mj-ea"/>
                <a:ea typeface="+mj-ea"/>
              </a:rPr>
              <a:t>1</a:t>
            </a:r>
            <a:r>
              <a:rPr lang="zh-CN" altLang="en-US" sz="2400" b="1" dirty="0">
                <a:latin typeface="+mj-ea"/>
                <a:ea typeface="+mj-ea"/>
              </a:rPr>
              <a:t>）长方体有</a:t>
            </a:r>
            <a:r>
              <a:rPr lang="en-US" altLang="zh-CN" sz="2400" b="1" dirty="0"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+mj-ea"/>
                <a:ea typeface="+mj-ea"/>
              </a:rPr>
              <a:t>个面。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3511" y="3249315"/>
            <a:ext cx="667862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（</a:t>
            </a:r>
            <a:r>
              <a:rPr lang="en-US" altLang="zh-CN" sz="2400" b="1" dirty="0">
                <a:latin typeface="+mj-ea"/>
                <a:ea typeface="+mj-ea"/>
              </a:rPr>
              <a:t>2</a:t>
            </a:r>
            <a:r>
              <a:rPr lang="zh-CN" altLang="en-US" sz="2400" b="1" dirty="0">
                <a:latin typeface="+mj-ea"/>
                <a:ea typeface="+mj-ea"/>
              </a:rPr>
              <a:t>）每个面是什么形状的？</a:t>
            </a:r>
            <a:r>
              <a:rPr lang="en-US" altLang="zh-CN" sz="2400" b="1" dirty="0">
                <a:latin typeface="+mj-ea"/>
                <a:ea typeface="+mj-ea"/>
              </a:rPr>
              <a:t>___________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3511" y="3903741"/>
            <a:ext cx="667862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（</a:t>
            </a:r>
            <a:r>
              <a:rPr lang="en-US" altLang="zh-CN" sz="2400" b="1" dirty="0">
                <a:latin typeface="+mj-ea"/>
                <a:ea typeface="+mj-ea"/>
              </a:rPr>
              <a:t>3</a:t>
            </a:r>
            <a:r>
              <a:rPr lang="zh-CN" altLang="en-US" sz="2400" b="1" dirty="0">
                <a:latin typeface="+mj-ea"/>
                <a:ea typeface="+mj-ea"/>
              </a:rPr>
              <a:t>）哪些面是完全相同的？</a:t>
            </a:r>
            <a:r>
              <a:rPr lang="en-US" altLang="zh-CN" sz="2400" b="1" dirty="0">
                <a:latin typeface="+mj-ea"/>
                <a:ea typeface="+mj-ea"/>
              </a:rPr>
              <a:t>___________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70524" y="2043704"/>
            <a:ext cx="7105932" cy="377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1600" b="1" dirty="0">
                <a:latin typeface="+mn-lt"/>
                <a:ea typeface="楷体" panose="02010609060101010101" pitchFamily="49" charset="-122"/>
              </a:rPr>
              <a:t>（四人小组研究下面的问题，稍后汇报交流）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2" name="3D 模型 21" descr="Tetragonal Prism And Base Grey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399" y="2151115"/>
            <a:ext cx="1160151" cy="219639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6559184" y="4360972"/>
            <a:ext cx="2117272" cy="34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1400" b="1" dirty="0">
                <a:latin typeface="+mn-lt"/>
                <a:ea typeface="楷体" panose="02010609060101010101" pitchFamily="49" charset="-122"/>
              </a:rPr>
              <a:t>（长方体</a:t>
            </a:r>
            <a:r>
              <a:rPr lang="en-US" altLang="zh-CN" sz="1400" b="1" dirty="0">
                <a:latin typeface="+mn-lt"/>
                <a:ea typeface="楷体" panose="02010609060101010101" pitchFamily="49" charset="-122"/>
              </a:rPr>
              <a:t>3D</a:t>
            </a:r>
            <a:r>
              <a:rPr lang="zh-CN" altLang="en-US" sz="1400" b="1" dirty="0">
                <a:latin typeface="+mn-lt"/>
                <a:ea typeface="楷体" panose="02010609060101010101" pitchFamily="49" charset="-122"/>
              </a:rPr>
              <a:t>模型）</a:t>
            </a:r>
            <a:endParaRPr lang="zh-CN" altLang="en-US" sz="1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35805" y="2524284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54739" y="2967240"/>
            <a:ext cx="2221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有的是长方形，有的是正方形。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95602" y="3934500"/>
            <a:ext cx="29073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相对的面是完全相同的。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00">
                                          <p:val>
                                            <p:fltVal val="-19.9349"/>
                                          </p:val>
                                        </p:tav>
                                        <p:tav tm="6700">
                                          <p:val>
                                            <p:fltVal val="-19.7456"/>
                                          </p:val>
                                        </p:tav>
                                        <p:tav tm="10000">
                                          <p:val>
                                            <p:fltVal val="-19.441"/>
                                          </p:val>
                                        </p:tav>
                                        <p:tav tm="13300">
                                          <p:val>
                                            <p:fltVal val="-19.0299"/>
                                          </p:val>
                                        </p:tav>
                                        <p:tav tm="16700">
                                          <p:val>
                                            <p:fltVal val="-18.5212"/>
                                          </p:val>
                                        </p:tav>
                                        <p:tav tm="20000">
                                          <p:val>
                                            <p:fltVal val="-17.9257"/>
                                          </p:val>
                                        </p:tav>
                                        <p:tav tm="23300">
                                          <p:val>
                                            <p:fltVal val="-17.2507"/>
                                          </p:val>
                                        </p:tav>
                                        <p:tav tm="26600">
                                          <p:val>
                                            <p:fltVal val="-16.5027"/>
                                          </p:val>
                                        </p:tav>
                                        <p:tav tm="29900">
                                          <p:val>
                                            <p:fltVal val="-15.6925"/>
                                          </p:val>
                                        </p:tav>
                                        <p:tav tm="33300">
                                          <p:val>
                                            <p:fltVal val="-14.829"/>
                                          </p:val>
                                        </p:tav>
                                        <p:tav tm="36600">
                                          <p:val>
                                            <p:fltVal val="-13.9209"/>
                                          </p:val>
                                        </p:tav>
                                        <p:tav tm="39900">
                                          <p:val>
                                            <p:fltVal val="-12.9772"/>
                                          </p:val>
                                        </p:tav>
                                        <p:tav tm="4330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00">
                                          <p:val>
                                            <p:fltVal val="-10.0209"/>
                                          </p:val>
                                        </p:tav>
                                        <p:tav tm="53300">
                                          <p:val>
                                            <p:fltVal val="-9.0263"/>
                                          </p:val>
                                        </p:tav>
                                        <p:tav tm="5660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00">
                                          <p:val>
                                            <p:fltVal val="-6.1264"/>
                                          </p:val>
                                        </p:tav>
                                        <p:tav tm="66500">
                                          <p:val>
                                            <p:fltVal val="-5.2189"/>
                                          </p:val>
                                        </p:tav>
                                        <p:tav tm="69900">
                                          <p:val>
                                            <p:fltVal val="-4.3528"/>
                                          </p:val>
                                        </p:tav>
                                        <p:tav tm="73200">
                                          <p:val>
                                            <p:fltVal val="-3.5418"/>
                                          </p:val>
                                        </p:tav>
                                        <p:tav tm="76500">
                                          <p:val>
                                            <p:fltVal val="-2.7922"/>
                                          </p:val>
                                        </p:tav>
                                        <p:tav tm="79800">
                                          <p:val>
                                            <p:fltVal val="-2.1127"/>
                                          </p:val>
                                        </p:tav>
                                        <p:tav tm="83200">
                                          <p:val>
                                            <p:fltVal val="-1.5104"/>
                                          </p:val>
                                        </p:tav>
                                        <p:tav tm="8650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00">
                                          <p:val>
                                            <p:fltVal val="-0.2709"/>
                                          </p:val>
                                        </p:tav>
                                        <p:tav tm="9650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00">
                                          <p:val>
                                            <p:fltVal val="0.8104"/>
                                          </p:val>
                                        </p:tav>
                                        <p:tav tm="6700">
                                          <p:val>
                                            <p:fltVal val="0.8208"/>
                                          </p:val>
                                        </p:tav>
                                        <p:tav tm="10000">
                                          <p:val>
                                            <p:fltVal val="0.8312"/>
                                          </p:val>
                                        </p:tav>
                                        <p:tav tm="13300">
                                          <p:val>
                                            <p:fltVal val="0.8415"/>
                                          </p:val>
                                        </p:tav>
                                        <p:tav tm="16700">
                                          <p:val>
                                            <p:fltVal val="0.8517"/>
                                          </p:val>
                                        </p:tav>
                                        <p:tav tm="20000">
                                          <p:val>
                                            <p:fltVal val="0.8617"/>
                                          </p:val>
                                        </p:tav>
                                        <p:tav tm="23300">
                                          <p:val>
                                            <p:fltVal val="0.8715"/>
                                          </p:val>
                                        </p:tav>
                                        <p:tav tm="26600">
                                          <p:val>
                                            <p:fltVal val="0.8812"/>
                                          </p:val>
                                        </p:tav>
                                        <p:tav tm="29900">
                                          <p:val>
                                            <p:fltVal val="0.8906"/>
                                          </p:val>
                                        </p:tav>
                                        <p:tav tm="33300">
                                          <p:val>
                                            <p:fltVal val="0.8998"/>
                                          </p:val>
                                        </p:tav>
                                        <p:tav tm="36600">
                                          <p:val>
                                            <p:fltVal val="0.9087"/>
                                          </p:val>
                                        </p:tav>
                                        <p:tav tm="39900">
                                          <p:val>
                                            <p:fltVal val="0.9174"/>
                                          </p:val>
                                        </p:tav>
                                        <p:tav tm="4330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00">
                                          <p:val>
                                            <p:fltVal val="0.9412"/>
                                          </p:val>
                                        </p:tav>
                                        <p:tav tm="53300">
                                          <p:val>
                                            <p:fltVal val="0.9484"/>
                                          </p:val>
                                        </p:tav>
                                        <p:tav tm="5660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00">
                                          <p:val>
                                            <p:fltVal val="0.9675"/>
                                          </p:val>
                                        </p:tav>
                                        <p:tav tm="66500">
                                          <p:val>
                                            <p:fltVal val="0.973"/>
                                          </p:val>
                                        </p:tav>
                                        <p:tav tm="69900">
                                          <p:val>
                                            <p:fltVal val="0.978"/>
                                          </p:val>
                                        </p:tav>
                                        <p:tav tm="73200">
                                          <p:val>
                                            <p:fltVal val="0.9825"/>
                                          </p:val>
                                        </p:tav>
                                        <p:tav tm="76500">
                                          <p:val>
                                            <p:fltVal val="0.9865"/>
                                          </p:val>
                                        </p:tav>
                                        <p:tav tm="79800">
                                          <p:val>
                                            <p:fltVal val="0.99"/>
                                          </p:val>
                                        </p:tav>
                                        <p:tav tm="83200">
                                          <p:val>
                                            <p:fltVal val="0.993"/>
                                          </p:val>
                                        </p:tav>
                                        <p:tav tm="8650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00">
                                          <p:val>
                                            <p:fltVal val="0.9988"/>
                                          </p:val>
                                        </p:tav>
                                        <p:tav tm="9650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00">
                                          <p:val>
                                            <p:fltVal val="0.8104"/>
                                          </p:val>
                                        </p:tav>
                                        <p:tav tm="6700">
                                          <p:val>
                                            <p:fltVal val="0.8208"/>
                                          </p:val>
                                        </p:tav>
                                        <p:tav tm="10000">
                                          <p:val>
                                            <p:fltVal val="0.8312"/>
                                          </p:val>
                                        </p:tav>
                                        <p:tav tm="13300">
                                          <p:val>
                                            <p:fltVal val="0.8415"/>
                                          </p:val>
                                        </p:tav>
                                        <p:tav tm="16700">
                                          <p:val>
                                            <p:fltVal val="0.8517"/>
                                          </p:val>
                                        </p:tav>
                                        <p:tav tm="20000">
                                          <p:val>
                                            <p:fltVal val="0.8617"/>
                                          </p:val>
                                        </p:tav>
                                        <p:tav tm="23300">
                                          <p:val>
                                            <p:fltVal val="0.8715"/>
                                          </p:val>
                                        </p:tav>
                                        <p:tav tm="26600">
                                          <p:val>
                                            <p:fltVal val="0.8812"/>
                                          </p:val>
                                        </p:tav>
                                        <p:tav tm="29900">
                                          <p:val>
                                            <p:fltVal val="0.8906"/>
                                          </p:val>
                                        </p:tav>
                                        <p:tav tm="33300">
                                          <p:val>
                                            <p:fltVal val="0.8998"/>
                                          </p:val>
                                        </p:tav>
                                        <p:tav tm="36600">
                                          <p:val>
                                            <p:fltVal val="0.9087"/>
                                          </p:val>
                                        </p:tav>
                                        <p:tav tm="39900">
                                          <p:val>
                                            <p:fltVal val="0.9174"/>
                                          </p:val>
                                        </p:tav>
                                        <p:tav tm="4330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00">
                                          <p:val>
                                            <p:fltVal val="0.9412"/>
                                          </p:val>
                                        </p:tav>
                                        <p:tav tm="53300">
                                          <p:val>
                                            <p:fltVal val="0.9484"/>
                                          </p:val>
                                        </p:tav>
                                        <p:tav tm="5660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00">
                                          <p:val>
                                            <p:fltVal val="0.9675"/>
                                          </p:val>
                                        </p:tav>
                                        <p:tav tm="66500">
                                          <p:val>
                                            <p:fltVal val="0.973"/>
                                          </p:val>
                                        </p:tav>
                                        <p:tav tm="69900">
                                          <p:val>
                                            <p:fltVal val="0.978"/>
                                          </p:val>
                                        </p:tav>
                                        <p:tav tm="73200">
                                          <p:val>
                                            <p:fltVal val="0.9825"/>
                                          </p:val>
                                        </p:tav>
                                        <p:tav tm="76500">
                                          <p:val>
                                            <p:fltVal val="0.9865"/>
                                          </p:val>
                                        </p:tav>
                                        <p:tav tm="79800">
                                          <p:val>
                                            <p:fltVal val="0.99"/>
                                          </p:val>
                                        </p:tav>
                                        <p:tav tm="83200">
                                          <p:val>
                                            <p:fltVal val="0.993"/>
                                          </p:val>
                                        </p:tav>
                                        <p:tav tm="8650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00">
                                          <p:val>
                                            <p:fltVal val="0.9988"/>
                                          </p:val>
                                        </p:tav>
                                        <p:tav tm="9650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00">
                                          <p:val>
                                            <p:fltVal val="0.8104"/>
                                          </p:val>
                                        </p:tav>
                                        <p:tav tm="6700">
                                          <p:val>
                                            <p:fltVal val="0.8208"/>
                                          </p:val>
                                        </p:tav>
                                        <p:tav tm="10000">
                                          <p:val>
                                            <p:fltVal val="0.8312"/>
                                          </p:val>
                                        </p:tav>
                                        <p:tav tm="13300">
                                          <p:val>
                                            <p:fltVal val="0.8415"/>
                                          </p:val>
                                        </p:tav>
                                        <p:tav tm="16700">
                                          <p:val>
                                            <p:fltVal val="0.8517"/>
                                          </p:val>
                                        </p:tav>
                                        <p:tav tm="20000">
                                          <p:val>
                                            <p:fltVal val="0.8617"/>
                                          </p:val>
                                        </p:tav>
                                        <p:tav tm="23300">
                                          <p:val>
                                            <p:fltVal val="0.8715"/>
                                          </p:val>
                                        </p:tav>
                                        <p:tav tm="26600">
                                          <p:val>
                                            <p:fltVal val="0.8812"/>
                                          </p:val>
                                        </p:tav>
                                        <p:tav tm="29900">
                                          <p:val>
                                            <p:fltVal val="0.8906"/>
                                          </p:val>
                                        </p:tav>
                                        <p:tav tm="33300">
                                          <p:val>
                                            <p:fltVal val="0.8998"/>
                                          </p:val>
                                        </p:tav>
                                        <p:tav tm="36600">
                                          <p:val>
                                            <p:fltVal val="0.9087"/>
                                          </p:val>
                                        </p:tav>
                                        <p:tav tm="39900">
                                          <p:val>
                                            <p:fltVal val="0.9174"/>
                                          </p:val>
                                        </p:tav>
                                        <p:tav tm="4330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00">
                                          <p:val>
                                            <p:fltVal val="0.9412"/>
                                          </p:val>
                                        </p:tav>
                                        <p:tav tm="53300">
                                          <p:val>
                                            <p:fltVal val="0.9484"/>
                                          </p:val>
                                        </p:tav>
                                        <p:tav tm="5660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00">
                                          <p:val>
                                            <p:fltVal val="0.9675"/>
                                          </p:val>
                                        </p:tav>
                                        <p:tav tm="66500">
                                          <p:val>
                                            <p:fltVal val="0.973"/>
                                          </p:val>
                                        </p:tav>
                                        <p:tav tm="69900">
                                          <p:val>
                                            <p:fltVal val="0.978"/>
                                          </p:val>
                                        </p:tav>
                                        <p:tav tm="73200">
                                          <p:val>
                                            <p:fltVal val="0.9825"/>
                                          </p:val>
                                        </p:tav>
                                        <p:tav tm="76500">
                                          <p:val>
                                            <p:fltVal val="0.9865"/>
                                          </p:val>
                                        </p:tav>
                                        <p:tav tm="79800">
                                          <p:val>
                                            <p:fltVal val="0.99"/>
                                          </p:val>
                                        </p:tav>
                                        <p:tav tm="83200">
                                          <p:val>
                                            <p:fltVal val="0.993"/>
                                          </p:val>
                                        </p:tav>
                                        <p:tav tm="8650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00">
                                          <p:val>
                                            <p:fltVal val="0.9988"/>
                                          </p:val>
                                        </p:tav>
                                        <p:tav tm="9650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mph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2"/>
                                        </p:tgtEl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37" presetClass="emph" presetSubtype="5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1" dur="5000" fill="hold"/>
                                        <p:tgtEl>
                                          <p:spTgt spid="22"/>
                                        </p:tgtEl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552" y="1275606"/>
            <a:ext cx="5832648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b="1" dirty="0">
                <a:latin typeface="+mj-ea"/>
                <a:ea typeface="+mj-ea"/>
              </a:rPr>
              <a:t>2.</a:t>
            </a:r>
            <a:r>
              <a:rPr lang="zh-CN" altLang="en-US" b="1" dirty="0">
                <a:latin typeface="+mj-ea"/>
                <a:ea typeface="+mj-ea"/>
              </a:rPr>
              <a:t>认识棱和顶点。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3511" y="1899109"/>
            <a:ext cx="5454484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（</a:t>
            </a:r>
            <a:r>
              <a:rPr lang="en-US" altLang="zh-CN" sz="2400" b="1" dirty="0">
                <a:latin typeface="+mj-ea"/>
                <a:ea typeface="+mj-ea"/>
              </a:rPr>
              <a:t>4</a:t>
            </a:r>
            <a:r>
              <a:rPr lang="zh-CN" altLang="en-US" sz="2400" b="1" dirty="0">
                <a:latin typeface="+mj-ea"/>
                <a:ea typeface="+mj-ea"/>
              </a:rPr>
              <a:t>）长方体有</a:t>
            </a:r>
            <a:r>
              <a:rPr lang="en-US" altLang="zh-CN" sz="2400" b="1" dirty="0"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+mj-ea"/>
                <a:ea typeface="+mj-ea"/>
              </a:rPr>
              <a:t>条棱。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3511" y="2576674"/>
            <a:ext cx="667862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（</a:t>
            </a:r>
            <a:r>
              <a:rPr lang="en-US" altLang="zh-CN" sz="2400" b="1" dirty="0">
                <a:latin typeface="+mj-ea"/>
                <a:ea typeface="+mj-ea"/>
              </a:rPr>
              <a:t>5</a:t>
            </a:r>
            <a:r>
              <a:rPr lang="zh-CN" altLang="en-US" sz="2400" b="1" dirty="0">
                <a:latin typeface="+mj-ea"/>
                <a:ea typeface="+mj-ea"/>
              </a:rPr>
              <a:t>）哪些棱长度相等？</a:t>
            </a:r>
            <a:r>
              <a:rPr lang="en-US" altLang="zh-CN" sz="2400" b="1" dirty="0">
                <a:latin typeface="+mj-ea"/>
                <a:ea typeface="+mj-ea"/>
              </a:rPr>
              <a:t>___________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11" y="3231100"/>
            <a:ext cx="667862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（</a:t>
            </a:r>
            <a:r>
              <a:rPr lang="en-US" altLang="zh-CN" sz="2400" b="1" dirty="0">
                <a:latin typeface="+mj-ea"/>
                <a:ea typeface="+mj-ea"/>
              </a:rPr>
              <a:t>6</a:t>
            </a:r>
            <a:r>
              <a:rPr lang="zh-CN" altLang="en-US" sz="2400" b="1" dirty="0">
                <a:latin typeface="+mj-ea"/>
                <a:ea typeface="+mj-ea"/>
              </a:rPr>
              <a:t>）长方体有</a:t>
            </a:r>
            <a:r>
              <a:rPr lang="en-US" altLang="zh-CN" sz="2400" b="1" dirty="0"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+mj-ea"/>
                <a:ea typeface="+mj-ea"/>
              </a:rPr>
              <a:t>个顶点。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543" y="2043046"/>
            <a:ext cx="2543175" cy="157162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771800" y="1878911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9552" y="569260"/>
            <a:ext cx="806489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拿出长方体，数一数，量一量，完成下面的问题。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12315" y="3210902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20011" y="2605455"/>
            <a:ext cx="29073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相对的棱长度相等。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/>
        </p:nvSpPr>
        <p:spPr>
          <a:xfrm>
            <a:off x="379942" y="1573966"/>
            <a:ext cx="8401053" cy="2922158"/>
          </a:xfrm>
          <a:custGeom>
            <a:avLst/>
            <a:gdLst>
              <a:gd name="connsiteX0" fmla="*/ 534380 w 8384115"/>
              <a:gd name="connsiteY0" fmla="*/ 127708 h 2922158"/>
              <a:gd name="connsiteX1" fmla="*/ 3163280 w 8384115"/>
              <a:gd name="connsiteY1" fmla="*/ 89608 h 2922158"/>
              <a:gd name="connsiteX2" fmla="*/ 7239980 w 8384115"/>
              <a:gd name="connsiteY2" fmla="*/ 36268 h 2922158"/>
              <a:gd name="connsiteX3" fmla="*/ 8200100 w 8384115"/>
              <a:gd name="connsiteY3" fmla="*/ 569668 h 2922158"/>
              <a:gd name="connsiteX4" fmla="*/ 8154380 w 8384115"/>
              <a:gd name="connsiteY4" fmla="*/ 2497528 h 2922158"/>
              <a:gd name="connsiteX5" fmla="*/ 5860760 w 8384115"/>
              <a:gd name="connsiteY5" fmla="*/ 2756608 h 2922158"/>
              <a:gd name="connsiteX6" fmla="*/ 2576540 w 8384115"/>
              <a:gd name="connsiteY6" fmla="*/ 2718508 h 2922158"/>
              <a:gd name="connsiteX7" fmla="*/ 282920 w 8384115"/>
              <a:gd name="connsiteY7" fmla="*/ 2764228 h 2922158"/>
              <a:gd name="connsiteX8" fmla="*/ 298160 w 8384115"/>
              <a:gd name="connsiteY8" fmla="*/ 440128 h 2922158"/>
              <a:gd name="connsiteX9" fmla="*/ 2652740 w 8384115"/>
              <a:gd name="connsiteY9" fmla="*/ 97228 h 2922158"/>
              <a:gd name="connsiteX10" fmla="*/ 6950420 w 8384115"/>
              <a:gd name="connsiteY10" fmla="*/ 5788 h 2922158"/>
              <a:gd name="connsiteX0-1" fmla="*/ 3163280 w 8384115"/>
              <a:gd name="connsiteY0-2" fmla="*/ 89608 h 2922158"/>
              <a:gd name="connsiteX1-3" fmla="*/ 7239980 w 8384115"/>
              <a:gd name="connsiteY1-4" fmla="*/ 36268 h 2922158"/>
              <a:gd name="connsiteX2-5" fmla="*/ 8200100 w 8384115"/>
              <a:gd name="connsiteY2-6" fmla="*/ 569668 h 2922158"/>
              <a:gd name="connsiteX3-7" fmla="*/ 8154380 w 8384115"/>
              <a:gd name="connsiteY3-8" fmla="*/ 2497528 h 2922158"/>
              <a:gd name="connsiteX4-9" fmla="*/ 5860760 w 8384115"/>
              <a:gd name="connsiteY4-10" fmla="*/ 2756608 h 2922158"/>
              <a:gd name="connsiteX5-11" fmla="*/ 2576540 w 8384115"/>
              <a:gd name="connsiteY5-12" fmla="*/ 2718508 h 2922158"/>
              <a:gd name="connsiteX6-13" fmla="*/ 282920 w 8384115"/>
              <a:gd name="connsiteY6-14" fmla="*/ 2764228 h 2922158"/>
              <a:gd name="connsiteX7-15" fmla="*/ 298160 w 8384115"/>
              <a:gd name="connsiteY7-16" fmla="*/ 440128 h 2922158"/>
              <a:gd name="connsiteX8-17" fmla="*/ 2652740 w 8384115"/>
              <a:gd name="connsiteY8-18" fmla="*/ 97228 h 2922158"/>
              <a:gd name="connsiteX9-19" fmla="*/ 6950420 w 8384115"/>
              <a:gd name="connsiteY9-20" fmla="*/ 5788 h 2922158"/>
              <a:gd name="connsiteX0-21" fmla="*/ 7239980 w 8384115"/>
              <a:gd name="connsiteY0-22" fmla="*/ 36268 h 2922158"/>
              <a:gd name="connsiteX1-23" fmla="*/ 8200100 w 8384115"/>
              <a:gd name="connsiteY1-24" fmla="*/ 569668 h 2922158"/>
              <a:gd name="connsiteX2-25" fmla="*/ 8154380 w 8384115"/>
              <a:gd name="connsiteY2-26" fmla="*/ 2497528 h 2922158"/>
              <a:gd name="connsiteX3-27" fmla="*/ 5860760 w 8384115"/>
              <a:gd name="connsiteY3-28" fmla="*/ 2756608 h 2922158"/>
              <a:gd name="connsiteX4-29" fmla="*/ 2576540 w 8384115"/>
              <a:gd name="connsiteY4-30" fmla="*/ 2718508 h 2922158"/>
              <a:gd name="connsiteX5-31" fmla="*/ 282920 w 8384115"/>
              <a:gd name="connsiteY5-32" fmla="*/ 2764228 h 2922158"/>
              <a:gd name="connsiteX6-33" fmla="*/ 298160 w 8384115"/>
              <a:gd name="connsiteY6-34" fmla="*/ 440128 h 2922158"/>
              <a:gd name="connsiteX7-35" fmla="*/ 2652740 w 8384115"/>
              <a:gd name="connsiteY7-36" fmla="*/ 97228 h 2922158"/>
              <a:gd name="connsiteX8-37" fmla="*/ 6950420 w 8384115"/>
              <a:gd name="connsiteY8-38" fmla="*/ 5788 h 2922158"/>
              <a:gd name="connsiteX0-39" fmla="*/ 6935180 w 8401053"/>
              <a:gd name="connsiteY0-40" fmla="*/ 4518 h 2922158"/>
              <a:gd name="connsiteX1-41" fmla="*/ 8200100 w 8401053"/>
              <a:gd name="connsiteY1-42" fmla="*/ 569668 h 2922158"/>
              <a:gd name="connsiteX2-43" fmla="*/ 8154380 w 8401053"/>
              <a:gd name="connsiteY2-44" fmla="*/ 2497528 h 2922158"/>
              <a:gd name="connsiteX3-45" fmla="*/ 5860760 w 8401053"/>
              <a:gd name="connsiteY3-46" fmla="*/ 2756608 h 2922158"/>
              <a:gd name="connsiteX4-47" fmla="*/ 2576540 w 8401053"/>
              <a:gd name="connsiteY4-48" fmla="*/ 2718508 h 2922158"/>
              <a:gd name="connsiteX5-49" fmla="*/ 282920 w 8401053"/>
              <a:gd name="connsiteY5-50" fmla="*/ 2764228 h 2922158"/>
              <a:gd name="connsiteX6-51" fmla="*/ 298160 w 8401053"/>
              <a:gd name="connsiteY6-52" fmla="*/ 440128 h 2922158"/>
              <a:gd name="connsiteX7-53" fmla="*/ 2652740 w 8401053"/>
              <a:gd name="connsiteY7-54" fmla="*/ 97228 h 2922158"/>
              <a:gd name="connsiteX8-55" fmla="*/ 6950420 w 8401053"/>
              <a:gd name="connsiteY8-56" fmla="*/ 5788 h 29221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401053" h="2922158">
                <a:moveTo>
                  <a:pt x="6935180" y="4518"/>
                </a:moveTo>
                <a:cubicBezTo>
                  <a:pt x="7774650" y="84528"/>
                  <a:pt x="7996900" y="154166"/>
                  <a:pt x="8200100" y="569668"/>
                </a:cubicBezTo>
                <a:cubicBezTo>
                  <a:pt x="8403300" y="985170"/>
                  <a:pt x="8544270" y="2133038"/>
                  <a:pt x="8154380" y="2497528"/>
                </a:cubicBezTo>
                <a:cubicBezTo>
                  <a:pt x="7764490" y="2862018"/>
                  <a:pt x="6790400" y="2719778"/>
                  <a:pt x="5860760" y="2756608"/>
                </a:cubicBezTo>
                <a:cubicBezTo>
                  <a:pt x="4931120" y="2793438"/>
                  <a:pt x="3506180" y="2717238"/>
                  <a:pt x="2576540" y="2718508"/>
                </a:cubicBezTo>
                <a:cubicBezTo>
                  <a:pt x="1646900" y="2719778"/>
                  <a:pt x="662650" y="3143958"/>
                  <a:pt x="282920" y="2764228"/>
                </a:cubicBezTo>
                <a:cubicBezTo>
                  <a:pt x="-96810" y="2384498"/>
                  <a:pt x="-96810" y="884628"/>
                  <a:pt x="298160" y="440128"/>
                </a:cubicBezTo>
                <a:cubicBezTo>
                  <a:pt x="693130" y="-4372"/>
                  <a:pt x="1544030" y="169618"/>
                  <a:pt x="2652740" y="97228"/>
                </a:cubicBezTo>
                <a:cubicBezTo>
                  <a:pt x="3761450" y="24838"/>
                  <a:pt x="6014430" y="-15802"/>
                  <a:pt x="6950420" y="5788"/>
                </a:cubicBezTo>
              </a:path>
            </a:pathLst>
          </a:custGeom>
          <a:solidFill>
            <a:srgbClr val="FEB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39552" y="569260"/>
            <a:ext cx="8064896" cy="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先闭着眼睛想一想，长方体是怎样的？再组织语言把长方体的特征完整地总结一下。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27583" y="1887817"/>
            <a:ext cx="7766409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长方体</a:t>
            </a:r>
            <a:r>
              <a:rPr lang="zh-CN" altLang="en-US" sz="2800" b="1" dirty="0">
                <a:latin typeface="+mn-lt"/>
                <a:ea typeface="+mj-ea"/>
              </a:rPr>
              <a:t>一般是由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个长方形</a:t>
            </a:r>
            <a:r>
              <a:rPr lang="zh-CN" altLang="en-US" sz="2800" b="1" dirty="0">
                <a:latin typeface="+mn-lt"/>
                <a:ea typeface="+mj-ea"/>
              </a:rPr>
              <a:t>（特殊情况有两个相对的面是正方形）围成的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立体图形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827584" y="3199027"/>
            <a:ext cx="7848872" cy="1076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在一个长方体中，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相对的面完全相同，相对的棱长度相等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zh-CN" altLang="en-US" sz="2800" b="1" dirty="0"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2439" y="47460"/>
            <a:ext cx="6515785" cy="803275"/>
            <a:chOff x="72439" y="47460"/>
            <a:chExt cx="6515785" cy="803275"/>
          </a:xfrm>
        </p:grpSpPr>
        <p:pic>
          <p:nvPicPr>
            <p:cNvPr id="2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9" y="47460"/>
              <a:ext cx="4787594" cy="80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图片 6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35"/>
            <a:stretch>
              <a:fillRect/>
            </a:stretch>
          </p:blipFill>
          <p:spPr bwMode="auto">
            <a:xfrm>
              <a:off x="2339752" y="47460"/>
              <a:ext cx="3656062" cy="80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2"/>
            <p:cNvSpPr>
              <a:spLocks noChangeArrowheads="1"/>
            </p:cNvSpPr>
            <p:nvPr/>
          </p:nvSpPr>
          <p:spPr bwMode="auto">
            <a:xfrm>
              <a:off x="272207" y="124521"/>
              <a:ext cx="6316017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四 认识长方体的长、宽、高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95536" y="888235"/>
            <a:ext cx="576064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b="1" dirty="0">
                <a:latin typeface="+mj-ea"/>
                <a:ea typeface="+mj-ea"/>
              </a:rPr>
              <a:t>1.</a:t>
            </a:r>
            <a:r>
              <a:rPr lang="zh-CN" altLang="en-US" b="1" dirty="0">
                <a:latin typeface="+mj-ea"/>
                <a:ea typeface="+mj-ea"/>
              </a:rPr>
              <a:t>从“棱”切入，精选材料，引发猜想。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552" y="1707654"/>
            <a:ext cx="8064896" cy="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我们已经认识了长方体，如果要用细木条搭一个长方体框架，需要几根细木条？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9552" y="3269218"/>
            <a:ext cx="806489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为什么是</a:t>
            </a:r>
            <a:r>
              <a:rPr lang="en-US" altLang="zh-CN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根，给你</a:t>
            </a:r>
            <a:r>
              <a:rPr lang="en-US" altLang="zh-CN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根细木条你一定能搭成吗？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/>
        </p:nvSpPr>
        <p:spPr>
          <a:xfrm>
            <a:off x="419984" y="1366044"/>
            <a:ext cx="8372393" cy="3463292"/>
          </a:xfrm>
          <a:custGeom>
            <a:avLst/>
            <a:gdLst>
              <a:gd name="connsiteX0" fmla="*/ 295828 w 8371248"/>
              <a:gd name="connsiteY0" fmla="*/ 265489 h 3908841"/>
              <a:gd name="connsiteX1" fmla="*/ 2782719 w 8371248"/>
              <a:gd name="connsiteY1" fmla="*/ 237780 h 3908841"/>
              <a:gd name="connsiteX2" fmla="*/ 7721865 w 8371248"/>
              <a:gd name="connsiteY2" fmla="*/ 300126 h 3908841"/>
              <a:gd name="connsiteX3" fmla="*/ 7721865 w 8371248"/>
              <a:gd name="connsiteY3" fmla="*/ 3341199 h 3908841"/>
              <a:gd name="connsiteX4" fmla="*/ 2277028 w 8371248"/>
              <a:gd name="connsiteY4" fmla="*/ 3431253 h 3908841"/>
              <a:gd name="connsiteX5" fmla="*/ 268119 w 8371248"/>
              <a:gd name="connsiteY5" fmla="*/ 3722199 h 3908841"/>
              <a:gd name="connsiteX6" fmla="*/ 295828 w 8371248"/>
              <a:gd name="connsiteY6" fmla="*/ 265489 h 3908841"/>
              <a:gd name="connsiteX0-1" fmla="*/ 348562 w 8423982"/>
              <a:gd name="connsiteY0-2" fmla="*/ 213204 h 3530639"/>
              <a:gd name="connsiteX1-3" fmla="*/ 2835453 w 8423982"/>
              <a:gd name="connsiteY1-4" fmla="*/ 185495 h 3530639"/>
              <a:gd name="connsiteX2-5" fmla="*/ 7774599 w 8423982"/>
              <a:gd name="connsiteY2-6" fmla="*/ 247841 h 3530639"/>
              <a:gd name="connsiteX3-7" fmla="*/ 7774599 w 8423982"/>
              <a:gd name="connsiteY3-8" fmla="*/ 3288914 h 3530639"/>
              <a:gd name="connsiteX4-9" fmla="*/ 2329762 w 8423982"/>
              <a:gd name="connsiteY4-10" fmla="*/ 3378968 h 3530639"/>
              <a:gd name="connsiteX5-11" fmla="*/ 230799 w 8423982"/>
              <a:gd name="connsiteY5-12" fmla="*/ 2963332 h 3530639"/>
              <a:gd name="connsiteX6-13" fmla="*/ 348562 w 8423982"/>
              <a:gd name="connsiteY6-14" fmla="*/ 213204 h 3530639"/>
              <a:gd name="connsiteX0-15" fmla="*/ 300451 w 8479780"/>
              <a:gd name="connsiteY0-16" fmla="*/ 427823 h 3537440"/>
              <a:gd name="connsiteX1-17" fmla="*/ 2891251 w 8479780"/>
              <a:gd name="connsiteY1-18" fmla="*/ 192296 h 3537440"/>
              <a:gd name="connsiteX2-19" fmla="*/ 7830397 w 8479780"/>
              <a:gd name="connsiteY2-20" fmla="*/ 254642 h 3537440"/>
              <a:gd name="connsiteX3-21" fmla="*/ 7830397 w 8479780"/>
              <a:gd name="connsiteY3-22" fmla="*/ 3295715 h 3537440"/>
              <a:gd name="connsiteX4-23" fmla="*/ 2385560 w 8479780"/>
              <a:gd name="connsiteY4-24" fmla="*/ 3385769 h 3537440"/>
              <a:gd name="connsiteX5-25" fmla="*/ 286597 w 8479780"/>
              <a:gd name="connsiteY5-26" fmla="*/ 2970133 h 3537440"/>
              <a:gd name="connsiteX6-27" fmla="*/ 300451 w 8479780"/>
              <a:gd name="connsiteY6-28" fmla="*/ 427823 h 3537440"/>
              <a:gd name="connsiteX0-29" fmla="*/ 300451 w 8468517"/>
              <a:gd name="connsiteY0-30" fmla="*/ 350955 h 3452384"/>
              <a:gd name="connsiteX1-31" fmla="*/ 2891251 w 8468517"/>
              <a:gd name="connsiteY1-32" fmla="*/ 115428 h 3452384"/>
              <a:gd name="connsiteX2-33" fmla="*/ 7809615 w 8468517"/>
              <a:gd name="connsiteY2-34" fmla="*/ 288610 h 3452384"/>
              <a:gd name="connsiteX3-35" fmla="*/ 7830397 w 8468517"/>
              <a:gd name="connsiteY3-36" fmla="*/ 3218847 h 3452384"/>
              <a:gd name="connsiteX4-37" fmla="*/ 2385560 w 8468517"/>
              <a:gd name="connsiteY4-38" fmla="*/ 3308901 h 3452384"/>
              <a:gd name="connsiteX5-39" fmla="*/ 286597 w 8468517"/>
              <a:gd name="connsiteY5-40" fmla="*/ 2893265 h 3452384"/>
              <a:gd name="connsiteX6-41" fmla="*/ 300451 w 8468517"/>
              <a:gd name="connsiteY6-42" fmla="*/ 350955 h 3452384"/>
              <a:gd name="connsiteX0-43" fmla="*/ 300451 w 8372393"/>
              <a:gd name="connsiteY0-44" fmla="*/ 351919 h 3463292"/>
              <a:gd name="connsiteX1-45" fmla="*/ 2891251 w 8372393"/>
              <a:gd name="connsiteY1-46" fmla="*/ 116392 h 3463292"/>
              <a:gd name="connsiteX2-47" fmla="*/ 7809615 w 8372393"/>
              <a:gd name="connsiteY2-48" fmla="*/ 289574 h 3463292"/>
              <a:gd name="connsiteX3-49" fmla="*/ 7657215 w 8372393"/>
              <a:gd name="connsiteY3-50" fmla="*/ 3233666 h 3463292"/>
              <a:gd name="connsiteX4-51" fmla="*/ 2385560 w 8372393"/>
              <a:gd name="connsiteY4-52" fmla="*/ 3309865 h 3463292"/>
              <a:gd name="connsiteX5-53" fmla="*/ 286597 w 8372393"/>
              <a:gd name="connsiteY5-54" fmla="*/ 2894229 h 3463292"/>
              <a:gd name="connsiteX6-55" fmla="*/ 300451 w 8372393"/>
              <a:gd name="connsiteY6-56" fmla="*/ 351919 h 34632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372393" h="3463292">
                <a:moveTo>
                  <a:pt x="300451" y="351919"/>
                </a:moveTo>
                <a:cubicBezTo>
                  <a:pt x="734560" y="-111054"/>
                  <a:pt x="1639724" y="126783"/>
                  <a:pt x="2891251" y="116392"/>
                </a:cubicBezTo>
                <a:cubicBezTo>
                  <a:pt x="4142778" y="106001"/>
                  <a:pt x="7015288" y="-229972"/>
                  <a:pt x="7809615" y="289574"/>
                </a:cubicBezTo>
                <a:cubicBezTo>
                  <a:pt x="8603942" y="809120"/>
                  <a:pt x="8561224" y="2730284"/>
                  <a:pt x="7657215" y="3233666"/>
                </a:cubicBezTo>
                <a:cubicBezTo>
                  <a:pt x="6753206" y="3737048"/>
                  <a:pt x="3627851" y="3246365"/>
                  <a:pt x="2385560" y="3309865"/>
                </a:cubicBezTo>
                <a:cubicBezTo>
                  <a:pt x="1143269" y="3373365"/>
                  <a:pt x="634115" y="3387220"/>
                  <a:pt x="286597" y="2894229"/>
                </a:cubicBezTo>
                <a:cubicBezTo>
                  <a:pt x="-60921" y="2401238"/>
                  <a:pt x="-133658" y="814892"/>
                  <a:pt x="300451" y="351919"/>
                </a:cubicBezTo>
                <a:close/>
              </a:path>
            </a:pathLst>
          </a:custGeom>
          <a:solidFill>
            <a:srgbClr val="D6F5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1524000" y="1896194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木条长度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12cm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10cm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39552" y="483518"/>
            <a:ext cx="8064896" cy="9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仔细观察三种方案，哪些一定能搭成长方体框架？哪些一定不能？为什么？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59632" y="3389586"/>
            <a:ext cx="8352928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b="1" dirty="0">
                <a:latin typeface="+mn-lt"/>
                <a:ea typeface="楷体" panose="02010609060101010101" pitchFamily="49" charset="-122"/>
              </a:rPr>
              <a:t>）选择其中一种方案，小组合作搭一个长方体框架。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59632" y="3800497"/>
            <a:ext cx="8352928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b="1" dirty="0">
                <a:latin typeface="+mn-lt"/>
                <a:ea typeface="楷体" panose="02010609060101010101" pitchFamily="49" charset="-122"/>
              </a:rPr>
              <a:t>）进一步思考：其他方案可不可以搭成？为什么？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59632" y="4211408"/>
            <a:ext cx="8352928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b="1" dirty="0">
                <a:latin typeface="+mn-lt"/>
                <a:ea typeface="楷体" panose="02010609060101010101" pitchFamily="49" charset="-122"/>
              </a:rPr>
              <a:t>）边搭边思考自己在搭的过程中的发现。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592" y="1426923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b="1" dirty="0">
                <a:latin typeface="+mj-ea"/>
                <a:ea typeface="+mj-ea"/>
              </a:rPr>
              <a:t>2.</a:t>
            </a:r>
            <a:r>
              <a:rPr lang="zh-CN" altLang="en-US" b="1" dirty="0">
                <a:latin typeface="+mj-ea"/>
                <a:ea typeface="+mj-ea"/>
              </a:rPr>
              <a:t>小组合作操作，积累操作和推理经验，验证猜想。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483518"/>
            <a:ext cx="576064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b="1" dirty="0">
                <a:latin typeface="+mj-ea"/>
                <a:ea typeface="+mj-ea"/>
              </a:rPr>
              <a:t>3.</a:t>
            </a:r>
            <a:r>
              <a:rPr lang="zh-CN" altLang="en-US" b="1" dirty="0">
                <a:latin typeface="+mj-ea"/>
                <a:ea typeface="+mj-ea"/>
              </a:rPr>
              <a:t>有序反馈交流，促进对长方体特征的理解。</a:t>
            </a:r>
            <a:endParaRPr lang="zh-CN" altLang="en-US" b="1" dirty="0">
              <a:latin typeface="+mj-ea"/>
              <a:ea typeface="+mj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524000" y="1515822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木条长度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12cm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10cm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11560" y="951551"/>
            <a:ext cx="806489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哪个组选择了方案</a:t>
            </a:r>
            <a:r>
              <a:rPr lang="en-US" altLang="zh-CN" sz="2200" b="1" spc="600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2?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搭成了吗？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6056" y="951550"/>
            <a:ext cx="3960440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为什么方</a:t>
            </a:r>
            <a:r>
              <a:rPr lang="zh-CN" altLang="en-US" sz="2200" b="1" spc="600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案</a:t>
            </a:r>
            <a:r>
              <a:rPr lang="en-US" altLang="zh-CN" sz="2200" b="1" spc="600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搭不成？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27584" y="3167274"/>
            <a:ext cx="7416824" cy="1298882"/>
            <a:chOff x="827584" y="3167274"/>
            <a:chExt cx="7416824" cy="1298882"/>
          </a:xfrm>
        </p:grpSpPr>
        <p:sp>
          <p:nvSpPr>
            <p:cNvPr id="34" name="矩形: 圆角 33"/>
            <p:cNvSpPr/>
            <p:nvPr/>
          </p:nvSpPr>
          <p:spPr>
            <a:xfrm>
              <a:off x="827584" y="3167274"/>
              <a:ext cx="7416824" cy="1298882"/>
            </a:xfrm>
            <a:prstGeom prst="roundRect">
              <a:avLst>
                <a:gd name="adj" fmla="val 14550"/>
              </a:avLst>
            </a:prstGeom>
            <a:solidFill>
              <a:srgbClr val="FEFF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99592" y="3299558"/>
              <a:ext cx="4752528" cy="10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+mn-lt"/>
                  <a:ea typeface="+mj-ea"/>
                </a:rPr>
                <a:t>长方体有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j-ea"/>
                </a:rPr>
                <a:t>12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j-ea"/>
                </a:rPr>
                <a:t>条棱，分成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j-ea"/>
                </a:rPr>
                <a:t>3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j-ea"/>
                </a:rPr>
                <a:t>组</a:t>
              </a:r>
              <a:r>
                <a:rPr lang="zh-CN" altLang="en-US" sz="2400" b="1" dirty="0">
                  <a:latin typeface="+mn-lt"/>
                  <a:ea typeface="+mj-ea"/>
                </a:rPr>
                <a:t>，每组都是</a:t>
              </a:r>
              <a:r>
                <a:rPr lang="en-US" altLang="zh-CN" sz="2400" b="1" dirty="0">
                  <a:latin typeface="+mn-lt"/>
                  <a:ea typeface="+mj-ea"/>
                </a:rPr>
                <a:t>4</a:t>
              </a:r>
              <a:r>
                <a:rPr lang="zh-CN" altLang="en-US" sz="2400" b="1" dirty="0">
                  <a:latin typeface="+mn-lt"/>
                  <a:ea typeface="+mj-ea"/>
                </a:rPr>
                <a:t>条，这</a:t>
              </a:r>
              <a:r>
                <a:rPr lang="en-US" altLang="zh-CN" sz="2400" b="1" dirty="0">
                  <a:latin typeface="+mn-lt"/>
                  <a:ea typeface="+mj-ea"/>
                </a:rPr>
                <a:t>4</a:t>
              </a:r>
              <a:r>
                <a:rPr lang="zh-CN" altLang="en-US" sz="2400" b="1" dirty="0">
                  <a:latin typeface="+mn-lt"/>
                  <a:ea typeface="+mj-ea"/>
                </a:rPr>
                <a:t>条长度相等。</a:t>
              </a:r>
              <a:endParaRPr lang="zh-CN" altLang="en-US" sz="2400" b="1" dirty="0">
                <a:latin typeface="+mn-lt"/>
                <a:ea typeface="+mj-ea"/>
              </a:endParaRPr>
            </a:p>
          </p:txBody>
        </p:sp>
        <p:sp>
          <p:nvSpPr>
            <p:cNvPr id="8" name="立方体 7"/>
            <p:cNvSpPr/>
            <p:nvPr/>
          </p:nvSpPr>
          <p:spPr>
            <a:xfrm>
              <a:off x="6073290" y="3461409"/>
              <a:ext cx="1512168" cy="792088"/>
            </a:xfrm>
            <a:prstGeom prst="cube">
              <a:avLst>
                <a:gd name="adj" fmla="val 33818"/>
              </a:avLst>
            </a:prstGeom>
            <a:solidFill>
              <a:schemeClr val="bg2">
                <a:lumMod val="9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345302" y="3452676"/>
              <a:ext cx="0" cy="540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5400000">
              <a:off x="6957472" y="3347477"/>
              <a:ext cx="0" cy="126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6078750" y="3974815"/>
              <a:ext cx="266552" cy="27868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6076266" y="3443556"/>
              <a:ext cx="280988" cy="28336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6957472" y="2828924"/>
              <a:ext cx="0" cy="126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345302" y="3461408"/>
              <a:ext cx="0" cy="513407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5400000">
              <a:off x="6691287" y="3093878"/>
              <a:ext cx="0" cy="126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6069646" y="3735972"/>
              <a:ext cx="0" cy="513407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585458" y="3471125"/>
              <a:ext cx="0" cy="513407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7312579" y="3443556"/>
              <a:ext cx="280988" cy="28336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7319454" y="3971753"/>
              <a:ext cx="280988" cy="28336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5400000">
              <a:off x="6691287" y="3623497"/>
              <a:ext cx="0" cy="126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321287" y="3735972"/>
              <a:ext cx="0" cy="513407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75656" y="2003137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木条长度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12cm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10cm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11560" y="771550"/>
            <a:ext cx="7920880" cy="9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哪个组选择了方案</a:t>
            </a:r>
            <a:r>
              <a:rPr lang="en-US" altLang="zh-CN" sz="2200" b="1" spc="600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1?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搭成了长方体框架吗？在搭的过程中有哪些发现？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67544" y="439837"/>
            <a:ext cx="648072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①认识长方体的长、宽、高。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立方体 4"/>
          <p:cNvSpPr/>
          <p:nvPr/>
        </p:nvSpPr>
        <p:spPr>
          <a:xfrm>
            <a:off x="4957390" y="2150694"/>
            <a:ext cx="3193682" cy="1920294"/>
          </a:xfrm>
          <a:prstGeom prst="cube">
            <a:avLst>
              <a:gd name="adj" fmla="val 33818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614523" y="2139702"/>
            <a:ext cx="3645" cy="1285453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5623672" y="3401823"/>
            <a:ext cx="2531654" cy="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511955" y="3415952"/>
            <a:ext cx="640410" cy="644985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932040" y="4070988"/>
            <a:ext cx="25590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4970326" y="3415952"/>
            <a:ext cx="640410" cy="644985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5789673" y="3991891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711934" y="3446721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748223" y="2897033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91581" y="1175931"/>
            <a:ext cx="90010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b="1" dirty="0">
                <a:latin typeface="+mn-lt"/>
                <a:ea typeface="楷体" panose="02010609060101010101" pitchFamily="49" charset="-122"/>
              </a:rPr>
              <a:t>相交于同一顶点的</a:t>
            </a:r>
            <a:r>
              <a:rPr lang="en-US" altLang="zh-CN" sz="2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</a:rPr>
              <a:t>条棱的长度分别叫作长方体的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长、宽、高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77232" y="2066823"/>
            <a:ext cx="469351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dirty="0">
                <a:latin typeface="+mj-ea"/>
                <a:ea typeface="+mj-ea"/>
              </a:rPr>
              <a:t>长方体的长、宽、高是相对的，</a:t>
            </a:r>
            <a:endParaRPr lang="en-US" altLang="zh-CN" sz="2200" dirty="0">
              <a:latin typeface="+mj-ea"/>
              <a:ea typeface="+mj-ea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H="1">
            <a:off x="5615824" y="2149866"/>
            <a:ext cx="25590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5587249" y="3397305"/>
            <a:ext cx="25590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4956711" y="2816329"/>
            <a:ext cx="7147" cy="126290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5613230" y="2150976"/>
            <a:ext cx="7147" cy="126290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8146930" y="2150976"/>
            <a:ext cx="7147" cy="126290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500233" y="2816329"/>
            <a:ext cx="7147" cy="126290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7501784" y="2158027"/>
            <a:ext cx="640410" cy="644985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4959830" y="2147481"/>
            <a:ext cx="640410" cy="644985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4969479" y="3422737"/>
            <a:ext cx="640410" cy="644985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774172" y="3108946"/>
            <a:ext cx="469351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dirty="0">
                <a:highlight>
                  <a:srgbClr val="FFFF00"/>
                </a:highlight>
                <a:latin typeface="+mj-ea"/>
                <a:ea typeface="+mj-ea"/>
              </a:rPr>
              <a:t>左右竖着</a:t>
            </a:r>
            <a:r>
              <a:rPr lang="zh-CN" altLang="en-US" sz="2200" dirty="0">
                <a:latin typeface="+mj-ea"/>
                <a:ea typeface="+mj-ea"/>
              </a:rPr>
              <a:t>的棱称为</a:t>
            </a:r>
            <a:r>
              <a:rPr lang="zh-CN" altLang="en-US" sz="2200" dirty="0">
                <a:solidFill>
                  <a:srgbClr val="0066FF"/>
                </a:solidFill>
                <a:latin typeface="+mj-ea"/>
                <a:ea typeface="+mj-ea"/>
              </a:rPr>
              <a:t>高</a:t>
            </a:r>
            <a:r>
              <a:rPr lang="zh-CN" altLang="en-US" sz="2200" dirty="0">
                <a:latin typeface="+mj-ea"/>
                <a:ea typeface="+mj-ea"/>
              </a:rPr>
              <a:t>，</a:t>
            </a:r>
            <a:endParaRPr lang="en-US" altLang="zh-CN" sz="2200" dirty="0">
              <a:latin typeface="+mj-ea"/>
              <a:ea typeface="+mj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91581" y="3624018"/>
            <a:ext cx="469351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dirty="0">
                <a:highlight>
                  <a:srgbClr val="FFFF00"/>
                </a:highlight>
                <a:latin typeface="+mj-ea"/>
                <a:ea typeface="+mj-ea"/>
              </a:rPr>
              <a:t>左右横着</a:t>
            </a:r>
            <a:r>
              <a:rPr lang="zh-CN" altLang="en-US" sz="2200" dirty="0">
                <a:latin typeface="+mj-ea"/>
                <a:ea typeface="+mj-ea"/>
              </a:rPr>
              <a:t>的棱称为</a:t>
            </a:r>
            <a:r>
              <a:rPr lang="zh-CN" altLang="en-US" sz="2200" dirty="0">
                <a:solidFill>
                  <a:srgbClr val="FFC000"/>
                </a:solidFill>
                <a:latin typeface="+mj-ea"/>
                <a:ea typeface="+mj-ea"/>
              </a:rPr>
              <a:t>宽</a:t>
            </a:r>
            <a:r>
              <a:rPr lang="zh-CN" altLang="en-US" sz="2200" dirty="0">
                <a:latin typeface="+mj-ea"/>
                <a:ea typeface="+mj-ea"/>
              </a:rPr>
              <a:t>。</a:t>
            </a:r>
            <a:endParaRPr lang="zh-CN" altLang="en-US" sz="2200" dirty="0">
              <a:latin typeface="+mj-ea"/>
              <a:ea typeface="+mj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74172" y="2584773"/>
            <a:ext cx="469351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dirty="0">
                <a:latin typeface="+mj-ea"/>
                <a:ea typeface="+mj-ea"/>
              </a:rPr>
              <a:t>一般把</a:t>
            </a:r>
            <a:r>
              <a:rPr lang="zh-CN" altLang="en-US" sz="2200" dirty="0">
                <a:highlight>
                  <a:srgbClr val="FFFF00"/>
                </a:highlight>
                <a:latin typeface="+mj-ea"/>
                <a:ea typeface="+mj-ea"/>
              </a:rPr>
              <a:t>前后横着</a:t>
            </a:r>
            <a:r>
              <a:rPr lang="zh-CN" altLang="en-US" sz="2200" dirty="0">
                <a:latin typeface="+mj-ea"/>
                <a:ea typeface="+mj-ea"/>
              </a:rPr>
              <a:t>的棱称为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长</a:t>
            </a:r>
            <a:r>
              <a:rPr lang="zh-CN" altLang="en-US" sz="2200" dirty="0">
                <a:latin typeface="+mj-ea"/>
                <a:ea typeface="+mj-ea"/>
              </a:rPr>
              <a:t>，</a:t>
            </a:r>
            <a:endParaRPr lang="en-US" altLang="zh-CN" sz="2200" dirty="0">
              <a:latin typeface="+mj-ea"/>
              <a:ea typeface="+mj-ea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H="1">
            <a:off x="4957390" y="2801478"/>
            <a:ext cx="25590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/>
          <p:cNvSpPr/>
          <p:nvPr/>
        </p:nvSpPr>
        <p:spPr>
          <a:xfrm>
            <a:off x="683568" y="1801091"/>
            <a:ext cx="2264401" cy="1662044"/>
          </a:xfrm>
          <a:prstGeom prst="cube">
            <a:avLst>
              <a:gd name="adj" fmla="val 4684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立方体 2"/>
          <p:cNvSpPr/>
          <p:nvPr/>
        </p:nvSpPr>
        <p:spPr>
          <a:xfrm>
            <a:off x="3918415" y="1177363"/>
            <a:ext cx="1351786" cy="2228026"/>
          </a:xfrm>
          <a:prstGeom prst="cube">
            <a:avLst>
              <a:gd name="adj" fmla="val 33818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/>
          <p:cNvSpPr/>
          <p:nvPr/>
        </p:nvSpPr>
        <p:spPr>
          <a:xfrm>
            <a:off x="6062263" y="1601743"/>
            <a:ext cx="2206775" cy="1834103"/>
          </a:xfrm>
          <a:prstGeom prst="cube">
            <a:avLst>
              <a:gd name="adj" fmla="val 21162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63201" y="3405389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10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69229" y="2792337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6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76581" y="2935875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16153" y="3405389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6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16153" y="2119254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16216" y="3394997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12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20272" y="2345502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10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056629" y="3018857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6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192" y="577487"/>
            <a:ext cx="8065615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请你分别指出它们的长宽高。</a:t>
            </a:r>
            <a:endParaRPr lang="zh-CN" altLang="en-US" sz="24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2162134" y="2667000"/>
            <a:ext cx="804904" cy="801967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941979" y="3720750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82728" y="2638260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432036" y="2525737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4828607" y="2950369"/>
            <a:ext cx="441099" cy="438002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3918415" y="3398422"/>
            <a:ext cx="889321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3903818" y="3655257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014485" y="2737151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62688" y="1791104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4810125" y="1628776"/>
            <a:ext cx="4381" cy="1787417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7882386" y="3042668"/>
            <a:ext cx="386652" cy="389414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6062263" y="3435206"/>
            <a:ext cx="1808777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508295" y="3655257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075712" y="2744561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101460" y="2037466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880409" y="1995686"/>
            <a:ext cx="0" cy="1454692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905953" y="2996564"/>
            <a:ext cx="914400" cy="45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dirty="0">
                <a:latin typeface="+mn-lt"/>
                <a:ea typeface="楷体" panose="02010609060101010101" pitchFamily="49" charset="-122"/>
              </a:rPr>
              <a:t>10 cm</a:t>
            </a:r>
            <a:endParaRPr lang="zh-CN" altLang="en-US" sz="2000" dirty="0"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55860" y="3466591"/>
            <a:ext cx="1512168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2166938" y="2565255"/>
            <a:ext cx="1337" cy="920895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40" grpId="0"/>
      <p:bldP spid="41" grpId="0"/>
      <p:bldP spid="42" grpId="0"/>
      <p:bldP spid="46" grpId="0"/>
      <p:bldP spid="47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2035" y="491430"/>
            <a:ext cx="648072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②抽象图中的长方体，得出“面”的特征。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0840" y="1131888"/>
            <a:ext cx="8065615" cy="9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在这个长方体中，找到了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条长、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条宽、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条高，还有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条长、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条宽、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条高藏在哪儿呢？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立方体 19"/>
          <p:cNvSpPr/>
          <p:nvPr/>
        </p:nvSpPr>
        <p:spPr>
          <a:xfrm>
            <a:off x="2975159" y="2349387"/>
            <a:ext cx="3193682" cy="1920294"/>
          </a:xfrm>
          <a:prstGeom prst="cube">
            <a:avLst>
              <a:gd name="adj" fmla="val 33818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605018" y="3595998"/>
            <a:ext cx="255904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630999" y="2349669"/>
            <a:ext cx="7147" cy="126290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2987248" y="3621430"/>
            <a:ext cx="640410" cy="644985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4299294" y="3145716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178138" y="3693786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51857" y="2480849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10841" y="593263"/>
            <a:ext cx="8065615" cy="9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进一步思考，假如把其中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条棱隐藏，你能想象出它原来的样子吗？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立方体 8"/>
          <p:cNvSpPr/>
          <p:nvPr/>
        </p:nvSpPr>
        <p:spPr>
          <a:xfrm>
            <a:off x="2975159" y="2380244"/>
            <a:ext cx="3193682" cy="1920294"/>
          </a:xfrm>
          <a:prstGeom prst="cube">
            <a:avLst>
              <a:gd name="adj" fmla="val 33818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5537200" y="2414400"/>
            <a:ext cx="590550" cy="584200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643313" y="2377094"/>
            <a:ext cx="2521743" cy="4762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835697" y="1033384"/>
            <a:ext cx="351103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再隐藏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条呢？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10841" y="1479144"/>
            <a:ext cx="8065615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请思考：只要留下几条棱就能想象出长方体原来的样子？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3002756" y="2350294"/>
            <a:ext cx="654844" cy="642937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62583" y="3027968"/>
            <a:ext cx="2546042" cy="7332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6165056" y="2377094"/>
            <a:ext cx="14288" cy="1247169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 flipV="1">
            <a:off x="2968370" y="3043944"/>
            <a:ext cx="3430" cy="1251831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71376" y="1955194"/>
            <a:ext cx="7718785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怎样的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条？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  <p:bldP spid="24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0841" y="1137159"/>
            <a:ext cx="8065615" cy="92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如果这</a:t>
            </a:r>
            <a:r>
              <a:rPr lang="en-US" altLang="zh-CN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条棱的长度分别是</a:t>
            </a:r>
            <a:r>
              <a:rPr lang="en-US" altLang="zh-CN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12cm</a:t>
            </a: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10cm</a:t>
            </a: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6cm</a:t>
            </a: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，你能想象出这</a:t>
            </a:r>
            <a:r>
              <a:rPr lang="en-US" altLang="zh-CN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个面的大小吗？</a:t>
            </a:r>
            <a:endParaRPr lang="zh-CN" altLang="en-US" sz="2200" b="1" dirty="0">
              <a:solidFill>
                <a:srgbClr val="D64402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立方体 4"/>
          <p:cNvSpPr/>
          <p:nvPr/>
        </p:nvSpPr>
        <p:spPr>
          <a:xfrm>
            <a:off x="2975159" y="2380244"/>
            <a:ext cx="3193682" cy="1920294"/>
          </a:xfrm>
          <a:prstGeom prst="cube">
            <a:avLst>
              <a:gd name="adj" fmla="val 33818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540375" y="2414400"/>
            <a:ext cx="590550" cy="584200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643313" y="2377094"/>
            <a:ext cx="2521743" cy="4762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002756" y="2350294"/>
            <a:ext cx="654844" cy="642937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962583" y="3027968"/>
            <a:ext cx="2546042" cy="7332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6165056" y="2377094"/>
            <a:ext cx="14288" cy="1247169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2968370" y="3043944"/>
            <a:ext cx="3430" cy="1251831"/>
          </a:xfrm>
          <a:prstGeom prst="line">
            <a:avLst/>
          </a:prstGeom>
          <a:solidFill>
            <a:schemeClr val="bg1"/>
          </a:solidFill>
          <a:ln w="57150" cap="rnd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851920" y="3771208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12cm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28681" y="3246814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6cm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35650" y="3750664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10cm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192" y="817469"/>
            <a:ext cx="8065615" cy="485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+mn-lt"/>
                <a:ea typeface="楷体" panose="02010609060101010101" pitchFamily="49" charset="-122"/>
              </a:rPr>
              <a:t>你们能想象出哪两个面是相邻的吗？</a:t>
            </a:r>
            <a:endParaRPr lang="zh-CN" altLang="en-US" sz="2200" b="1" dirty="0">
              <a:solidFill>
                <a:srgbClr val="D64402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927" y="1946793"/>
            <a:ext cx="927798" cy="7731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111336" y="2256059"/>
            <a:ext cx="927798" cy="4638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38745" y="2256059"/>
            <a:ext cx="773165" cy="4638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11521" y="1946793"/>
            <a:ext cx="927798" cy="7731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38930" y="2256059"/>
            <a:ext cx="927798" cy="4638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666341" y="2256059"/>
            <a:ext cx="773165" cy="4638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1243" y="2715766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75961" y="2170659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69293" y="2715766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84630" y="2287910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6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57795" y="2715766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57406" y="2287910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6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99076" y="2715766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13794" y="2170659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00192" y="2715766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15529" y="2287910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6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77383" y="2715766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10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86519" y="2287910"/>
            <a:ext cx="773165" cy="38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6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0158" y="2137445"/>
            <a:ext cx="914400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①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109550" y="2264221"/>
            <a:ext cx="914400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②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479266" y="2264221"/>
            <a:ext cx="914400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③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18220" y="2137445"/>
            <a:ext cx="914400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④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61848" y="2264221"/>
            <a:ext cx="914400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⑤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31564" y="2264221"/>
            <a:ext cx="914400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⑥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24000" y="2067694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木条长度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方案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12cm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10cm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</a:tr>
              <a:tr h="339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根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7943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11560" y="896855"/>
            <a:ext cx="7920880" cy="9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哪个组选择了方案</a:t>
            </a:r>
            <a:r>
              <a:rPr lang="en-US" altLang="zh-CN" sz="2200" b="1" spc="600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3?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搭成了吗？这个长方体与方案</a:t>
            </a:r>
            <a:r>
              <a:rPr lang="en-US" altLang="zh-CN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rgbClr val="D6440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搭成的长方体相比，有什么不同？</a:t>
            </a:r>
            <a:endParaRPr lang="zh-CN" altLang="en-US" sz="2200" b="1" dirty="0">
              <a:solidFill>
                <a:srgbClr val="D6440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662730" y="4287818"/>
            <a:ext cx="1542083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ea"/>
                <a:ea typeface="+mn-ea"/>
              </a:rPr>
              <a:t>方案</a:t>
            </a:r>
            <a:r>
              <a:rPr lang="en-US" altLang="zh-CN" sz="2400" b="1" dirty="0">
                <a:latin typeface="+mn-ea"/>
                <a:ea typeface="+mn-ea"/>
              </a:rPr>
              <a:t>3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285703" y="4287818"/>
            <a:ext cx="1542083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ea"/>
                <a:ea typeface="+mn-ea"/>
              </a:rPr>
              <a:t>方案</a:t>
            </a:r>
            <a:r>
              <a:rPr lang="en-US" altLang="zh-CN" sz="2400" b="1" dirty="0">
                <a:latin typeface="+mn-ea"/>
                <a:ea typeface="+mn-ea"/>
              </a:rPr>
              <a:t>1</a:t>
            </a:r>
            <a:endParaRPr lang="zh-CN" altLang="en-US" sz="2400" b="1" dirty="0">
              <a:latin typeface="+mn-ea"/>
              <a:ea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329157" y="1491630"/>
            <a:ext cx="3145630" cy="2812222"/>
            <a:chOff x="1403648" y="1491630"/>
            <a:chExt cx="3145630" cy="2812222"/>
          </a:xfrm>
        </p:grpSpPr>
        <p:sp>
          <p:nvSpPr>
            <p:cNvPr id="10" name="立方体 9"/>
            <p:cNvSpPr/>
            <p:nvPr/>
          </p:nvSpPr>
          <p:spPr>
            <a:xfrm>
              <a:off x="1403648" y="1491630"/>
              <a:ext cx="2373684" cy="2396489"/>
            </a:xfrm>
            <a:prstGeom prst="cube">
              <a:avLst>
                <a:gd name="adj" fmla="val 1832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907704" y="3779285"/>
              <a:ext cx="9144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12cm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364904" y="2472898"/>
              <a:ext cx="9144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12cm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634878" y="3363552"/>
              <a:ext cx="9144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6 cm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1835696" y="3431286"/>
              <a:ext cx="190800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5400000">
              <a:off x="863696" y="2472385"/>
              <a:ext cx="194400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1412874" y="3429674"/>
              <a:ext cx="432595" cy="436825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1064916" y="1909190"/>
            <a:ext cx="3191074" cy="2394662"/>
            <a:chOff x="5359325" y="1582285"/>
            <a:chExt cx="3191074" cy="2394662"/>
          </a:xfrm>
        </p:grpSpPr>
        <p:sp>
          <p:nvSpPr>
            <p:cNvPr id="15" name="立方体 14"/>
            <p:cNvSpPr/>
            <p:nvPr/>
          </p:nvSpPr>
          <p:spPr>
            <a:xfrm>
              <a:off x="5359325" y="1582285"/>
              <a:ext cx="2381027" cy="1978929"/>
            </a:xfrm>
            <a:prstGeom prst="cube">
              <a:avLst>
                <a:gd name="adj" fmla="val 21162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908825" y="3452380"/>
              <a:ext cx="9144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12cm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399289" y="2448913"/>
              <a:ext cx="9144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10cm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635999" y="3036647"/>
              <a:ext cx="9144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6 cm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790467" y="3134861"/>
              <a:ext cx="190800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5400000">
              <a:off x="5026847" y="2338285"/>
              <a:ext cx="151200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5367645" y="3133249"/>
              <a:ext cx="432595" cy="436825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983071" y="592884"/>
            <a:ext cx="7189329" cy="91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方案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搭成的长方体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</a:rPr>
              <a:t>6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个面都是长方形，方案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搭成的长方体有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个面是正方形。</a:t>
            </a:r>
            <a:endParaRPr lang="zh-CN" altLang="en-US" sz="2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0853" y="3543838"/>
            <a:ext cx="2336499" cy="125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95535" y="883982"/>
            <a:ext cx="8186773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1.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）这个纸巾盒的前面是什么形状？长和宽各是多少？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            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和它相同的面是哪个？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0014" y="1812627"/>
            <a:ext cx="7776864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）这个纸巾盒的右面是什么形状？长和宽各是多少？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         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和它相同的面是哪个？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489" y="2748974"/>
            <a:ext cx="7776863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）哪几个面的长是 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24 cm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，宽是 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12 cm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1602" y="44625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P21 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练习五 第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FB7943"/>
              </a:solidFill>
              <a:latin typeface="+mn-lt"/>
              <a:ea typeface="+mj-ea"/>
            </a:endParaRPr>
          </a:p>
        </p:txBody>
      </p:sp>
      <p:grpSp>
        <p:nvGrpSpPr>
          <p:cNvPr id="5" name="组合 8"/>
          <p:cNvGrpSpPr/>
          <p:nvPr/>
        </p:nvGrpSpPr>
        <p:grpSpPr bwMode="auto">
          <a:xfrm>
            <a:off x="72438" y="5855"/>
            <a:ext cx="3341687" cy="803275"/>
            <a:chOff x="560133" y="132120"/>
            <a:chExt cx="3340892" cy="802917"/>
          </a:xfrm>
        </p:grpSpPr>
        <p:pic>
          <p:nvPicPr>
            <p:cNvPr id="6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18" r="-2"/>
            <a:stretch>
              <a:fillRect/>
            </a:stretch>
          </p:blipFill>
          <p:spPr bwMode="auto">
            <a:xfrm>
              <a:off x="2840626" y="132120"/>
              <a:ext cx="1060399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62"/>
            <a:stretch>
              <a:fillRect/>
            </a:stretch>
          </p:blipFill>
          <p:spPr bwMode="auto">
            <a:xfrm>
              <a:off x="560133" y="132120"/>
              <a:ext cx="2280493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2"/>
            <p:cNvSpPr>
              <a:spLocks noChangeArrowheads="1"/>
            </p:cNvSpPr>
            <p:nvPr/>
          </p:nvSpPr>
          <p:spPr bwMode="auto">
            <a:xfrm>
              <a:off x="792369" y="206939"/>
              <a:ext cx="26581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  巩固应用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600489" y="3313005"/>
            <a:ext cx="698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）长方形；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24cm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9cm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；后面；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600489" y="3789312"/>
            <a:ext cx="698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）长方形；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12cm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9cm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；左面；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600489" y="4250977"/>
            <a:ext cx="698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）上、下两个面。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539552" y="771550"/>
            <a:ext cx="8064896" cy="159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2.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一个长、宽、高分别为 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40 cm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30 cm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20 cm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的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  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小纸箱，在所有的棱上粘上一圈胶带，至少需要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  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多长的胶带？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331639" y="2571750"/>
            <a:ext cx="64807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20×4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360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2120" y="202647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P21 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练习五 第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2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FB7943"/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331639" y="3301503"/>
            <a:ext cx="64807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或（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360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91680" y="3841466"/>
            <a:ext cx="57606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答：至少需要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360cm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的胶带。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8773" y="841417"/>
            <a:ext cx="1291865" cy="194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781373" y="1119920"/>
            <a:ext cx="5867400" cy="1379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）和 </a:t>
            </a:r>
            <a:r>
              <a:rPr lang="en-US" altLang="zh-CN" sz="2400" b="1" i="1" dirty="0">
                <a:latin typeface="+mn-lt"/>
                <a:ea typeface="+mj-ea"/>
                <a:cs typeface="+mn-ea"/>
                <a:sym typeface="+mn-lt"/>
              </a:rPr>
              <a:t>a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平行的棱有几条？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）和 </a:t>
            </a:r>
            <a:r>
              <a:rPr lang="en-US" altLang="zh-CN" sz="2400" b="1" i="1" dirty="0">
                <a:latin typeface="+mn-lt"/>
                <a:ea typeface="+mj-ea"/>
                <a:cs typeface="+mn-ea"/>
                <a:sym typeface="+mn-lt"/>
              </a:rPr>
              <a:t>a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相交且垂直的棱是哪几条？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）和 </a:t>
            </a:r>
            <a:r>
              <a:rPr lang="en-US" altLang="zh-CN" sz="2400" b="1" i="1" dirty="0">
                <a:latin typeface="+mn-lt"/>
                <a:ea typeface="+mj-ea"/>
                <a:cs typeface="+mn-ea"/>
                <a:sym typeface="+mn-lt"/>
              </a:rPr>
              <a:t>b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平行的棱有几条？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60" y="392562"/>
            <a:ext cx="801688" cy="4968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3.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81373" y="2745941"/>
            <a:ext cx="789508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条；</a:t>
            </a:r>
            <a:endParaRPr lang="zh-CN" altLang="en-US" sz="2400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7996" y="48961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P21 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练习五 第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3</a:t>
            </a:r>
            <a:r>
              <a:rPr lang="zh-CN" altLang="en-US" sz="1600" dirty="0">
                <a:solidFill>
                  <a:srgbClr val="FB7943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FB7943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FB7943"/>
              </a:solidFill>
              <a:latin typeface="+mn-lt"/>
              <a:ea typeface="+mj-ea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81372" y="3271353"/>
            <a:ext cx="789508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）有上面的长和宽，下面的长和宽，共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条；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81371" y="3792201"/>
            <a:ext cx="789508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条</a:t>
            </a:r>
            <a:endParaRPr lang="zh-CN" altLang="en-US" sz="2400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2723010"/>
            <a:ext cx="7920880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相对的棱不仅长度相等，而且互相平行；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相邻的棱互相垂直；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相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交于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同一顶点的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/>
              </a:rPr>
              <a:t>条棱两两互相垂直。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373" y="850553"/>
            <a:ext cx="5867400" cy="4931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4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）你还能发现什么？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8773" y="841417"/>
            <a:ext cx="1291865" cy="194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04825"/>
            <a:ext cx="799465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8"/>
          <p:cNvGrpSpPr/>
          <p:nvPr/>
        </p:nvGrpSpPr>
        <p:grpSpPr bwMode="auto">
          <a:xfrm>
            <a:off x="72438" y="5855"/>
            <a:ext cx="3341687" cy="803275"/>
            <a:chOff x="560133" y="132120"/>
            <a:chExt cx="3340892" cy="802917"/>
          </a:xfrm>
        </p:grpSpPr>
        <p:pic>
          <p:nvPicPr>
            <p:cNvPr id="3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18" r="-2"/>
            <a:stretch>
              <a:fillRect/>
            </a:stretch>
          </p:blipFill>
          <p:spPr bwMode="auto">
            <a:xfrm>
              <a:off x="2840626" y="132120"/>
              <a:ext cx="1060399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62"/>
            <a:stretch>
              <a:fillRect/>
            </a:stretch>
          </p:blipFill>
          <p:spPr bwMode="auto">
            <a:xfrm>
              <a:off x="560133" y="132120"/>
              <a:ext cx="2280493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2"/>
            <p:cNvSpPr>
              <a:spLocks noChangeArrowheads="1"/>
            </p:cNvSpPr>
            <p:nvPr/>
          </p:nvSpPr>
          <p:spPr bwMode="auto">
            <a:xfrm>
              <a:off x="792369" y="206939"/>
              <a:ext cx="2657468" cy="584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六  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907704" y="1536204"/>
            <a:ext cx="5674910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本节课我们通过观察、动手操作、想象等活动，认识了长方体，谁能说说长方体有哪些特征？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87662" y="537295"/>
            <a:ext cx="3368675" cy="625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长方体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8" name="立方体 7"/>
          <p:cNvSpPr/>
          <p:nvPr/>
        </p:nvSpPr>
        <p:spPr>
          <a:xfrm>
            <a:off x="611560" y="2080862"/>
            <a:ext cx="2435233" cy="1464255"/>
          </a:xfrm>
          <a:prstGeom prst="cube">
            <a:avLst>
              <a:gd name="adj" fmla="val 33818"/>
            </a:avLst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112634" y="2072480"/>
            <a:ext cx="2779" cy="98017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119610" y="3034867"/>
            <a:ext cx="1930426" cy="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2559456" y="3045641"/>
            <a:ext cx="488323" cy="491811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592230" y="3545116"/>
            <a:ext cx="1951312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621424" y="3045641"/>
            <a:ext cx="488323" cy="491811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246189" y="3484804"/>
            <a:ext cx="669700" cy="38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11943" y="3069103"/>
            <a:ext cx="569933" cy="38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113626" y="2080230"/>
            <a:ext cx="1951312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091837" y="3031422"/>
            <a:ext cx="1951312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11042" y="2588419"/>
            <a:ext cx="5450" cy="96298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11648" y="2081077"/>
            <a:ext cx="5450" cy="96298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043635" y="2081077"/>
            <a:ext cx="5450" cy="96298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550518" y="2588419"/>
            <a:ext cx="5450" cy="962984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2551701" y="2086453"/>
            <a:ext cx="488323" cy="491811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613420" y="2078412"/>
            <a:ext cx="488323" cy="491811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620778" y="3050815"/>
            <a:ext cx="488323" cy="491811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977098" y="2649957"/>
            <a:ext cx="569933" cy="38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611560" y="2577095"/>
            <a:ext cx="1951312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879607" y="1466976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面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79607" y="2731343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棱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79607" y="3539312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顶点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1" name="左大括号 30"/>
          <p:cNvSpPr/>
          <p:nvPr/>
        </p:nvSpPr>
        <p:spPr>
          <a:xfrm>
            <a:off x="3423443" y="1635619"/>
            <a:ext cx="321414" cy="2244015"/>
          </a:xfrm>
          <a:prstGeom prst="leftBrace">
            <a:avLst>
              <a:gd name="adj1" fmla="val 61675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768086" y="1463257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个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68086" y="2713878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个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95211" y="3537452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个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709611" y="1420874"/>
            <a:ext cx="2949328" cy="113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每个面是长方形，特殊情况有两个相对的面是正方形。相对的面完全相同。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709611" y="2812878"/>
            <a:ext cx="2949328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</a:rPr>
              <a:t>相对的棱长度相等。</a:t>
            </a:r>
            <a:endParaRPr lang="zh-CN" altLang="en-US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1729" y="1163308"/>
            <a:ext cx="7871866" cy="93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一、小林用一些小棒和橡皮泥球拼搭长方体框架， 下面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      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是他已经搭好的一部分。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3608" y="3270260"/>
            <a:ext cx="7622348" cy="137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拼搭这个长方体的框架还需要（       ）根长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8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的小棒，（       ）根长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4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的小棒，（       ）根长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3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的小棒，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还需要（        ）个橡皮泥球。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508104" y="3223327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05372" y="3687922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56259" y="368368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510871" y="4131099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8"/>
          <p:cNvGrpSpPr/>
          <p:nvPr/>
        </p:nvGrpSpPr>
        <p:grpSpPr bwMode="auto">
          <a:xfrm>
            <a:off x="72438" y="5855"/>
            <a:ext cx="3341687" cy="803275"/>
            <a:chOff x="560133" y="132120"/>
            <a:chExt cx="3340892" cy="802917"/>
          </a:xfrm>
        </p:grpSpPr>
        <p:pic>
          <p:nvPicPr>
            <p:cNvPr id="4" name="图片 1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18" r="-2"/>
            <a:stretch>
              <a:fillRect/>
            </a:stretch>
          </p:blipFill>
          <p:spPr bwMode="auto">
            <a:xfrm>
              <a:off x="2840626" y="132120"/>
              <a:ext cx="1060399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62"/>
            <a:stretch>
              <a:fillRect/>
            </a:stretch>
          </p:blipFill>
          <p:spPr bwMode="auto">
            <a:xfrm>
              <a:off x="560133" y="132120"/>
              <a:ext cx="2280493" cy="80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2"/>
            <p:cNvSpPr>
              <a:spLocks noChangeArrowheads="1"/>
            </p:cNvSpPr>
            <p:nvPr/>
          </p:nvSpPr>
          <p:spPr bwMode="auto">
            <a:xfrm>
              <a:off x="792369" y="206939"/>
              <a:ext cx="2657468" cy="584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七  作业设计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80603" y="775005"/>
            <a:ext cx="7060778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rgbClr val="BC3904"/>
                </a:solidFill>
                <a:latin typeface="+mj-ea"/>
                <a:ea typeface="+mj-ea"/>
              </a:rPr>
              <a:t>（见“状元成才路”系列丛书</a:t>
            </a:r>
            <a:r>
              <a:rPr lang="en-US" altLang="zh-CN" b="1" dirty="0">
                <a:solidFill>
                  <a:srgbClr val="BC3904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BC3904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BC3904"/>
                </a:solidFill>
                <a:latin typeface="+mj-ea"/>
                <a:ea typeface="+mj-ea"/>
              </a:rPr>
              <a:t>100</a:t>
            </a:r>
            <a:r>
              <a:rPr lang="zh-CN" altLang="en-US" b="1" dirty="0">
                <a:solidFill>
                  <a:srgbClr val="BC3904"/>
                </a:solidFill>
                <a:latin typeface="+mj-ea"/>
                <a:ea typeface="+mj-ea"/>
              </a:rPr>
              <a:t>分</a:t>
            </a:r>
            <a:r>
              <a:rPr lang="en-US" altLang="zh-CN" b="1" dirty="0">
                <a:solidFill>
                  <a:srgbClr val="BC3904"/>
                </a:solidFill>
                <a:latin typeface="+mj-ea"/>
                <a:ea typeface="+mj-ea"/>
              </a:rPr>
              <a:t>》</a:t>
            </a:r>
            <a:r>
              <a:rPr lang="zh-CN" altLang="en-US" b="1" dirty="0">
                <a:solidFill>
                  <a:srgbClr val="BC3904"/>
                </a:solidFill>
                <a:latin typeface="+mj-ea"/>
                <a:ea typeface="+mj-ea"/>
              </a:rPr>
              <a:t>对应课时作业）</a:t>
            </a:r>
            <a:endParaRPr lang="zh-CN" altLang="en-US" b="1" dirty="0">
              <a:solidFill>
                <a:srgbClr val="BC3904"/>
              </a:solidFill>
              <a:latin typeface="+mj-ea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220" y="1845111"/>
            <a:ext cx="2913560" cy="145327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86408" y="324486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9525" y="2416212"/>
            <a:ext cx="6984776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这个长方体框架的左面的长是（        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，宽是（       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，面积是（        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cm</a:t>
            </a:r>
            <a:r>
              <a:rPr lang="en-US" altLang="zh-CN" sz="2400" b="1" baseline="30000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80112" y="2444675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580431" y="2928140"/>
            <a:ext cx="365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211550" y="2940744"/>
            <a:ext cx="72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51284" y="4083918"/>
            <a:ext cx="43338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×4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60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cm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5220" y="721044"/>
            <a:ext cx="2913560" cy="145327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5597" y="2416177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2.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09241" y="3449624"/>
            <a:ext cx="8351837" cy="49314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这个长方体框架一共用去小棒的总长是多少厘米？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5597" y="340773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3.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612058"/>
            <a:ext cx="8636446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二、选一选。 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（将正确答案的序号填在括号里）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2665" y="1491630"/>
            <a:ext cx="8349357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长方体有（       ）个顶点，（       ）个面，（       ）个棱。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450" y="2211710"/>
            <a:ext cx="6769100" cy="560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A.6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                   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B.8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                     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C.12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748236" y="1473062"/>
            <a:ext cx="423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9813" y="149163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049255" y="1473062"/>
            <a:ext cx="444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148588" y="1473062"/>
            <a:ext cx="444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2665" y="2982383"/>
            <a:ext cx="8349357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长方体中有（       ）组相对的面的面积分别相等。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87450" y="3702463"/>
            <a:ext cx="6769100" cy="560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A.3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                   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B.2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                     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C.1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059832" y="2963815"/>
            <a:ext cx="444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9813" y="298238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2.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97013" y="1829335"/>
            <a:ext cx="7272808" cy="14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用一根长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60 cm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的铁丝正好可以焊接一个长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6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，宽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5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，高（         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的长方体框架。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          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A.4                      B.16                   C.8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75856" y="2347800"/>
            <a:ext cx="4429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9813" y="182323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3.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lt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2866</Words>
  <Application>WPS 演示</Application>
  <PresentationFormat>全屏显示(16:9)</PresentationFormat>
  <Paragraphs>547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Arial</vt:lpstr>
      <vt:lpstr>宋体</vt:lpstr>
      <vt:lpstr>Wingdings</vt:lpstr>
      <vt:lpstr>等线</vt:lpstr>
      <vt:lpstr>楷体</vt:lpstr>
      <vt:lpstr>Times New Roman</vt:lpstr>
      <vt:lpstr>黑体</vt:lpstr>
      <vt:lpstr>等线 Light</vt:lpstr>
      <vt:lpstr>微软雅黑</vt:lpstr>
      <vt:lpstr>Arial Unicode MS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292</cp:revision>
  <dcterms:created xsi:type="dcterms:W3CDTF">2015-08-27T07:30:00Z</dcterms:created>
  <dcterms:modified xsi:type="dcterms:W3CDTF">2023-11-02T01:21:18Z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5A4B673C69154F4A82862B49E2306ED4</vt:lpwstr>
  </property>
</Properties>
</file>