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296" r:id="rId6"/>
    <p:sldId id="362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04" r:id="rId15"/>
    <p:sldId id="373" r:id="rId16"/>
    <p:sldId id="374" r:id="rId17"/>
    <p:sldId id="372" r:id="rId18"/>
    <p:sldId id="371" r:id="rId19"/>
    <p:sldId id="320" r:id="rId20"/>
    <p:sldId id="306" r:id="rId21"/>
    <p:sldId id="291" r:id="rId22"/>
    <p:sldId id="307" r:id="rId23"/>
    <p:sldId id="270" r:id="rId24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8C51"/>
    <a:srgbClr val="D573AE"/>
    <a:srgbClr val="00A242"/>
    <a:srgbClr val="DD5567"/>
    <a:srgbClr val="22AA98"/>
    <a:srgbClr val="7F7A85"/>
    <a:srgbClr val="616759"/>
    <a:srgbClr val="7F7B34"/>
    <a:srgbClr val="6166BE"/>
    <a:srgbClr val="728D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6209" autoAdjust="0"/>
  </p:normalViewPr>
  <p:slideViewPr>
    <p:cSldViewPr>
      <p:cViewPr>
        <p:scale>
          <a:sx n="125" d="100"/>
          <a:sy n="125" d="100"/>
        </p:scale>
        <p:origin x="534" y="366"/>
      </p:cViewPr>
      <p:guideLst>
        <p:guide orient="horz" pos="1665"/>
        <p:guide orient="horz" pos="143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A1997C3-ED54-44E5-8401-275C2F7E33E8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F2BF200-7D6E-4673-87BB-148A247B92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717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8A4E5D42-E1B2-4D42-8AD1-B743B802CA6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7" b="888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-92075"/>
            <a:ext cx="82613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7" b="888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7" b="8887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7"/>
          <a:stretch>
            <a:fillRect/>
          </a:stretch>
        </p:blipFill>
        <p:spPr bwMode="auto">
          <a:xfrm>
            <a:off x="0" y="0"/>
            <a:ext cx="9144000" cy="501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7FB9725-4765-40C3-B1B0-8F60A05C54A5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67744" y="1574366"/>
            <a:ext cx="1224756" cy="1247649"/>
          </a:xfrm>
          <a:prstGeom prst="rect">
            <a:avLst/>
          </a:prstGeom>
        </p:spPr>
      </p:pic>
      <p:sp>
        <p:nvSpPr>
          <p:cNvPr id="6148" name="副标题 6"/>
          <p:cNvSpPr txBox="1">
            <a:spLocks noChangeArrowheads="1"/>
          </p:cNvSpPr>
          <p:nvPr/>
        </p:nvSpPr>
        <p:spPr bwMode="auto">
          <a:xfrm>
            <a:off x="683568" y="483518"/>
            <a:ext cx="21605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131219" y="1707654"/>
            <a:ext cx="4881562" cy="999337"/>
            <a:chOff x="2201813" y="1693695"/>
            <a:chExt cx="4881562" cy="999337"/>
          </a:xfrm>
        </p:grpSpPr>
        <p:sp>
          <p:nvSpPr>
            <p:cNvPr id="4" name="文本框 1"/>
            <p:cNvSpPr txBox="1">
              <a:spLocks noChangeArrowheads="1"/>
            </p:cNvSpPr>
            <p:nvPr/>
          </p:nvSpPr>
          <p:spPr bwMode="auto">
            <a:xfrm>
              <a:off x="2221111" y="1713533"/>
              <a:ext cx="4862264" cy="97949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defRPr/>
              </a:pPr>
              <a:r>
                <a:rPr lang="zh-CN" altLang="en-US" sz="4400" b="1" dirty="0">
                  <a:ln w="15875">
                    <a:solidFill>
                      <a:schemeClr val="tx1"/>
                    </a:solidFill>
                  </a:ln>
                  <a:noFill/>
                  <a:latin typeface="+mn-lt"/>
                  <a:ea typeface="+mj-ea"/>
                  <a:sym typeface="+mn-lt"/>
                </a:rPr>
                <a:t>正方体</a:t>
              </a:r>
              <a:endParaRPr lang="zh-CN" altLang="en-US" sz="4400" b="1" dirty="0">
                <a:ln w="15875">
                  <a:solidFill>
                    <a:schemeClr val="tx1"/>
                  </a:solidFill>
                </a:ln>
                <a:noFill/>
                <a:latin typeface="+mn-lt"/>
                <a:ea typeface="+mj-ea"/>
                <a:sym typeface="+mn-lt"/>
              </a:endParaRPr>
            </a:p>
          </p:txBody>
        </p:sp>
        <p:sp>
          <p:nvSpPr>
            <p:cNvPr id="7" name="文本框 1"/>
            <p:cNvSpPr txBox="1">
              <a:spLocks noChangeArrowheads="1"/>
            </p:cNvSpPr>
            <p:nvPr/>
          </p:nvSpPr>
          <p:spPr bwMode="auto">
            <a:xfrm>
              <a:off x="2201813" y="1693695"/>
              <a:ext cx="4862512" cy="98107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defRPr/>
              </a:pPr>
              <a:r>
                <a:rPr lang="zh-CN" altLang="en-US" sz="4400" b="1" dirty="0">
                  <a:ln w="15875">
                    <a:noFill/>
                  </a:ln>
                  <a:latin typeface="+mn-lt"/>
                  <a:ea typeface="+mj-ea"/>
                  <a:sym typeface="+mn-lt"/>
                </a:rPr>
                <a:t>正方体</a:t>
              </a:r>
              <a:endParaRPr lang="zh-CN" altLang="en-US" sz="4400" b="1" dirty="0">
                <a:ln w="15875">
                  <a:noFill/>
                </a:ln>
                <a:latin typeface="+mn-lt"/>
                <a:ea typeface="+mj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组合 9"/>
          <p:cNvGrpSpPr/>
          <p:nvPr/>
        </p:nvGrpSpPr>
        <p:grpSpPr bwMode="auto">
          <a:xfrm>
            <a:off x="107950" y="104775"/>
            <a:ext cx="5402263" cy="701675"/>
            <a:chOff x="107504" y="104129"/>
            <a:chExt cx="5402125" cy="702321"/>
          </a:xfrm>
        </p:grpSpPr>
        <p:pic>
          <p:nvPicPr>
            <p:cNvPr id="8205" name="图片 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07504" y="104129"/>
              <a:ext cx="5402125" cy="702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6" name="矩形 2"/>
            <p:cNvSpPr>
              <a:spLocks noChangeArrowheads="1"/>
            </p:cNvSpPr>
            <p:nvPr/>
          </p:nvSpPr>
          <p:spPr bwMode="auto">
            <a:xfrm>
              <a:off x="223802" y="130914"/>
              <a:ext cx="5211712" cy="585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一 复习旧知识，引入新课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3" name="文本框 3"/>
          <p:cNvSpPr txBox="1">
            <a:spLocks noChangeArrowheads="1"/>
          </p:cNvSpPr>
          <p:nvPr/>
        </p:nvSpPr>
        <p:spPr bwMode="auto">
          <a:xfrm>
            <a:off x="1547664" y="1378516"/>
            <a:ext cx="6907660" cy="148111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</a:rPr>
              <a:t>长方体有（     ）个面，这些面都是（          ）形，</a:t>
            </a:r>
            <a:endParaRPr lang="en-US" altLang="zh-CN" sz="2400" b="1" dirty="0">
              <a:latin typeface="+mn-lt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</a:rPr>
              <a:t>也可能有（     ）个相对的面是正方形，</a:t>
            </a:r>
            <a:endParaRPr lang="en-US" altLang="zh-CN" sz="2400" b="1" dirty="0">
              <a:latin typeface="+mn-lt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</a:rPr>
              <a:t>长方体相对的面（                  ）。</a:t>
            </a:r>
            <a:endParaRPr lang="en-US" altLang="zh-CN" sz="2400" b="1" dirty="0">
              <a:latin typeface="+mn-lt"/>
            </a:endParaRPr>
          </a:p>
        </p:txBody>
      </p:sp>
      <p:sp>
        <p:nvSpPr>
          <p:cNvPr id="24" name="文本框 5"/>
          <p:cNvSpPr txBox="1">
            <a:spLocks noChangeArrowheads="1"/>
          </p:cNvSpPr>
          <p:nvPr/>
        </p:nvSpPr>
        <p:spPr bwMode="auto">
          <a:xfrm>
            <a:off x="1547664" y="2890156"/>
            <a:ext cx="3735318" cy="100098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</a:rPr>
              <a:t>长方体有（      ）条棱，</a:t>
            </a:r>
            <a:endParaRPr lang="en-US" altLang="zh-CN" sz="2400" b="1" dirty="0">
              <a:latin typeface="+mn-lt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</a:rPr>
              <a:t>相对的棱（                  ）。</a:t>
            </a:r>
            <a:endParaRPr lang="en-US" altLang="zh-CN" sz="2400" b="1" dirty="0">
              <a:latin typeface="+mn-lt"/>
            </a:endParaRPr>
          </a:p>
        </p:txBody>
      </p:sp>
      <p:sp>
        <p:nvSpPr>
          <p:cNvPr id="25" name="文本框 6"/>
          <p:cNvSpPr txBox="1">
            <a:spLocks noChangeArrowheads="1"/>
          </p:cNvSpPr>
          <p:nvPr/>
        </p:nvSpPr>
        <p:spPr bwMode="auto">
          <a:xfrm>
            <a:off x="1547664" y="3921664"/>
            <a:ext cx="3740126" cy="52084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</a:rPr>
              <a:t>长方体有（</a:t>
            </a:r>
            <a:r>
              <a:rPr lang="en-US" altLang="zh-CN" sz="2400" b="1" dirty="0">
                <a:latin typeface="+mn-lt"/>
              </a:rPr>
              <a:t>      </a:t>
            </a:r>
            <a:r>
              <a:rPr lang="zh-CN" altLang="en-US" sz="2400" b="1" dirty="0">
                <a:latin typeface="+mn-lt"/>
              </a:rPr>
              <a:t>）</a:t>
            </a:r>
            <a:r>
              <a:rPr lang="zh-CN" altLang="en-US" sz="2400" b="1">
                <a:latin typeface="+mn-lt"/>
              </a:rPr>
              <a:t>个顶点。</a:t>
            </a:r>
            <a:endParaRPr lang="zh-CN" altLang="en-US" sz="2400" b="1" dirty="0">
              <a:latin typeface="+mn-lt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3218299" y="1416108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6</a:t>
            </a:r>
            <a:endParaRPr lang="zh-CN" altLang="en-US" sz="24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6552218" y="1459268"/>
            <a:ext cx="8034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长方</a:t>
            </a:r>
            <a:endParaRPr lang="zh-CN" altLang="en-US" sz="24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3221474" y="1920933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endParaRPr lang="zh-CN" altLang="en-US" sz="24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4082395" y="2397962"/>
            <a:ext cx="149912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完全相同 </a:t>
            </a:r>
            <a:endParaRPr lang="zh-CN" altLang="en-US" sz="24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3130629" y="2928981"/>
            <a:ext cx="56938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 </a:t>
            </a:r>
            <a:endParaRPr lang="zh-CN" altLang="en-US" sz="24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3114711" y="3429115"/>
            <a:ext cx="149912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长度相等 </a:t>
            </a:r>
            <a:endParaRPr lang="zh-CN" altLang="en-US" sz="24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3218299" y="4020474"/>
            <a:ext cx="3401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8</a:t>
            </a:r>
            <a:endParaRPr lang="zh-CN" altLang="en-US" sz="24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7544" y="875687"/>
            <a:ext cx="7760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+mj-ea"/>
                <a:ea typeface="+mj-ea"/>
              </a:rPr>
              <a:t>1.</a:t>
            </a:r>
            <a:r>
              <a:rPr lang="zh-CN" altLang="en-US" sz="1600" b="1" dirty="0">
                <a:latin typeface="+mj-ea"/>
                <a:ea typeface="+mj-ea"/>
              </a:rPr>
              <a:t>问题导向，回顾长方体的特征。</a:t>
            </a:r>
            <a:endParaRPr lang="zh-CN" altLang="en-US" sz="16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9"/>
          <p:cNvSpPr>
            <a:spLocks noChangeArrowheads="1"/>
          </p:cNvSpPr>
          <p:nvPr/>
        </p:nvSpPr>
        <p:spPr bwMode="auto">
          <a:xfrm>
            <a:off x="971600" y="1756568"/>
            <a:ext cx="1035050" cy="1258888"/>
          </a:xfrm>
          <a:prstGeom prst="cube">
            <a:avLst>
              <a:gd name="adj" fmla="val 25000"/>
            </a:avLst>
          </a:prstGeom>
          <a:solidFill>
            <a:schemeClr val="bg1"/>
          </a:solidFill>
          <a:ln w="1905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Text Box 28"/>
          <p:cNvSpPr txBox="1">
            <a:spLocks noChangeArrowheads="1"/>
          </p:cNvSpPr>
          <p:nvPr/>
        </p:nvSpPr>
        <p:spPr bwMode="auto">
          <a:xfrm>
            <a:off x="1959025" y="2711969"/>
            <a:ext cx="863600" cy="377825"/>
          </a:xfrm>
          <a:prstGeom prst="rect">
            <a:avLst/>
          </a:prstGeom>
          <a:noFill/>
          <a:ln>
            <a:noFill/>
          </a:ln>
        </p:spPr>
        <p:txBody>
          <a:bodyPr lIns="67666" tIns="33833" rIns="67666" bIns="3383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3cm</a:t>
            </a:r>
            <a:endParaRPr lang="en-US" altLang="zh-CN" sz="32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4" name="Text Box 27"/>
          <p:cNvSpPr txBox="1">
            <a:spLocks noChangeArrowheads="1"/>
          </p:cNvSpPr>
          <p:nvPr/>
        </p:nvSpPr>
        <p:spPr bwMode="auto">
          <a:xfrm>
            <a:off x="2113164" y="2082634"/>
            <a:ext cx="730250" cy="449262"/>
          </a:xfrm>
          <a:prstGeom prst="rect">
            <a:avLst/>
          </a:prstGeom>
          <a:noFill/>
          <a:ln>
            <a:noFill/>
          </a:ln>
        </p:spPr>
        <p:txBody>
          <a:bodyPr wrap="none" lIns="67666" tIns="33833" rIns="67666" bIns="3383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5cm</a:t>
            </a:r>
            <a:endParaRPr lang="en-US" altLang="zh-CN" sz="32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9221" name="AutoShape 23"/>
          <p:cNvSpPr>
            <a:spLocks noChangeArrowheads="1"/>
          </p:cNvSpPr>
          <p:nvPr/>
        </p:nvSpPr>
        <p:spPr bwMode="auto">
          <a:xfrm>
            <a:off x="3239344" y="2128043"/>
            <a:ext cx="1998662" cy="887413"/>
          </a:xfrm>
          <a:prstGeom prst="cube">
            <a:avLst>
              <a:gd name="adj" fmla="val 25000"/>
            </a:avLst>
          </a:prstGeom>
          <a:solidFill>
            <a:schemeClr val="bg1"/>
          </a:solidFill>
          <a:ln w="1905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Text Box 22"/>
          <p:cNvSpPr txBox="1">
            <a:spLocks noChangeArrowheads="1"/>
          </p:cNvSpPr>
          <p:nvPr/>
        </p:nvSpPr>
        <p:spPr bwMode="auto">
          <a:xfrm>
            <a:off x="3600572" y="2974181"/>
            <a:ext cx="1097810" cy="390525"/>
          </a:xfrm>
          <a:prstGeom prst="rect">
            <a:avLst/>
          </a:prstGeom>
          <a:noFill/>
          <a:ln>
            <a:noFill/>
          </a:ln>
        </p:spPr>
        <p:txBody>
          <a:bodyPr wrap="none" lIns="67666" tIns="33833" rIns="67666" bIns="3383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7cm</a:t>
            </a:r>
            <a:endParaRPr lang="en-US" altLang="zh-CN" sz="32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7" name="Text Box 21"/>
          <p:cNvSpPr txBox="1">
            <a:spLocks noChangeArrowheads="1"/>
          </p:cNvSpPr>
          <p:nvPr/>
        </p:nvSpPr>
        <p:spPr bwMode="auto">
          <a:xfrm>
            <a:off x="5334473" y="2280169"/>
            <a:ext cx="708025" cy="431800"/>
          </a:xfrm>
          <a:prstGeom prst="rect">
            <a:avLst/>
          </a:prstGeom>
          <a:noFill/>
          <a:ln>
            <a:noFill/>
          </a:ln>
        </p:spPr>
        <p:txBody>
          <a:bodyPr wrap="none" lIns="67666" tIns="33833" rIns="67666" bIns="3383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4cm</a:t>
            </a:r>
            <a:endParaRPr lang="en-US" altLang="zh-CN" sz="32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8" name="Text Box 20"/>
          <p:cNvSpPr txBox="1">
            <a:spLocks noChangeArrowheads="1"/>
          </p:cNvSpPr>
          <p:nvPr/>
        </p:nvSpPr>
        <p:spPr bwMode="auto">
          <a:xfrm>
            <a:off x="5181444" y="2711969"/>
            <a:ext cx="708025" cy="396875"/>
          </a:xfrm>
          <a:prstGeom prst="rect">
            <a:avLst/>
          </a:prstGeom>
          <a:noFill/>
          <a:ln>
            <a:noFill/>
          </a:ln>
        </p:spPr>
        <p:txBody>
          <a:bodyPr wrap="none" lIns="67666" tIns="33833" rIns="67666" bIns="3383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2cm</a:t>
            </a:r>
            <a:endParaRPr lang="en-US" altLang="zh-CN" sz="32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9225" name="AutoShape 26"/>
          <p:cNvSpPr>
            <a:spLocks noChangeArrowheads="1"/>
          </p:cNvSpPr>
          <p:nvPr/>
        </p:nvSpPr>
        <p:spPr bwMode="auto">
          <a:xfrm>
            <a:off x="6470700" y="1905794"/>
            <a:ext cx="1089025" cy="1109662"/>
          </a:xfrm>
          <a:prstGeom prst="cube">
            <a:avLst>
              <a:gd name="adj" fmla="val 25000"/>
            </a:avLst>
          </a:prstGeom>
          <a:solidFill>
            <a:schemeClr val="bg1"/>
          </a:solidFill>
          <a:ln w="19050">
            <a:solidFill>
              <a:schemeClr val="tx1"/>
            </a:solidFill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Text Box 39"/>
          <p:cNvSpPr txBox="1">
            <a:spLocks noChangeArrowheads="1"/>
          </p:cNvSpPr>
          <p:nvPr/>
        </p:nvSpPr>
        <p:spPr bwMode="auto">
          <a:xfrm>
            <a:off x="1002083" y="2986881"/>
            <a:ext cx="660400" cy="377825"/>
          </a:xfrm>
          <a:prstGeom prst="rect">
            <a:avLst/>
          </a:prstGeom>
          <a:noFill/>
          <a:ln>
            <a:noFill/>
          </a:ln>
        </p:spPr>
        <p:txBody>
          <a:bodyPr wrap="none" lIns="67666" tIns="33833" rIns="67666" bIns="3383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>
                <a:solidFill>
                  <a:srgbClr val="000000"/>
                </a:solidFill>
                <a:latin typeface="+mn-lt"/>
              </a:rPr>
              <a:t>4cm</a:t>
            </a:r>
            <a:endParaRPr lang="zh-CN" altLang="zh-CN" sz="200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24189" y="966887"/>
            <a:ext cx="7335837" cy="47666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说出下面每个长方体的长、宽、高各是多少？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7480980" y="2725863"/>
            <a:ext cx="792163" cy="473075"/>
          </a:xfrm>
          <a:prstGeom prst="rect">
            <a:avLst/>
          </a:prstGeom>
          <a:noFill/>
          <a:ln>
            <a:noFill/>
          </a:ln>
        </p:spPr>
        <p:txBody>
          <a:bodyPr wrap="none" lIns="67666" tIns="33833" rIns="67666" bIns="3383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3cm</a:t>
            </a:r>
            <a:endParaRPr lang="en-US" altLang="zh-CN" sz="32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7575839" y="2081697"/>
            <a:ext cx="792163" cy="473075"/>
          </a:xfrm>
          <a:prstGeom prst="rect">
            <a:avLst/>
          </a:prstGeom>
          <a:noFill/>
          <a:ln>
            <a:noFill/>
          </a:ln>
        </p:spPr>
        <p:txBody>
          <a:bodyPr wrap="none" lIns="67666" tIns="33833" rIns="67666" bIns="3383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20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3cm</a:t>
            </a:r>
            <a:endParaRPr lang="en-US" altLang="zh-CN" sz="32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7544" y="453472"/>
            <a:ext cx="7760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+mj-ea"/>
                <a:ea typeface="+mj-ea"/>
              </a:rPr>
              <a:t>2.</a:t>
            </a:r>
            <a:r>
              <a:rPr lang="zh-CN" altLang="en-US" sz="1600" b="1" dirty="0">
                <a:latin typeface="+mj-ea"/>
                <a:ea typeface="+mj-ea"/>
              </a:rPr>
              <a:t>说说各长方体的长、宽、高，引出本节课所学内容。</a:t>
            </a:r>
            <a:endParaRPr lang="zh-CN" altLang="en-US" sz="1600" b="1" dirty="0">
              <a:latin typeface="+mj-ea"/>
              <a:ea typeface="+mj-ea"/>
            </a:endParaRP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6374233" y="2974181"/>
            <a:ext cx="1097810" cy="390525"/>
          </a:xfrm>
          <a:prstGeom prst="rect">
            <a:avLst/>
          </a:prstGeom>
          <a:noFill/>
          <a:ln>
            <a:noFill/>
          </a:ln>
        </p:spPr>
        <p:txBody>
          <a:bodyPr wrap="none" lIns="67666" tIns="33833" rIns="67666" bIns="33833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en-US" altLang="zh-CN" sz="2000" dirty="0">
                <a:solidFill>
                  <a:srgbClr val="000000"/>
                </a:solidFill>
                <a:latin typeface="+mn-lt"/>
                <a:cs typeface="Arial" panose="020B0604020202020204" pitchFamily="34" charset="0"/>
              </a:rPr>
              <a:t>3cm</a:t>
            </a:r>
            <a:endParaRPr lang="en-US" altLang="zh-CN" sz="3200" dirty="0">
              <a:solidFill>
                <a:srgbClr val="000000"/>
              </a:solidFill>
              <a:latin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8377" y="3612496"/>
            <a:ext cx="822808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45450"/>
                </a:solidFill>
                <a:latin typeface="+mn-lt"/>
                <a:ea typeface="+mn-ea"/>
              </a:rPr>
              <a:t>当长方体的长、宽、高都相等的时候，这个长方体变成了什么？</a:t>
            </a:r>
            <a:endParaRPr lang="zh-CN" altLang="en-US" sz="2400" b="1" dirty="0">
              <a:solidFill>
                <a:srgbClr val="045450"/>
              </a:solidFill>
              <a:latin typeface="+mn-lt"/>
              <a:ea typeface="+mn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748630" y="2758621"/>
            <a:ext cx="274134" cy="273134"/>
          </a:xfrm>
          <a:prstGeom prst="lin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793680" y="3223832"/>
            <a:ext cx="87827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长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303192" y="2596991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C000"/>
                </a:solidFill>
                <a:latin typeface="+mn-lt"/>
                <a:ea typeface="楷体" panose="02010609060101010101" pitchFamily="49" charset="-122"/>
              </a:rPr>
              <a:t>宽</a:t>
            </a:r>
            <a:endParaRPr lang="zh-CN" altLang="en-US" sz="2400" b="1" dirty="0">
              <a:solidFill>
                <a:srgbClr val="FFC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018532" y="2088525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高</a:t>
            </a:r>
            <a:endParaRPr lang="zh-CN" altLang="en-US" sz="2400" b="1" dirty="0">
              <a:solidFill>
                <a:srgbClr val="0066FF"/>
              </a:solidFill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964457" y="3029379"/>
            <a:ext cx="782924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753434" y="1995686"/>
            <a:ext cx="0" cy="1053252"/>
          </a:xfrm>
          <a:prstGeom prst="line">
            <a:avLst/>
          </a:prstGeom>
          <a:solidFill>
            <a:schemeClr val="bg1"/>
          </a:solidFill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5020709" y="2794229"/>
            <a:ext cx="233411" cy="232559"/>
          </a:xfrm>
          <a:prstGeom prst="lin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3693723" y="3223832"/>
            <a:ext cx="87827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长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487757" y="2589522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C000"/>
                </a:solidFill>
                <a:latin typeface="+mn-lt"/>
                <a:ea typeface="楷体" panose="02010609060101010101" pitchFamily="49" charset="-122"/>
              </a:rPr>
              <a:t>宽</a:t>
            </a:r>
            <a:endParaRPr lang="zh-CN" altLang="en-US" sz="2400" b="1" dirty="0">
              <a:solidFill>
                <a:srgbClr val="FFC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204863" y="2412206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高</a:t>
            </a:r>
            <a:endParaRPr lang="zh-CN" altLang="en-US" sz="2400" b="1" dirty="0">
              <a:solidFill>
                <a:srgbClr val="0066FF"/>
              </a:solidFill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 flipH="1">
            <a:off x="3239344" y="3024412"/>
            <a:ext cx="1787259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5022338" y="2338661"/>
            <a:ext cx="0" cy="705310"/>
          </a:xfrm>
          <a:prstGeom prst="line">
            <a:avLst/>
          </a:prstGeom>
          <a:solidFill>
            <a:schemeClr val="bg1"/>
          </a:solidFill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7286363" y="2732536"/>
            <a:ext cx="295330" cy="294252"/>
          </a:xfrm>
          <a:prstGeom prst="line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6483999" y="3193220"/>
            <a:ext cx="87827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长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839766" y="2618058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C000"/>
                </a:solidFill>
                <a:latin typeface="+mn-lt"/>
                <a:ea typeface="楷体" panose="02010609060101010101" pitchFamily="49" charset="-122"/>
              </a:rPr>
              <a:t>宽</a:t>
            </a:r>
            <a:endParaRPr lang="zh-CN" altLang="en-US" sz="2400" b="1" dirty="0">
              <a:solidFill>
                <a:srgbClr val="FFC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556265" y="2083558"/>
            <a:ext cx="747437" cy="500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+mn-lt"/>
                <a:ea typeface="楷体" panose="02010609060101010101" pitchFamily="49" charset="-122"/>
              </a:rPr>
              <a:t>高</a:t>
            </a:r>
            <a:endParaRPr lang="zh-CN" altLang="en-US" sz="2400" b="1" dirty="0">
              <a:solidFill>
                <a:srgbClr val="0066FF"/>
              </a:solidFill>
              <a:latin typeface="+mn-lt"/>
              <a:ea typeface="楷体" panose="02010609060101010101" pitchFamily="49" charset="-122"/>
            </a:endParaRPr>
          </a:p>
        </p:txBody>
      </p:sp>
      <p:cxnSp>
        <p:nvCxnSpPr>
          <p:cNvPr id="39" name="直接连接符 38"/>
          <p:cNvCxnSpPr/>
          <p:nvPr/>
        </p:nvCxnSpPr>
        <p:spPr>
          <a:xfrm flipH="1">
            <a:off x="6470700" y="3024412"/>
            <a:ext cx="821557" cy="0"/>
          </a:xfrm>
          <a:prstGeom prst="line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7291167" y="2174627"/>
            <a:ext cx="0" cy="864000"/>
          </a:xfrm>
          <a:prstGeom prst="line">
            <a:avLst/>
          </a:prstGeom>
          <a:solidFill>
            <a:schemeClr val="bg1"/>
          </a:solidFill>
          <a:ln w="38100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5" grpId="0"/>
      <p:bldP spid="19" grpId="0"/>
      <p:bldP spid="26" grpId="0"/>
      <p:bldP spid="27" grpId="0"/>
      <p:bldP spid="28" grpId="0"/>
      <p:bldP spid="36" grpId="0"/>
      <p:bldP spid="37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950" y="104775"/>
            <a:ext cx="518413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24251" y="131535"/>
            <a:ext cx="49097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二  动手操作，探究特征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5576" y="1275606"/>
            <a:ext cx="822808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45450"/>
                </a:solidFill>
                <a:latin typeface="+mn-lt"/>
                <a:ea typeface="+mn-ea"/>
              </a:rPr>
              <a:t>我们研究正方体的特征时应该从哪些方面去考虑？</a:t>
            </a:r>
            <a:endParaRPr lang="zh-CN" altLang="en-US" sz="2400" b="1" dirty="0">
              <a:solidFill>
                <a:srgbClr val="045450"/>
              </a:solidFill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7544" y="875687"/>
            <a:ext cx="7760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+mj-ea"/>
                <a:ea typeface="+mj-ea"/>
              </a:rPr>
              <a:t>1.</a:t>
            </a:r>
            <a:r>
              <a:rPr lang="zh-CN" altLang="en-US" sz="1600" b="1" dirty="0">
                <a:latin typeface="+mj-ea"/>
                <a:ea typeface="+mj-ea"/>
              </a:rPr>
              <a:t>启发思考，明确研究目标。</a:t>
            </a:r>
            <a:endParaRPr lang="zh-CN" altLang="en-US" sz="1600" b="1" dirty="0">
              <a:latin typeface="+mj-ea"/>
              <a:ea typeface="+mj-ea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933449" y="1996629"/>
          <a:ext cx="7277101" cy="227118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61170"/>
                <a:gridCol w="1152128"/>
                <a:gridCol w="4663803"/>
              </a:tblGrid>
              <a:tr h="567796">
                <a:tc rowSpan="4"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元素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特征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7796">
                <a:tc vMerge="1"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面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7796">
                <a:tc vMerge="1"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棱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7796">
                <a:tc vMerge="1"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顶点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951393" y="3579862"/>
            <a:ext cx="1393304" cy="73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000" b="1" dirty="0">
                <a:latin typeface="+mj-ea"/>
                <a:ea typeface="+mj-ea"/>
              </a:rPr>
              <a:t>正方体</a:t>
            </a:r>
            <a:endParaRPr lang="en-US" altLang="zh-CN" sz="2000" b="1" dirty="0">
              <a:latin typeface="+mj-ea"/>
              <a:ea typeface="+mj-ea"/>
            </a:endParaRPr>
          </a:p>
          <a:p>
            <a:pPr algn="ctr" eaLnBrk="1" hangingPunct="1">
              <a:lnSpc>
                <a:spcPct val="130000"/>
              </a:lnSpc>
            </a:pPr>
            <a:r>
              <a:rPr lang="en-US" altLang="zh-CN" sz="1400" dirty="0">
                <a:latin typeface="+mj-ea"/>
                <a:ea typeface="+mj-ea"/>
              </a:rPr>
              <a:t>(3D</a:t>
            </a:r>
            <a:r>
              <a:rPr lang="zh-CN" altLang="en-US" sz="1400" dirty="0">
                <a:latin typeface="+mj-ea"/>
                <a:ea typeface="+mj-ea"/>
              </a:rPr>
              <a:t>模型</a:t>
            </a:r>
            <a:r>
              <a:rPr lang="en-US" altLang="zh-CN" sz="1400" dirty="0">
                <a:latin typeface="+mj-ea"/>
                <a:ea typeface="+mj-ea"/>
              </a:rPr>
              <a:t>)</a:t>
            </a:r>
            <a:endParaRPr lang="zh-CN" altLang="en-US" sz="1400" dirty="0">
              <a:latin typeface="+mj-ea"/>
              <a:ea typeface="+mj-ea"/>
            </a:endParaRPr>
          </a:p>
        </p:txBody>
      </p:sp>
      <p:pic>
        <p:nvPicPr>
          <p:cNvPr id="14" name="3D 模型 13" descr="Rhombohedra 1 Blue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495" y="2142059"/>
            <a:ext cx="1329516" cy="14378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00">
                                          <p:val>
                                            <p:fltVal val="-19.9349"/>
                                          </p:val>
                                        </p:tav>
                                        <p:tav tm="6700">
                                          <p:val>
                                            <p:fltVal val="-19.7456"/>
                                          </p:val>
                                        </p:tav>
                                        <p:tav tm="10000">
                                          <p:val>
                                            <p:fltVal val="-19.441"/>
                                          </p:val>
                                        </p:tav>
                                        <p:tav tm="13300">
                                          <p:val>
                                            <p:fltVal val="-19.0299"/>
                                          </p:val>
                                        </p:tav>
                                        <p:tav tm="16700">
                                          <p:val>
                                            <p:fltVal val="-18.5212"/>
                                          </p:val>
                                        </p:tav>
                                        <p:tav tm="20000">
                                          <p:val>
                                            <p:fltVal val="-17.9257"/>
                                          </p:val>
                                        </p:tav>
                                        <p:tav tm="23300">
                                          <p:val>
                                            <p:fltVal val="-17.2507"/>
                                          </p:val>
                                        </p:tav>
                                        <p:tav tm="26600">
                                          <p:val>
                                            <p:fltVal val="-16.5027"/>
                                          </p:val>
                                        </p:tav>
                                        <p:tav tm="29900">
                                          <p:val>
                                            <p:fltVal val="-15.6925"/>
                                          </p:val>
                                        </p:tav>
                                        <p:tav tm="33300">
                                          <p:val>
                                            <p:fltVal val="-14.829"/>
                                          </p:val>
                                        </p:tav>
                                        <p:tav tm="36600">
                                          <p:val>
                                            <p:fltVal val="-13.9209"/>
                                          </p:val>
                                        </p:tav>
                                        <p:tav tm="39900">
                                          <p:val>
                                            <p:fltVal val="-12.9772"/>
                                          </p:val>
                                        </p:tav>
                                        <p:tav tm="4330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00">
                                          <p:val>
                                            <p:fltVal val="-10.0209"/>
                                          </p:val>
                                        </p:tav>
                                        <p:tav tm="53300">
                                          <p:val>
                                            <p:fltVal val="-9.0263"/>
                                          </p:val>
                                        </p:tav>
                                        <p:tav tm="5660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00">
                                          <p:val>
                                            <p:fltVal val="-6.1264"/>
                                          </p:val>
                                        </p:tav>
                                        <p:tav tm="66500">
                                          <p:val>
                                            <p:fltVal val="-5.2189"/>
                                          </p:val>
                                        </p:tav>
                                        <p:tav tm="69900">
                                          <p:val>
                                            <p:fltVal val="-4.3528"/>
                                          </p:val>
                                        </p:tav>
                                        <p:tav tm="73200">
                                          <p:val>
                                            <p:fltVal val="-3.5418"/>
                                          </p:val>
                                        </p:tav>
                                        <p:tav tm="76500">
                                          <p:val>
                                            <p:fltVal val="-2.7922"/>
                                          </p:val>
                                        </p:tav>
                                        <p:tav tm="79800">
                                          <p:val>
                                            <p:fltVal val="-2.1127"/>
                                          </p:val>
                                        </p:tav>
                                        <p:tav tm="83200">
                                          <p:val>
                                            <p:fltVal val="-1.5104"/>
                                          </p:val>
                                        </p:tav>
                                        <p:tav tm="8650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00">
                                          <p:val>
                                            <p:fltVal val="-0.2709"/>
                                          </p:val>
                                        </p:tav>
                                        <p:tav tm="9650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00">
                                          <p:val>
                                            <p:fltVal val="0.8104"/>
                                          </p:val>
                                        </p:tav>
                                        <p:tav tm="6700">
                                          <p:val>
                                            <p:fltVal val="0.8208"/>
                                          </p:val>
                                        </p:tav>
                                        <p:tav tm="10000">
                                          <p:val>
                                            <p:fltVal val="0.8312"/>
                                          </p:val>
                                        </p:tav>
                                        <p:tav tm="13300">
                                          <p:val>
                                            <p:fltVal val="0.8415"/>
                                          </p:val>
                                        </p:tav>
                                        <p:tav tm="16700">
                                          <p:val>
                                            <p:fltVal val="0.8517"/>
                                          </p:val>
                                        </p:tav>
                                        <p:tav tm="20000">
                                          <p:val>
                                            <p:fltVal val="0.8617"/>
                                          </p:val>
                                        </p:tav>
                                        <p:tav tm="23300">
                                          <p:val>
                                            <p:fltVal val="0.8715"/>
                                          </p:val>
                                        </p:tav>
                                        <p:tav tm="26600">
                                          <p:val>
                                            <p:fltVal val="0.8812"/>
                                          </p:val>
                                        </p:tav>
                                        <p:tav tm="29900">
                                          <p:val>
                                            <p:fltVal val="0.8906"/>
                                          </p:val>
                                        </p:tav>
                                        <p:tav tm="33300">
                                          <p:val>
                                            <p:fltVal val="0.8998"/>
                                          </p:val>
                                        </p:tav>
                                        <p:tav tm="36600">
                                          <p:val>
                                            <p:fltVal val="0.9087"/>
                                          </p:val>
                                        </p:tav>
                                        <p:tav tm="39900">
                                          <p:val>
                                            <p:fltVal val="0.9174"/>
                                          </p:val>
                                        </p:tav>
                                        <p:tav tm="4330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00">
                                          <p:val>
                                            <p:fltVal val="0.9412"/>
                                          </p:val>
                                        </p:tav>
                                        <p:tav tm="53300">
                                          <p:val>
                                            <p:fltVal val="0.9484"/>
                                          </p:val>
                                        </p:tav>
                                        <p:tav tm="5660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00">
                                          <p:val>
                                            <p:fltVal val="0.9675"/>
                                          </p:val>
                                        </p:tav>
                                        <p:tav tm="66500">
                                          <p:val>
                                            <p:fltVal val="0.973"/>
                                          </p:val>
                                        </p:tav>
                                        <p:tav tm="69900">
                                          <p:val>
                                            <p:fltVal val="0.978"/>
                                          </p:val>
                                        </p:tav>
                                        <p:tav tm="73200">
                                          <p:val>
                                            <p:fltVal val="0.9825"/>
                                          </p:val>
                                        </p:tav>
                                        <p:tav tm="76500">
                                          <p:val>
                                            <p:fltVal val="0.9865"/>
                                          </p:val>
                                        </p:tav>
                                        <p:tav tm="79800">
                                          <p:val>
                                            <p:fltVal val="0.99"/>
                                          </p:val>
                                        </p:tav>
                                        <p:tav tm="83200">
                                          <p:val>
                                            <p:fltVal val="0.993"/>
                                          </p:val>
                                        </p:tav>
                                        <p:tav tm="8650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00">
                                          <p:val>
                                            <p:fltVal val="0.9988"/>
                                          </p:val>
                                        </p:tav>
                                        <p:tav tm="9650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00">
                                          <p:val>
                                            <p:fltVal val="0.8104"/>
                                          </p:val>
                                        </p:tav>
                                        <p:tav tm="6700">
                                          <p:val>
                                            <p:fltVal val="0.8208"/>
                                          </p:val>
                                        </p:tav>
                                        <p:tav tm="10000">
                                          <p:val>
                                            <p:fltVal val="0.8312"/>
                                          </p:val>
                                        </p:tav>
                                        <p:tav tm="13300">
                                          <p:val>
                                            <p:fltVal val="0.8415"/>
                                          </p:val>
                                        </p:tav>
                                        <p:tav tm="16700">
                                          <p:val>
                                            <p:fltVal val="0.8517"/>
                                          </p:val>
                                        </p:tav>
                                        <p:tav tm="20000">
                                          <p:val>
                                            <p:fltVal val="0.8617"/>
                                          </p:val>
                                        </p:tav>
                                        <p:tav tm="23300">
                                          <p:val>
                                            <p:fltVal val="0.8715"/>
                                          </p:val>
                                        </p:tav>
                                        <p:tav tm="26600">
                                          <p:val>
                                            <p:fltVal val="0.8812"/>
                                          </p:val>
                                        </p:tav>
                                        <p:tav tm="29900">
                                          <p:val>
                                            <p:fltVal val="0.8906"/>
                                          </p:val>
                                        </p:tav>
                                        <p:tav tm="33300">
                                          <p:val>
                                            <p:fltVal val="0.8998"/>
                                          </p:val>
                                        </p:tav>
                                        <p:tav tm="36600">
                                          <p:val>
                                            <p:fltVal val="0.9087"/>
                                          </p:val>
                                        </p:tav>
                                        <p:tav tm="39900">
                                          <p:val>
                                            <p:fltVal val="0.9174"/>
                                          </p:val>
                                        </p:tav>
                                        <p:tav tm="4330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00">
                                          <p:val>
                                            <p:fltVal val="0.9412"/>
                                          </p:val>
                                        </p:tav>
                                        <p:tav tm="53300">
                                          <p:val>
                                            <p:fltVal val="0.9484"/>
                                          </p:val>
                                        </p:tav>
                                        <p:tav tm="5660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00">
                                          <p:val>
                                            <p:fltVal val="0.9675"/>
                                          </p:val>
                                        </p:tav>
                                        <p:tav tm="66500">
                                          <p:val>
                                            <p:fltVal val="0.973"/>
                                          </p:val>
                                        </p:tav>
                                        <p:tav tm="69900">
                                          <p:val>
                                            <p:fltVal val="0.978"/>
                                          </p:val>
                                        </p:tav>
                                        <p:tav tm="73200">
                                          <p:val>
                                            <p:fltVal val="0.9825"/>
                                          </p:val>
                                        </p:tav>
                                        <p:tav tm="76500">
                                          <p:val>
                                            <p:fltVal val="0.9865"/>
                                          </p:val>
                                        </p:tav>
                                        <p:tav tm="79800">
                                          <p:val>
                                            <p:fltVal val="0.99"/>
                                          </p:val>
                                        </p:tav>
                                        <p:tav tm="83200">
                                          <p:val>
                                            <p:fltVal val="0.993"/>
                                          </p:val>
                                        </p:tav>
                                        <p:tav tm="8650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00">
                                          <p:val>
                                            <p:fltVal val="0.9988"/>
                                          </p:val>
                                        </p:tav>
                                        <p:tav tm="9650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00">
                                          <p:val>
                                            <p:fltVal val="0.8104"/>
                                          </p:val>
                                        </p:tav>
                                        <p:tav tm="6700">
                                          <p:val>
                                            <p:fltVal val="0.8208"/>
                                          </p:val>
                                        </p:tav>
                                        <p:tav tm="10000">
                                          <p:val>
                                            <p:fltVal val="0.8312"/>
                                          </p:val>
                                        </p:tav>
                                        <p:tav tm="13300">
                                          <p:val>
                                            <p:fltVal val="0.8415"/>
                                          </p:val>
                                        </p:tav>
                                        <p:tav tm="16700">
                                          <p:val>
                                            <p:fltVal val="0.8517"/>
                                          </p:val>
                                        </p:tav>
                                        <p:tav tm="20000">
                                          <p:val>
                                            <p:fltVal val="0.8617"/>
                                          </p:val>
                                        </p:tav>
                                        <p:tav tm="23300">
                                          <p:val>
                                            <p:fltVal val="0.8715"/>
                                          </p:val>
                                        </p:tav>
                                        <p:tav tm="26600">
                                          <p:val>
                                            <p:fltVal val="0.8812"/>
                                          </p:val>
                                        </p:tav>
                                        <p:tav tm="29900">
                                          <p:val>
                                            <p:fltVal val="0.8906"/>
                                          </p:val>
                                        </p:tav>
                                        <p:tav tm="33300">
                                          <p:val>
                                            <p:fltVal val="0.8998"/>
                                          </p:val>
                                        </p:tav>
                                        <p:tav tm="36600">
                                          <p:val>
                                            <p:fltVal val="0.9087"/>
                                          </p:val>
                                        </p:tav>
                                        <p:tav tm="39900">
                                          <p:val>
                                            <p:fltVal val="0.9174"/>
                                          </p:val>
                                        </p:tav>
                                        <p:tav tm="4330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00">
                                          <p:val>
                                            <p:fltVal val="0.9412"/>
                                          </p:val>
                                        </p:tav>
                                        <p:tav tm="53300">
                                          <p:val>
                                            <p:fltVal val="0.9484"/>
                                          </p:val>
                                        </p:tav>
                                        <p:tav tm="5660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00">
                                          <p:val>
                                            <p:fltVal val="0.9675"/>
                                          </p:val>
                                        </p:tav>
                                        <p:tav tm="66500">
                                          <p:val>
                                            <p:fltVal val="0.973"/>
                                          </p:val>
                                        </p:tav>
                                        <p:tav tm="69900">
                                          <p:val>
                                            <p:fltVal val="0.978"/>
                                          </p:val>
                                        </p:tav>
                                        <p:tav tm="73200">
                                          <p:val>
                                            <p:fltVal val="0.9825"/>
                                          </p:val>
                                        </p:tav>
                                        <p:tav tm="76500">
                                          <p:val>
                                            <p:fltVal val="0.9865"/>
                                          </p:val>
                                        </p:tav>
                                        <p:tav tm="79800">
                                          <p:val>
                                            <p:fltVal val="0.99"/>
                                          </p:val>
                                        </p:tav>
                                        <p:tav tm="83200">
                                          <p:val>
                                            <p:fltVal val="0.993"/>
                                          </p:val>
                                        </p:tav>
                                        <p:tav tm="8650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00">
                                          <p:val>
                                            <p:fltVal val="0.9988"/>
                                          </p:val>
                                        </p:tav>
                                        <p:tav tm="9650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80" b="24176"/>
          <a:stretch>
            <a:fillRect/>
          </a:stretch>
        </p:blipFill>
        <p:spPr>
          <a:xfrm>
            <a:off x="769327" y="574576"/>
            <a:ext cx="7530599" cy="394186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58830" y="574576"/>
            <a:ext cx="7760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+mj-ea"/>
                <a:ea typeface="+mj-ea"/>
              </a:rPr>
              <a:t>2.</a:t>
            </a:r>
            <a:r>
              <a:rPr lang="zh-CN" altLang="en-US" sz="1600" b="1" dirty="0">
                <a:latin typeface="+mj-ea"/>
                <a:ea typeface="+mj-ea"/>
              </a:rPr>
              <a:t>学生利用正方体学具小组合作探究。</a:t>
            </a:r>
            <a:endParaRPr lang="zh-CN" altLang="en-US" sz="1600" b="1" dirty="0"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78342" y="1663846"/>
            <a:ext cx="5112568" cy="196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请拿出准备好的正方体，看看正方体有哪些特征。看一看、量一量、比一比、数一数，把你的发现记录下来。稍后交流汇报。</a:t>
            </a:r>
            <a:endParaRPr lang="zh-CN" altLang="en-US" sz="2400" b="1" dirty="0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表格 16"/>
          <p:cNvGraphicFramePr>
            <a:graphicFrameLocks noGrp="1"/>
          </p:cNvGraphicFramePr>
          <p:nvPr/>
        </p:nvGraphicFramePr>
        <p:xfrm>
          <a:off x="933449" y="1996629"/>
          <a:ext cx="7277101" cy="227118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61170"/>
                <a:gridCol w="1152128"/>
                <a:gridCol w="4663803"/>
              </a:tblGrid>
              <a:tr h="567796">
                <a:tc rowSpan="4"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元素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特征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7796">
                <a:tc vMerge="1"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面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7796">
                <a:tc vMerge="1"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棱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7796">
                <a:tc vMerge="1"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顶点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951393" y="3579862"/>
            <a:ext cx="1393304" cy="73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000" b="1" dirty="0">
                <a:latin typeface="+mj-ea"/>
                <a:ea typeface="+mj-ea"/>
              </a:rPr>
              <a:t>正方体</a:t>
            </a:r>
            <a:endParaRPr lang="en-US" altLang="zh-CN" sz="2000" b="1" dirty="0">
              <a:latin typeface="+mj-ea"/>
              <a:ea typeface="+mj-ea"/>
            </a:endParaRPr>
          </a:p>
          <a:p>
            <a:pPr algn="ctr" eaLnBrk="1" hangingPunct="1">
              <a:lnSpc>
                <a:spcPct val="130000"/>
              </a:lnSpc>
            </a:pPr>
            <a:r>
              <a:rPr lang="en-US" altLang="zh-CN" sz="1400" dirty="0">
                <a:latin typeface="+mj-ea"/>
                <a:ea typeface="+mj-ea"/>
              </a:rPr>
              <a:t>(3D</a:t>
            </a:r>
            <a:r>
              <a:rPr lang="zh-CN" altLang="en-US" sz="1400" dirty="0">
                <a:latin typeface="+mj-ea"/>
                <a:ea typeface="+mj-ea"/>
              </a:rPr>
              <a:t>模型</a:t>
            </a:r>
            <a:r>
              <a:rPr lang="en-US" altLang="zh-CN" sz="1400" dirty="0">
                <a:latin typeface="+mj-ea"/>
                <a:ea typeface="+mj-ea"/>
              </a:rPr>
              <a:t>)</a:t>
            </a:r>
            <a:endParaRPr lang="zh-CN" altLang="en-US" sz="1400" dirty="0"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572150" y="2653902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6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个面，都是正方形，</a:t>
            </a:r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6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个面完全相同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572150" y="3219726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12 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条棱，长度相等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572150" y="3815504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8 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个顶点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228184" y="1126922"/>
            <a:ext cx="4176464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45450"/>
                </a:solidFill>
                <a:latin typeface="+mn-lt"/>
                <a:ea typeface="+mn-ea"/>
              </a:rPr>
              <a:t>顶点有什么特征？</a:t>
            </a:r>
            <a:endParaRPr lang="zh-CN" altLang="en-US" sz="2400" b="1" dirty="0">
              <a:solidFill>
                <a:srgbClr val="045450"/>
              </a:solidFill>
              <a:latin typeface="+mn-lt"/>
              <a:ea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118836" y="1120529"/>
            <a:ext cx="4176464" cy="528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45450"/>
                </a:solidFill>
                <a:latin typeface="+mn-lt"/>
                <a:ea typeface="+mn-ea"/>
              </a:rPr>
              <a:t>棱有什么特征？</a:t>
            </a:r>
            <a:endParaRPr lang="zh-CN" altLang="en-US" sz="2400" b="1" dirty="0">
              <a:solidFill>
                <a:srgbClr val="045450"/>
              </a:solidFill>
              <a:latin typeface="+mn-lt"/>
              <a:ea typeface="+mn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84004" y="624529"/>
            <a:ext cx="7760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+mj-ea"/>
                <a:ea typeface="+mj-ea"/>
              </a:rPr>
              <a:t>3.</a:t>
            </a:r>
            <a:r>
              <a:rPr lang="zh-CN" altLang="en-US" sz="1600" b="1" dirty="0">
                <a:latin typeface="+mj-ea"/>
                <a:ea typeface="+mj-ea"/>
              </a:rPr>
              <a:t>交流反馈，展示学生的结论和验证的方法。</a:t>
            </a:r>
            <a:endParaRPr lang="zh-CN" altLang="en-US" sz="1600" b="1" dirty="0"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4420" y="1117983"/>
            <a:ext cx="612068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45450"/>
                </a:solidFill>
                <a:latin typeface="+mn-lt"/>
                <a:ea typeface="+mn-ea"/>
              </a:rPr>
              <a:t>正方体的面有什么特征？</a:t>
            </a:r>
            <a:endParaRPr lang="zh-CN" altLang="en-US" sz="2400" b="1" dirty="0">
              <a:solidFill>
                <a:srgbClr val="045450"/>
              </a:solidFill>
              <a:latin typeface="+mn-lt"/>
              <a:ea typeface="+mn-ea"/>
            </a:endParaRPr>
          </a:p>
        </p:txBody>
      </p:sp>
      <p:pic>
        <p:nvPicPr>
          <p:cNvPr id="29" name="3D 模型 28" descr="Rhombohedra 1 Blue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6495" y="2142059"/>
            <a:ext cx="1329516" cy="143780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5" grpId="0"/>
      <p:bldP spid="26" grpId="0"/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/>
          <p:nvPr/>
        </p:nvSpPr>
        <p:spPr>
          <a:xfrm>
            <a:off x="600608" y="1377289"/>
            <a:ext cx="7549611" cy="2589894"/>
          </a:xfrm>
          <a:custGeom>
            <a:avLst/>
            <a:gdLst>
              <a:gd name="connsiteX0" fmla="*/ 561851 w 7997333"/>
              <a:gd name="connsiteY0" fmla="*/ 567237 h 2455534"/>
              <a:gd name="connsiteX1" fmla="*/ 2685926 w 7997333"/>
              <a:gd name="connsiteY1" fmla="*/ 110037 h 2455534"/>
              <a:gd name="connsiteX2" fmla="*/ 7696076 w 7997333"/>
              <a:gd name="connsiteY2" fmla="*/ 176712 h 2455534"/>
              <a:gd name="connsiteX3" fmla="*/ 7477001 w 7997333"/>
              <a:gd name="connsiteY3" fmla="*/ 1967412 h 2455534"/>
              <a:gd name="connsiteX4" fmla="*/ 7858001 w 7997333"/>
              <a:gd name="connsiteY4" fmla="*/ 2453187 h 2455534"/>
              <a:gd name="connsiteX5" fmla="*/ 7029326 w 7997333"/>
              <a:gd name="connsiteY5" fmla="*/ 2138862 h 2455534"/>
              <a:gd name="connsiteX6" fmla="*/ 4876676 w 7997333"/>
              <a:gd name="connsiteY6" fmla="*/ 1834062 h 2455534"/>
              <a:gd name="connsiteX7" fmla="*/ 352301 w 7997333"/>
              <a:gd name="connsiteY7" fmla="*/ 2129337 h 2455534"/>
              <a:gd name="connsiteX8" fmla="*/ 561851 w 7997333"/>
              <a:gd name="connsiteY8" fmla="*/ 567237 h 2455534"/>
              <a:gd name="connsiteX0-1" fmla="*/ 422455 w 8098632"/>
              <a:gd name="connsiteY0-2" fmla="*/ 467001 h 2450548"/>
              <a:gd name="connsiteX1-3" fmla="*/ 2787225 w 8098632"/>
              <a:gd name="connsiteY1-4" fmla="*/ 105051 h 2450548"/>
              <a:gd name="connsiteX2-5" fmla="*/ 7797375 w 8098632"/>
              <a:gd name="connsiteY2-6" fmla="*/ 171726 h 2450548"/>
              <a:gd name="connsiteX3-7" fmla="*/ 7578300 w 8098632"/>
              <a:gd name="connsiteY3-8" fmla="*/ 1962426 h 2450548"/>
              <a:gd name="connsiteX4-9" fmla="*/ 7959300 w 8098632"/>
              <a:gd name="connsiteY4-10" fmla="*/ 2448201 h 2450548"/>
              <a:gd name="connsiteX5-11" fmla="*/ 7130625 w 8098632"/>
              <a:gd name="connsiteY5-12" fmla="*/ 2133876 h 2450548"/>
              <a:gd name="connsiteX6-13" fmla="*/ 4977975 w 8098632"/>
              <a:gd name="connsiteY6-14" fmla="*/ 1829076 h 2450548"/>
              <a:gd name="connsiteX7-15" fmla="*/ 453600 w 8098632"/>
              <a:gd name="connsiteY7-16" fmla="*/ 2124351 h 2450548"/>
              <a:gd name="connsiteX8-17" fmla="*/ 422455 w 8098632"/>
              <a:gd name="connsiteY8-18" fmla="*/ 467001 h 2450548"/>
              <a:gd name="connsiteX0-19" fmla="*/ 422455 w 8100596"/>
              <a:gd name="connsiteY0-20" fmla="*/ 467001 h 2621169"/>
              <a:gd name="connsiteX1-21" fmla="*/ 2787225 w 8100596"/>
              <a:gd name="connsiteY1-22" fmla="*/ 105051 h 2621169"/>
              <a:gd name="connsiteX2-23" fmla="*/ 7797375 w 8100596"/>
              <a:gd name="connsiteY2-24" fmla="*/ 171726 h 2621169"/>
              <a:gd name="connsiteX3-25" fmla="*/ 7578300 w 8100596"/>
              <a:gd name="connsiteY3-26" fmla="*/ 1962426 h 2621169"/>
              <a:gd name="connsiteX4-27" fmla="*/ 7889097 w 8100596"/>
              <a:gd name="connsiteY4-28" fmla="*/ 2619651 h 2621169"/>
              <a:gd name="connsiteX5-29" fmla="*/ 7130625 w 8100596"/>
              <a:gd name="connsiteY5-30" fmla="*/ 2133876 h 2621169"/>
              <a:gd name="connsiteX6-31" fmla="*/ 4977975 w 8100596"/>
              <a:gd name="connsiteY6-32" fmla="*/ 1829076 h 2621169"/>
              <a:gd name="connsiteX7-33" fmla="*/ 453600 w 8100596"/>
              <a:gd name="connsiteY7-34" fmla="*/ 2124351 h 2621169"/>
              <a:gd name="connsiteX8-35" fmla="*/ 422455 w 8100596"/>
              <a:gd name="connsiteY8-36" fmla="*/ 467001 h 2621169"/>
              <a:gd name="connsiteX0-37" fmla="*/ 422455 w 8101727"/>
              <a:gd name="connsiteY0-38" fmla="*/ 467001 h 2545252"/>
              <a:gd name="connsiteX1-39" fmla="*/ 2787225 w 8101727"/>
              <a:gd name="connsiteY1-40" fmla="*/ 105051 h 2545252"/>
              <a:gd name="connsiteX2-41" fmla="*/ 7797375 w 8101727"/>
              <a:gd name="connsiteY2-42" fmla="*/ 171726 h 2545252"/>
              <a:gd name="connsiteX3-43" fmla="*/ 7578300 w 8101727"/>
              <a:gd name="connsiteY3-44" fmla="*/ 1962426 h 2545252"/>
              <a:gd name="connsiteX4-45" fmla="*/ 7848982 w 8101727"/>
              <a:gd name="connsiteY4-46" fmla="*/ 2543451 h 2545252"/>
              <a:gd name="connsiteX5-47" fmla="*/ 7130625 w 8101727"/>
              <a:gd name="connsiteY5-48" fmla="*/ 2133876 h 2545252"/>
              <a:gd name="connsiteX6-49" fmla="*/ 4977975 w 8101727"/>
              <a:gd name="connsiteY6-50" fmla="*/ 1829076 h 2545252"/>
              <a:gd name="connsiteX7-51" fmla="*/ 453600 w 8101727"/>
              <a:gd name="connsiteY7-52" fmla="*/ 2124351 h 2545252"/>
              <a:gd name="connsiteX8-53" fmla="*/ 422455 w 8101727"/>
              <a:gd name="connsiteY8-54" fmla="*/ 467001 h 2545252"/>
              <a:gd name="connsiteX0-55" fmla="*/ 422455 w 8101727"/>
              <a:gd name="connsiteY0-56" fmla="*/ 467001 h 2546776"/>
              <a:gd name="connsiteX1-57" fmla="*/ 2787225 w 8101727"/>
              <a:gd name="connsiteY1-58" fmla="*/ 105051 h 2546776"/>
              <a:gd name="connsiteX2-59" fmla="*/ 7797375 w 8101727"/>
              <a:gd name="connsiteY2-60" fmla="*/ 171726 h 2546776"/>
              <a:gd name="connsiteX3-61" fmla="*/ 7578300 w 8101727"/>
              <a:gd name="connsiteY3-62" fmla="*/ 1962426 h 2546776"/>
              <a:gd name="connsiteX4-63" fmla="*/ 7848982 w 8101727"/>
              <a:gd name="connsiteY4-64" fmla="*/ 2543451 h 2546776"/>
              <a:gd name="connsiteX5-65" fmla="*/ 7130625 w 8101727"/>
              <a:gd name="connsiteY5-66" fmla="*/ 2133876 h 2546776"/>
              <a:gd name="connsiteX6-67" fmla="*/ 4977975 w 8101727"/>
              <a:gd name="connsiteY6-68" fmla="*/ 1829076 h 2546776"/>
              <a:gd name="connsiteX7-69" fmla="*/ 453600 w 8101727"/>
              <a:gd name="connsiteY7-70" fmla="*/ 2124351 h 2546776"/>
              <a:gd name="connsiteX8-71" fmla="*/ 422455 w 8101727"/>
              <a:gd name="connsiteY8-72" fmla="*/ 467001 h 2546776"/>
              <a:gd name="connsiteX0-73" fmla="*/ 421066 w 8100338"/>
              <a:gd name="connsiteY0-74" fmla="*/ 467001 h 2546776"/>
              <a:gd name="connsiteX1-75" fmla="*/ 2785836 w 8100338"/>
              <a:gd name="connsiteY1-76" fmla="*/ 105051 h 2546776"/>
              <a:gd name="connsiteX2-77" fmla="*/ 7795986 w 8100338"/>
              <a:gd name="connsiteY2-78" fmla="*/ 171726 h 2546776"/>
              <a:gd name="connsiteX3-79" fmla="*/ 7576911 w 8100338"/>
              <a:gd name="connsiteY3-80" fmla="*/ 1962426 h 2546776"/>
              <a:gd name="connsiteX4-81" fmla="*/ 7847593 w 8100338"/>
              <a:gd name="connsiteY4-82" fmla="*/ 2543451 h 2546776"/>
              <a:gd name="connsiteX5-83" fmla="*/ 7129236 w 8100338"/>
              <a:gd name="connsiteY5-84" fmla="*/ 2133876 h 2546776"/>
              <a:gd name="connsiteX6-85" fmla="*/ 4956528 w 8100338"/>
              <a:gd name="connsiteY6-86" fmla="*/ 2019576 h 2546776"/>
              <a:gd name="connsiteX7-87" fmla="*/ 452211 w 8100338"/>
              <a:gd name="connsiteY7-88" fmla="*/ 2124351 h 2546776"/>
              <a:gd name="connsiteX8-89" fmla="*/ 421066 w 8100338"/>
              <a:gd name="connsiteY8-90" fmla="*/ 467001 h 2546776"/>
              <a:gd name="connsiteX0-91" fmla="*/ 343550 w 8183286"/>
              <a:gd name="connsiteY0-92" fmla="*/ 177219 h 2533219"/>
              <a:gd name="connsiteX1-93" fmla="*/ 2868784 w 8183286"/>
              <a:gd name="connsiteY1-94" fmla="*/ 91494 h 2533219"/>
              <a:gd name="connsiteX2-95" fmla="*/ 7878934 w 8183286"/>
              <a:gd name="connsiteY2-96" fmla="*/ 158169 h 2533219"/>
              <a:gd name="connsiteX3-97" fmla="*/ 7659859 w 8183286"/>
              <a:gd name="connsiteY3-98" fmla="*/ 1948869 h 2533219"/>
              <a:gd name="connsiteX4-99" fmla="*/ 7930541 w 8183286"/>
              <a:gd name="connsiteY4-100" fmla="*/ 2529894 h 2533219"/>
              <a:gd name="connsiteX5-101" fmla="*/ 7212184 w 8183286"/>
              <a:gd name="connsiteY5-102" fmla="*/ 2120319 h 2533219"/>
              <a:gd name="connsiteX6-103" fmla="*/ 5039476 w 8183286"/>
              <a:gd name="connsiteY6-104" fmla="*/ 2006019 h 2533219"/>
              <a:gd name="connsiteX7-105" fmla="*/ 535159 w 8183286"/>
              <a:gd name="connsiteY7-106" fmla="*/ 2110794 h 2533219"/>
              <a:gd name="connsiteX8-107" fmla="*/ 343550 w 8183286"/>
              <a:gd name="connsiteY8-108" fmla="*/ 177219 h 2533219"/>
              <a:gd name="connsiteX0-109" fmla="*/ 343550 w 7949072"/>
              <a:gd name="connsiteY0-110" fmla="*/ 233894 h 2589894"/>
              <a:gd name="connsiteX1-111" fmla="*/ 2868784 w 7949072"/>
              <a:gd name="connsiteY1-112" fmla="*/ 148169 h 2589894"/>
              <a:gd name="connsiteX2-113" fmla="*/ 7588094 w 7949072"/>
              <a:gd name="connsiteY2-114" fmla="*/ 138644 h 2589894"/>
              <a:gd name="connsiteX3-115" fmla="*/ 7659859 w 7949072"/>
              <a:gd name="connsiteY3-116" fmla="*/ 2005544 h 2589894"/>
              <a:gd name="connsiteX4-117" fmla="*/ 7930541 w 7949072"/>
              <a:gd name="connsiteY4-118" fmla="*/ 2586569 h 2589894"/>
              <a:gd name="connsiteX5-119" fmla="*/ 7212184 w 7949072"/>
              <a:gd name="connsiteY5-120" fmla="*/ 2176994 h 2589894"/>
              <a:gd name="connsiteX6-121" fmla="*/ 5039476 w 7949072"/>
              <a:gd name="connsiteY6-122" fmla="*/ 2062694 h 2589894"/>
              <a:gd name="connsiteX7-123" fmla="*/ 535159 w 7949072"/>
              <a:gd name="connsiteY7-124" fmla="*/ 2167469 h 2589894"/>
              <a:gd name="connsiteX8-125" fmla="*/ 343550 w 7949072"/>
              <a:gd name="connsiteY8-126" fmla="*/ 233894 h 25898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7949072" h="2589894">
                <a:moveTo>
                  <a:pt x="343550" y="233894"/>
                </a:moveTo>
                <a:cubicBezTo>
                  <a:pt x="732487" y="-102656"/>
                  <a:pt x="1661360" y="164044"/>
                  <a:pt x="2868784" y="148169"/>
                </a:cubicBezTo>
                <a:cubicBezTo>
                  <a:pt x="4076208" y="132294"/>
                  <a:pt x="6789582" y="-170918"/>
                  <a:pt x="7588094" y="138644"/>
                </a:cubicBezTo>
                <a:cubicBezTo>
                  <a:pt x="8386606" y="448206"/>
                  <a:pt x="7602785" y="1597557"/>
                  <a:pt x="7659859" y="2005544"/>
                </a:cubicBezTo>
                <a:cubicBezTo>
                  <a:pt x="7716933" y="2413531"/>
                  <a:pt x="8005153" y="2557994"/>
                  <a:pt x="7930541" y="2586569"/>
                </a:cubicBezTo>
                <a:cubicBezTo>
                  <a:pt x="7855929" y="2615144"/>
                  <a:pt x="7650570" y="2457982"/>
                  <a:pt x="7212184" y="2176994"/>
                </a:cubicBezTo>
                <a:cubicBezTo>
                  <a:pt x="6733683" y="2057932"/>
                  <a:pt x="6152314" y="2064282"/>
                  <a:pt x="5039476" y="2062694"/>
                </a:cubicBezTo>
                <a:cubicBezTo>
                  <a:pt x="3926639" y="2061107"/>
                  <a:pt x="1317813" y="2472269"/>
                  <a:pt x="535159" y="2167469"/>
                </a:cubicBezTo>
                <a:cubicBezTo>
                  <a:pt x="-247495" y="1862669"/>
                  <a:pt x="-45387" y="570444"/>
                  <a:pt x="343550" y="233894"/>
                </a:cubicBezTo>
                <a:close/>
              </a:path>
            </a:pathLst>
          </a:custGeom>
          <a:solidFill>
            <a:srgbClr val="2A8C51"/>
          </a:solidFill>
          <a:ln w="19050">
            <a:noFill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7544" y="706410"/>
            <a:ext cx="77601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+mj-ea"/>
                <a:ea typeface="+mj-ea"/>
              </a:rPr>
              <a:t>4.</a:t>
            </a:r>
            <a:r>
              <a:rPr lang="zh-CN" altLang="en-US" sz="1600" b="1" dirty="0">
                <a:latin typeface="+mj-ea"/>
                <a:ea typeface="+mj-ea"/>
              </a:rPr>
              <a:t>动手操作，制作长方体和正方体。</a:t>
            </a:r>
            <a:endParaRPr lang="zh-CN" altLang="en-US" sz="1600" b="1" dirty="0">
              <a:latin typeface="+mj-ea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8205" y="2071260"/>
            <a:ext cx="718759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+mn-lt"/>
                <a:ea typeface="+mn-ea"/>
              </a:rPr>
              <a:t>请同学们剪下教科书附页中的图样，做一个长方体和一个正方体，再量出各棱的长度。</a:t>
            </a:r>
            <a:endParaRPr lang="zh-CN" altLang="en-US" sz="2400" b="1" dirty="0">
              <a:solidFill>
                <a:schemeClr val="bg1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950" y="104775"/>
            <a:ext cx="518413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24251" y="131535"/>
            <a:ext cx="49097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三  观察比较，找到关系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4250" y="884281"/>
            <a:ext cx="8668230" cy="100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45450"/>
                </a:solidFill>
                <a:latin typeface="+mn-lt"/>
                <a:ea typeface="+mn-ea"/>
              </a:rPr>
              <a:t>请同学们观察做出来的长方体和正方体，看看它们有哪些相同点，有哪些不同点。你会从哪些方面进行对比？</a:t>
            </a:r>
            <a:endParaRPr lang="zh-CN" altLang="en-US" sz="2400" b="1" dirty="0">
              <a:solidFill>
                <a:srgbClr val="045450"/>
              </a:solidFill>
              <a:latin typeface="+mn-lt"/>
              <a:ea typeface="+mn-ea"/>
            </a:endParaRPr>
          </a:p>
        </p:txBody>
      </p:sp>
      <p:graphicFrame>
        <p:nvGraphicFramePr>
          <p:cNvPr id="5" name="表格 5"/>
          <p:cNvGraphicFramePr>
            <a:graphicFrameLocks noGrp="1"/>
          </p:cNvGraphicFramePr>
          <p:nvPr/>
        </p:nvGraphicFramePr>
        <p:xfrm>
          <a:off x="611563" y="2411423"/>
          <a:ext cx="7930662" cy="22682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31554"/>
                <a:gridCol w="792000"/>
                <a:gridCol w="792000"/>
                <a:gridCol w="1131554"/>
                <a:gridCol w="1476000"/>
                <a:gridCol w="1476000"/>
                <a:gridCol w="1131554"/>
              </a:tblGrid>
              <a:tr h="504000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立体</a:t>
                      </a:r>
                      <a:endParaRPr lang="en-US" altLang="zh-CN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图形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相同点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不同点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6000">
                <a:tc vMerge="1"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面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棱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顶点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面的形状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面的大小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棱长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59411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</a:rPr>
                        <a:t>长方体</a:t>
                      </a:r>
                      <a:endParaRPr lang="zh-CN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59411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</a:rPr>
                        <a:t>正方体</a:t>
                      </a:r>
                      <a:endParaRPr lang="zh-CN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05701" y="1950095"/>
            <a:ext cx="8460432" cy="41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dirty="0">
                <a:latin typeface="+mj-ea"/>
                <a:ea typeface="+mj-ea"/>
              </a:rPr>
              <a:t>合作探究，并在小组内交流，讨论结果（完成下面的表格）。</a:t>
            </a:r>
            <a:endParaRPr lang="zh-CN" altLang="en-US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5"/>
          <p:cNvGraphicFramePr>
            <a:graphicFrameLocks noGrp="1"/>
          </p:cNvGraphicFramePr>
          <p:nvPr/>
        </p:nvGraphicFramePr>
        <p:xfrm>
          <a:off x="611563" y="663188"/>
          <a:ext cx="7930662" cy="39600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31554"/>
                <a:gridCol w="792000"/>
                <a:gridCol w="792000"/>
                <a:gridCol w="1131554"/>
                <a:gridCol w="1476000"/>
                <a:gridCol w="1476000"/>
                <a:gridCol w="1131554"/>
              </a:tblGrid>
              <a:tr h="504000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立体</a:t>
                      </a:r>
                      <a:endParaRPr lang="en-US" altLang="zh-CN" sz="20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图形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相同点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不同点</a:t>
                      </a:r>
                      <a:endParaRPr lang="zh-CN" altLang="en-US" sz="20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/>
                </a:tc>
                <a:tc hMerge="1"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6000">
                <a:tc vMerge="1"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面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棱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顶点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面的形状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面的大小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tx1"/>
                          </a:solidFill>
                        </a:rPr>
                        <a:t>棱长</a:t>
                      </a:r>
                      <a:endParaRPr lang="zh-CN" alt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162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</a:rPr>
                        <a:t>长方体</a:t>
                      </a:r>
                      <a:endParaRPr lang="zh-CN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  <a:tr h="126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</a:rPr>
                        <a:t>正方体</a:t>
                      </a:r>
                      <a:endParaRPr lang="zh-CN" alt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1691680" y="2193695"/>
            <a:ext cx="91440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6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个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83768" y="2193695"/>
            <a:ext cx="91440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12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条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11141" y="2193695"/>
            <a:ext cx="91440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8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个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369349" y="1746876"/>
            <a:ext cx="15708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一般是长方形，特殊情况有两个相对的面是正方形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983960" y="1793660"/>
            <a:ext cx="1324344" cy="849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相对的面完全相同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347216" y="1779791"/>
            <a:ext cx="1238817" cy="849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相对的棱长度相等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691680" y="3737996"/>
            <a:ext cx="91440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6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个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483768" y="3737996"/>
            <a:ext cx="91440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12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条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11141" y="3737996"/>
            <a:ext cx="914400" cy="4494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8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个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29528" y="3800585"/>
            <a:ext cx="15708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正方形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983960" y="3575876"/>
            <a:ext cx="1324344" cy="849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所有的面完全相同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347216" y="3575876"/>
            <a:ext cx="1238817" cy="849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所有的棱长度相等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2282" y="598489"/>
            <a:ext cx="8092166" cy="1481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45450"/>
                </a:solidFill>
                <a:latin typeface="+mn-lt"/>
                <a:ea typeface="+mn-ea"/>
              </a:rPr>
              <a:t>根据上面的比较，长方体的特征正方体都有，正方体是否具有长方体没有的特征呢？可见正方体是个怎样的长方体？</a:t>
            </a:r>
            <a:endParaRPr lang="zh-CN" altLang="en-US" sz="2400" b="1" dirty="0">
              <a:solidFill>
                <a:srgbClr val="045450"/>
              </a:solidFill>
              <a:latin typeface="+mn-lt"/>
              <a:ea typeface="+mn-ea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663788" y="2706537"/>
            <a:ext cx="3816424" cy="1908869"/>
          </a:xfrm>
          <a:prstGeom prst="ellipse">
            <a:avLst/>
          </a:prstGeom>
          <a:solidFill>
            <a:srgbClr val="97E4FF"/>
          </a:solidFill>
          <a:ln w="28575">
            <a:solidFill>
              <a:srgbClr val="00B0F0"/>
            </a:solidFill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617894" y="3467731"/>
            <a:ext cx="1908212" cy="954434"/>
          </a:xfrm>
          <a:prstGeom prst="ellipse">
            <a:avLst/>
          </a:prstGeom>
          <a:solidFill>
            <a:srgbClr val="E5F8FF"/>
          </a:solidFill>
          <a:ln w="28575">
            <a:solidFill>
              <a:srgbClr val="00B0F0"/>
            </a:solidFill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10479" y="2767121"/>
            <a:ext cx="2323041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+mn-ea"/>
              </a:rPr>
              <a:t>长方体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410479" y="3684524"/>
            <a:ext cx="2323041" cy="59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800" b="1" dirty="0">
                <a:latin typeface="+mn-lt"/>
                <a:ea typeface="+mn-ea"/>
              </a:rPr>
              <a:t>正方体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35696" y="1547690"/>
            <a:ext cx="7308304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045450"/>
                </a:solidFill>
                <a:latin typeface="+mn-lt"/>
                <a:ea typeface="+mn-ea"/>
              </a:rPr>
              <a:t>正方体与长方体有怎样的关系呢？</a:t>
            </a:r>
            <a:endParaRPr lang="zh-CN" altLang="en-US" sz="2400" b="1" dirty="0">
              <a:solidFill>
                <a:srgbClr val="045450"/>
              </a:solidFill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71600" y="2147488"/>
            <a:ext cx="6521632" cy="435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000" b="1" dirty="0">
                <a:latin typeface="+mj-ea"/>
                <a:ea typeface="+mj-ea"/>
              </a:rPr>
              <a:t>可以用集合图来表示它们之间的关系。</a:t>
            </a:r>
            <a:endParaRPr lang="zh-CN" altLang="en-US" sz="20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950" y="104775"/>
            <a:ext cx="518413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24251" y="131535"/>
            <a:ext cx="490972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四  反馈练习，巩固运用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323528" y="1063519"/>
            <a:ext cx="5689600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用棱长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cm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的小正方体搭一搭。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467544" y="1745457"/>
            <a:ext cx="8424936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）搭一个稍大一些的正方体，至少需要多少个小正方体？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动手试一试。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72200" y="1283467"/>
            <a:ext cx="2614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6847D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6847D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6847D"/>
                </a:solidFill>
                <a:latin typeface="+mn-lt"/>
                <a:ea typeface="+mj-ea"/>
              </a:rPr>
              <a:t>P20 </a:t>
            </a:r>
            <a:r>
              <a:rPr lang="zh-CN" altLang="en-US" sz="1600" dirty="0">
                <a:solidFill>
                  <a:srgbClr val="06847D"/>
                </a:solidFill>
                <a:latin typeface="+mn-lt"/>
                <a:ea typeface="+mj-ea"/>
              </a:rPr>
              <a:t>做一做</a:t>
            </a:r>
            <a:r>
              <a:rPr lang="en-US" altLang="zh-CN" sz="1600" dirty="0">
                <a:solidFill>
                  <a:srgbClr val="06847D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6847D"/>
              </a:solidFill>
              <a:latin typeface="+mn-lt"/>
              <a:ea typeface="+mj-ea"/>
            </a:endParaRPr>
          </a:p>
        </p:txBody>
      </p:sp>
      <p:sp>
        <p:nvSpPr>
          <p:cNvPr id="7" name="立方体 6"/>
          <p:cNvSpPr/>
          <p:nvPr/>
        </p:nvSpPr>
        <p:spPr>
          <a:xfrm>
            <a:off x="4157811" y="3389468"/>
            <a:ext cx="576263" cy="576263"/>
          </a:xfrm>
          <a:prstGeom prst="cube">
            <a:avLst/>
          </a:prstGeom>
          <a:solidFill>
            <a:srgbClr val="97E4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立方体 7"/>
          <p:cNvSpPr/>
          <p:nvPr/>
        </p:nvSpPr>
        <p:spPr>
          <a:xfrm>
            <a:off x="4591199" y="3389468"/>
            <a:ext cx="576262" cy="576263"/>
          </a:xfrm>
          <a:prstGeom prst="cube">
            <a:avLst/>
          </a:prstGeom>
          <a:solidFill>
            <a:srgbClr val="97E4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立方体 8"/>
          <p:cNvSpPr/>
          <p:nvPr/>
        </p:nvSpPr>
        <p:spPr>
          <a:xfrm>
            <a:off x="4022874" y="3530756"/>
            <a:ext cx="576262" cy="576262"/>
          </a:xfrm>
          <a:prstGeom prst="cube">
            <a:avLst/>
          </a:prstGeom>
          <a:solidFill>
            <a:srgbClr val="97E4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立方体 9"/>
          <p:cNvSpPr/>
          <p:nvPr/>
        </p:nvSpPr>
        <p:spPr>
          <a:xfrm>
            <a:off x="4456261" y="3530756"/>
            <a:ext cx="576263" cy="576262"/>
          </a:xfrm>
          <a:prstGeom prst="cube">
            <a:avLst/>
          </a:prstGeom>
          <a:solidFill>
            <a:srgbClr val="97E4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立方体 10"/>
          <p:cNvSpPr/>
          <p:nvPr/>
        </p:nvSpPr>
        <p:spPr>
          <a:xfrm>
            <a:off x="4157811" y="2956081"/>
            <a:ext cx="576263" cy="576262"/>
          </a:xfrm>
          <a:prstGeom prst="cube">
            <a:avLst/>
          </a:prstGeom>
          <a:solidFill>
            <a:srgbClr val="97E4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立方体 11"/>
          <p:cNvSpPr/>
          <p:nvPr/>
        </p:nvSpPr>
        <p:spPr>
          <a:xfrm>
            <a:off x="4591199" y="2956081"/>
            <a:ext cx="576262" cy="576262"/>
          </a:xfrm>
          <a:prstGeom prst="cube">
            <a:avLst/>
          </a:prstGeom>
          <a:solidFill>
            <a:srgbClr val="97E4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立方体 12"/>
          <p:cNvSpPr/>
          <p:nvPr/>
        </p:nvSpPr>
        <p:spPr>
          <a:xfrm>
            <a:off x="4022874" y="3097368"/>
            <a:ext cx="576262" cy="576263"/>
          </a:xfrm>
          <a:prstGeom prst="cube">
            <a:avLst/>
          </a:prstGeom>
          <a:solidFill>
            <a:srgbClr val="97E4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立方体 13"/>
          <p:cNvSpPr/>
          <p:nvPr/>
        </p:nvSpPr>
        <p:spPr>
          <a:xfrm>
            <a:off x="4456261" y="3097368"/>
            <a:ext cx="576263" cy="576263"/>
          </a:xfrm>
          <a:prstGeom prst="cube">
            <a:avLst/>
          </a:prstGeom>
          <a:solidFill>
            <a:srgbClr val="97E4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TextBox 51"/>
          <p:cNvSpPr txBox="1">
            <a:spLocks noChangeArrowheads="1"/>
          </p:cNvSpPr>
          <p:nvPr/>
        </p:nvSpPr>
        <p:spPr bwMode="auto">
          <a:xfrm>
            <a:off x="1305691" y="2803355"/>
            <a:ext cx="1360115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8 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个</a:t>
            </a:r>
            <a:endParaRPr lang="zh-CN" altLang="en-US" sz="2800" b="1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Box 1"/>
          <p:cNvSpPr txBox="1">
            <a:spLocks noChangeArrowheads="1"/>
          </p:cNvSpPr>
          <p:nvPr/>
        </p:nvSpPr>
        <p:spPr bwMode="auto">
          <a:xfrm>
            <a:off x="251520" y="1672698"/>
            <a:ext cx="8386514" cy="115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）用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个小正方体搭一个长方体，可以有几种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不同的搭法？记录搭出的长方体的长、宽、高。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extBox 63"/>
          <p:cNvSpPr txBox="1"/>
          <p:nvPr/>
        </p:nvSpPr>
        <p:spPr>
          <a:xfrm>
            <a:off x="4877914" y="1383951"/>
            <a:ext cx="596900" cy="627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②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5" name="TextBox 125"/>
          <p:cNvSpPr txBox="1"/>
          <p:nvPr/>
        </p:nvSpPr>
        <p:spPr>
          <a:xfrm>
            <a:off x="272920" y="1762777"/>
            <a:ext cx="596900" cy="627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①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280" name="组合 279"/>
          <p:cNvGrpSpPr/>
          <p:nvPr/>
        </p:nvGrpSpPr>
        <p:grpSpPr>
          <a:xfrm>
            <a:off x="7124704" y="1774128"/>
            <a:ext cx="1724466" cy="1721337"/>
            <a:chOff x="6568586" y="389295"/>
            <a:chExt cx="1724466" cy="1721337"/>
          </a:xfrm>
          <a:solidFill>
            <a:srgbClr val="FFC000"/>
          </a:solidFill>
        </p:grpSpPr>
        <p:sp>
          <p:nvSpPr>
            <p:cNvPr id="255" name="立方体 254"/>
            <p:cNvSpPr/>
            <p:nvPr/>
          </p:nvSpPr>
          <p:spPr>
            <a:xfrm>
              <a:off x="7821466" y="38929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56" name="立方体 255"/>
            <p:cNvSpPr/>
            <p:nvPr/>
          </p:nvSpPr>
          <p:spPr>
            <a:xfrm>
              <a:off x="7704001" y="50818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57" name="立方体 256"/>
            <p:cNvSpPr/>
            <p:nvPr/>
          </p:nvSpPr>
          <p:spPr>
            <a:xfrm>
              <a:off x="7585673" y="62618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58" name="立方体 257"/>
            <p:cNvSpPr/>
            <p:nvPr/>
          </p:nvSpPr>
          <p:spPr>
            <a:xfrm>
              <a:off x="7468208" y="74839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59" name="立方体 258"/>
            <p:cNvSpPr/>
            <p:nvPr/>
          </p:nvSpPr>
          <p:spPr>
            <a:xfrm>
              <a:off x="7349880" y="86639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60" name="立方体 259"/>
            <p:cNvSpPr/>
            <p:nvPr/>
          </p:nvSpPr>
          <p:spPr>
            <a:xfrm>
              <a:off x="7239789" y="97537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61" name="立方体 260"/>
            <p:cNvSpPr/>
            <p:nvPr/>
          </p:nvSpPr>
          <p:spPr>
            <a:xfrm>
              <a:off x="7129698" y="108316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62" name="立方体 261"/>
            <p:cNvSpPr/>
            <p:nvPr/>
          </p:nvSpPr>
          <p:spPr>
            <a:xfrm>
              <a:off x="7019607" y="119355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63" name="立方体 262"/>
            <p:cNvSpPr/>
            <p:nvPr/>
          </p:nvSpPr>
          <p:spPr>
            <a:xfrm>
              <a:off x="6907096" y="130209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64" name="立方体 263"/>
            <p:cNvSpPr/>
            <p:nvPr/>
          </p:nvSpPr>
          <p:spPr>
            <a:xfrm>
              <a:off x="6788768" y="142009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65" name="立方体 264"/>
            <p:cNvSpPr/>
            <p:nvPr/>
          </p:nvSpPr>
          <p:spPr>
            <a:xfrm>
              <a:off x="6678677" y="152907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66" name="立方体 265"/>
            <p:cNvSpPr/>
            <p:nvPr/>
          </p:nvSpPr>
          <p:spPr>
            <a:xfrm>
              <a:off x="6568586" y="163685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281" name="组合 280"/>
          <p:cNvGrpSpPr/>
          <p:nvPr/>
        </p:nvGrpSpPr>
        <p:grpSpPr>
          <a:xfrm>
            <a:off x="5711672" y="422634"/>
            <a:ext cx="471586" cy="4298231"/>
            <a:chOff x="5596591" y="-118307"/>
            <a:chExt cx="471586" cy="4298231"/>
          </a:xfrm>
          <a:solidFill>
            <a:srgbClr val="FFC000"/>
          </a:solidFill>
        </p:grpSpPr>
        <p:sp>
          <p:nvSpPr>
            <p:cNvPr id="268" name="立方体 267"/>
            <p:cNvSpPr/>
            <p:nvPr/>
          </p:nvSpPr>
          <p:spPr>
            <a:xfrm>
              <a:off x="5596591" y="370615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69" name="立方体 268"/>
            <p:cNvSpPr/>
            <p:nvPr/>
          </p:nvSpPr>
          <p:spPr>
            <a:xfrm>
              <a:off x="5596591" y="335847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70" name="立方体 269"/>
            <p:cNvSpPr/>
            <p:nvPr/>
          </p:nvSpPr>
          <p:spPr>
            <a:xfrm>
              <a:off x="5596591" y="301079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71" name="立方体 270"/>
            <p:cNvSpPr/>
            <p:nvPr/>
          </p:nvSpPr>
          <p:spPr>
            <a:xfrm>
              <a:off x="5596591" y="266311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72" name="立方体 271"/>
            <p:cNvSpPr/>
            <p:nvPr/>
          </p:nvSpPr>
          <p:spPr>
            <a:xfrm>
              <a:off x="5596591" y="231543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73" name="立方体 272"/>
            <p:cNvSpPr/>
            <p:nvPr/>
          </p:nvSpPr>
          <p:spPr>
            <a:xfrm>
              <a:off x="5596591" y="196776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74" name="立方体 273"/>
            <p:cNvSpPr/>
            <p:nvPr/>
          </p:nvSpPr>
          <p:spPr>
            <a:xfrm>
              <a:off x="5596591" y="162008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75" name="立方体 274"/>
            <p:cNvSpPr/>
            <p:nvPr/>
          </p:nvSpPr>
          <p:spPr>
            <a:xfrm>
              <a:off x="5596591" y="127240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76" name="立方体 275"/>
            <p:cNvSpPr/>
            <p:nvPr/>
          </p:nvSpPr>
          <p:spPr>
            <a:xfrm>
              <a:off x="5596591" y="92472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77" name="立方体 276"/>
            <p:cNvSpPr/>
            <p:nvPr/>
          </p:nvSpPr>
          <p:spPr>
            <a:xfrm>
              <a:off x="5596591" y="57704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78" name="立方体 277"/>
            <p:cNvSpPr/>
            <p:nvPr/>
          </p:nvSpPr>
          <p:spPr>
            <a:xfrm>
              <a:off x="5596591" y="22937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79" name="立方体 278"/>
            <p:cNvSpPr/>
            <p:nvPr/>
          </p:nvSpPr>
          <p:spPr>
            <a:xfrm>
              <a:off x="5596591" y="-11830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294" name="组合 293"/>
          <p:cNvGrpSpPr/>
          <p:nvPr/>
        </p:nvGrpSpPr>
        <p:grpSpPr>
          <a:xfrm>
            <a:off x="335577" y="2703606"/>
            <a:ext cx="4357424" cy="473773"/>
            <a:chOff x="467544" y="2469231"/>
            <a:chExt cx="4357424" cy="473773"/>
          </a:xfrm>
          <a:solidFill>
            <a:srgbClr val="FFC000"/>
          </a:solidFill>
        </p:grpSpPr>
        <p:sp>
          <p:nvSpPr>
            <p:cNvPr id="282" name="立方体 281"/>
            <p:cNvSpPr/>
            <p:nvPr/>
          </p:nvSpPr>
          <p:spPr>
            <a:xfrm>
              <a:off x="467544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83" name="立方体 282"/>
            <p:cNvSpPr/>
            <p:nvPr/>
          </p:nvSpPr>
          <p:spPr>
            <a:xfrm>
              <a:off x="820802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84" name="立方体 283"/>
            <p:cNvSpPr/>
            <p:nvPr/>
          </p:nvSpPr>
          <p:spPr>
            <a:xfrm>
              <a:off x="1174060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85" name="立方体 284"/>
            <p:cNvSpPr/>
            <p:nvPr/>
          </p:nvSpPr>
          <p:spPr>
            <a:xfrm>
              <a:off x="1527318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86" name="立方体 285"/>
            <p:cNvSpPr/>
            <p:nvPr/>
          </p:nvSpPr>
          <p:spPr>
            <a:xfrm>
              <a:off x="1880576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87" name="立方体 286"/>
            <p:cNvSpPr/>
            <p:nvPr/>
          </p:nvSpPr>
          <p:spPr>
            <a:xfrm>
              <a:off x="2233834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88" name="立方体 287"/>
            <p:cNvSpPr/>
            <p:nvPr/>
          </p:nvSpPr>
          <p:spPr>
            <a:xfrm>
              <a:off x="2587092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89" name="立方体 288"/>
            <p:cNvSpPr/>
            <p:nvPr/>
          </p:nvSpPr>
          <p:spPr>
            <a:xfrm>
              <a:off x="2940350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90" name="立方体 289"/>
            <p:cNvSpPr/>
            <p:nvPr/>
          </p:nvSpPr>
          <p:spPr>
            <a:xfrm>
              <a:off x="3293608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91" name="立方体 290"/>
            <p:cNvSpPr/>
            <p:nvPr/>
          </p:nvSpPr>
          <p:spPr>
            <a:xfrm>
              <a:off x="3646866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92" name="立方体 291"/>
            <p:cNvSpPr/>
            <p:nvPr/>
          </p:nvSpPr>
          <p:spPr>
            <a:xfrm>
              <a:off x="4000124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93" name="立方体 292"/>
            <p:cNvSpPr/>
            <p:nvPr/>
          </p:nvSpPr>
          <p:spPr>
            <a:xfrm>
              <a:off x="4353382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sp>
        <p:nvSpPr>
          <p:cNvPr id="295" name="TextBox 63"/>
          <p:cNvSpPr txBox="1"/>
          <p:nvPr/>
        </p:nvSpPr>
        <p:spPr>
          <a:xfrm>
            <a:off x="6777139" y="1377460"/>
            <a:ext cx="596900" cy="627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③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96" name="文本框 295"/>
          <p:cNvSpPr txBox="1"/>
          <p:nvPr/>
        </p:nvSpPr>
        <p:spPr>
          <a:xfrm>
            <a:off x="120335" y="406459"/>
            <a:ext cx="5847681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dirty="0">
                <a:latin typeface="+mn-lt"/>
                <a:ea typeface="+mn-ea"/>
              </a:rPr>
              <a:t>1</a:t>
            </a:r>
            <a:r>
              <a:rPr lang="zh-CN" altLang="en-US" sz="2400" b="1" dirty="0">
                <a:latin typeface="+mn-lt"/>
                <a:ea typeface="+mn-ea"/>
              </a:rPr>
              <a:t>）若长宽高为</a:t>
            </a:r>
            <a:r>
              <a:rPr lang="en-US" altLang="zh-CN" sz="2400" b="1" dirty="0">
                <a:latin typeface="+mn-lt"/>
                <a:ea typeface="+mn-ea"/>
              </a:rPr>
              <a:t>1cm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1cm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12cm</a:t>
            </a:r>
            <a:r>
              <a:rPr lang="zh-CN" altLang="en-US" sz="2400" b="1" dirty="0">
                <a:latin typeface="+mn-lt"/>
                <a:ea typeface="+mn-ea"/>
              </a:rPr>
              <a:t>，</a:t>
            </a:r>
            <a:endParaRPr lang="zh-CN" altLang="en-US" sz="2400" b="1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125" grpId="0"/>
      <p:bldP spid="29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6861128" y="2498543"/>
            <a:ext cx="1402068" cy="1065576"/>
            <a:chOff x="6861128" y="2498543"/>
            <a:chExt cx="1402068" cy="1065576"/>
          </a:xfrm>
        </p:grpSpPr>
        <p:sp>
          <p:nvSpPr>
            <p:cNvPr id="3" name="立方体 2"/>
            <p:cNvSpPr/>
            <p:nvPr/>
          </p:nvSpPr>
          <p:spPr>
            <a:xfrm>
              <a:off x="7442805" y="2499742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4" name="立方体 3"/>
            <p:cNvSpPr/>
            <p:nvPr/>
          </p:nvSpPr>
          <p:spPr>
            <a:xfrm>
              <a:off x="7325340" y="2618630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5" name="立方体 4"/>
            <p:cNvSpPr/>
            <p:nvPr/>
          </p:nvSpPr>
          <p:spPr>
            <a:xfrm>
              <a:off x="7207012" y="2736628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6" name="立方体 5"/>
            <p:cNvSpPr/>
            <p:nvPr/>
          </p:nvSpPr>
          <p:spPr>
            <a:xfrm>
              <a:off x="7089547" y="2854078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7" name="立方体 6"/>
            <p:cNvSpPr/>
            <p:nvPr/>
          </p:nvSpPr>
          <p:spPr>
            <a:xfrm>
              <a:off x="6971219" y="2976839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8" name="立方体 7"/>
            <p:cNvSpPr/>
            <p:nvPr/>
          </p:nvSpPr>
          <p:spPr>
            <a:xfrm>
              <a:off x="6861128" y="3085822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9" name="立方体 8"/>
            <p:cNvSpPr/>
            <p:nvPr/>
          </p:nvSpPr>
          <p:spPr>
            <a:xfrm>
              <a:off x="7791610" y="2498543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0" name="立方体 9"/>
            <p:cNvSpPr/>
            <p:nvPr/>
          </p:nvSpPr>
          <p:spPr>
            <a:xfrm>
              <a:off x="7681519" y="2613699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1" name="立方体 10"/>
            <p:cNvSpPr/>
            <p:nvPr/>
          </p:nvSpPr>
          <p:spPr>
            <a:xfrm>
              <a:off x="7564245" y="2731765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2" name="立方体 11"/>
            <p:cNvSpPr/>
            <p:nvPr/>
          </p:nvSpPr>
          <p:spPr>
            <a:xfrm>
              <a:off x="7450680" y="2849763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3" name="立方体 12"/>
            <p:cNvSpPr/>
            <p:nvPr/>
          </p:nvSpPr>
          <p:spPr>
            <a:xfrm>
              <a:off x="7335826" y="2973035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4" name="立方体 13"/>
            <p:cNvSpPr/>
            <p:nvPr/>
          </p:nvSpPr>
          <p:spPr>
            <a:xfrm>
              <a:off x="7216209" y="3090346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251745" y="1347432"/>
            <a:ext cx="824844" cy="2212163"/>
            <a:chOff x="5596591" y="1967761"/>
            <a:chExt cx="824844" cy="2212163"/>
          </a:xfrm>
          <a:solidFill>
            <a:srgbClr val="29C2D7"/>
          </a:solidFill>
        </p:grpSpPr>
        <p:sp>
          <p:nvSpPr>
            <p:cNvPr id="16" name="立方体 15"/>
            <p:cNvSpPr/>
            <p:nvPr/>
          </p:nvSpPr>
          <p:spPr>
            <a:xfrm>
              <a:off x="5596591" y="370615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" name="立方体 16"/>
            <p:cNvSpPr/>
            <p:nvPr/>
          </p:nvSpPr>
          <p:spPr>
            <a:xfrm>
              <a:off x="5596591" y="335847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8" name="立方体 17"/>
            <p:cNvSpPr/>
            <p:nvPr/>
          </p:nvSpPr>
          <p:spPr>
            <a:xfrm>
              <a:off x="5596591" y="301079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9" name="立方体 18"/>
            <p:cNvSpPr/>
            <p:nvPr/>
          </p:nvSpPr>
          <p:spPr>
            <a:xfrm>
              <a:off x="5596591" y="266311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0" name="立方体 19"/>
            <p:cNvSpPr/>
            <p:nvPr/>
          </p:nvSpPr>
          <p:spPr>
            <a:xfrm>
              <a:off x="5596591" y="231543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1" name="立方体 20"/>
            <p:cNvSpPr/>
            <p:nvPr/>
          </p:nvSpPr>
          <p:spPr>
            <a:xfrm>
              <a:off x="5596591" y="196776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2" name="立方体 21"/>
            <p:cNvSpPr/>
            <p:nvPr/>
          </p:nvSpPr>
          <p:spPr>
            <a:xfrm>
              <a:off x="5949849" y="370615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3" name="立方体 22"/>
            <p:cNvSpPr/>
            <p:nvPr/>
          </p:nvSpPr>
          <p:spPr>
            <a:xfrm>
              <a:off x="5949849" y="335847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4" name="立方体 23"/>
            <p:cNvSpPr/>
            <p:nvPr/>
          </p:nvSpPr>
          <p:spPr>
            <a:xfrm>
              <a:off x="5949849" y="301079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5" name="立方体 24"/>
            <p:cNvSpPr/>
            <p:nvPr/>
          </p:nvSpPr>
          <p:spPr>
            <a:xfrm>
              <a:off x="5949849" y="266311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6" name="立方体 25"/>
            <p:cNvSpPr/>
            <p:nvPr/>
          </p:nvSpPr>
          <p:spPr>
            <a:xfrm>
              <a:off x="5949849" y="231543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7" name="立方体 26"/>
            <p:cNvSpPr/>
            <p:nvPr/>
          </p:nvSpPr>
          <p:spPr>
            <a:xfrm>
              <a:off x="5949849" y="196776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17487" y="2735017"/>
            <a:ext cx="2240027" cy="827178"/>
            <a:chOff x="467544" y="2115826"/>
            <a:chExt cx="2240027" cy="827178"/>
          </a:xfrm>
          <a:solidFill>
            <a:srgbClr val="29C2D7"/>
          </a:solidFill>
        </p:grpSpPr>
        <p:sp>
          <p:nvSpPr>
            <p:cNvPr id="29" name="立方体 28"/>
            <p:cNvSpPr/>
            <p:nvPr/>
          </p:nvSpPr>
          <p:spPr>
            <a:xfrm>
              <a:off x="467544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0" name="立方体 29"/>
            <p:cNvSpPr/>
            <p:nvPr/>
          </p:nvSpPr>
          <p:spPr>
            <a:xfrm>
              <a:off x="820802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" name="立方体 30"/>
            <p:cNvSpPr/>
            <p:nvPr/>
          </p:nvSpPr>
          <p:spPr>
            <a:xfrm>
              <a:off x="1174060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" name="立方体 31"/>
            <p:cNvSpPr/>
            <p:nvPr/>
          </p:nvSpPr>
          <p:spPr>
            <a:xfrm>
              <a:off x="1527318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3" name="立方体 32"/>
            <p:cNvSpPr/>
            <p:nvPr/>
          </p:nvSpPr>
          <p:spPr>
            <a:xfrm>
              <a:off x="1880576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4" name="立方体 33"/>
            <p:cNvSpPr/>
            <p:nvPr/>
          </p:nvSpPr>
          <p:spPr>
            <a:xfrm>
              <a:off x="2233834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5" name="立方体 34"/>
            <p:cNvSpPr/>
            <p:nvPr/>
          </p:nvSpPr>
          <p:spPr>
            <a:xfrm>
              <a:off x="469695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6" name="立方体 35"/>
            <p:cNvSpPr/>
            <p:nvPr/>
          </p:nvSpPr>
          <p:spPr>
            <a:xfrm>
              <a:off x="822953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7" name="立方体 36"/>
            <p:cNvSpPr/>
            <p:nvPr/>
          </p:nvSpPr>
          <p:spPr>
            <a:xfrm>
              <a:off x="1176211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8" name="立方体 37"/>
            <p:cNvSpPr/>
            <p:nvPr/>
          </p:nvSpPr>
          <p:spPr>
            <a:xfrm>
              <a:off x="1529469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9" name="立方体 38"/>
            <p:cNvSpPr/>
            <p:nvPr/>
          </p:nvSpPr>
          <p:spPr>
            <a:xfrm>
              <a:off x="1882727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40" name="立方体 39"/>
            <p:cNvSpPr/>
            <p:nvPr/>
          </p:nvSpPr>
          <p:spPr>
            <a:xfrm>
              <a:off x="2235985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sp>
        <p:nvSpPr>
          <p:cNvPr id="41" name="TextBox 187"/>
          <p:cNvSpPr txBox="1"/>
          <p:nvPr/>
        </p:nvSpPr>
        <p:spPr>
          <a:xfrm>
            <a:off x="392010" y="1440060"/>
            <a:ext cx="596900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④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2" name="TextBox 188"/>
          <p:cNvSpPr txBox="1"/>
          <p:nvPr/>
        </p:nvSpPr>
        <p:spPr>
          <a:xfrm>
            <a:off x="3301587" y="1439265"/>
            <a:ext cx="596900" cy="6286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⑤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3" name="TextBox 311"/>
          <p:cNvSpPr txBox="1"/>
          <p:nvPr/>
        </p:nvSpPr>
        <p:spPr>
          <a:xfrm>
            <a:off x="6241201" y="1440059"/>
            <a:ext cx="596900" cy="6270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⑥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20335" y="406459"/>
            <a:ext cx="5847681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zh-CN" altLang="en-US" sz="2400" b="1" dirty="0">
                <a:latin typeface="+mn-lt"/>
                <a:ea typeface="+mn-ea"/>
              </a:rPr>
              <a:t>）若长宽高为</a:t>
            </a:r>
            <a:r>
              <a:rPr lang="en-US" altLang="zh-CN" sz="2400" b="1" dirty="0">
                <a:latin typeface="+mn-lt"/>
                <a:ea typeface="+mn-ea"/>
              </a:rPr>
              <a:t>1cm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2cm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6cm</a:t>
            </a:r>
            <a:r>
              <a:rPr lang="zh-CN" altLang="en-US" sz="2400" b="1" dirty="0">
                <a:latin typeface="+mn-lt"/>
                <a:ea typeface="+mn-ea"/>
              </a:rPr>
              <a:t>，</a:t>
            </a:r>
            <a:endParaRPr lang="zh-CN" altLang="en-US" sz="2400" b="1" dirty="0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0335" y="406459"/>
            <a:ext cx="5847681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dirty="0">
                <a:latin typeface="+mn-lt"/>
                <a:ea typeface="+mn-ea"/>
              </a:rPr>
              <a:t>3</a:t>
            </a:r>
            <a:r>
              <a:rPr lang="zh-CN" altLang="en-US" sz="2400" b="1" dirty="0">
                <a:latin typeface="+mn-lt"/>
                <a:ea typeface="+mn-ea"/>
              </a:rPr>
              <a:t>）若长宽高为</a:t>
            </a:r>
            <a:r>
              <a:rPr lang="en-US" altLang="zh-CN" sz="2400" b="1" dirty="0">
                <a:latin typeface="+mn-lt"/>
                <a:ea typeface="+mn-ea"/>
              </a:rPr>
              <a:t>1cm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3cm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4cm</a:t>
            </a:r>
            <a:r>
              <a:rPr lang="zh-CN" altLang="en-US" sz="2400" b="1" dirty="0">
                <a:latin typeface="+mn-lt"/>
                <a:ea typeface="+mn-ea"/>
              </a:rPr>
              <a:t>，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092280" y="2747028"/>
            <a:ext cx="1513749" cy="812567"/>
            <a:chOff x="7105421" y="2499742"/>
            <a:chExt cx="1513749" cy="812567"/>
          </a:xfrm>
          <a:solidFill>
            <a:srgbClr val="FF8029"/>
          </a:solidFill>
        </p:grpSpPr>
        <p:sp>
          <p:nvSpPr>
            <p:cNvPr id="8" name="立方体 7"/>
            <p:cNvSpPr/>
            <p:nvPr/>
          </p:nvSpPr>
          <p:spPr>
            <a:xfrm>
              <a:off x="7442805" y="249974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9" name="立方体 8"/>
            <p:cNvSpPr/>
            <p:nvPr/>
          </p:nvSpPr>
          <p:spPr>
            <a:xfrm>
              <a:off x="7325340" y="261863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0" name="立方体 9"/>
            <p:cNvSpPr/>
            <p:nvPr/>
          </p:nvSpPr>
          <p:spPr>
            <a:xfrm>
              <a:off x="7221300" y="271996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1" name="立方体 10"/>
            <p:cNvSpPr/>
            <p:nvPr/>
          </p:nvSpPr>
          <p:spPr>
            <a:xfrm>
              <a:off x="7105421" y="283740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2" name="立方体 11"/>
            <p:cNvSpPr/>
            <p:nvPr/>
          </p:nvSpPr>
          <p:spPr>
            <a:xfrm>
              <a:off x="7796368" y="250077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3" name="立方体 12"/>
            <p:cNvSpPr/>
            <p:nvPr/>
          </p:nvSpPr>
          <p:spPr>
            <a:xfrm>
              <a:off x="7686277" y="260975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4" name="立方体 13"/>
            <p:cNvSpPr/>
            <p:nvPr/>
          </p:nvSpPr>
          <p:spPr>
            <a:xfrm>
              <a:off x="7582561" y="271861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5" name="立方体 14"/>
            <p:cNvSpPr/>
            <p:nvPr/>
          </p:nvSpPr>
          <p:spPr>
            <a:xfrm>
              <a:off x="7462151" y="283853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" name="立方体 15"/>
            <p:cNvSpPr/>
            <p:nvPr/>
          </p:nvSpPr>
          <p:spPr>
            <a:xfrm>
              <a:off x="8147584" y="250001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" name="立方体 16"/>
            <p:cNvSpPr/>
            <p:nvPr/>
          </p:nvSpPr>
          <p:spPr>
            <a:xfrm>
              <a:off x="8041688" y="260848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8" name="立方体 17"/>
            <p:cNvSpPr/>
            <p:nvPr/>
          </p:nvSpPr>
          <p:spPr>
            <a:xfrm>
              <a:off x="7929216" y="271985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9" name="立方体 18"/>
            <p:cNvSpPr/>
            <p:nvPr/>
          </p:nvSpPr>
          <p:spPr>
            <a:xfrm>
              <a:off x="7816744" y="283478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005507" y="2039709"/>
            <a:ext cx="1182988" cy="1519886"/>
            <a:chOff x="5596591" y="2660038"/>
            <a:chExt cx="1182988" cy="1519886"/>
          </a:xfrm>
          <a:solidFill>
            <a:srgbClr val="FF8029"/>
          </a:solidFill>
        </p:grpSpPr>
        <p:sp>
          <p:nvSpPr>
            <p:cNvPr id="21" name="立方体 20"/>
            <p:cNvSpPr/>
            <p:nvPr/>
          </p:nvSpPr>
          <p:spPr>
            <a:xfrm>
              <a:off x="5596591" y="370615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2" name="立方体 21"/>
            <p:cNvSpPr/>
            <p:nvPr/>
          </p:nvSpPr>
          <p:spPr>
            <a:xfrm>
              <a:off x="5596591" y="335847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7" name="立方体 26"/>
            <p:cNvSpPr/>
            <p:nvPr/>
          </p:nvSpPr>
          <p:spPr>
            <a:xfrm>
              <a:off x="5949849" y="370615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8" name="立方体 27"/>
            <p:cNvSpPr/>
            <p:nvPr/>
          </p:nvSpPr>
          <p:spPr>
            <a:xfrm>
              <a:off x="5949849" y="335847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3" name="立方体 22"/>
            <p:cNvSpPr/>
            <p:nvPr/>
          </p:nvSpPr>
          <p:spPr>
            <a:xfrm>
              <a:off x="5596591" y="301079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4" name="立方体 23"/>
            <p:cNvSpPr/>
            <p:nvPr/>
          </p:nvSpPr>
          <p:spPr>
            <a:xfrm>
              <a:off x="5596591" y="266311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5" name="立方体 24"/>
            <p:cNvSpPr/>
            <p:nvPr/>
          </p:nvSpPr>
          <p:spPr>
            <a:xfrm>
              <a:off x="5953787" y="300771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6" name="立方体 25"/>
            <p:cNvSpPr/>
            <p:nvPr/>
          </p:nvSpPr>
          <p:spPr>
            <a:xfrm>
              <a:off x="5953787" y="266003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29" name="立方体 28"/>
            <p:cNvSpPr/>
            <p:nvPr/>
          </p:nvSpPr>
          <p:spPr>
            <a:xfrm>
              <a:off x="6307993" y="370615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0" name="立方体 29"/>
            <p:cNvSpPr/>
            <p:nvPr/>
          </p:nvSpPr>
          <p:spPr>
            <a:xfrm>
              <a:off x="6307993" y="335847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" name="立方体 30"/>
            <p:cNvSpPr/>
            <p:nvPr/>
          </p:nvSpPr>
          <p:spPr>
            <a:xfrm>
              <a:off x="6307993" y="301079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" name="立方体 31"/>
            <p:cNvSpPr/>
            <p:nvPr/>
          </p:nvSpPr>
          <p:spPr>
            <a:xfrm>
              <a:off x="6307993" y="266311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20344" y="2376812"/>
            <a:ext cx="1538981" cy="1185383"/>
            <a:chOff x="462781" y="1757621"/>
            <a:chExt cx="1538981" cy="1185383"/>
          </a:xfrm>
          <a:solidFill>
            <a:srgbClr val="FF8029"/>
          </a:solidFill>
        </p:grpSpPr>
        <p:sp>
          <p:nvSpPr>
            <p:cNvPr id="34" name="立方体 33"/>
            <p:cNvSpPr/>
            <p:nvPr/>
          </p:nvSpPr>
          <p:spPr>
            <a:xfrm>
              <a:off x="462781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5" name="立方体 34"/>
            <p:cNvSpPr/>
            <p:nvPr/>
          </p:nvSpPr>
          <p:spPr>
            <a:xfrm>
              <a:off x="816039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6" name="立方体 35"/>
            <p:cNvSpPr/>
            <p:nvPr/>
          </p:nvSpPr>
          <p:spPr>
            <a:xfrm>
              <a:off x="1176917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7" name="立方体 36"/>
            <p:cNvSpPr/>
            <p:nvPr/>
          </p:nvSpPr>
          <p:spPr>
            <a:xfrm>
              <a:off x="1530175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8" name="立方体 37"/>
            <p:cNvSpPr/>
            <p:nvPr/>
          </p:nvSpPr>
          <p:spPr>
            <a:xfrm>
              <a:off x="468250" y="211257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9" name="立方体 38"/>
            <p:cNvSpPr/>
            <p:nvPr/>
          </p:nvSpPr>
          <p:spPr>
            <a:xfrm>
              <a:off x="821508" y="211257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40" name="立方体 39"/>
            <p:cNvSpPr/>
            <p:nvPr/>
          </p:nvSpPr>
          <p:spPr>
            <a:xfrm>
              <a:off x="1172155" y="211257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41" name="立方体 40"/>
            <p:cNvSpPr/>
            <p:nvPr/>
          </p:nvSpPr>
          <p:spPr>
            <a:xfrm>
              <a:off x="1530176" y="211257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42" name="立方体 41"/>
            <p:cNvSpPr/>
            <p:nvPr/>
          </p:nvSpPr>
          <p:spPr>
            <a:xfrm>
              <a:off x="468752" y="1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43" name="立方体 42"/>
            <p:cNvSpPr/>
            <p:nvPr/>
          </p:nvSpPr>
          <p:spPr>
            <a:xfrm>
              <a:off x="822010" y="1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44" name="立方体 43"/>
            <p:cNvSpPr/>
            <p:nvPr/>
          </p:nvSpPr>
          <p:spPr>
            <a:xfrm>
              <a:off x="1175268" y="1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45" name="立方体 44"/>
            <p:cNvSpPr/>
            <p:nvPr/>
          </p:nvSpPr>
          <p:spPr>
            <a:xfrm>
              <a:off x="1528525" y="1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sp>
        <p:nvSpPr>
          <p:cNvPr id="47" name="TextBox 187"/>
          <p:cNvSpPr txBox="1"/>
          <p:nvPr/>
        </p:nvSpPr>
        <p:spPr>
          <a:xfrm>
            <a:off x="392010" y="1440060"/>
            <a:ext cx="596900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⑦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8" name="TextBox 187"/>
          <p:cNvSpPr txBox="1"/>
          <p:nvPr/>
        </p:nvSpPr>
        <p:spPr>
          <a:xfrm>
            <a:off x="3327304" y="1440060"/>
            <a:ext cx="596900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>
                <a:latin typeface="+mj-lt"/>
                <a:ea typeface="黑体" panose="02010609060101010101" pitchFamily="49" charset="-122"/>
              </a:rPr>
              <a:t>⑧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9" name="TextBox 187"/>
          <p:cNvSpPr txBox="1"/>
          <p:nvPr/>
        </p:nvSpPr>
        <p:spPr>
          <a:xfrm>
            <a:off x="6346238" y="1440060"/>
            <a:ext cx="596900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>
                <a:latin typeface="+mj-lt"/>
                <a:ea typeface="黑体" panose="02010609060101010101" pitchFamily="49" charset="-122"/>
              </a:rPr>
              <a:t>⑨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extBox 187"/>
          <p:cNvSpPr txBox="1"/>
          <p:nvPr/>
        </p:nvSpPr>
        <p:spPr>
          <a:xfrm>
            <a:off x="981083" y="1440060"/>
            <a:ext cx="596900" cy="6270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⑩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18" name="文本框 317"/>
          <p:cNvSpPr txBox="1"/>
          <p:nvPr/>
        </p:nvSpPr>
        <p:spPr>
          <a:xfrm>
            <a:off x="120335" y="406459"/>
            <a:ext cx="5847681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+mn-ea"/>
              </a:rPr>
              <a:t>（</a:t>
            </a:r>
            <a:r>
              <a:rPr lang="en-US" altLang="zh-CN" sz="2400" b="1" dirty="0">
                <a:latin typeface="+mn-lt"/>
                <a:ea typeface="+mn-ea"/>
              </a:rPr>
              <a:t>4</a:t>
            </a:r>
            <a:r>
              <a:rPr lang="zh-CN" altLang="en-US" sz="2400" b="1" dirty="0">
                <a:latin typeface="+mn-lt"/>
                <a:ea typeface="+mn-ea"/>
              </a:rPr>
              <a:t>）若长宽高为</a:t>
            </a:r>
            <a:r>
              <a:rPr lang="en-US" altLang="zh-CN" sz="2400" b="1" dirty="0">
                <a:latin typeface="+mn-lt"/>
                <a:ea typeface="+mn-ea"/>
              </a:rPr>
              <a:t>2cm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2cm</a:t>
            </a:r>
            <a:r>
              <a:rPr lang="zh-CN" altLang="en-US" sz="2400" b="1" dirty="0">
                <a:latin typeface="+mn-lt"/>
                <a:ea typeface="+mn-ea"/>
              </a:rPr>
              <a:t>、</a:t>
            </a:r>
            <a:r>
              <a:rPr lang="en-US" altLang="zh-CN" sz="2400" b="1" dirty="0">
                <a:latin typeface="+mn-lt"/>
                <a:ea typeface="+mn-ea"/>
              </a:rPr>
              <a:t>3cm</a:t>
            </a:r>
            <a:r>
              <a:rPr lang="zh-CN" altLang="en-US" sz="2400" b="1" dirty="0">
                <a:latin typeface="+mn-lt"/>
                <a:ea typeface="+mn-ea"/>
              </a:rPr>
              <a:t>，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pSp>
        <p:nvGrpSpPr>
          <p:cNvPr id="358" name="组合 357"/>
          <p:cNvGrpSpPr/>
          <p:nvPr/>
        </p:nvGrpSpPr>
        <p:grpSpPr>
          <a:xfrm>
            <a:off x="6361717" y="2621002"/>
            <a:ext cx="1295069" cy="938593"/>
            <a:chOff x="4134344" y="2735190"/>
            <a:chExt cx="1295069" cy="938593"/>
          </a:xfrm>
          <a:solidFill>
            <a:srgbClr val="47E721"/>
          </a:solidFill>
        </p:grpSpPr>
        <p:sp>
          <p:nvSpPr>
            <p:cNvPr id="333" name="立方体 332"/>
            <p:cNvSpPr/>
            <p:nvPr/>
          </p:nvSpPr>
          <p:spPr>
            <a:xfrm>
              <a:off x="4251745" y="308582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34" name="立方体 333"/>
            <p:cNvSpPr/>
            <p:nvPr/>
          </p:nvSpPr>
          <p:spPr>
            <a:xfrm>
              <a:off x="4251745" y="273814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35" name="立方体 334"/>
            <p:cNvSpPr/>
            <p:nvPr/>
          </p:nvSpPr>
          <p:spPr>
            <a:xfrm>
              <a:off x="4602204" y="308404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36" name="立方体 335"/>
            <p:cNvSpPr/>
            <p:nvPr/>
          </p:nvSpPr>
          <p:spPr>
            <a:xfrm>
              <a:off x="4602204" y="273636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37" name="立方体 336"/>
            <p:cNvSpPr/>
            <p:nvPr/>
          </p:nvSpPr>
          <p:spPr>
            <a:xfrm>
              <a:off x="4957827" y="308286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38" name="立方体 337"/>
            <p:cNvSpPr/>
            <p:nvPr/>
          </p:nvSpPr>
          <p:spPr>
            <a:xfrm>
              <a:off x="4957827" y="273519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39" name="立方体 338"/>
            <p:cNvSpPr/>
            <p:nvPr/>
          </p:nvSpPr>
          <p:spPr>
            <a:xfrm>
              <a:off x="4134344" y="320001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40" name="立方体 339"/>
            <p:cNvSpPr/>
            <p:nvPr/>
          </p:nvSpPr>
          <p:spPr>
            <a:xfrm>
              <a:off x="4134344" y="285392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41" name="立方体 340"/>
            <p:cNvSpPr/>
            <p:nvPr/>
          </p:nvSpPr>
          <p:spPr>
            <a:xfrm>
              <a:off x="4491419" y="320001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42" name="立方体 341"/>
            <p:cNvSpPr/>
            <p:nvPr/>
          </p:nvSpPr>
          <p:spPr>
            <a:xfrm>
              <a:off x="4491419" y="285233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43" name="立方体 342"/>
            <p:cNvSpPr/>
            <p:nvPr/>
          </p:nvSpPr>
          <p:spPr>
            <a:xfrm>
              <a:off x="4849111" y="320001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44" name="立方体 343"/>
            <p:cNvSpPr/>
            <p:nvPr/>
          </p:nvSpPr>
          <p:spPr>
            <a:xfrm>
              <a:off x="4849111" y="285233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45" name="组合 344"/>
          <p:cNvGrpSpPr/>
          <p:nvPr/>
        </p:nvGrpSpPr>
        <p:grpSpPr>
          <a:xfrm>
            <a:off x="1541880" y="2498543"/>
            <a:ext cx="1064454" cy="1063785"/>
            <a:chOff x="230085" y="2115826"/>
            <a:chExt cx="1064454" cy="1063785"/>
          </a:xfrm>
          <a:solidFill>
            <a:srgbClr val="47E721"/>
          </a:solidFill>
        </p:grpSpPr>
        <p:sp>
          <p:nvSpPr>
            <p:cNvPr id="346" name="立方体 345"/>
            <p:cNvSpPr/>
            <p:nvPr/>
          </p:nvSpPr>
          <p:spPr>
            <a:xfrm>
              <a:off x="467544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47" name="立方体 346"/>
            <p:cNvSpPr/>
            <p:nvPr/>
          </p:nvSpPr>
          <p:spPr>
            <a:xfrm>
              <a:off x="820802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48" name="立方体 347"/>
            <p:cNvSpPr/>
            <p:nvPr/>
          </p:nvSpPr>
          <p:spPr>
            <a:xfrm>
              <a:off x="346829" y="258467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49" name="立方体 348"/>
            <p:cNvSpPr/>
            <p:nvPr/>
          </p:nvSpPr>
          <p:spPr>
            <a:xfrm>
              <a:off x="700087" y="258467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50" name="立方体 349"/>
            <p:cNvSpPr/>
            <p:nvPr/>
          </p:nvSpPr>
          <p:spPr>
            <a:xfrm>
              <a:off x="230085" y="270583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51" name="立方体 350"/>
            <p:cNvSpPr/>
            <p:nvPr/>
          </p:nvSpPr>
          <p:spPr>
            <a:xfrm>
              <a:off x="583343" y="270583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52" name="立方体 351"/>
            <p:cNvSpPr/>
            <p:nvPr/>
          </p:nvSpPr>
          <p:spPr>
            <a:xfrm>
              <a:off x="469695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53" name="立方体 352"/>
            <p:cNvSpPr/>
            <p:nvPr/>
          </p:nvSpPr>
          <p:spPr>
            <a:xfrm>
              <a:off x="822953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54" name="立方体 353"/>
            <p:cNvSpPr/>
            <p:nvPr/>
          </p:nvSpPr>
          <p:spPr>
            <a:xfrm>
              <a:off x="348980" y="223127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55" name="立方体 354"/>
            <p:cNvSpPr/>
            <p:nvPr/>
          </p:nvSpPr>
          <p:spPr>
            <a:xfrm>
              <a:off x="704619" y="223127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56" name="立方体 355"/>
            <p:cNvSpPr/>
            <p:nvPr/>
          </p:nvSpPr>
          <p:spPr>
            <a:xfrm>
              <a:off x="232236" y="23524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57" name="立方体 356"/>
            <p:cNvSpPr/>
            <p:nvPr/>
          </p:nvSpPr>
          <p:spPr>
            <a:xfrm>
              <a:off x="585494" y="23524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sp>
        <p:nvSpPr>
          <p:cNvPr id="359" name="TextBox 187"/>
          <p:cNvSpPr txBox="1"/>
          <p:nvPr/>
        </p:nvSpPr>
        <p:spPr>
          <a:xfrm>
            <a:off x="5928737" y="1440060"/>
            <a:ext cx="668773" cy="63113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⑪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" grpId="0"/>
      <p:bldP spid="35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2" name="组合 1601"/>
          <p:cNvGrpSpPr/>
          <p:nvPr/>
        </p:nvGrpSpPr>
        <p:grpSpPr>
          <a:xfrm>
            <a:off x="2339752" y="1503098"/>
            <a:ext cx="648827" cy="647650"/>
            <a:chOff x="6568586" y="389295"/>
            <a:chExt cx="1724466" cy="1721337"/>
          </a:xfrm>
          <a:solidFill>
            <a:srgbClr val="FFC000"/>
          </a:solidFill>
        </p:grpSpPr>
        <p:sp>
          <p:nvSpPr>
            <p:cNvPr id="1603" name="立方体 1602"/>
            <p:cNvSpPr/>
            <p:nvPr/>
          </p:nvSpPr>
          <p:spPr>
            <a:xfrm>
              <a:off x="7821466" y="38929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04" name="立方体 1603"/>
            <p:cNvSpPr/>
            <p:nvPr/>
          </p:nvSpPr>
          <p:spPr>
            <a:xfrm>
              <a:off x="7704001" y="50818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05" name="立方体 1604"/>
            <p:cNvSpPr/>
            <p:nvPr/>
          </p:nvSpPr>
          <p:spPr>
            <a:xfrm>
              <a:off x="7585673" y="62618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06" name="立方体 1605"/>
            <p:cNvSpPr/>
            <p:nvPr/>
          </p:nvSpPr>
          <p:spPr>
            <a:xfrm>
              <a:off x="7468208" y="74839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07" name="立方体 1606"/>
            <p:cNvSpPr/>
            <p:nvPr/>
          </p:nvSpPr>
          <p:spPr>
            <a:xfrm>
              <a:off x="7349880" y="86639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08" name="立方体 1607"/>
            <p:cNvSpPr/>
            <p:nvPr/>
          </p:nvSpPr>
          <p:spPr>
            <a:xfrm>
              <a:off x="7239789" y="97537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09" name="立方体 1608"/>
            <p:cNvSpPr/>
            <p:nvPr/>
          </p:nvSpPr>
          <p:spPr>
            <a:xfrm>
              <a:off x="7129698" y="108316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10" name="立方体 1609"/>
            <p:cNvSpPr/>
            <p:nvPr/>
          </p:nvSpPr>
          <p:spPr>
            <a:xfrm>
              <a:off x="7019607" y="119355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11" name="立方体 1610"/>
            <p:cNvSpPr/>
            <p:nvPr/>
          </p:nvSpPr>
          <p:spPr>
            <a:xfrm>
              <a:off x="6907096" y="130209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12" name="立方体 1611"/>
            <p:cNvSpPr/>
            <p:nvPr/>
          </p:nvSpPr>
          <p:spPr>
            <a:xfrm>
              <a:off x="6788768" y="142009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13" name="立方体 1612"/>
            <p:cNvSpPr/>
            <p:nvPr/>
          </p:nvSpPr>
          <p:spPr>
            <a:xfrm>
              <a:off x="6678677" y="152907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14" name="立方体 1613"/>
            <p:cNvSpPr/>
            <p:nvPr/>
          </p:nvSpPr>
          <p:spPr>
            <a:xfrm>
              <a:off x="6568586" y="163685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1615" name="组合 1614"/>
          <p:cNvGrpSpPr/>
          <p:nvPr/>
        </p:nvGrpSpPr>
        <p:grpSpPr>
          <a:xfrm>
            <a:off x="1999604" y="518791"/>
            <a:ext cx="177433" cy="1617201"/>
            <a:chOff x="5596591" y="-118307"/>
            <a:chExt cx="471586" cy="4298231"/>
          </a:xfrm>
          <a:solidFill>
            <a:srgbClr val="FFC000"/>
          </a:solidFill>
        </p:grpSpPr>
        <p:sp>
          <p:nvSpPr>
            <p:cNvPr id="1616" name="立方体 1615"/>
            <p:cNvSpPr/>
            <p:nvPr/>
          </p:nvSpPr>
          <p:spPr>
            <a:xfrm>
              <a:off x="5596591" y="370615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17" name="立方体 1616"/>
            <p:cNvSpPr/>
            <p:nvPr/>
          </p:nvSpPr>
          <p:spPr>
            <a:xfrm>
              <a:off x="5596591" y="335847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18" name="立方体 1617"/>
            <p:cNvSpPr/>
            <p:nvPr/>
          </p:nvSpPr>
          <p:spPr>
            <a:xfrm>
              <a:off x="5596591" y="301079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19" name="立方体 1618"/>
            <p:cNvSpPr/>
            <p:nvPr/>
          </p:nvSpPr>
          <p:spPr>
            <a:xfrm>
              <a:off x="5596591" y="266311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20" name="立方体 1619"/>
            <p:cNvSpPr/>
            <p:nvPr/>
          </p:nvSpPr>
          <p:spPr>
            <a:xfrm>
              <a:off x="5596591" y="231543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21" name="立方体 1620"/>
            <p:cNvSpPr/>
            <p:nvPr/>
          </p:nvSpPr>
          <p:spPr>
            <a:xfrm>
              <a:off x="5596591" y="196776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22" name="立方体 1621"/>
            <p:cNvSpPr/>
            <p:nvPr/>
          </p:nvSpPr>
          <p:spPr>
            <a:xfrm>
              <a:off x="5596591" y="162008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23" name="立方体 1622"/>
            <p:cNvSpPr/>
            <p:nvPr/>
          </p:nvSpPr>
          <p:spPr>
            <a:xfrm>
              <a:off x="5596591" y="127240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24" name="立方体 1623"/>
            <p:cNvSpPr/>
            <p:nvPr/>
          </p:nvSpPr>
          <p:spPr>
            <a:xfrm>
              <a:off x="5596591" y="92472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25" name="立方体 1624"/>
            <p:cNvSpPr/>
            <p:nvPr/>
          </p:nvSpPr>
          <p:spPr>
            <a:xfrm>
              <a:off x="5596591" y="57704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26" name="立方体 1625"/>
            <p:cNvSpPr/>
            <p:nvPr/>
          </p:nvSpPr>
          <p:spPr>
            <a:xfrm>
              <a:off x="5596591" y="22937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27" name="立方体 1626"/>
            <p:cNvSpPr/>
            <p:nvPr/>
          </p:nvSpPr>
          <p:spPr>
            <a:xfrm>
              <a:off x="5596591" y="-11830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1628" name="组合 1627"/>
          <p:cNvGrpSpPr/>
          <p:nvPr/>
        </p:nvGrpSpPr>
        <p:grpSpPr>
          <a:xfrm>
            <a:off x="200463" y="1965497"/>
            <a:ext cx="1639471" cy="178256"/>
            <a:chOff x="467544" y="2469231"/>
            <a:chExt cx="4357424" cy="473773"/>
          </a:xfrm>
          <a:solidFill>
            <a:srgbClr val="FFC000"/>
          </a:solidFill>
        </p:grpSpPr>
        <p:sp>
          <p:nvSpPr>
            <p:cNvPr id="1629" name="立方体 1628"/>
            <p:cNvSpPr/>
            <p:nvPr/>
          </p:nvSpPr>
          <p:spPr>
            <a:xfrm>
              <a:off x="467544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30" name="立方体 1629"/>
            <p:cNvSpPr/>
            <p:nvPr/>
          </p:nvSpPr>
          <p:spPr>
            <a:xfrm>
              <a:off x="820802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31" name="立方体 1630"/>
            <p:cNvSpPr/>
            <p:nvPr/>
          </p:nvSpPr>
          <p:spPr>
            <a:xfrm>
              <a:off x="1174060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32" name="立方体 1631"/>
            <p:cNvSpPr/>
            <p:nvPr/>
          </p:nvSpPr>
          <p:spPr>
            <a:xfrm>
              <a:off x="1527318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33" name="立方体 1632"/>
            <p:cNvSpPr/>
            <p:nvPr/>
          </p:nvSpPr>
          <p:spPr>
            <a:xfrm>
              <a:off x="1880576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34" name="立方体 1633"/>
            <p:cNvSpPr/>
            <p:nvPr/>
          </p:nvSpPr>
          <p:spPr>
            <a:xfrm>
              <a:off x="2233834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35" name="立方体 1634"/>
            <p:cNvSpPr/>
            <p:nvPr/>
          </p:nvSpPr>
          <p:spPr>
            <a:xfrm>
              <a:off x="2587092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36" name="立方体 1635"/>
            <p:cNvSpPr/>
            <p:nvPr/>
          </p:nvSpPr>
          <p:spPr>
            <a:xfrm>
              <a:off x="2940350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37" name="立方体 1636"/>
            <p:cNvSpPr/>
            <p:nvPr/>
          </p:nvSpPr>
          <p:spPr>
            <a:xfrm>
              <a:off x="3293608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38" name="立方体 1637"/>
            <p:cNvSpPr/>
            <p:nvPr/>
          </p:nvSpPr>
          <p:spPr>
            <a:xfrm>
              <a:off x="3646866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39" name="立方体 1638"/>
            <p:cNvSpPr/>
            <p:nvPr/>
          </p:nvSpPr>
          <p:spPr>
            <a:xfrm>
              <a:off x="4000124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40" name="立方体 1639"/>
            <p:cNvSpPr/>
            <p:nvPr/>
          </p:nvSpPr>
          <p:spPr>
            <a:xfrm>
              <a:off x="4353382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1641" name="组合 1640"/>
          <p:cNvGrpSpPr/>
          <p:nvPr/>
        </p:nvGrpSpPr>
        <p:grpSpPr>
          <a:xfrm>
            <a:off x="4669625" y="1749827"/>
            <a:ext cx="527525" cy="400921"/>
            <a:chOff x="6861128" y="2498543"/>
            <a:chExt cx="1402068" cy="1065576"/>
          </a:xfrm>
        </p:grpSpPr>
        <p:sp>
          <p:nvSpPr>
            <p:cNvPr id="1642" name="立方体 1641"/>
            <p:cNvSpPr/>
            <p:nvPr/>
          </p:nvSpPr>
          <p:spPr>
            <a:xfrm>
              <a:off x="7442805" y="2499742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43" name="立方体 1642"/>
            <p:cNvSpPr/>
            <p:nvPr/>
          </p:nvSpPr>
          <p:spPr>
            <a:xfrm>
              <a:off x="7325340" y="2618630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44" name="立方体 1643"/>
            <p:cNvSpPr/>
            <p:nvPr/>
          </p:nvSpPr>
          <p:spPr>
            <a:xfrm>
              <a:off x="7207012" y="2736628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45" name="立方体 1644"/>
            <p:cNvSpPr/>
            <p:nvPr/>
          </p:nvSpPr>
          <p:spPr>
            <a:xfrm>
              <a:off x="7089547" y="2854078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46" name="立方体 1645"/>
            <p:cNvSpPr/>
            <p:nvPr/>
          </p:nvSpPr>
          <p:spPr>
            <a:xfrm>
              <a:off x="6971219" y="2976839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47" name="立方体 1646"/>
            <p:cNvSpPr/>
            <p:nvPr/>
          </p:nvSpPr>
          <p:spPr>
            <a:xfrm>
              <a:off x="6861128" y="3085822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48" name="立方体 1647"/>
            <p:cNvSpPr/>
            <p:nvPr/>
          </p:nvSpPr>
          <p:spPr>
            <a:xfrm>
              <a:off x="7791610" y="2498543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49" name="立方体 1648"/>
            <p:cNvSpPr/>
            <p:nvPr/>
          </p:nvSpPr>
          <p:spPr>
            <a:xfrm>
              <a:off x="7681519" y="2613699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50" name="立方体 1649"/>
            <p:cNvSpPr/>
            <p:nvPr/>
          </p:nvSpPr>
          <p:spPr>
            <a:xfrm>
              <a:off x="7564245" y="2731765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51" name="立方体 1650"/>
            <p:cNvSpPr/>
            <p:nvPr/>
          </p:nvSpPr>
          <p:spPr>
            <a:xfrm>
              <a:off x="7450680" y="2849763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52" name="立方体 1651"/>
            <p:cNvSpPr/>
            <p:nvPr/>
          </p:nvSpPr>
          <p:spPr>
            <a:xfrm>
              <a:off x="7335826" y="2973035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53" name="立方体 1652"/>
            <p:cNvSpPr/>
            <p:nvPr/>
          </p:nvSpPr>
          <p:spPr>
            <a:xfrm>
              <a:off x="7216209" y="3090346"/>
              <a:ext cx="471586" cy="473773"/>
            </a:xfrm>
            <a:prstGeom prst="cube">
              <a:avLst/>
            </a:prstGeom>
            <a:solidFill>
              <a:srgbClr val="29C2D7"/>
            </a:solidFill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1654" name="组合 1653"/>
          <p:cNvGrpSpPr/>
          <p:nvPr/>
        </p:nvGrpSpPr>
        <p:grpSpPr>
          <a:xfrm>
            <a:off x="4168695" y="1324822"/>
            <a:ext cx="310346" cy="832322"/>
            <a:chOff x="5596591" y="1967761"/>
            <a:chExt cx="824844" cy="2212163"/>
          </a:xfrm>
          <a:solidFill>
            <a:srgbClr val="29C2D7"/>
          </a:solidFill>
        </p:grpSpPr>
        <p:sp>
          <p:nvSpPr>
            <p:cNvPr id="1655" name="立方体 1654"/>
            <p:cNvSpPr/>
            <p:nvPr/>
          </p:nvSpPr>
          <p:spPr>
            <a:xfrm>
              <a:off x="5596591" y="370615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56" name="立方体 1655"/>
            <p:cNvSpPr/>
            <p:nvPr/>
          </p:nvSpPr>
          <p:spPr>
            <a:xfrm>
              <a:off x="5596591" y="335847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57" name="立方体 1656"/>
            <p:cNvSpPr/>
            <p:nvPr/>
          </p:nvSpPr>
          <p:spPr>
            <a:xfrm>
              <a:off x="5596591" y="301079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58" name="立方体 1657"/>
            <p:cNvSpPr/>
            <p:nvPr/>
          </p:nvSpPr>
          <p:spPr>
            <a:xfrm>
              <a:off x="5596591" y="266311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59" name="立方体 1658"/>
            <p:cNvSpPr/>
            <p:nvPr/>
          </p:nvSpPr>
          <p:spPr>
            <a:xfrm>
              <a:off x="5596591" y="231543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60" name="立方体 1659"/>
            <p:cNvSpPr/>
            <p:nvPr/>
          </p:nvSpPr>
          <p:spPr>
            <a:xfrm>
              <a:off x="5596591" y="196776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61" name="立方体 1660"/>
            <p:cNvSpPr/>
            <p:nvPr/>
          </p:nvSpPr>
          <p:spPr>
            <a:xfrm>
              <a:off x="5949849" y="370615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62" name="立方体 1661"/>
            <p:cNvSpPr/>
            <p:nvPr/>
          </p:nvSpPr>
          <p:spPr>
            <a:xfrm>
              <a:off x="5949849" y="335847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63" name="立方体 1662"/>
            <p:cNvSpPr/>
            <p:nvPr/>
          </p:nvSpPr>
          <p:spPr>
            <a:xfrm>
              <a:off x="5949849" y="301079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64" name="立方体 1663"/>
            <p:cNvSpPr/>
            <p:nvPr/>
          </p:nvSpPr>
          <p:spPr>
            <a:xfrm>
              <a:off x="5949849" y="266311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65" name="立方体 1664"/>
            <p:cNvSpPr/>
            <p:nvPr/>
          </p:nvSpPr>
          <p:spPr>
            <a:xfrm>
              <a:off x="5949849" y="231543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66" name="立方体 1665"/>
            <p:cNvSpPr/>
            <p:nvPr/>
          </p:nvSpPr>
          <p:spPr>
            <a:xfrm>
              <a:off x="5949849" y="196776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1667" name="组合 1666"/>
          <p:cNvGrpSpPr/>
          <p:nvPr/>
        </p:nvGrpSpPr>
        <p:grpSpPr>
          <a:xfrm>
            <a:off x="3119801" y="1824768"/>
            <a:ext cx="842805" cy="311224"/>
            <a:chOff x="467544" y="2115826"/>
            <a:chExt cx="2240027" cy="827178"/>
          </a:xfrm>
          <a:solidFill>
            <a:srgbClr val="29C2D7"/>
          </a:solidFill>
        </p:grpSpPr>
        <p:sp>
          <p:nvSpPr>
            <p:cNvPr id="1668" name="立方体 1667"/>
            <p:cNvSpPr/>
            <p:nvPr/>
          </p:nvSpPr>
          <p:spPr>
            <a:xfrm>
              <a:off x="467544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69" name="立方体 1668"/>
            <p:cNvSpPr/>
            <p:nvPr/>
          </p:nvSpPr>
          <p:spPr>
            <a:xfrm>
              <a:off x="820802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70" name="立方体 1669"/>
            <p:cNvSpPr/>
            <p:nvPr/>
          </p:nvSpPr>
          <p:spPr>
            <a:xfrm>
              <a:off x="1174060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71" name="立方体 1670"/>
            <p:cNvSpPr/>
            <p:nvPr/>
          </p:nvSpPr>
          <p:spPr>
            <a:xfrm>
              <a:off x="1527318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72" name="立方体 1671"/>
            <p:cNvSpPr/>
            <p:nvPr/>
          </p:nvSpPr>
          <p:spPr>
            <a:xfrm>
              <a:off x="1880576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73" name="立方体 1672"/>
            <p:cNvSpPr/>
            <p:nvPr/>
          </p:nvSpPr>
          <p:spPr>
            <a:xfrm>
              <a:off x="2233834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74" name="立方体 1673"/>
            <p:cNvSpPr/>
            <p:nvPr/>
          </p:nvSpPr>
          <p:spPr>
            <a:xfrm>
              <a:off x="469695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75" name="立方体 1674"/>
            <p:cNvSpPr/>
            <p:nvPr/>
          </p:nvSpPr>
          <p:spPr>
            <a:xfrm>
              <a:off x="822953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76" name="立方体 1675"/>
            <p:cNvSpPr/>
            <p:nvPr/>
          </p:nvSpPr>
          <p:spPr>
            <a:xfrm>
              <a:off x="1176211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77" name="立方体 1676"/>
            <p:cNvSpPr/>
            <p:nvPr/>
          </p:nvSpPr>
          <p:spPr>
            <a:xfrm>
              <a:off x="1529469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78" name="立方体 1677"/>
            <p:cNvSpPr/>
            <p:nvPr/>
          </p:nvSpPr>
          <p:spPr>
            <a:xfrm>
              <a:off x="1882727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79" name="立方体 1678"/>
            <p:cNvSpPr/>
            <p:nvPr/>
          </p:nvSpPr>
          <p:spPr>
            <a:xfrm>
              <a:off x="2235985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1680" name="组合 1679"/>
          <p:cNvGrpSpPr/>
          <p:nvPr/>
        </p:nvGrpSpPr>
        <p:grpSpPr>
          <a:xfrm>
            <a:off x="6886309" y="1856087"/>
            <a:ext cx="569546" cy="305727"/>
            <a:chOff x="7105421" y="2499742"/>
            <a:chExt cx="1513749" cy="812567"/>
          </a:xfrm>
          <a:solidFill>
            <a:srgbClr val="FF8029"/>
          </a:solidFill>
        </p:grpSpPr>
        <p:sp>
          <p:nvSpPr>
            <p:cNvPr id="1681" name="立方体 1680"/>
            <p:cNvSpPr/>
            <p:nvPr/>
          </p:nvSpPr>
          <p:spPr>
            <a:xfrm>
              <a:off x="7442805" y="249974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82" name="立方体 1681"/>
            <p:cNvSpPr/>
            <p:nvPr/>
          </p:nvSpPr>
          <p:spPr>
            <a:xfrm>
              <a:off x="7325340" y="261863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83" name="立方体 1682"/>
            <p:cNvSpPr/>
            <p:nvPr/>
          </p:nvSpPr>
          <p:spPr>
            <a:xfrm>
              <a:off x="7221300" y="271996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84" name="立方体 1683"/>
            <p:cNvSpPr/>
            <p:nvPr/>
          </p:nvSpPr>
          <p:spPr>
            <a:xfrm>
              <a:off x="7105421" y="283740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85" name="立方体 1684"/>
            <p:cNvSpPr/>
            <p:nvPr/>
          </p:nvSpPr>
          <p:spPr>
            <a:xfrm>
              <a:off x="7796368" y="250077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86" name="立方体 1685"/>
            <p:cNvSpPr/>
            <p:nvPr/>
          </p:nvSpPr>
          <p:spPr>
            <a:xfrm>
              <a:off x="7686277" y="260975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87" name="立方体 1686"/>
            <p:cNvSpPr/>
            <p:nvPr/>
          </p:nvSpPr>
          <p:spPr>
            <a:xfrm>
              <a:off x="7582561" y="271861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88" name="立方体 1687"/>
            <p:cNvSpPr/>
            <p:nvPr/>
          </p:nvSpPr>
          <p:spPr>
            <a:xfrm>
              <a:off x="7462151" y="283853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89" name="立方体 1688"/>
            <p:cNvSpPr/>
            <p:nvPr/>
          </p:nvSpPr>
          <p:spPr>
            <a:xfrm>
              <a:off x="8147584" y="250001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90" name="立方体 1689"/>
            <p:cNvSpPr/>
            <p:nvPr/>
          </p:nvSpPr>
          <p:spPr>
            <a:xfrm>
              <a:off x="8041688" y="260848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91" name="立方体 1690"/>
            <p:cNvSpPr/>
            <p:nvPr/>
          </p:nvSpPr>
          <p:spPr>
            <a:xfrm>
              <a:off x="7929216" y="271985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92" name="立方体 1691"/>
            <p:cNvSpPr/>
            <p:nvPr/>
          </p:nvSpPr>
          <p:spPr>
            <a:xfrm>
              <a:off x="7816744" y="283478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1693" name="组合 1692"/>
          <p:cNvGrpSpPr/>
          <p:nvPr/>
        </p:nvGrpSpPr>
        <p:grpSpPr>
          <a:xfrm>
            <a:off x="6351314" y="1582323"/>
            <a:ext cx="445097" cy="571854"/>
            <a:chOff x="5596591" y="2660038"/>
            <a:chExt cx="1182988" cy="1519886"/>
          </a:xfrm>
          <a:solidFill>
            <a:srgbClr val="FF8029"/>
          </a:solidFill>
        </p:grpSpPr>
        <p:sp>
          <p:nvSpPr>
            <p:cNvPr id="1694" name="立方体 1693"/>
            <p:cNvSpPr/>
            <p:nvPr/>
          </p:nvSpPr>
          <p:spPr>
            <a:xfrm>
              <a:off x="5596591" y="370615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95" name="立方体 1694"/>
            <p:cNvSpPr/>
            <p:nvPr/>
          </p:nvSpPr>
          <p:spPr>
            <a:xfrm>
              <a:off x="5596591" y="335847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96" name="立方体 1695"/>
            <p:cNvSpPr/>
            <p:nvPr/>
          </p:nvSpPr>
          <p:spPr>
            <a:xfrm>
              <a:off x="5949849" y="370615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97" name="立方体 1696"/>
            <p:cNvSpPr/>
            <p:nvPr/>
          </p:nvSpPr>
          <p:spPr>
            <a:xfrm>
              <a:off x="5949849" y="335847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98" name="立方体 1697"/>
            <p:cNvSpPr/>
            <p:nvPr/>
          </p:nvSpPr>
          <p:spPr>
            <a:xfrm>
              <a:off x="5596591" y="301079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99" name="立方体 1698"/>
            <p:cNvSpPr/>
            <p:nvPr/>
          </p:nvSpPr>
          <p:spPr>
            <a:xfrm>
              <a:off x="5596591" y="266311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00" name="立方体 1699"/>
            <p:cNvSpPr/>
            <p:nvPr/>
          </p:nvSpPr>
          <p:spPr>
            <a:xfrm>
              <a:off x="5953787" y="300771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01" name="立方体 1700"/>
            <p:cNvSpPr/>
            <p:nvPr/>
          </p:nvSpPr>
          <p:spPr>
            <a:xfrm>
              <a:off x="5953787" y="266003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02" name="立方体 1701"/>
            <p:cNvSpPr/>
            <p:nvPr/>
          </p:nvSpPr>
          <p:spPr>
            <a:xfrm>
              <a:off x="6307993" y="370615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03" name="立方体 1702"/>
            <p:cNvSpPr/>
            <p:nvPr/>
          </p:nvSpPr>
          <p:spPr>
            <a:xfrm>
              <a:off x="6307993" y="335847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04" name="立方体 1703"/>
            <p:cNvSpPr/>
            <p:nvPr/>
          </p:nvSpPr>
          <p:spPr>
            <a:xfrm>
              <a:off x="6307993" y="301079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05" name="立方体 1704"/>
            <p:cNvSpPr/>
            <p:nvPr/>
          </p:nvSpPr>
          <p:spPr>
            <a:xfrm>
              <a:off x="6307993" y="266311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1706" name="组合 1705"/>
          <p:cNvGrpSpPr/>
          <p:nvPr/>
        </p:nvGrpSpPr>
        <p:grpSpPr>
          <a:xfrm>
            <a:off x="5640268" y="1689994"/>
            <a:ext cx="579039" cy="445998"/>
            <a:chOff x="462781" y="1757621"/>
            <a:chExt cx="1538981" cy="1185383"/>
          </a:xfrm>
          <a:solidFill>
            <a:srgbClr val="FF8029"/>
          </a:solidFill>
        </p:grpSpPr>
        <p:sp>
          <p:nvSpPr>
            <p:cNvPr id="1707" name="立方体 1706"/>
            <p:cNvSpPr/>
            <p:nvPr/>
          </p:nvSpPr>
          <p:spPr>
            <a:xfrm>
              <a:off x="462781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08" name="立方体 1707"/>
            <p:cNvSpPr/>
            <p:nvPr/>
          </p:nvSpPr>
          <p:spPr>
            <a:xfrm>
              <a:off x="816039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09" name="立方体 1708"/>
            <p:cNvSpPr/>
            <p:nvPr/>
          </p:nvSpPr>
          <p:spPr>
            <a:xfrm>
              <a:off x="1176917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10" name="立方体 1709"/>
            <p:cNvSpPr/>
            <p:nvPr/>
          </p:nvSpPr>
          <p:spPr>
            <a:xfrm>
              <a:off x="1530175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11" name="立方体 1710"/>
            <p:cNvSpPr/>
            <p:nvPr/>
          </p:nvSpPr>
          <p:spPr>
            <a:xfrm>
              <a:off x="468250" y="211257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12" name="立方体 1711"/>
            <p:cNvSpPr/>
            <p:nvPr/>
          </p:nvSpPr>
          <p:spPr>
            <a:xfrm>
              <a:off x="821508" y="211257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13" name="立方体 1712"/>
            <p:cNvSpPr/>
            <p:nvPr/>
          </p:nvSpPr>
          <p:spPr>
            <a:xfrm>
              <a:off x="1172155" y="211257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14" name="立方体 1713"/>
            <p:cNvSpPr/>
            <p:nvPr/>
          </p:nvSpPr>
          <p:spPr>
            <a:xfrm>
              <a:off x="1530176" y="211257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15" name="立方体 1714"/>
            <p:cNvSpPr/>
            <p:nvPr/>
          </p:nvSpPr>
          <p:spPr>
            <a:xfrm>
              <a:off x="468752" y="1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16" name="立方体 1715"/>
            <p:cNvSpPr/>
            <p:nvPr/>
          </p:nvSpPr>
          <p:spPr>
            <a:xfrm>
              <a:off x="822010" y="1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17" name="立方体 1716"/>
            <p:cNvSpPr/>
            <p:nvPr/>
          </p:nvSpPr>
          <p:spPr>
            <a:xfrm>
              <a:off x="1175268" y="1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18" name="立方体 1717"/>
            <p:cNvSpPr/>
            <p:nvPr/>
          </p:nvSpPr>
          <p:spPr>
            <a:xfrm>
              <a:off x="1528525" y="1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1719" name="组合 1718"/>
          <p:cNvGrpSpPr/>
          <p:nvPr/>
        </p:nvGrpSpPr>
        <p:grpSpPr>
          <a:xfrm>
            <a:off x="8338447" y="1790609"/>
            <a:ext cx="487267" cy="353144"/>
            <a:chOff x="4134344" y="2735190"/>
            <a:chExt cx="1295069" cy="938593"/>
          </a:xfrm>
          <a:solidFill>
            <a:srgbClr val="47E721"/>
          </a:solidFill>
        </p:grpSpPr>
        <p:sp>
          <p:nvSpPr>
            <p:cNvPr id="1720" name="立方体 1719"/>
            <p:cNvSpPr/>
            <p:nvPr/>
          </p:nvSpPr>
          <p:spPr>
            <a:xfrm>
              <a:off x="4251745" y="308582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21" name="立方体 1720"/>
            <p:cNvSpPr/>
            <p:nvPr/>
          </p:nvSpPr>
          <p:spPr>
            <a:xfrm>
              <a:off x="4251745" y="273814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22" name="立方体 1721"/>
            <p:cNvSpPr/>
            <p:nvPr/>
          </p:nvSpPr>
          <p:spPr>
            <a:xfrm>
              <a:off x="4602204" y="308404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23" name="立方体 1722"/>
            <p:cNvSpPr/>
            <p:nvPr/>
          </p:nvSpPr>
          <p:spPr>
            <a:xfrm>
              <a:off x="4602204" y="273636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24" name="立方体 1723"/>
            <p:cNvSpPr/>
            <p:nvPr/>
          </p:nvSpPr>
          <p:spPr>
            <a:xfrm>
              <a:off x="4957827" y="308286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25" name="立方体 1724"/>
            <p:cNvSpPr/>
            <p:nvPr/>
          </p:nvSpPr>
          <p:spPr>
            <a:xfrm>
              <a:off x="4957827" y="273519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26" name="立方体 1725"/>
            <p:cNvSpPr/>
            <p:nvPr/>
          </p:nvSpPr>
          <p:spPr>
            <a:xfrm>
              <a:off x="4134344" y="320001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27" name="立方体 1726"/>
            <p:cNvSpPr/>
            <p:nvPr/>
          </p:nvSpPr>
          <p:spPr>
            <a:xfrm>
              <a:off x="4134344" y="285392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28" name="立方体 1727"/>
            <p:cNvSpPr/>
            <p:nvPr/>
          </p:nvSpPr>
          <p:spPr>
            <a:xfrm>
              <a:off x="4491419" y="320001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29" name="立方体 1728"/>
            <p:cNvSpPr/>
            <p:nvPr/>
          </p:nvSpPr>
          <p:spPr>
            <a:xfrm>
              <a:off x="4491419" y="285233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30" name="立方体 1729"/>
            <p:cNvSpPr/>
            <p:nvPr/>
          </p:nvSpPr>
          <p:spPr>
            <a:xfrm>
              <a:off x="4849111" y="320001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31" name="立方体 1730"/>
            <p:cNvSpPr/>
            <p:nvPr/>
          </p:nvSpPr>
          <p:spPr>
            <a:xfrm>
              <a:off x="4849111" y="285233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1732" name="组合 1731"/>
          <p:cNvGrpSpPr/>
          <p:nvPr/>
        </p:nvGrpSpPr>
        <p:grpSpPr>
          <a:xfrm>
            <a:off x="7854022" y="1750501"/>
            <a:ext cx="400499" cy="400247"/>
            <a:chOff x="230085" y="2115826"/>
            <a:chExt cx="1064454" cy="1063785"/>
          </a:xfrm>
          <a:solidFill>
            <a:srgbClr val="47E721"/>
          </a:solidFill>
        </p:grpSpPr>
        <p:sp>
          <p:nvSpPr>
            <p:cNvPr id="1733" name="立方体 1732"/>
            <p:cNvSpPr/>
            <p:nvPr/>
          </p:nvSpPr>
          <p:spPr>
            <a:xfrm>
              <a:off x="467544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34" name="立方体 1733"/>
            <p:cNvSpPr/>
            <p:nvPr/>
          </p:nvSpPr>
          <p:spPr>
            <a:xfrm>
              <a:off x="820802" y="246923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35" name="立方体 1734"/>
            <p:cNvSpPr/>
            <p:nvPr/>
          </p:nvSpPr>
          <p:spPr>
            <a:xfrm>
              <a:off x="346829" y="258467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36" name="立方体 1735"/>
            <p:cNvSpPr/>
            <p:nvPr/>
          </p:nvSpPr>
          <p:spPr>
            <a:xfrm>
              <a:off x="700087" y="258467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37" name="立方体 1736"/>
            <p:cNvSpPr/>
            <p:nvPr/>
          </p:nvSpPr>
          <p:spPr>
            <a:xfrm>
              <a:off x="230085" y="270583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38" name="立方体 1737"/>
            <p:cNvSpPr/>
            <p:nvPr/>
          </p:nvSpPr>
          <p:spPr>
            <a:xfrm>
              <a:off x="583343" y="270583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39" name="立方体 1738"/>
            <p:cNvSpPr/>
            <p:nvPr/>
          </p:nvSpPr>
          <p:spPr>
            <a:xfrm>
              <a:off x="469695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40" name="立方体 1739"/>
            <p:cNvSpPr/>
            <p:nvPr/>
          </p:nvSpPr>
          <p:spPr>
            <a:xfrm>
              <a:off x="822953" y="211582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41" name="立方体 1740"/>
            <p:cNvSpPr/>
            <p:nvPr/>
          </p:nvSpPr>
          <p:spPr>
            <a:xfrm>
              <a:off x="348980" y="223127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42" name="立方体 1741"/>
            <p:cNvSpPr/>
            <p:nvPr/>
          </p:nvSpPr>
          <p:spPr>
            <a:xfrm>
              <a:off x="704619" y="223127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43" name="立方体 1742"/>
            <p:cNvSpPr/>
            <p:nvPr/>
          </p:nvSpPr>
          <p:spPr>
            <a:xfrm>
              <a:off x="232236" y="23524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44" name="立方体 1743"/>
            <p:cNvSpPr/>
            <p:nvPr/>
          </p:nvSpPr>
          <p:spPr>
            <a:xfrm>
              <a:off x="585494" y="23524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sp>
        <p:nvSpPr>
          <p:cNvPr id="1745" name="TextBox 63"/>
          <p:cNvSpPr txBox="1"/>
          <p:nvPr/>
        </p:nvSpPr>
        <p:spPr>
          <a:xfrm>
            <a:off x="1466774" y="915566"/>
            <a:ext cx="391454" cy="3595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②</a:t>
            </a:r>
            <a:endParaRPr lang="zh-CN" altLang="en-US" sz="1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46" name="TextBox 125"/>
          <p:cNvSpPr txBox="1"/>
          <p:nvPr/>
        </p:nvSpPr>
        <p:spPr>
          <a:xfrm>
            <a:off x="137649" y="915566"/>
            <a:ext cx="391453" cy="3595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①</a:t>
            </a:r>
            <a:endParaRPr lang="zh-CN" altLang="en-US" sz="1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47" name="TextBox 63"/>
          <p:cNvSpPr txBox="1"/>
          <p:nvPr/>
        </p:nvSpPr>
        <p:spPr>
          <a:xfrm>
            <a:off x="2375495" y="915566"/>
            <a:ext cx="391454" cy="3595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③</a:t>
            </a:r>
            <a:endParaRPr lang="zh-CN" altLang="en-US" sz="1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48" name="TextBox 187"/>
          <p:cNvSpPr txBox="1"/>
          <p:nvPr/>
        </p:nvSpPr>
        <p:spPr>
          <a:xfrm>
            <a:off x="3056987" y="915566"/>
            <a:ext cx="391454" cy="3595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④</a:t>
            </a:r>
            <a:endParaRPr lang="zh-CN" altLang="en-US" sz="1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49" name="TextBox 188"/>
          <p:cNvSpPr txBox="1"/>
          <p:nvPr/>
        </p:nvSpPr>
        <p:spPr>
          <a:xfrm>
            <a:off x="3998870" y="915566"/>
            <a:ext cx="391454" cy="3595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⑤</a:t>
            </a:r>
            <a:endParaRPr lang="zh-CN" altLang="en-US" sz="1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50" name="TextBox 311"/>
          <p:cNvSpPr txBox="1"/>
          <p:nvPr/>
        </p:nvSpPr>
        <p:spPr>
          <a:xfrm>
            <a:off x="4737273" y="915566"/>
            <a:ext cx="391454" cy="3595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⑥</a:t>
            </a:r>
            <a:endParaRPr lang="zh-CN" altLang="en-US" sz="1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51" name="TextBox 187"/>
          <p:cNvSpPr txBox="1"/>
          <p:nvPr/>
        </p:nvSpPr>
        <p:spPr>
          <a:xfrm>
            <a:off x="5444541" y="915566"/>
            <a:ext cx="391454" cy="3595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⑦</a:t>
            </a:r>
            <a:endParaRPr lang="zh-CN" altLang="en-US" sz="1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52" name="TextBox 187"/>
          <p:cNvSpPr txBox="1"/>
          <p:nvPr/>
        </p:nvSpPr>
        <p:spPr>
          <a:xfrm>
            <a:off x="6244303" y="915566"/>
            <a:ext cx="391454" cy="3595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600" b="1">
                <a:latin typeface="+mj-lt"/>
                <a:ea typeface="黑体" panose="02010609060101010101" pitchFamily="49" charset="-122"/>
              </a:rPr>
              <a:t>⑧</a:t>
            </a:r>
            <a:endParaRPr lang="zh-CN" altLang="en-US" sz="1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53" name="TextBox 187"/>
          <p:cNvSpPr txBox="1"/>
          <p:nvPr/>
        </p:nvSpPr>
        <p:spPr>
          <a:xfrm>
            <a:off x="6843540" y="915566"/>
            <a:ext cx="391454" cy="3595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⑨</a:t>
            </a:r>
            <a:endParaRPr lang="zh-CN" altLang="en-US" sz="1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54" name="TextBox 187"/>
          <p:cNvSpPr txBox="1"/>
          <p:nvPr/>
        </p:nvSpPr>
        <p:spPr>
          <a:xfrm>
            <a:off x="7772914" y="915566"/>
            <a:ext cx="391454" cy="35952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⑩</a:t>
            </a:r>
            <a:endParaRPr lang="zh-CN" altLang="en-US" sz="1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755" name="TextBox 187"/>
          <p:cNvSpPr txBox="1"/>
          <p:nvPr/>
        </p:nvSpPr>
        <p:spPr>
          <a:xfrm>
            <a:off x="8312369" y="914444"/>
            <a:ext cx="426720" cy="36176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600" b="1" dirty="0">
                <a:latin typeface="+mj-lt"/>
                <a:ea typeface="黑体" panose="02010609060101010101" pitchFamily="49" charset="-122"/>
              </a:rPr>
              <a:t>⑪</a:t>
            </a:r>
            <a:endParaRPr lang="zh-CN" altLang="en-US" sz="1600" b="1" dirty="0">
              <a:latin typeface="+mj-lt"/>
              <a:ea typeface="黑体" panose="02010609060101010101" pitchFamily="49" charset="-122"/>
            </a:endParaRPr>
          </a:p>
        </p:txBody>
      </p:sp>
      <p:graphicFrame>
        <p:nvGraphicFramePr>
          <p:cNvPr id="1756" name="表格 1755"/>
          <p:cNvGraphicFramePr>
            <a:graphicFrameLocks noGrp="1"/>
          </p:cNvGraphicFramePr>
          <p:nvPr/>
        </p:nvGraphicFramePr>
        <p:xfrm>
          <a:off x="260464" y="2459930"/>
          <a:ext cx="8524342" cy="20125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6032"/>
                <a:gridCol w="696210"/>
                <a:gridCol w="696210"/>
                <a:gridCol w="696210"/>
                <a:gridCol w="696210"/>
                <a:gridCol w="696210"/>
                <a:gridCol w="696210"/>
                <a:gridCol w="696210"/>
                <a:gridCol w="696210"/>
                <a:gridCol w="696210"/>
                <a:gridCol w="696210"/>
                <a:gridCol w="696210"/>
              </a:tblGrid>
              <a:tr h="50300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搭法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①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②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③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④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C2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⑤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C2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⑥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C2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⑦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⑧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⑨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2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黑体" panose="02010609060101010101" pitchFamily="49" charset="-122"/>
                          <a:cs typeface="+mn-cs"/>
                        </a:rPr>
                        <a:t>⑩</a:t>
                      </a:r>
                      <a:endParaRPr lang="zh-CN" altLang="en-US" sz="2400" b="1" kern="1200" dirty="0">
                        <a:solidFill>
                          <a:schemeClr val="tx1"/>
                        </a:solidFill>
                        <a:latin typeface="+mn-lt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E72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黑体" panose="02010609060101010101" pitchFamily="49" charset="-122"/>
                          <a:cs typeface="+mn-cs"/>
                        </a:rPr>
                        <a:t>⑪</a:t>
                      </a:r>
                      <a:endParaRPr lang="zh-CN" altLang="en-US" sz="2400" b="1" kern="1200" dirty="0">
                        <a:solidFill>
                          <a:schemeClr val="tx1"/>
                        </a:solidFill>
                        <a:latin typeface="+mn-lt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E721"/>
                    </a:solidFill>
                  </a:tcPr>
                </a:tc>
              </a:tr>
              <a:tr h="50300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长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C2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C2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C2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E72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E721"/>
                    </a:solidFill>
                  </a:tcPr>
                </a:tc>
              </a:tr>
              <a:tr h="50300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宽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C2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C2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C2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E72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E721"/>
                    </a:solidFill>
                  </a:tcPr>
                </a:tc>
              </a:tr>
              <a:tr h="503555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  <a:cs typeface="Times New Roman" panose="02020603050405020304" pitchFamily="18" charset="0"/>
                        </a:rPr>
                        <a:t>高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ea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C2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C2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C2D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802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E72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+mn-lt"/>
                          <a:ea typeface="+mj-ea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j-ea"/>
                        <a:cs typeface="Times New Roman" panose="02020603050405020304" pitchFamily="18" charset="0"/>
                      </a:endParaRPr>
                    </a:p>
                  </a:txBody>
                  <a:tcPr marL="100481" marR="100481" marT="50251" marB="50251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7E72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>
            <a:spLocks noChangeArrowheads="1"/>
          </p:cNvSpPr>
          <p:nvPr/>
        </p:nvSpPr>
        <p:spPr bwMode="auto">
          <a:xfrm>
            <a:off x="507331" y="588559"/>
            <a:ext cx="8129338" cy="493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）搭一个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个面都是正方形的长方体，你发现了什么？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1939" name="组合 31938"/>
          <p:cNvGrpSpPr/>
          <p:nvPr/>
        </p:nvGrpSpPr>
        <p:grpSpPr>
          <a:xfrm>
            <a:off x="539552" y="2882485"/>
            <a:ext cx="471586" cy="828422"/>
            <a:chOff x="539552" y="2882485"/>
            <a:chExt cx="471586" cy="828422"/>
          </a:xfrm>
          <a:solidFill>
            <a:srgbClr val="6166BE"/>
          </a:solidFill>
        </p:grpSpPr>
        <p:sp>
          <p:nvSpPr>
            <p:cNvPr id="2" name="立方体 1"/>
            <p:cNvSpPr/>
            <p:nvPr/>
          </p:nvSpPr>
          <p:spPr>
            <a:xfrm>
              <a:off x="539552" y="323713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39" name="立方体 138"/>
            <p:cNvSpPr/>
            <p:nvPr/>
          </p:nvSpPr>
          <p:spPr>
            <a:xfrm>
              <a:off x="539552" y="28824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1938" name="组合 31937"/>
          <p:cNvGrpSpPr/>
          <p:nvPr/>
        </p:nvGrpSpPr>
        <p:grpSpPr>
          <a:xfrm>
            <a:off x="1593386" y="2528286"/>
            <a:ext cx="935161" cy="1295320"/>
            <a:chOff x="1593386" y="2528286"/>
            <a:chExt cx="935161" cy="1295320"/>
          </a:xfrm>
          <a:solidFill>
            <a:srgbClr val="6166BE"/>
          </a:solidFill>
        </p:grpSpPr>
        <p:sp>
          <p:nvSpPr>
            <p:cNvPr id="141" name="立方体 140"/>
            <p:cNvSpPr/>
            <p:nvPr/>
          </p:nvSpPr>
          <p:spPr>
            <a:xfrm>
              <a:off x="1707277" y="323713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42" name="立方体 141"/>
            <p:cNvSpPr/>
            <p:nvPr/>
          </p:nvSpPr>
          <p:spPr>
            <a:xfrm>
              <a:off x="1707277" y="28824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43" name="立方体 142"/>
            <p:cNvSpPr/>
            <p:nvPr/>
          </p:nvSpPr>
          <p:spPr>
            <a:xfrm>
              <a:off x="2056961" y="323713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44" name="立方体 143"/>
            <p:cNvSpPr/>
            <p:nvPr/>
          </p:nvSpPr>
          <p:spPr>
            <a:xfrm>
              <a:off x="2056961" y="28824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45" name="立方体 144"/>
            <p:cNvSpPr/>
            <p:nvPr/>
          </p:nvSpPr>
          <p:spPr>
            <a:xfrm>
              <a:off x="1593386" y="33498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46" name="立方体 145"/>
            <p:cNvSpPr/>
            <p:nvPr/>
          </p:nvSpPr>
          <p:spPr>
            <a:xfrm>
              <a:off x="1593386" y="29951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47" name="立方体 146"/>
            <p:cNvSpPr/>
            <p:nvPr/>
          </p:nvSpPr>
          <p:spPr>
            <a:xfrm>
              <a:off x="1943070" y="33498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48" name="立方体 147"/>
            <p:cNvSpPr/>
            <p:nvPr/>
          </p:nvSpPr>
          <p:spPr>
            <a:xfrm>
              <a:off x="1943070" y="29951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53" name="立方体 152"/>
            <p:cNvSpPr/>
            <p:nvPr/>
          </p:nvSpPr>
          <p:spPr>
            <a:xfrm>
              <a:off x="1707277" y="252828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54" name="立方体 153"/>
            <p:cNvSpPr/>
            <p:nvPr/>
          </p:nvSpPr>
          <p:spPr>
            <a:xfrm>
              <a:off x="2056961" y="252828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55" name="立方体 154"/>
            <p:cNvSpPr/>
            <p:nvPr/>
          </p:nvSpPr>
          <p:spPr>
            <a:xfrm>
              <a:off x="1593386" y="26409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56" name="立方体 155"/>
            <p:cNvSpPr/>
            <p:nvPr/>
          </p:nvSpPr>
          <p:spPr>
            <a:xfrm>
              <a:off x="1943070" y="26409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096" name="组合 32095"/>
          <p:cNvGrpSpPr/>
          <p:nvPr/>
        </p:nvGrpSpPr>
        <p:grpSpPr>
          <a:xfrm>
            <a:off x="3216195" y="2178250"/>
            <a:ext cx="1402733" cy="1761992"/>
            <a:chOff x="3216195" y="2178250"/>
            <a:chExt cx="1402733" cy="1761992"/>
          </a:xfrm>
          <a:solidFill>
            <a:srgbClr val="6166BE"/>
          </a:solidFill>
        </p:grpSpPr>
        <p:sp>
          <p:nvSpPr>
            <p:cNvPr id="157" name="立方体 156"/>
            <p:cNvSpPr/>
            <p:nvPr/>
          </p:nvSpPr>
          <p:spPr>
            <a:xfrm>
              <a:off x="3447974" y="323713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58" name="立方体 157"/>
            <p:cNvSpPr/>
            <p:nvPr/>
          </p:nvSpPr>
          <p:spPr>
            <a:xfrm>
              <a:off x="3447974" y="28824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59" name="立方体 158"/>
            <p:cNvSpPr/>
            <p:nvPr/>
          </p:nvSpPr>
          <p:spPr>
            <a:xfrm>
              <a:off x="3797658" y="323713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0" name="立方体 159"/>
            <p:cNvSpPr/>
            <p:nvPr/>
          </p:nvSpPr>
          <p:spPr>
            <a:xfrm>
              <a:off x="3797658" y="28824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1" name="立方体 160"/>
            <p:cNvSpPr/>
            <p:nvPr/>
          </p:nvSpPr>
          <p:spPr>
            <a:xfrm>
              <a:off x="3334083" y="33498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2" name="立方体 161"/>
            <p:cNvSpPr/>
            <p:nvPr/>
          </p:nvSpPr>
          <p:spPr>
            <a:xfrm>
              <a:off x="3334083" y="29951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3" name="立方体 162"/>
            <p:cNvSpPr/>
            <p:nvPr/>
          </p:nvSpPr>
          <p:spPr>
            <a:xfrm>
              <a:off x="3683767" y="33498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4" name="立方体 163"/>
            <p:cNvSpPr/>
            <p:nvPr/>
          </p:nvSpPr>
          <p:spPr>
            <a:xfrm>
              <a:off x="3683767" y="29951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5" name="立方体 164"/>
            <p:cNvSpPr/>
            <p:nvPr/>
          </p:nvSpPr>
          <p:spPr>
            <a:xfrm>
              <a:off x="3447974" y="252828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6" name="立方体 165"/>
            <p:cNvSpPr/>
            <p:nvPr/>
          </p:nvSpPr>
          <p:spPr>
            <a:xfrm>
              <a:off x="3797658" y="252828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7" name="立方体 166"/>
            <p:cNvSpPr/>
            <p:nvPr/>
          </p:nvSpPr>
          <p:spPr>
            <a:xfrm>
              <a:off x="3334083" y="26409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68" name="立方体 167"/>
            <p:cNvSpPr/>
            <p:nvPr/>
          </p:nvSpPr>
          <p:spPr>
            <a:xfrm>
              <a:off x="3683767" y="26409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0" name="立方体 169"/>
            <p:cNvSpPr/>
            <p:nvPr/>
          </p:nvSpPr>
          <p:spPr>
            <a:xfrm>
              <a:off x="4147342" y="323713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1" name="立方体 170"/>
            <p:cNvSpPr/>
            <p:nvPr/>
          </p:nvSpPr>
          <p:spPr>
            <a:xfrm>
              <a:off x="4147342" y="28824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2" name="立方体 171"/>
            <p:cNvSpPr/>
            <p:nvPr/>
          </p:nvSpPr>
          <p:spPr>
            <a:xfrm>
              <a:off x="4033451" y="33498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3" name="立方体 172"/>
            <p:cNvSpPr/>
            <p:nvPr/>
          </p:nvSpPr>
          <p:spPr>
            <a:xfrm>
              <a:off x="4033451" y="29951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4" name="立方体 173"/>
            <p:cNvSpPr/>
            <p:nvPr/>
          </p:nvSpPr>
          <p:spPr>
            <a:xfrm>
              <a:off x="4147342" y="252828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5" name="立方体 174"/>
            <p:cNvSpPr/>
            <p:nvPr/>
          </p:nvSpPr>
          <p:spPr>
            <a:xfrm>
              <a:off x="4033451" y="26409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6" name="立方体 175"/>
            <p:cNvSpPr/>
            <p:nvPr/>
          </p:nvSpPr>
          <p:spPr>
            <a:xfrm>
              <a:off x="3447974" y="217825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7" name="立方体 176"/>
            <p:cNvSpPr/>
            <p:nvPr/>
          </p:nvSpPr>
          <p:spPr>
            <a:xfrm>
              <a:off x="3797658" y="217825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8" name="立方体 177"/>
            <p:cNvSpPr/>
            <p:nvPr/>
          </p:nvSpPr>
          <p:spPr>
            <a:xfrm>
              <a:off x="3334083" y="229094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79" name="立方体 178"/>
            <p:cNvSpPr/>
            <p:nvPr/>
          </p:nvSpPr>
          <p:spPr>
            <a:xfrm>
              <a:off x="3683767" y="229094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80" name="立方体 179"/>
            <p:cNvSpPr/>
            <p:nvPr/>
          </p:nvSpPr>
          <p:spPr>
            <a:xfrm>
              <a:off x="4147342" y="217825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81" name="立方体 180"/>
            <p:cNvSpPr/>
            <p:nvPr/>
          </p:nvSpPr>
          <p:spPr>
            <a:xfrm>
              <a:off x="4033451" y="229094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56" name="立方体 31755"/>
            <p:cNvSpPr/>
            <p:nvPr/>
          </p:nvSpPr>
          <p:spPr>
            <a:xfrm>
              <a:off x="3330086" y="335377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57" name="立方体 31756"/>
            <p:cNvSpPr/>
            <p:nvPr/>
          </p:nvSpPr>
          <p:spPr>
            <a:xfrm>
              <a:off x="3330086" y="29991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58" name="立方体 31757"/>
            <p:cNvSpPr/>
            <p:nvPr/>
          </p:nvSpPr>
          <p:spPr>
            <a:xfrm>
              <a:off x="3679770" y="335377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59" name="立方体 31758"/>
            <p:cNvSpPr/>
            <p:nvPr/>
          </p:nvSpPr>
          <p:spPr>
            <a:xfrm>
              <a:off x="3679770" y="29991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60" name="立方体 31759"/>
            <p:cNvSpPr/>
            <p:nvPr/>
          </p:nvSpPr>
          <p:spPr>
            <a:xfrm>
              <a:off x="3216195" y="346646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61" name="立方体 31760"/>
            <p:cNvSpPr/>
            <p:nvPr/>
          </p:nvSpPr>
          <p:spPr>
            <a:xfrm>
              <a:off x="3216195" y="311182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62" name="立方体 31761"/>
            <p:cNvSpPr/>
            <p:nvPr/>
          </p:nvSpPr>
          <p:spPr>
            <a:xfrm>
              <a:off x="3565879" y="346646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63" name="立方体 31762"/>
            <p:cNvSpPr/>
            <p:nvPr/>
          </p:nvSpPr>
          <p:spPr>
            <a:xfrm>
              <a:off x="3565879" y="311182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64" name="立方体 31763"/>
            <p:cNvSpPr/>
            <p:nvPr/>
          </p:nvSpPr>
          <p:spPr>
            <a:xfrm>
              <a:off x="3330086" y="264492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65" name="立方体 31764"/>
            <p:cNvSpPr/>
            <p:nvPr/>
          </p:nvSpPr>
          <p:spPr>
            <a:xfrm>
              <a:off x="3679770" y="264492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66" name="立方体 31765"/>
            <p:cNvSpPr/>
            <p:nvPr/>
          </p:nvSpPr>
          <p:spPr>
            <a:xfrm>
              <a:off x="3216195" y="2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67" name="立方体 31766"/>
            <p:cNvSpPr/>
            <p:nvPr/>
          </p:nvSpPr>
          <p:spPr>
            <a:xfrm>
              <a:off x="3565879" y="2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68" name="立方体 31767"/>
            <p:cNvSpPr/>
            <p:nvPr/>
          </p:nvSpPr>
          <p:spPr>
            <a:xfrm>
              <a:off x="3915563" y="346646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69" name="立方体 31768"/>
            <p:cNvSpPr/>
            <p:nvPr/>
          </p:nvSpPr>
          <p:spPr>
            <a:xfrm>
              <a:off x="3915563" y="311182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70" name="立方体 31769"/>
            <p:cNvSpPr/>
            <p:nvPr/>
          </p:nvSpPr>
          <p:spPr>
            <a:xfrm>
              <a:off x="3915563" y="2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71" name="立方体 31770"/>
            <p:cNvSpPr/>
            <p:nvPr/>
          </p:nvSpPr>
          <p:spPr>
            <a:xfrm>
              <a:off x="3216195" y="24075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72" name="立方体 31771"/>
            <p:cNvSpPr/>
            <p:nvPr/>
          </p:nvSpPr>
          <p:spPr>
            <a:xfrm>
              <a:off x="3565879" y="24075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73" name="立方体 31772"/>
            <p:cNvSpPr/>
            <p:nvPr/>
          </p:nvSpPr>
          <p:spPr>
            <a:xfrm>
              <a:off x="3915563" y="24075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097" name="组合 32096"/>
          <p:cNvGrpSpPr/>
          <p:nvPr/>
        </p:nvGrpSpPr>
        <p:grpSpPr>
          <a:xfrm>
            <a:off x="5462207" y="1824029"/>
            <a:ext cx="1877311" cy="2228912"/>
            <a:chOff x="5462207" y="1824029"/>
            <a:chExt cx="1877311" cy="2228912"/>
          </a:xfrm>
          <a:solidFill>
            <a:srgbClr val="6166BE"/>
          </a:solidFill>
        </p:grpSpPr>
        <p:sp>
          <p:nvSpPr>
            <p:cNvPr id="31774" name="立方体 31773"/>
            <p:cNvSpPr/>
            <p:nvPr/>
          </p:nvSpPr>
          <p:spPr>
            <a:xfrm>
              <a:off x="5811891" y="323713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75" name="立方体 31774"/>
            <p:cNvSpPr/>
            <p:nvPr/>
          </p:nvSpPr>
          <p:spPr>
            <a:xfrm>
              <a:off x="5811891" y="28824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76" name="立方体 31775"/>
            <p:cNvSpPr/>
            <p:nvPr/>
          </p:nvSpPr>
          <p:spPr>
            <a:xfrm>
              <a:off x="6161575" y="323713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77" name="立方体 31776"/>
            <p:cNvSpPr/>
            <p:nvPr/>
          </p:nvSpPr>
          <p:spPr>
            <a:xfrm>
              <a:off x="6161575" y="28824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78" name="立方体 31777"/>
            <p:cNvSpPr/>
            <p:nvPr/>
          </p:nvSpPr>
          <p:spPr>
            <a:xfrm>
              <a:off x="5698000" y="33498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79" name="立方体 31778"/>
            <p:cNvSpPr/>
            <p:nvPr/>
          </p:nvSpPr>
          <p:spPr>
            <a:xfrm>
              <a:off x="5698000" y="29951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80" name="立方体 31779"/>
            <p:cNvSpPr/>
            <p:nvPr/>
          </p:nvSpPr>
          <p:spPr>
            <a:xfrm>
              <a:off x="6047684" y="33498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81" name="立方体 31780"/>
            <p:cNvSpPr/>
            <p:nvPr/>
          </p:nvSpPr>
          <p:spPr>
            <a:xfrm>
              <a:off x="6047684" y="29951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82" name="立方体 31781"/>
            <p:cNvSpPr/>
            <p:nvPr/>
          </p:nvSpPr>
          <p:spPr>
            <a:xfrm>
              <a:off x="5811891" y="252828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83" name="立方体 31782"/>
            <p:cNvSpPr/>
            <p:nvPr/>
          </p:nvSpPr>
          <p:spPr>
            <a:xfrm>
              <a:off x="6161575" y="252828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84" name="立方体 31783"/>
            <p:cNvSpPr/>
            <p:nvPr/>
          </p:nvSpPr>
          <p:spPr>
            <a:xfrm>
              <a:off x="5698000" y="26409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85" name="立方体 31784"/>
            <p:cNvSpPr/>
            <p:nvPr/>
          </p:nvSpPr>
          <p:spPr>
            <a:xfrm>
              <a:off x="6047684" y="26409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86" name="立方体 31785"/>
            <p:cNvSpPr/>
            <p:nvPr/>
          </p:nvSpPr>
          <p:spPr>
            <a:xfrm>
              <a:off x="6511259" y="323713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87" name="立方体 31786"/>
            <p:cNvSpPr/>
            <p:nvPr/>
          </p:nvSpPr>
          <p:spPr>
            <a:xfrm>
              <a:off x="6511259" y="28824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88" name="立方体 31787"/>
            <p:cNvSpPr/>
            <p:nvPr/>
          </p:nvSpPr>
          <p:spPr>
            <a:xfrm>
              <a:off x="6397368" y="33498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89" name="立方体 31788"/>
            <p:cNvSpPr/>
            <p:nvPr/>
          </p:nvSpPr>
          <p:spPr>
            <a:xfrm>
              <a:off x="6397368" y="29951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90" name="立方体 31789"/>
            <p:cNvSpPr/>
            <p:nvPr/>
          </p:nvSpPr>
          <p:spPr>
            <a:xfrm>
              <a:off x="6511259" y="252828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91" name="立方体 31790"/>
            <p:cNvSpPr/>
            <p:nvPr/>
          </p:nvSpPr>
          <p:spPr>
            <a:xfrm>
              <a:off x="6397368" y="26409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92" name="立方体 31791"/>
            <p:cNvSpPr/>
            <p:nvPr/>
          </p:nvSpPr>
          <p:spPr>
            <a:xfrm>
              <a:off x="5811891" y="217825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93" name="立方体 31792"/>
            <p:cNvSpPr/>
            <p:nvPr/>
          </p:nvSpPr>
          <p:spPr>
            <a:xfrm>
              <a:off x="6161575" y="217825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94" name="立方体 31793"/>
            <p:cNvSpPr/>
            <p:nvPr/>
          </p:nvSpPr>
          <p:spPr>
            <a:xfrm>
              <a:off x="5698000" y="229094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95" name="立方体 31794"/>
            <p:cNvSpPr/>
            <p:nvPr/>
          </p:nvSpPr>
          <p:spPr>
            <a:xfrm>
              <a:off x="6047684" y="229094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96" name="立方体 31795"/>
            <p:cNvSpPr/>
            <p:nvPr/>
          </p:nvSpPr>
          <p:spPr>
            <a:xfrm>
              <a:off x="6511259" y="217825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97" name="立方体 31796"/>
            <p:cNvSpPr/>
            <p:nvPr/>
          </p:nvSpPr>
          <p:spPr>
            <a:xfrm>
              <a:off x="6397368" y="229094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98" name="立方体 31797"/>
            <p:cNvSpPr/>
            <p:nvPr/>
          </p:nvSpPr>
          <p:spPr>
            <a:xfrm>
              <a:off x="5694003" y="335377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799" name="立方体 31798"/>
            <p:cNvSpPr/>
            <p:nvPr/>
          </p:nvSpPr>
          <p:spPr>
            <a:xfrm>
              <a:off x="5694003" y="29991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00" name="立方体 31799"/>
            <p:cNvSpPr/>
            <p:nvPr/>
          </p:nvSpPr>
          <p:spPr>
            <a:xfrm>
              <a:off x="6043687" y="335377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01" name="立方体 31800"/>
            <p:cNvSpPr/>
            <p:nvPr/>
          </p:nvSpPr>
          <p:spPr>
            <a:xfrm>
              <a:off x="6043687" y="29991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02" name="立方体 31801"/>
            <p:cNvSpPr/>
            <p:nvPr/>
          </p:nvSpPr>
          <p:spPr>
            <a:xfrm>
              <a:off x="5580112" y="346646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03" name="立方体 31802"/>
            <p:cNvSpPr/>
            <p:nvPr/>
          </p:nvSpPr>
          <p:spPr>
            <a:xfrm>
              <a:off x="5580112" y="311182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04" name="立方体 31803"/>
            <p:cNvSpPr/>
            <p:nvPr/>
          </p:nvSpPr>
          <p:spPr>
            <a:xfrm>
              <a:off x="5929796" y="346646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05" name="立方体 31804"/>
            <p:cNvSpPr/>
            <p:nvPr/>
          </p:nvSpPr>
          <p:spPr>
            <a:xfrm>
              <a:off x="5929796" y="311182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06" name="立方体 31805"/>
            <p:cNvSpPr/>
            <p:nvPr/>
          </p:nvSpPr>
          <p:spPr>
            <a:xfrm>
              <a:off x="5694003" y="264492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07" name="立方体 31806"/>
            <p:cNvSpPr/>
            <p:nvPr/>
          </p:nvSpPr>
          <p:spPr>
            <a:xfrm>
              <a:off x="6043687" y="264492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08" name="立方体 31807"/>
            <p:cNvSpPr/>
            <p:nvPr/>
          </p:nvSpPr>
          <p:spPr>
            <a:xfrm>
              <a:off x="5580112" y="2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09" name="立方体 31808"/>
            <p:cNvSpPr/>
            <p:nvPr/>
          </p:nvSpPr>
          <p:spPr>
            <a:xfrm>
              <a:off x="5929796" y="2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10" name="立方体 31809"/>
            <p:cNvSpPr/>
            <p:nvPr/>
          </p:nvSpPr>
          <p:spPr>
            <a:xfrm>
              <a:off x="6279480" y="346646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11" name="立方体 31810"/>
            <p:cNvSpPr/>
            <p:nvPr/>
          </p:nvSpPr>
          <p:spPr>
            <a:xfrm>
              <a:off x="6279480" y="311182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12" name="立方体 31811"/>
            <p:cNvSpPr/>
            <p:nvPr/>
          </p:nvSpPr>
          <p:spPr>
            <a:xfrm>
              <a:off x="6279480" y="2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13" name="立方体 31812"/>
            <p:cNvSpPr/>
            <p:nvPr/>
          </p:nvSpPr>
          <p:spPr>
            <a:xfrm>
              <a:off x="5580112" y="24075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14" name="立方体 31813"/>
            <p:cNvSpPr/>
            <p:nvPr/>
          </p:nvSpPr>
          <p:spPr>
            <a:xfrm>
              <a:off x="5929796" y="24075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15" name="立方体 31814"/>
            <p:cNvSpPr/>
            <p:nvPr/>
          </p:nvSpPr>
          <p:spPr>
            <a:xfrm>
              <a:off x="6279480" y="24075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16" name="立方体 31815"/>
            <p:cNvSpPr/>
            <p:nvPr/>
          </p:nvSpPr>
          <p:spPr>
            <a:xfrm>
              <a:off x="6867932" y="323713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17" name="立方体 31816"/>
            <p:cNvSpPr/>
            <p:nvPr/>
          </p:nvSpPr>
          <p:spPr>
            <a:xfrm>
              <a:off x="6867932" y="28824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18" name="立方体 31817"/>
            <p:cNvSpPr/>
            <p:nvPr/>
          </p:nvSpPr>
          <p:spPr>
            <a:xfrm>
              <a:off x="6754041" y="33498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19" name="立方体 31818"/>
            <p:cNvSpPr/>
            <p:nvPr/>
          </p:nvSpPr>
          <p:spPr>
            <a:xfrm>
              <a:off x="6754041" y="29951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20" name="立方体 31819"/>
            <p:cNvSpPr/>
            <p:nvPr/>
          </p:nvSpPr>
          <p:spPr>
            <a:xfrm>
              <a:off x="6867932" y="252828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21" name="立方体 31820"/>
            <p:cNvSpPr/>
            <p:nvPr/>
          </p:nvSpPr>
          <p:spPr>
            <a:xfrm>
              <a:off x="6754041" y="26409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22" name="立方体 31821"/>
            <p:cNvSpPr/>
            <p:nvPr/>
          </p:nvSpPr>
          <p:spPr>
            <a:xfrm>
              <a:off x="6867932" y="217825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23" name="立方体 31822"/>
            <p:cNvSpPr/>
            <p:nvPr/>
          </p:nvSpPr>
          <p:spPr>
            <a:xfrm>
              <a:off x="6754041" y="229094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24" name="立方体 31823"/>
            <p:cNvSpPr/>
            <p:nvPr/>
          </p:nvSpPr>
          <p:spPr>
            <a:xfrm>
              <a:off x="6636153" y="346646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25" name="立方体 31824"/>
            <p:cNvSpPr/>
            <p:nvPr/>
          </p:nvSpPr>
          <p:spPr>
            <a:xfrm>
              <a:off x="6636153" y="311182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26" name="立方体 31825"/>
            <p:cNvSpPr/>
            <p:nvPr/>
          </p:nvSpPr>
          <p:spPr>
            <a:xfrm>
              <a:off x="6636153" y="2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27" name="立方体 31826"/>
            <p:cNvSpPr/>
            <p:nvPr/>
          </p:nvSpPr>
          <p:spPr>
            <a:xfrm>
              <a:off x="6636153" y="24075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28" name="立方体 31827"/>
            <p:cNvSpPr/>
            <p:nvPr/>
          </p:nvSpPr>
          <p:spPr>
            <a:xfrm>
              <a:off x="5693986" y="33498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29" name="立方体 31828"/>
            <p:cNvSpPr/>
            <p:nvPr/>
          </p:nvSpPr>
          <p:spPr>
            <a:xfrm>
              <a:off x="5693986" y="29951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30" name="立方体 31829"/>
            <p:cNvSpPr/>
            <p:nvPr/>
          </p:nvSpPr>
          <p:spPr>
            <a:xfrm>
              <a:off x="6043670" y="33498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31" name="立方体 31830"/>
            <p:cNvSpPr/>
            <p:nvPr/>
          </p:nvSpPr>
          <p:spPr>
            <a:xfrm>
              <a:off x="6043670" y="29951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32" name="立方体 31831"/>
            <p:cNvSpPr/>
            <p:nvPr/>
          </p:nvSpPr>
          <p:spPr>
            <a:xfrm>
              <a:off x="5580095" y="346253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33" name="立方体 31832"/>
            <p:cNvSpPr/>
            <p:nvPr/>
          </p:nvSpPr>
          <p:spPr>
            <a:xfrm>
              <a:off x="5580095" y="310788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34" name="立方体 31833"/>
            <p:cNvSpPr/>
            <p:nvPr/>
          </p:nvSpPr>
          <p:spPr>
            <a:xfrm>
              <a:off x="5929779" y="346253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35" name="立方体 31834"/>
            <p:cNvSpPr/>
            <p:nvPr/>
          </p:nvSpPr>
          <p:spPr>
            <a:xfrm>
              <a:off x="5929779" y="310788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36" name="立方体 31835"/>
            <p:cNvSpPr/>
            <p:nvPr/>
          </p:nvSpPr>
          <p:spPr>
            <a:xfrm>
              <a:off x="5693986" y="26409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37" name="立方体 31836"/>
            <p:cNvSpPr/>
            <p:nvPr/>
          </p:nvSpPr>
          <p:spPr>
            <a:xfrm>
              <a:off x="6043670" y="26409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38" name="立方体 31837"/>
            <p:cNvSpPr/>
            <p:nvPr/>
          </p:nvSpPr>
          <p:spPr>
            <a:xfrm>
              <a:off x="5580095" y="27536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39" name="立方体 31838"/>
            <p:cNvSpPr/>
            <p:nvPr/>
          </p:nvSpPr>
          <p:spPr>
            <a:xfrm>
              <a:off x="5929779" y="27536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40" name="立方体 31839"/>
            <p:cNvSpPr/>
            <p:nvPr/>
          </p:nvSpPr>
          <p:spPr>
            <a:xfrm>
              <a:off x="6393354" y="334983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41" name="立方体 31840"/>
            <p:cNvSpPr/>
            <p:nvPr/>
          </p:nvSpPr>
          <p:spPr>
            <a:xfrm>
              <a:off x="6393354" y="29951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42" name="立方体 31841"/>
            <p:cNvSpPr/>
            <p:nvPr/>
          </p:nvSpPr>
          <p:spPr>
            <a:xfrm>
              <a:off x="6279463" y="346253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43" name="立方体 31842"/>
            <p:cNvSpPr/>
            <p:nvPr/>
          </p:nvSpPr>
          <p:spPr>
            <a:xfrm>
              <a:off x="6279463" y="310788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44" name="立方体 31843"/>
            <p:cNvSpPr/>
            <p:nvPr/>
          </p:nvSpPr>
          <p:spPr>
            <a:xfrm>
              <a:off x="6393354" y="264098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45" name="立方体 31844"/>
            <p:cNvSpPr/>
            <p:nvPr/>
          </p:nvSpPr>
          <p:spPr>
            <a:xfrm>
              <a:off x="6279463" y="27536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46" name="立方体 31845"/>
            <p:cNvSpPr/>
            <p:nvPr/>
          </p:nvSpPr>
          <p:spPr>
            <a:xfrm>
              <a:off x="5576098" y="346646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47" name="立方体 31846"/>
            <p:cNvSpPr/>
            <p:nvPr/>
          </p:nvSpPr>
          <p:spPr>
            <a:xfrm>
              <a:off x="5576098" y="311182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48" name="立方体 31847"/>
            <p:cNvSpPr/>
            <p:nvPr/>
          </p:nvSpPr>
          <p:spPr>
            <a:xfrm>
              <a:off x="5925782" y="346646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49" name="立方体 31848"/>
            <p:cNvSpPr/>
            <p:nvPr/>
          </p:nvSpPr>
          <p:spPr>
            <a:xfrm>
              <a:off x="5925782" y="311182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50" name="立方体 31849"/>
            <p:cNvSpPr/>
            <p:nvPr/>
          </p:nvSpPr>
          <p:spPr>
            <a:xfrm>
              <a:off x="5462207" y="357916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51" name="立方体 31850"/>
            <p:cNvSpPr/>
            <p:nvPr/>
          </p:nvSpPr>
          <p:spPr>
            <a:xfrm>
              <a:off x="5462207" y="322451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52" name="立方体 31851"/>
            <p:cNvSpPr/>
            <p:nvPr/>
          </p:nvSpPr>
          <p:spPr>
            <a:xfrm>
              <a:off x="5811891" y="357916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53" name="立方体 31852"/>
            <p:cNvSpPr/>
            <p:nvPr/>
          </p:nvSpPr>
          <p:spPr>
            <a:xfrm>
              <a:off x="5811891" y="322451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54" name="立方体 31853"/>
            <p:cNvSpPr/>
            <p:nvPr/>
          </p:nvSpPr>
          <p:spPr>
            <a:xfrm>
              <a:off x="5576098" y="2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55" name="立方体 31854"/>
            <p:cNvSpPr/>
            <p:nvPr/>
          </p:nvSpPr>
          <p:spPr>
            <a:xfrm>
              <a:off x="5925782" y="275762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56" name="立方体 31855"/>
            <p:cNvSpPr/>
            <p:nvPr/>
          </p:nvSpPr>
          <p:spPr>
            <a:xfrm>
              <a:off x="5462207" y="287032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57" name="立方体 31856"/>
            <p:cNvSpPr/>
            <p:nvPr/>
          </p:nvSpPr>
          <p:spPr>
            <a:xfrm>
              <a:off x="5811891" y="287032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58" name="立方体 31857"/>
            <p:cNvSpPr/>
            <p:nvPr/>
          </p:nvSpPr>
          <p:spPr>
            <a:xfrm>
              <a:off x="6161575" y="357916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59" name="立方体 31858"/>
            <p:cNvSpPr/>
            <p:nvPr/>
          </p:nvSpPr>
          <p:spPr>
            <a:xfrm>
              <a:off x="6161575" y="322451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60" name="立方体 31859"/>
            <p:cNvSpPr/>
            <p:nvPr/>
          </p:nvSpPr>
          <p:spPr>
            <a:xfrm>
              <a:off x="6161575" y="287032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61" name="立方体 31860"/>
            <p:cNvSpPr/>
            <p:nvPr/>
          </p:nvSpPr>
          <p:spPr>
            <a:xfrm>
              <a:off x="5462207" y="25202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62" name="立方体 31861"/>
            <p:cNvSpPr/>
            <p:nvPr/>
          </p:nvSpPr>
          <p:spPr>
            <a:xfrm>
              <a:off x="5811891" y="25202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63" name="立方体 31862"/>
            <p:cNvSpPr/>
            <p:nvPr/>
          </p:nvSpPr>
          <p:spPr>
            <a:xfrm>
              <a:off x="6161575" y="25202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64" name="立方体 31863"/>
            <p:cNvSpPr/>
            <p:nvPr/>
          </p:nvSpPr>
          <p:spPr>
            <a:xfrm>
              <a:off x="6518248" y="357916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65" name="立方体 31864"/>
            <p:cNvSpPr/>
            <p:nvPr/>
          </p:nvSpPr>
          <p:spPr>
            <a:xfrm>
              <a:off x="6518248" y="322451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66" name="立方体 31865"/>
            <p:cNvSpPr/>
            <p:nvPr/>
          </p:nvSpPr>
          <p:spPr>
            <a:xfrm>
              <a:off x="6518248" y="287032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867" name="立方体 31866"/>
            <p:cNvSpPr/>
            <p:nvPr/>
          </p:nvSpPr>
          <p:spPr>
            <a:xfrm>
              <a:off x="6518248" y="252028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08" name="立方体 31907"/>
            <p:cNvSpPr/>
            <p:nvPr/>
          </p:nvSpPr>
          <p:spPr>
            <a:xfrm>
              <a:off x="5811891" y="216453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09" name="立方体 31908"/>
            <p:cNvSpPr/>
            <p:nvPr/>
          </p:nvSpPr>
          <p:spPr>
            <a:xfrm>
              <a:off x="6161575" y="216453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10" name="立方体 31909"/>
            <p:cNvSpPr/>
            <p:nvPr/>
          </p:nvSpPr>
          <p:spPr>
            <a:xfrm>
              <a:off x="6511259" y="216453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11" name="立方体 31910"/>
            <p:cNvSpPr/>
            <p:nvPr/>
          </p:nvSpPr>
          <p:spPr>
            <a:xfrm>
              <a:off x="5811891" y="182402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12" name="立方体 31911"/>
            <p:cNvSpPr/>
            <p:nvPr/>
          </p:nvSpPr>
          <p:spPr>
            <a:xfrm>
              <a:off x="6161575" y="182402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13" name="立方体 31912"/>
            <p:cNvSpPr/>
            <p:nvPr/>
          </p:nvSpPr>
          <p:spPr>
            <a:xfrm>
              <a:off x="5698000" y="193672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14" name="立方体 31913"/>
            <p:cNvSpPr/>
            <p:nvPr/>
          </p:nvSpPr>
          <p:spPr>
            <a:xfrm>
              <a:off x="6047684" y="193672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15" name="立方体 31914"/>
            <p:cNvSpPr/>
            <p:nvPr/>
          </p:nvSpPr>
          <p:spPr>
            <a:xfrm>
              <a:off x="6511259" y="182402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16" name="立方体 31915"/>
            <p:cNvSpPr/>
            <p:nvPr/>
          </p:nvSpPr>
          <p:spPr>
            <a:xfrm>
              <a:off x="6397368" y="193672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17" name="立方体 31916"/>
            <p:cNvSpPr/>
            <p:nvPr/>
          </p:nvSpPr>
          <p:spPr>
            <a:xfrm>
              <a:off x="5580112" y="205336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18" name="立方体 31917"/>
            <p:cNvSpPr/>
            <p:nvPr/>
          </p:nvSpPr>
          <p:spPr>
            <a:xfrm>
              <a:off x="5929796" y="205336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19" name="立方体 31918"/>
            <p:cNvSpPr/>
            <p:nvPr/>
          </p:nvSpPr>
          <p:spPr>
            <a:xfrm>
              <a:off x="6279480" y="205336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20" name="立方体 31919"/>
            <p:cNvSpPr/>
            <p:nvPr/>
          </p:nvSpPr>
          <p:spPr>
            <a:xfrm>
              <a:off x="6867932" y="182402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21" name="立方体 31920"/>
            <p:cNvSpPr/>
            <p:nvPr/>
          </p:nvSpPr>
          <p:spPr>
            <a:xfrm>
              <a:off x="6754041" y="193672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22" name="立方体 31921"/>
            <p:cNvSpPr/>
            <p:nvPr/>
          </p:nvSpPr>
          <p:spPr>
            <a:xfrm>
              <a:off x="6636153" y="205336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23" name="立方体 31922"/>
            <p:cNvSpPr/>
            <p:nvPr/>
          </p:nvSpPr>
          <p:spPr>
            <a:xfrm>
              <a:off x="5462207" y="216606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24" name="立方体 31923"/>
            <p:cNvSpPr/>
            <p:nvPr/>
          </p:nvSpPr>
          <p:spPr>
            <a:xfrm>
              <a:off x="5811891" y="216606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25" name="立方体 31924"/>
            <p:cNvSpPr/>
            <p:nvPr/>
          </p:nvSpPr>
          <p:spPr>
            <a:xfrm>
              <a:off x="6161575" y="216606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26" name="立方体 31925"/>
            <p:cNvSpPr/>
            <p:nvPr/>
          </p:nvSpPr>
          <p:spPr>
            <a:xfrm>
              <a:off x="6518248" y="216606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sp>
        <p:nvSpPr>
          <p:cNvPr id="31927" name="文本框 31926"/>
          <p:cNvSpPr txBox="1"/>
          <p:nvPr/>
        </p:nvSpPr>
        <p:spPr>
          <a:xfrm>
            <a:off x="7956376" y="2502438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+mn-ea"/>
              </a:rPr>
              <a:t>······</a:t>
            </a:r>
            <a:endParaRPr lang="zh-CN" altLang="en-US" sz="2400" b="1" dirty="0" err="1">
              <a:latin typeface="+mn-lt"/>
              <a:ea typeface="+mn-ea"/>
            </a:endParaRPr>
          </a:p>
        </p:txBody>
      </p:sp>
      <p:grpSp>
        <p:nvGrpSpPr>
          <p:cNvPr id="32098" name="组合 32097"/>
          <p:cNvGrpSpPr/>
          <p:nvPr/>
        </p:nvGrpSpPr>
        <p:grpSpPr>
          <a:xfrm>
            <a:off x="890483" y="2884005"/>
            <a:ext cx="471586" cy="828422"/>
            <a:chOff x="890483" y="4200292"/>
            <a:chExt cx="471586" cy="828422"/>
          </a:xfrm>
          <a:solidFill>
            <a:srgbClr val="DD5567"/>
          </a:solidFill>
        </p:grpSpPr>
        <p:sp>
          <p:nvSpPr>
            <p:cNvPr id="31928" name="立方体 31927"/>
            <p:cNvSpPr/>
            <p:nvPr/>
          </p:nvSpPr>
          <p:spPr>
            <a:xfrm>
              <a:off x="890483" y="455494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29" name="立方体 31928"/>
            <p:cNvSpPr/>
            <p:nvPr/>
          </p:nvSpPr>
          <p:spPr>
            <a:xfrm>
              <a:off x="890483" y="4200292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00" name="组合 32099"/>
          <p:cNvGrpSpPr/>
          <p:nvPr/>
        </p:nvGrpSpPr>
        <p:grpSpPr>
          <a:xfrm>
            <a:off x="434152" y="2989030"/>
            <a:ext cx="471586" cy="828422"/>
            <a:chOff x="434152" y="4305317"/>
            <a:chExt cx="471586" cy="828422"/>
          </a:xfrm>
          <a:solidFill>
            <a:srgbClr val="DD5567"/>
          </a:solidFill>
        </p:grpSpPr>
        <p:sp>
          <p:nvSpPr>
            <p:cNvPr id="31930" name="立方体 31929"/>
            <p:cNvSpPr/>
            <p:nvPr/>
          </p:nvSpPr>
          <p:spPr>
            <a:xfrm>
              <a:off x="434152" y="465996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31" name="立方体 31930"/>
            <p:cNvSpPr/>
            <p:nvPr/>
          </p:nvSpPr>
          <p:spPr>
            <a:xfrm>
              <a:off x="434152" y="430531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099" name="组合 32098"/>
          <p:cNvGrpSpPr/>
          <p:nvPr/>
        </p:nvGrpSpPr>
        <p:grpSpPr>
          <a:xfrm>
            <a:off x="785083" y="2989030"/>
            <a:ext cx="471586" cy="828422"/>
            <a:chOff x="785083" y="4305317"/>
            <a:chExt cx="471586" cy="828422"/>
          </a:xfrm>
          <a:solidFill>
            <a:srgbClr val="DD5567"/>
          </a:solidFill>
        </p:grpSpPr>
        <p:sp>
          <p:nvSpPr>
            <p:cNvPr id="31932" name="立方体 31931"/>
            <p:cNvSpPr/>
            <p:nvPr/>
          </p:nvSpPr>
          <p:spPr>
            <a:xfrm>
              <a:off x="785083" y="465996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33" name="立方体 31932"/>
            <p:cNvSpPr/>
            <p:nvPr/>
          </p:nvSpPr>
          <p:spPr>
            <a:xfrm>
              <a:off x="785083" y="430531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30" name="组合 32129"/>
          <p:cNvGrpSpPr/>
          <p:nvPr/>
        </p:nvGrpSpPr>
        <p:grpSpPr>
          <a:xfrm>
            <a:off x="4500840" y="2177043"/>
            <a:ext cx="471586" cy="1532657"/>
            <a:chOff x="3915563" y="5085241"/>
            <a:chExt cx="471586" cy="1532657"/>
          </a:xfrm>
          <a:solidFill>
            <a:srgbClr val="DD5567"/>
          </a:solidFill>
        </p:grpSpPr>
        <p:sp>
          <p:nvSpPr>
            <p:cNvPr id="31976" name="立方体 31975"/>
            <p:cNvSpPr/>
            <p:nvPr/>
          </p:nvSpPr>
          <p:spPr>
            <a:xfrm>
              <a:off x="3915563" y="614412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77" name="立方体 31976"/>
            <p:cNvSpPr/>
            <p:nvPr/>
          </p:nvSpPr>
          <p:spPr>
            <a:xfrm>
              <a:off x="3915563" y="57894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78" name="立方体 31977"/>
            <p:cNvSpPr/>
            <p:nvPr/>
          </p:nvSpPr>
          <p:spPr>
            <a:xfrm>
              <a:off x="3915563" y="543527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1981" name="立方体 31980"/>
            <p:cNvSpPr/>
            <p:nvPr/>
          </p:nvSpPr>
          <p:spPr>
            <a:xfrm>
              <a:off x="3915563" y="508524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71" name="组合 32170"/>
          <p:cNvGrpSpPr/>
          <p:nvPr/>
        </p:nvGrpSpPr>
        <p:grpSpPr>
          <a:xfrm>
            <a:off x="7224927" y="1821141"/>
            <a:ext cx="471586" cy="1883704"/>
            <a:chOff x="6518248" y="4846893"/>
            <a:chExt cx="471586" cy="1883704"/>
          </a:xfrm>
          <a:solidFill>
            <a:srgbClr val="DD5567"/>
          </a:solidFill>
        </p:grpSpPr>
        <p:sp>
          <p:nvSpPr>
            <p:cNvPr id="32072" name="立方体 32071"/>
            <p:cNvSpPr/>
            <p:nvPr/>
          </p:nvSpPr>
          <p:spPr>
            <a:xfrm>
              <a:off x="6518248" y="625682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073" name="立方体 32072"/>
            <p:cNvSpPr/>
            <p:nvPr/>
          </p:nvSpPr>
          <p:spPr>
            <a:xfrm>
              <a:off x="6518248" y="590217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074" name="立方体 32073"/>
            <p:cNvSpPr/>
            <p:nvPr/>
          </p:nvSpPr>
          <p:spPr>
            <a:xfrm>
              <a:off x="6518248" y="55479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075" name="立方体 32074"/>
            <p:cNvSpPr/>
            <p:nvPr/>
          </p:nvSpPr>
          <p:spPr>
            <a:xfrm>
              <a:off x="6518248" y="519794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094" name="立方体 32093"/>
            <p:cNvSpPr/>
            <p:nvPr/>
          </p:nvSpPr>
          <p:spPr>
            <a:xfrm>
              <a:off x="6518248" y="484689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13" name="组合 32112"/>
          <p:cNvGrpSpPr/>
          <p:nvPr/>
        </p:nvGrpSpPr>
        <p:grpSpPr>
          <a:xfrm>
            <a:off x="2412120" y="2525957"/>
            <a:ext cx="471586" cy="1182621"/>
            <a:chOff x="1855389" y="4619019"/>
            <a:chExt cx="471586" cy="1182621"/>
          </a:xfrm>
          <a:solidFill>
            <a:srgbClr val="DD5567"/>
          </a:solidFill>
        </p:grpSpPr>
        <p:sp>
          <p:nvSpPr>
            <p:cNvPr id="32107" name="立方体 32106"/>
            <p:cNvSpPr/>
            <p:nvPr/>
          </p:nvSpPr>
          <p:spPr>
            <a:xfrm>
              <a:off x="1855389" y="532786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08" name="立方体 32107"/>
            <p:cNvSpPr/>
            <p:nvPr/>
          </p:nvSpPr>
          <p:spPr>
            <a:xfrm>
              <a:off x="1855389" y="497321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12" name="立方体 32111"/>
            <p:cNvSpPr/>
            <p:nvPr/>
          </p:nvSpPr>
          <p:spPr>
            <a:xfrm>
              <a:off x="1855389" y="461901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14" name="组合 32113"/>
          <p:cNvGrpSpPr/>
          <p:nvPr/>
        </p:nvGrpSpPr>
        <p:grpSpPr>
          <a:xfrm>
            <a:off x="2298239" y="2639638"/>
            <a:ext cx="471586" cy="1182621"/>
            <a:chOff x="1855389" y="4619019"/>
            <a:chExt cx="471586" cy="1182621"/>
          </a:xfrm>
          <a:solidFill>
            <a:srgbClr val="DD5567"/>
          </a:solidFill>
        </p:grpSpPr>
        <p:sp>
          <p:nvSpPr>
            <p:cNvPr id="32115" name="立方体 32114"/>
            <p:cNvSpPr/>
            <p:nvPr/>
          </p:nvSpPr>
          <p:spPr>
            <a:xfrm>
              <a:off x="1855389" y="532786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16" name="立方体 32115"/>
            <p:cNvSpPr/>
            <p:nvPr/>
          </p:nvSpPr>
          <p:spPr>
            <a:xfrm>
              <a:off x="1855389" y="497321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17" name="立方体 32116"/>
            <p:cNvSpPr/>
            <p:nvPr/>
          </p:nvSpPr>
          <p:spPr>
            <a:xfrm>
              <a:off x="1855389" y="461901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18" name="组合 32117"/>
          <p:cNvGrpSpPr/>
          <p:nvPr/>
        </p:nvGrpSpPr>
        <p:grpSpPr>
          <a:xfrm>
            <a:off x="1469184" y="2756493"/>
            <a:ext cx="471586" cy="1182621"/>
            <a:chOff x="1855389" y="4619019"/>
            <a:chExt cx="471586" cy="1182621"/>
          </a:xfrm>
          <a:solidFill>
            <a:srgbClr val="DD5567"/>
          </a:solidFill>
        </p:grpSpPr>
        <p:sp>
          <p:nvSpPr>
            <p:cNvPr id="32119" name="立方体 32118"/>
            <p:cNvSpPr/>
            <p:nvPr/>
          </p:nvSpPr>
          <p:spPr>
            <a:xfrm>
              <a:off x="1855389" y="532786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20" name="立方体 32119"/>
            <p:cNvSpPr/>
            <p:nvPr/>
          </p:nvSpPr>
          <p:spPr>
            <a:xfrm>
              <a:off x="1855389" y="497321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21" name="立方体 32120"/>
            <p:cNvSpPr/>
            <p:nvPr/>
          </p:nvSpPr>
          <p:spPr>
            <a:xfrm>
              <a:off x="1855389" y="461901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22" name="组合 32121"/>
          <p:cNvGrpSpPr/>
          <p:nvPr/>
        </p:nvGrpSpPr>
        <p:grpSpPr>
          <a:xfrm>
            <a:off x="1823504" y="2756493"/>
            <a:ext cx="471586" cy="1182621"/>
            <a:chOff x="1855389" y="4619019"/>
            <a:chExt cx="471586" cy="1182621"/>
          </a:xfrm>
          <a:solidFill>
            <a:srgbClr val="DD5567"/>
          </a:solidFill>
        </p:grpSpPr>
        <p:sp>
          <p:nvSpPr>
            <p:cNvPr id="32123" name="立方体 32122"/>
            <p:cNvSpPr/>
            <p:nvPr/>
          </p:nvSpPr>
          <p:spPr>
            <a:xfrm>
              <a:off x="1855389" y="532786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24" name="立方体 32123"/>
            <p:cNvSpPr/>
            <p:nvPr/>
          </p:nvSpPr>
          <p:spPr>
            <a:xfrm>
              <a:off x="1855389" y="497321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25" name="立方体 32124"/>
            <p:cNvSpPr/>
            <p:nvPr/>
          </p:nvSpPr>
          <p:spPr>
            <a:xfrm>
              <a:off x="1855389" y="461901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26" name="组合 32125"/>
          <p:cNvGrpSpPr/>
          <p:nvPr/>
        </p:nvGrpSpPr>
        <p:grpSpPr>
          <a:xfrm>
            <a:off x="2179282" y="2756493"/>
            <a:ext cx="471586" cy="1182621"/>
            <a:chOff x="1855389" y="4619019"/>
            <a:chExt cx="471586" cy="1182621"/>
          </a:xfrm>
          <a:solidFill>
            <a:srgbClr val="DD5567"/>
          </a:solidFill>
        </p:grpSpPr>
        <p:sp>
          <p:nvSpPr>
            <p:cNvPr id="32127" name="立方体 32126"/>
            <p:cNvSpPr/>
            <p:nvPr/>
          </p:nvSpPr>
          <p:spPr>
            <a:xfrm>
              <a:off x="1855389" y="532786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28" name="立方体 32127"/>
            <p:cNvSpPr/>
            <p:nvPr/>
          </p:nvSpPr>
          <p:spPr>
            <a:xfrm>
              <a:off x="1855389" y="4973218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29" name="立方体 32128"/>
            <p:cNvSpPr/>
            <p:nvPr/>
          </p:nvSpPr>
          <p:spPr>
            <a:xfrm>
              <a:off x="1855389" y="4619019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31" name="组合 32130"/>
          <p:cNvGrpSpPr/>
          <p:nvPr/>
        </p:nvGrpSpPr>
        <p:grpSpPr>
          <a:xfrm>
            <a:off x="4383118" y="2288110"/>
            <a:ext cx="471586" cy="1532657"/>
            <a:chOff x="3915563" y="5085241"/>
            <a:chExt cx="471586" cy="1532657"/>
          </a:xfrm>
          <a:solidFill>
            <a:srgbClr val="DD5567"/>
          </a:solidFill>
        </p:grpSpPr>
        <p:sp>
          <p:nvSpPr>
            <p:cNvPr id="32132" name="立方体 32131"/>
            <p:cNvSpPr/>
            <p:nvPr/>
          </p:nvSpPr>
          <p:spPr>
            <a:xfrm>
              <a:off x="3915563" y="614412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33" name="立方体 32132"/>
            <p:cNvSpPr/>
            <p:nvPr/>
          </p:nvSpPr>
          <p:spPr>
            <a:xfrm>
              <a:off x="3915563" y="57894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34" name="立方体 32133"/>
            <p:cNvSpPr/>
            <p:nvPr/>
          </p:nvSpPr>
          <p:spPr>
            <a:xfrm>
              <a:off x="3915563" y="543527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35" name="立方体 32134"/>
            <p:cNvSpPr/>
            <p:nvPr/>
          </p:nvSpPr>
          <p:spPr>
            <a:xfrm>
              <a:off x="3915563" y="508524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36" name="组合 32135"/>
          <p:cNvGrpSpPr/>
          <p:nvPr/>
        </p:nvGrpSpPr>
        <p:grpSpPr>
          <a:xfrm>
            <a:off x="4276233" y="2407585"/>
            <a:ext cx="471586" cy="1532657"/>
            <a:chOff x="3915563" y="5085241"/>
            <a:chExt cx="471586" cy="1532657"/>
          </a:xfrm>
          <a:solidFill>
            <a:srgbClr val="DD5567"/>
          </a:solidFill>
        </p:grpSpPr>
        <p:sp>
          <p:nvSpPr>
            <p:cNvPr id="32137" name="立方体 32136"/>
            <p:cNvSpPr/>
            <p:nvPr/>
          </p:nvSpPr>
          <p:spPr>
            <a:xfrm>
              <a:off x="3915563" y="614412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38" name="立方体 32137"/>
            <p:cNvSpPr/>
            <p:nvPr/>
          </p:nvSpPr>
          <p:spPr>
            <a:xfrm>
              <a:off x="3915563" y="57894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39" name="立方体 32138"/>
            <p:cNvSpPr/>
            <p:nvPr/>
          </p:nvSpPr>
          <p:spPr>
            <a:xfrm>
              <a:off x="3915563" y="543527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40" name="立方体 32139"/>
            <p:cNvSpPr/>
            <p:nvPr/>
          </p:nvSpPr>
          <p:spPr>
            <a:xfrm>
              <a:off x="3915563" y="508524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66" name="组合 32165"/>
          <p:cNvGrpSpPr/>
          <p:nvPr/>
        </p:nvGrpSpPr>
        <p:grpSpPr>
          <a:xfrm>
            <a:off x="3095048" y="2521174"/>
            <a:ext cx="471586" cy="1532657"/>
            <a:chOff x="3915563" y="5085241"/>
            <a:chExt cx="471586" cy="1532657"/>
          </a:xfrm>
          <a:solidFill>
            <a:srgbClr val="DD5567"/>
          </a:solidFill>
        </p:grpSpPr>
        <p:sp>
          <p:nvSpPr>
            <p:cNvPr id="32167" name="立方体 32166"/>
            <p:cNvSpPr/>
            <p:nvPr/>
          </p:nvSpPr>
          <p:spPr>
            <a:xfrm>
              <a:off x="3915563" y="614412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68" name="立方体 32167"/>
            <p:cNvSpPr/>
            <p:nvPr/>
          </p:nvSpPr>
          <p:spPr>
            <a:xfrm>
              <a:off x="3915563" y="57894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69" name="立方体 32168"/>
            <p:cNvSpPr/>
            <p:nvPr/>
          </p:nvSpPr>
          <p:spPr>
            <a:xfrm>
              <a:off x="3915563" y="543527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70" name="立方体 32169"/>
            <p:cNvSpPr/>
            <p:nvPr/>
          </p:nvSpPr>
          <p:spPr>
            <a:xfrm>
              <a:off x="3915563" y="508524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61" name="组合 32160"/>
          <p:cNvGrpSpPr/>
          <p:nvPr/>
        </p:nvGrpSpPr>
        <p:grpSpPr>
          <a:xfrm>
            <a:off x="3444832" y="2524996"/>
            <a:ext cx="471586" cy="1532657"/>
            <a:chOff x="3915563" y="5085241"/>
            <a:chExt cx="471586" cy="1532657"/>
          </a:xfrm>
          <a:solidFill>
            <a:srgbClr val="DD5567"/>
          </a:solidFill>
        </p:grpSpPr>
        <p:sp>
          <p:nvSpPr>
            <p:cNvPr id="32162" name="立方体 32161"/>
            <p:cNvSpPr/>
            <p:nvPr/>
          </p:nvSpPr>
          <p:spPr>
            <a:xfrm>
              <a:off x="3915563" y="614412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63" name="立方体 32162"/>
            <p:cNvSpPr/>
            <p:nvPr/>
          </p:nvSpPr>
          <p:spPr>
            <a:xfrm>
              <a:off x="3915563" y="57894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64" name="立方体 32163"/>
            <p:cNvSpPr/>
            <p:nvPr/>
          </p:nvSpPr>
          <p:spPr>
            <a:xfrm>
              <a:off x="3915563" y="543527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65" name="立方体 32164"/>
            <p:cNvSpPr/>
            <p:nvPr/>
          </p:nvSpPr>
          <p:spPr>
            <a:xfrm>
              <a:off x="3915563" y="508524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51" name="组合 32150"/>
          <p:cNvGrpSpPr/>
          <p:nvPr/>
        </p:nvGrpSpPr>
        <p:grpSpPr>
          <a:xfrm>
            <a:off x="3802327" y="2524996"/>
            <a:ext cx="471586" cy="1532657"/>
            <a:chOff x="3915563" y="5085241"/>
            <a:chExt cx="471586" cy="1532657"/>
          </a:xfrm>
          <a:solidFill>
            <a:srgbClr val="DD5567"/>
          </a:solidFill>
        </p:grpSpPr>
        <p:sp>
          <p:nvSpPr>
            <p:cNvPr id="32152" name="立方体 32151"/>
            <p:cNvSpPr/>
            <p:nvPr/>
          </p:nvSpPr>
          <p:spPr>
            <a:xfrm>
              <a:off x="3915563" y="614412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53" name="立方体 32152"/>
            <p:cNvSpPr/>
            <p:nvPr/>
          </p:nvSpPr>
          <p:spPr>
            <a:xfrm>
              <a:off x="3915563" y="57894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54" name="立方体 32153"/>
            <p:cNvSpPr/>
            <p:nvPr/>
          </p:nvSpPr>
          <p:spPr>
            <a:xfrm>
              <a:off x="3915563" y="543527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55" name="立方体 32154"/>
            <p:cNvSpPr/>
            <p:nvPr/>
          </p:nvSpPr>
          <p:spPr>
            <a:xfrm>
              <a:off x="3915563" y="508524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41" name="组合 32140"/>
          <p:cNvGrpSpPr/>
          <p:nvPr/>
        </p:nvGrpSpPr>
        <p:grpSpPr>
          <a:xfrm>
            <a:off x="4160421" y="2524996"/>
            <a:ext cx="471586" cy="1532657"/>
            <a:chOff x="3915563" y="5085241"/>
            <a:chExt cx="471586" cy="1532657"/>
          </a:xfrm>
          <a:solidFill>
            <a:srgbClr val="DD5567"/>
          </a:solidFill>
        </p:grpSpPr>
        <p:sp>
          <p:nvSpPr>
            <p:cNvPr id="32142" name="立方体 32141"/>
            <p:cNvSpPr/>
            <p:nvPr/>
          </p:nvSpPr>
          <p:spPr>
            <a:xfrm>
              <a:off x="3915563" y="614412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43" name="立方体 32142"/>
            <p:cNvSpPr/>
            <p:nvPr/>
          </p:nvSpPr>
          <p:spPr>
            <a:xfrm>
              <a:off x="3915563" y="57894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44" name="立方体 32143"/>
            <p:cNvSpPr/>
            <p:nvPr/>
          </p:nvSpPr>
          <p:spPr>
            <a:xfrm>
              <a:off x="3915563" y="5435277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45" name="立方体 32144"/>
            <p:cNvSpPr/>
            <p:nvPr/>
          </p:nvSpPr>
          <p:spPr>
            <a:xfrm>
              <a:off x="3915563" y="5085241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72" name="组合 32171"/>
          <p:cNvGrpSpPr/>
          <p:nvPr/>
        </p:nvGrpSpPr>
        <p:grpSpPr>
          <a:xfrm>
            <a:off x="7117231" y="1929175"/>
            <a:ext cx="471586" cy="1883704"/>
            <a:chOff x="6518248" y="4846893"/>
            <a:chExt cx="471586" cy="1883704"/>
          </a:xfrm>
          <a:solidFill>
            <a:srgbClr val="DD5567"/>
          </a:solidFill>
        </p:grpSpPr>
        <p:sp>
          <p:nvSpPr>
            <p:cNvPr id="32173" name="立方体 32172"/>
            <p:cNvSpPr/>
            <p:nvPr/>
          </p:nvSpPr>
          <p:spPr>
            <a:xfrm>
              <a:off x="6518248" y="625682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74" name="立方体 32173"/>
            <p:cNvSpPr/>
            <p:nvPr/>
          </p:nvSpPr>
          <p:spPr>
            <a:xfrm>
              <a:off x="6518248" y="590217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75" name="立方体 32174"/>
            <p:cNvSpPr/>
            <p:nvPr/>
          </p:nvSpPr>
          <p:spPr>
            <a:xfrm>
              <a:off x="6518248" y="55479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76" name="立方体 32175"/>
            <p:cNvSpPr/>
            <p:nvPr/>
          </p:nvSpPr>
          <p:spPr>
            <a:xfrm>
              <a:off x="6518248" y="519794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77" name="立方体 32176"/>
            <p:cNvSpPr/>
            <p:nvPr/>
          </p:nvSpPr>
          <p:spPr>
            <a:xfrm>
              <a:off x="6518248" y="484689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78" name="组合 32177"/>
          <p:cNvGrpSpPr/>
          <p:nvPr/>
        </p:nvGrpSpPr>
        <p:grpSpPr>
          <a:xfrm>
            <a:off x="6996931" y="2051390"/>
            <a:ext cx="471586" cy="1883704"/>
            <a:chOff x="6518248" y="4846893"/>
            <a:chExt cx="471586" cy="1883704"/>
          </a:xfrm>
          <a:solidFill>
            <a:srgbClr val="DD5567"/>
          </a:solidFill>
        </p:grpSpPr>
        <p:sp>
          <p:nvSpPr>
            <p:cNvPr id="32179" name="立方体 32178"/>
            <p:cNvSpPr/>
            <p:nvPr/>
          </p:nvSpPr>
          <p:spPr>
            <a:xfrm>
              <a:off x="6518248" y="625682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80" name="立方体 32179"/>
            <p:cNvSpPr/>
            <p:nvPr/>
          </p:nvSpPr>
          <p:spPr>
            <a:xfrm>
              <a:off x="6518248" y="590217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81" name="立方体 32180"/>
            <p:cNvSpPr/>
            <p:nvPr/>
          </p:nvSpPr>
          <p:spPr>
            <a:xfrm>
              <a:off x="6518248" y="55479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82" name="立方体 32181"/>
            <p:cNvSpPr/>
            <p:nvPr/>
          </p:nvSpPr>
          <p:spPr>
            <a:xfrm>
              <a:off x="6518248" y="519794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83" name="立方体 32182"/>
            <p:cNvSpPr/>
            <p:nvPr/>
          </p:nvSpPr>
          <p:spPr>
            <a:xfrm>
              <a:off x="6518248" y="484689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84" name="组合 32183"/>
          <p:cNvGrpSpPr/>
          <p:nvPr/>
        </p:nvGrpSpPr>
        <p:grpSpPr>
          <a:xfrm>
            <a:off x="6877209" y="2166061"/>
            <a:ext cx="471586" cy="1883704"/>
            <a:chOff x="6518248" y="4846893"/>
            <a:chExt cx="471586" cy="1883704"/>
          </a:xfrm>
          <a:solidFill>
            <a:srgbClr val="DD5567"/>
          </a:solidFill>
        </p:grpSpPr>
        <p:sp>
          <p:nvSpPr>
            <p:cNvPr id="32185" name="立方体 32184"/>
            <p:cNvSpPr/>
            <p:nvPr/>
          </p:nvSpPr>
          <p:spPr>
            <a:xfrm>
              <a:off x="6518248" y="625682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86" name="立方体 32185"/>
            <p:cNvSpPr/>
            <p:nvPr/>
          </p:nvSpPr>
          <p:spPr>
            <a:xfrm>
              <a:off x="6518248" y="590217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87" name="立方体 32186"/>
            <p:cNvSpPr/>
            <p:nvPr/>
          </p:nvSpPr>
          <p:spPr>
            <a:xfrm>
              <a:off x="6518248" y="55479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88" name="立方体 32187"/>
            <p:cNvSpPr/>
            <p:nvPr/>
          </p:nvSpPr>
          <p:spPr>
            <a:xfrm>
              <a:off x="6518248" y="519794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89" name="立方体 32188"/>
            <p:cNvSpPr/>
            <p:nvPr/>
          </p:nvSpPr>
          <p:spPr>
            <a:xfrm>
              <a:off x="6518248" y="484689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214" name="组合 32213"/>
          <p:cNvGrpSpPr/>
          <p:nvPr/>
        </p:nvGrpSpPr>
        <p:grpSpPr>
          <a:xfrm>
            <a:off x="5350497" y="2282666"/>
            <a:ext cx="471586" cy="1883704"/>
            <a:chOff x="6518248" y="4846893"/>
            <a:chExt cx="471586" cy="1883704"/>
          </a:xfrm>
          <a:solidFill>
            <a:srgbClr val="DD5567"/>
          </a:solidFill>
        </p:grpSpPr>
        <p:sp>
          <p:nvSpPr>
            <p:cNvPr id="32215" name="立方体 32214"/>
            <p:cNvSpPr/>
            <p:nvPr/>
          </p:nvSpPr>
          <p:spPr>
            <a:xfrm>
              <a:off x="6518248" y="625682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216" name="立方体 32215"/>
            <p:cNvSpPr/>
            <p:nvPr/>
          </p:nvSpPr>
          <p:spPr>
            <a:xfrm>
              <a:off x="6518248" y="590217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217" name="立方体 32216"/>
            <p:cNvSpPr/>
            <p:nvPr/>
          </p:nvSpPr>
          <p:spPr>
            <a:xfrm>
              <a:off x="6518248" y="55479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218" name="立方体 32217"/>
            <p:cNvSpPr/>
            <p:nvPr/>
          </p:nvSpPr>
          <p:spPr>
            <a:xfrm>
              <a:off x="6518248" y="519794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219" name="立方体 32218"/>
            <p:cNvSpPr/>
            <p:nvPr/>
          </p:nvSpPr>
          <p:spPr>
            <a:xfrm>
              <a:off x="6518248" y="484689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208" name="组合 32207"/>
          <p:cNvGrpSpPr/>
          <p:nvPr/>
        </p:nvGrpSpPr>
        <p:grpSpPr>
          <a:xfrm>
            <a:off x="5706629" y="2285823"/>
            <a:ext cx="471586" cy="1883704"/>
            <a:chOff x="6518248" y="4846893"/>
            <a:chExt cx="471586" cy="1883704"/>
          </a:xfrm>
          <a:solidFill>
            <a:srgbClr val="DD5567"/>
          </a:solidFill>
        </p:grpSpPr>
        <p:sp>
          <p:nvSpPr>
            <p:cNvPr id="32209" name="立方体 32208"/>
            <p:cNvSpPr/>
            <p:nvPr/>
          </p:nvSpPr>
          <p:spPr>
            <a:xfrm>
              <a:off x="6518248" y="625682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210" name="立方体 32209"/>
            <p:cNvSpPr/>
            <p:nvPr/>
          </p:nvSpPr>
          <p:spPr>
            <a:xfrm>
              <a:off x="6518248" y="590217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211" name="立方体 32210"/>
            <p:cNvSpPr/>
            <p:nvPr/>
          </p:nvSpPr>
          <p:spPr>
            <a:xfrm>
              <a:off x="6518248" y="55479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212" name="立方体 32211"/>
            <p:cNvSpPr/>
            <p:nvPr/>
          </p:nvSpPr>
          <p:spPr>
            <a:xfrm>
              <a:off x="6518248" y="519794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213" name="立方体 32212"/>
            <p:cNvSpPr/>
            <p:nvPr/>
          </p:nvSpPr>
          <p:spPr>
            <a:xfrm>
              <a:off x="6518248" y="484689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202" name="组合 32201"/>
          <p:cNvGrpSpPr/>
          <p:nvPr/>
        </p:nvGrpSpPr>
        <p:grpSpPr>
          <a:xfrm>
            <a:off x="6050476" y="2285823"/>
            <a:ext cx="471586" cy="1883704"/>
            <a:chOff x="6518248" y="4846893"/>
            <a:chExt cx="471586" cy="1883704"/>
          </a:xfrm>
          <a:solidFill>
            <a:srgbClr val="DD5567"/>
          </a:solidFill>
        </p:grpSpPr>
        <p:sp>
          <p:nvSpPr>
            <p:cNvPr id="32203" name="立方体 32202"/>
            <p:cNvSpPr/>
            <p:nvPr/>
          </p:nvSpPr>
          <p:spPr>
            <a:xfrm>
              <a:off x="6518248" y="625682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204" name="立方体 32203"/>
            <p:cNvSpPr/>
            <p:nvPr/>
          </p:nvSpPr>
          <p:spPr>
            <a:xfrm>
              <a:off x="6518248" y="590217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205" name="立方体 32204"/>
            <p:cNvSpPr/>
            <p:nvPr/>
          </p:nvSpPr>
          <p:spPr>
            <a:xfrm>
              <a:off x="6518248" y="55479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206" name="立方体 32205"/>
            <p:cNvSpPr/>
            <p:nvPr/>
          </p:nvSpPr>
          <p:spPr>
            <a:xfrm>
              <a:off x="6518248" y="519794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207" name="立方体 32206"/>
            <p:cNvSpPr/>
            <p:nvPr/>
          </p:nvSpPr>
          <p:spPr>
            <a:xfrm>
              <a:off x="6518248" y="484689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96" name="组合 32195"/>
          <p:cNvGrpSpPr/>
          <p:nvPr/>
        </p:nvGrpSpPr>
        <p:grpSpPr>
          <a:xfrm>
            <a:off x="6406860" y="2285823"/>
            <a:ext cx="471586" cy="1883704"/>
            <a:chOff x="6518248" y="4846893"/>
            <a:chExt cx="471586" cy="1883704"/>
          </a:xfrm>
          <a:solidFill>
            <a:srgbClr val="DD5567"/>
          </a:solidFill>
        </p:grpSpPr>
        <p:sp>
          <p:nvSpPr>
            <p:cNvPr id="32197" name="立方体 32196"/>
            <p:cNvSpPr/>
            <p:nvPr/>
          </p:nvSpPr>
          <p:spPr>
            <a:xfrm>
              <a:off x="6518248" y="625682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98" name="立方体 32197"/>
            <p:cNvSpPr/>
            <p:nvPr/>
          </p:nvSpPr>
          <p:spPr>
            <a:xfrm>
              <a:off x="6518248" y="590217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99" name="立方体 32198"/>
            <p:cNvSpPr/>
            <p:nvPr/>
          </p:nvSpPr>
          <p:spPr>
            <a:xfrm>
              <a:off x="6518248" y="55479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200" name="立方体 32199"/>
            <p:cNvSpPr/>
            <p:nvPr/>
          </p:nvSpPr>
          <p:spPr>
            <a:xfrm>
              <a:off x="6518248" y="519794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201" name="立方体 32200"/>
            <p:cNvSpPr/>
            <p:nvPr/>
          </p:nvSpPr>
          <p:spPr>
            <a:xfrm>
              <a:off x="6518248" y="484689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grpSp>
        <p:nvGrpSpPr>
          <p:cNvPr id="32190" name="组合 32189"/>
          <p:cNvGrpSpPr/>
          <p:nvPr/>
        </p:nvGrpSpPr>
        <p:grpSpPr>
          <a:xfrm>
            <a:off x="6762261" y="2284480"/>
            <a:ext cx="471586" cy="1883704"/>
            <a:chOff x="6518248" y="4846893"/>
            <a:chExt cx="471586" cy="1883704"/>
          </a:xfrm>
          <a:solidFill>
            <a:srgbClr val="DD5567"/>
          </a:solidFill>
        </p:grpSpPr>
        <p:sp>
          <p:nvSpPr>
            <p:cNvPr id="32191" name="立方体 32190"/>
            <p:cNvSpPr/>
            <p:nvPr/>
          </p:nvSpPr>
          <p:spPr>
            <a:xfrm>
              <a:off x="6518248" y="6256824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92" name="立方体 32191"/>
            <p:cNvSpPr/>
            <p:nvPr/>
          </p:nvSpPr>
          <p:spPr>
            <a:xfrm>
              <a:off x="6518248" y="5902175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93" name="立方体 32192"/>
            <p:cNvSpPr/>
            <p:nvPr/>
          </p:nvSpPr>
          <p:spPr>
            <a:xfrm>
              <a:off x="6518248" y="5547976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94" name="立方体 32193"/>
            <p:cNvSpPr/>
            <p:nvPr/>
          </p:nvSpPr>
          <p:spPr>
            <a:xfrm>
              <a:off x="6518248" y="5197940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32195" name="立方体 32194"/>
            <p:cNvSpPr/>
            <p:nvPr/>
          </p:nvSpPr>
          <p:spPr>
            <a:xfrm>
              <a:off x="6518248" y="4846893"/>
              <a:ext cx="471586" cy="473773"/>
            </a:xfrm>
            <a:prstGeom prst="cube">
              <a:avLst/>
            </a:prstGeom>
            <a:grpFill/>
            <a:ln w="19050">
              <a:solidFill>
                <a:schemeClr val="tx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</p:grpSp>
      <p:sp>
        <p:nvSpPr>
          <p:cNvPr id="32220" name="Text Box 29"/>
          <p:cNvSpPr txBox="1">
            <a:spLocks noChangeArrowheads="1"/>
          </p:cNvSpPr>
          <p:nvPr/>
        </p:nvSpPr>
        <p:spPr bwMode="auto">
          <a:xfrm>
            <a:off x="1259632" y="1198840"/>
            <a:ext cx="707506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我发现这个长方体实际上是一个正方体。</a:t>
            </a:r>
            <a:endParaRPr lang="zh-CN" altLang="zh-CN" sz="2400" b="1" dirty="0">
              <a:solidFill>
                <a:srgbClr val="FF0000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2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2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2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2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"/>
                            </p:stCondLst>
                            <p:childTnLst>
                              <p:par>
                                <p:cTn id="9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2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2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2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500"/>
                            </p:stCondLst>
                            <p:childTnLst>
                              <p:par>
                                <p:cTn id="10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2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2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2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2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2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2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2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00"/>
                            </p:stCondLst>
                            <p:childTnLst>
                              <p:par>
                                <p:cTn id="1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2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2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32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2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2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2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500"/>
                            </p:stCondLst>
                            <p:childTnLst>
                              <p:par>
                                <p:cTn id="1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2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2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2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000"/>
                            </p:stCondLst>
                            <p:childTnLst>
                              <p:par>
                                <p:cTn id="1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2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2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2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2500"/>
                            </p:stCondLst>
                            <p:childTnLst>
                              <p:par>
                                <p:cTn id="1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32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2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2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22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2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2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3500"/>
                            </p:stCondLst>
                            <p:childTnLst>
                              <p:par>
                                <p:cTn id="16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2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2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2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4000"/>
                            </p:stCondLst>
                            <p:childTnLst>
                              <p:par>
                                <p:cTn id="16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32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2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2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6" dur="1250"/>
                                        <p:tgtEl>
                                          <p:spTgt spid="32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27" grpId="0"/>
      <p:bldP spid="322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523074" y="649791"/>
            <a:ext cx="7364412" cy="14811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2. 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（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1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）这个魔方是什么形状的？</a:t>
            </a:r>
            <a:endParaRPr lang="en-US" altLang="zh-CN" sz="24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    （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2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）它的棱长是多少？</a:t>
            </a:r>
            <a:endParaRPr lang="en-US" altLang="zh-CN" sz="2400" b="1" dirty="0">
              <a:latin typeface="+mn-lt"/>
              <a:ea typeface="+mj-ea"/>
              <a:cs typeface="+mn-ea"/>
              <a:sym typeface="+mn-lt"/>
            </a:endParaRPr>
          </a:p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    （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3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）它有几个面的形状完全相同？</a:t>
            </a:r>
            <a:endParaRPr lang="zh-CN" altLang="en-US" sz="2400" b="1" dirty="0">
              <a:latin typeface="+mn-lt"/>
              <a:ea typeface="+mj-ea"/>
              <a:cs typeface="+mn-ea"/>
              <a:sym typeface="+mn-lt"/>
            </a:endParaRPr>
          </a:p>
        </p:txBody>
      </p:sp>
      <p:pic>
        <p:nvPicPr>
          <p:cNvPr id="32771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8184" y="2159080"/>
            <a:ext cx="2167581" cy="2114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840479" y="2412355"/>
            <a:ext cx="18854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）正方体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840479" y="2999730"/>
            <a:ext cx="273985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）棱长是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10 cm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840479" y="3590280"/>
            <a:ext cx="36631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6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个面形状完全相同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24128" y="73657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6847D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6847D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6847D"/>
                </a:solidFill>
                <a:latin typeface="+mn-lt"/>
                <a:ea typeface="+mj-ea"/>
              </a:rPr>
              <a:t>P21 </a:t>
            </a:r>
            <a:r>
              <a:rPr lang="zh-CN" altLang="en-US" sz="1600" dirty="0">
                <a:solidFill>
                  <a:srgbClr val="06847D"/>
                </a:solidFill>
                <a:latin typeface="+mn-lt"/>
                <a:ea typeface="+mj-ea"/>
              </a:rPr>
              <a:t>练习五 第</a:t>
            </a:r>
            <a:r>
              <a:rPr lang="en-US" altLang="zh-CN" sz="1600" dirty="0">
                <a:solidFill>
                  <a:srgbClr val="06847D"/>
                </a:solidFill>
                <a:latin typeface="+mn-lt"/>
                <a:ea typeface="+mj-ea"/>
              </a:rPr>
              <a:t>4</a:t>
            </a:r>
            <a:r>
              <a:rPr lang="zh-CN" altLang="en-US" sz="1600" dirty="0">
                <a:solidFill>
                  <a:srgbClr val="06847D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6847D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6847D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500" y="1995686"/>
            <a:ext cx="6985000" cy="942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611560" y="735693"/>
            <a:ext cx="8136830" cy="1000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正方体的 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6 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个面分别写着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A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C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D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E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F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I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。与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A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E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、</a:t>
            </a:r>
            <a:r>
              <a:rPr lang="en-US" altLang="zh-CN" sz="2400" b="1" dirty="0">
                <a:latin typeface="+mn-lt"/>
                <a:ea typeface="+mj-ea"/>
                <a:cs typeface="+mn-ea"/>
                <a:sym typeface="+mn-lt"/>
              </a:rPr>
              <a:t>I </a:t>
            </a:r>
            <a:r>
              <a:rPr lang="zh-CN" altLang="en-US" sz="2400" b="1" dirty="0">
                <a:latin typeface="+mn-lt"/>
                <a:ea typeface="+mj-ea"/>
                <a:cs typeface="+mn-ea"/>
                <a:sym typeface="+mn-lt"/>
              </a:rPr>
              <a:t>相对的面分别是哪个面？</a:t>
            </a:r>
            <a:endParaRPr lang="zh-CN" altLang="en-US" sz="2400" b="1" dirty="0">
              <a:latin typeface="+mn-lt"/>
              <a:ea typeface="+mj-ea"/>
              <a:cs typeface="+mn-ea"/>
              <a:sym typeface="+mn-lt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449752" y="3435846"/>
            <a:ext cx="42444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A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对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C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E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对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F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I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对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D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724128" y="1362716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6847D"/>
                </a:solidFill>
                <a:latin typeface="+mn-lt"/>
                <a:ea typeface="+mj-ea"/>
              </a:rPr>
              <a:t>【</a:t>
            </a:r>
            <a:r>
              <a:rPr lang="zh-CN" altLang="en-US" sz="1600" dirty="0">
                <a:solidFill>
                  <a:srgbClr val="06847D"/>
                </a:solidFill>
                <a:latin typeface="+mn-lt"/>
                <a:ea typeface="+mj-ea"/>
              </a:rPr>
              <a:t>选自教材</a:t>
            </a:r>
            <a:r>
              <a:rPr lang="en-US" altLang="zh-CN" sz="1600" dirty="0">
                <a:solidFill>
                  <a:srgbClr val="06847D"/>
                </a:solidFill>
                <a:latin typeface="+mn-lt"/>
                <a:ea typeface="+mj-ea"/>
              </a:rPr>
              <a:t>P22 </a:t>
            </a:r>
            <a:r>
              <a:rPr lang="zh-CN" altLang="en-US" sz="1600" dirty="0">
                <a:solidFill>
                  <a:srgbClr val="06847D"/>
                </a:solidFill>
                <a:latin typeface="+mn-lt"/>
                <a:ea typeface="+mj-ea"/>
              </a:rPr>
              <a:t>练习五 第</a:t>
            </a:r>
            <a:r>
              <a:rPr lang="en-US" altLang="zh-CN" sz="1600" dirty="0">
                <a:solidFill>
                  <a:srgbClr val="06847D"/>
                </a:solidFill>
                <a:latin typeface="+mn-lt"/>
                <a:ea typeface="+mj-ea"/>
              </a:rPr>
              <a:t>8</a:t>
            </a:r>
            <a:r>
              <a:rPr lang="zh-CN" altLang="en-US" sz="1600" dirty="0">
                <a:solidFill>
                  <a:srgbClr val="06847D"/>
                </a:solidFill>
                <a:latin typeface="+mn-lt"/>
                <a:ea typeface="+mj-ea"/>
              </a:rPr>
              <a:t>题</a:t>
            </a:r>
            <a:r>
              <a:rPr lang="en-US" altLang="zh-CN" sz="1600" dirty="0">
                <a:solidFill>
                  <a:srgbClr val="06847D"/>
                </a:solidFill>
                <a:latin typeface="+mn-lt"/>
                <a:ea typeface="+mj-ea"/>
              </a:rPr>
              <a:t>】</a:t>
            </a:r>
            <a:endParaRPr lang="zh-CN" altLang="en-US" sz="1600" dirty="0">
              <a:solidFill>
                <a:srgbClr val="06847D"/>
              </a:solidFill>
              <a:latin typeface="+mn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1216" y="737365"/>
            <a:ext cx="914400" cy="524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lang="en-US" altLang="zh-CN" sz="2400" b="1" dirty="0">
                <a:latin typeface="+mn-lt"/>
                <a:ea typeface="+mn-ea"/>
              </a:rPr>
              <a:t>3.</a:t>
            </a:r>
            <a:endParaRPr lang="zh-CN" altLang="en-US" sz="2400" b="1" dirty="0" err="1"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18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20" r="95789"/>
          <a:stretch>
            <a:fillRect/>
          </a:stretch>
        </p:blipFill>
        <p:spPr bwMode="auto">
          <a:xfrm flipH="1">
            <a:off x="2843213" y="104775"/>
            <a:ext cx="309562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4" name="组合 13"/>
          <p:cNvGrpSpPr/>
          <p:nvPr/>
        </p:nvGrpSpPr>
        <p:grpSpPr bwMode="auto">
          <a:xfrm>
            <a:off x="107950" y="104775"/>
            <a:ext cx="2773363" cy="701675"/>
            <a:chOff x="107504" y="104129"/>
            <a:chExt cx="2774398" cy="702321"/>
          </a:xfrm>
        </p:grpSpPr>
        <p:pic>
          <p:nvPicPr>
            <p:cNvPr id="34825" name="图片 1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643"/>
            <a:stretch>
              <a:fillRect/>
            </a:stretch>
          </p:blipFill>
          <p:spPr bwMode="auto">
            <a:xfrm flipH="1">
              <a:off x="107504" y="104129"/>
              <a:ext cx="2774398" cy="702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826" name="矩形 2"/>
            <p:cNvSpPr>
              <a:spLocks noChangeArrowheads="1"/>
            </p:cNvSpPr>
            <p:nvPr/>
          </p:nvSpPr>
          <p:spPr bwMode="auto">
            <a:xfrm>
              <a:off x="223802" y="130914"/>
              <a:ext cx="265810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五  课堂小结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424928" y="1767512"/>
          <a:ext cx="6840760" cy="227118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373557"/>
                <a:gridCol w="1083045"/>
                <a:gridCol w="4384158"/>
              </a:tblGrid>
              <a:tr h="567796">
                <a:tc rowSpan="4"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元素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特征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7796">
                <a:tc vMerge="1"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面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7796">
                <a:tc vMerge="1"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棱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67796">
                <a:tc vMerge="1"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</a:rPr>
                        <a:t>顶点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>
                        <a:solidFill>
                          <a:schemeClr val="tx1"/>
                        </a:solidFill>
                        <a:latin typeface="+mn-lt"/>
                        <a:ea typeface="+mn-ea"/>
                      </a:endParaRPr>
                    </a:p>
                  </a:txBody>
                  <a:tcPr marL="91491" marR="91491" marT="45686" marB="45686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442871" y="3350745"/>
            <a:ext cx="1393304" cy="732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altLang="en-US" sz="2000" b="1" dirty="0">
                <a:latin typeface="+mj-ea"/>
                <a:ea typeface="+mj-ea"/>
              </a:rPr>
              <a:t>正方体</a:t>
            </a:r>
            <a:endParaRPr lang="en-US" altLang="zh-CN" sz="2000" b="1" dirty="0">
              <a:latin typeface="+mj-ea"/>
              <a:ea typeface="+mj-ea"/>
            </a:endParaRPr>
          </a:p>
          <a:p>
            <a:pPr algn="ctr" eaLnBrk="1" hangingPunct="1">
              <a:lnSpc>
                <a:spcPct val="130000"/>
              </a:lnSpc>
            </a:pPr>
            <a:r>
              <a:rPr lang="en-US" altLang="zh-CN" sz="1400" dirty="0">
                <a:latin typeface="+mj-ea"/>
                <a:ea typeface="+mj-ea"/>
              </a:rPr>
              <a:t>(3D</a:t>
            </a:r>
            <a:r>
              <a:rPr lang="zh-CN" altLang="en-US" sz="1400" dirty="0">
                <a:latin typeface="+mj-ea"/>
                <a:ea typeface="+mj-ea"/>
              </a:rPr>
              <a:t>模型</a:t>
            </a:r>
            <a:r>
              <a:rPr lang="en-US" altLang="zh-CN" sz="1400" dirty="0">
                <a:latin typeface="+mj-ea"/>
                <a:ea typeface="+mj-ea"/>
              </a:rPr>
              <a:t>)</a:t>
            </a:r>
            <a:endParaRPr lang="zh-CN" altLang="en-US" sz="1400" dirty="0">
              <a:latin typeface="+mj-ea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26145" y="2424785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6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个面，都是正方形，</a:t>
            </a:r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6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个面完全相同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826145" y="2990609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12 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条棱，长度相等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26145" y="358638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00FF"/>
                </a:solidFill>
                <a:latin typeface="+mn-lt"/>
                <a:ea typeface="+mn-ea"/>
              </a:rPr>
              <a:t>8 </a:t>
            </a:r>
            <a:r>
              <a:rPr lang="zh-CN" altLang="en-US" sz="2000" b="1" dirty="0">
                <a:solidFill>
                  <a:srgbClr val="0000FF"/>
                </a:solidFill>
                <a:latin typeface="+mn-lt"/>
                <a:ea typeface="+mn-ea"/>
              </a:rPr>
              <a:t>个顶点</a:t>
            </a:r>
            <a:endParaRPr lang="zh-CN" altLang="en-US" sz="20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pic>
        <p:nvPicPr>
          <p:cNvPr id="7" name="3D 模型 6" descr="Rhombohedra 1 Blue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79" y="2083011"/>
            <a:ext cx="996502" cy="1077666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7398145" y="2293281"/>
            <a:ext cx="1496970" cy="1219646"/>
            <a:chOff x="2663788" y="2706539"/>
            <a:chExt cx="3816424" cy="1908869"/>
          </a:xfrm>
        </p:grpSpPr>
        <p:sp>
          <p:nvSpPr>
            <p:cNvPr id="8" name="椭圆 7"/>
            <p:cNvSpPr/>
            <p:nvPr/>
          </p:nvSpPr>
          <p:spPr>
            <a:xfrm>
              <a:off x="2663788" y="2706539"/>
              <a:ext cx="3816424" cy="1908869"/>
            </a:xfrm>
            <a:prstGeom prst="ellipse">
              <a:avLst/>
            </a:prstGeom>
            <a:solidFill>
              <a:srgbClr val="97E4FF"/>
            </a:solidFill>
            <a:ln w="12700">
              <a:solidFill>
                <a:srgbClr val="00B0F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3617895" y="3467732"/>
              <a:ext cx="1908212" cy="954435"/>
            </a:xfrm>
            <a:prstGeom prst="ellipse">
              <a:avLst/>
            </a:prstGeom>
            <a:solidFill>
              <a:srgbClr val="E5F8FF"/>
            </a:solidFill>
            <a:ln w="12700">
              <a:solidFill>
                <a:srgbClr val="00B0F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2400" b="1" dirty="0">
                <a:latin typeface="+mn-lt"/>
                <a:ea typeface="+mn-ea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410479" y="2767121"/>
              <a:ext cx="2323040" cy="535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1400" b="1" dirty="0">
                  <a:latin typeface="+mn-lt"/>
                  <a:ea typeface="+mn-ea"/>
                </a:rPr>
                <a:t>长方体</a:t>
              </a:r>
              <a:endParaRPr lang="zh-CN" altLang="en-US" sz="1400" b="1" dirty="0">
                <a:latin typeface="+mn-lt"/>
                <a:ea typeface="+mn-ea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410479" y="3616450"/>
              <a:ext cx="2323040" cy="5357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eaLnBrk="1" hangingPunct="1">
                <a:lnSpc>
                  <a:spcPct val="130000"/>
                </a:lnSpc>
              </a:pPr>
              <a:r>
                <a:rPr lang="zh-CN" altLang="en-US" sz="1400" b="1" dirty="0">
                  <a:latin typeface="+mn-lt"/>
                  <a:ea typeface="+mn-ea"/>
                </a:rPr>
                <a:t>正方体</a:t>
              </a:r>
              <a:endParaRPr lang="zh-CN" altLang="en-US" sz="1400" b="1" dirty="0">
                <a:latin typeface="+mn-lt"/>
                <a:ea typeface="+mn-ea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300818" y="944041"/>
            <a:ext cx="8087606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hangingPunct="1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zh-CN" altLang="en-US" sz="2400" b="1" dirty="0">
                <a:solidFill>
                  <a:srgbClr val="045450"/>
                </a:solidFill>
                <a:latin typeface="+mn-lt"/>
                <a:ea typeface="+mn-ea"/>
              </a:rPr>
              <a:t>今天这节课，大家有什么收获？</a:t>
            </a:r>
            <a:endParaRPr lang="zh-CN" altLang="en-US" sz="2400" b="1" dirty="0">
              <a:solidFill>
                <a:srgbClr val="045450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9050">
          <a:solidFill>
            <a:schemeClr val="tx1"/>
          </a:solidFill>
        </a:ln>
      </a:spPr>
      <a:bodyPr wrap="square" rtlCol="0" anchor="ctr">
        <a:spAutoFit/>
      </a:bodyPr>
      <a:lstStyle>
        <a:defPPr algn="l">
          <a:lnSpc>
            <a:spcPct val="120000"/>
          </a:lnSpc>
          <a:defRPr sz="2400" b="1" dirty="0">
            <a:latin typeface="+mn-lt"/>
            <a:ea typeface="+mn-ea"/>
          </a:defRPr>
        </a:defPPr>
      </a:lstStyle>
    </a:spDef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2400" b="1" dirty="0" err="1" smtClean="0">
            <a:latin typeface="+mn-lt"/>
            <a:ea typeface="+mn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1542</Words>
  <Application>WPS 演示</Application>
  <PresentationFormat>全屏显示(16:9)</PresentationFormat>
  <Paragraphs>452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5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楷体</vt:lpstr>
      <vt:lpstr>微软雅黑</vt:lpstr>
      <vt:lpstr>Arial Unicode MS</vt:lpstr>
      <vt:lpstr>Calibri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293</cp:revision>
  <dcterms:created xsi:type="dcterms:W3CDTF">2015-08-27T07:30:00Z</dcterms:created>
  <dcterms:modified xsi:type="dcterms:W3CDTF">2023-11-02T01:21:04Z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D401275FA2CF4313B2F2ABCE2AC12C2E</vt:lpwstr>
  </property>
</Properties>
</file>