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91" r:id="rId4"/>
    <p:sldId id="292" r:id="rId5"/>
    <p:sldId id="289" r:id="rId6"/>
    <p:sldId id="293" r:id="rId7"/>
    <p:sldId id="294" r:id="rId8"/>
    <p:sldId id="362" r:id="rId9"/>
    <p:sldId id="258" r:id="rId10"/>
    <p:sldId id="281" r:id="rId11"/>
    <p:sldId id="363" r:id="rId12"/>
    <p:sldId id="307" r:id="rId13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>
      <p:cViewPr varScale="1">
        <p:scale>
          <a:sx n="82" d="100"/>
          <a:sy n="82" d="100"/>
        </p:scale>
        <p:origin x="90" y="882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29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5"/>
          <p:cNvGrpSpPr/>
          <p:nvPr userDrawn="1"/>
        </p:nvGrpSpPr>
        <p:grpSpPr bwMode="auto">
          <a:xfrm>
            <a:off x="152400" y="123825"/>
            <a:ext cx="8839200" cy="4895850"/>
            <a:chOff x="151669" y="123478"/>
            <a:chExt cx="8840661" cy="4896544"/>
          </a:xfrm>
        </p:grpSpPr>
        <p:sp>
          <p:nvSpPr>
            <p:cNvPr id="4" name="矩形: 圆角 3"/>
            <p:cNvSpPr/>
            <p:nvPr userDrawn="1"/>
          </p:nvSpPr>
          <p:spPr>
            <a:xfrm>
              <a:off x="251699" y="215566"/>
              <a:ext cx="8640603" cy="471236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151669" y="123478"/>
              <a:ext cx="8840661" cy="489654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9"/>
          <p:cNvGrpSpPr/>
          <p:nvPr userDrawn="1"/>
        </p:nvGrpSpPr>
        <p:grpSpPr bwMode="auto">
          <a:xfrm>
            <a:off x="76200" y="4627563"/>
            <a:ext cx="8896350" cy="500062"/>
            <a:chOff x="943952" y="6058853"/>
            <a:chExt cx="12366884" cy="694936"/>
          </a:xfrm>
        </p:grpSpPr>
        <p:pic>
          <p:nvPicPr>
            <p:cNvPr id="8" name="图片 10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6533">
              <a:off x="13059236" y="6058853"/>
              <a:ext cx="251600" cy="688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1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755" y="6324360"/>
              <a:ext cx="608517" cy="38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12" descr="图片包含 物体&#10;&#10;已生成高可信度的说明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952" y="6083448"/>
              <a:ext cx="577432" cy="67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CA23141-7FE5-4BB2-9B48-51E48D5F944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练习五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P21-P22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练习五）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120" y="1261860"/>
            <a:ext cx="1003987" cy="10227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2939221"/>
            <a:ext cx="2570149" cy="137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611188" y="813213"/>
            <a:ext cx="7200900" cy="100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dirty="0">
                <a:latin typeface="+mn-lt"/>
                <a:ea typeface="+mj-ea"/>
                <a:cs typeface="+mn-ea"/>
                <a:sym typeface="+mn-lt"/>
              </a:rPr>
              <a:t>1.</a:t>
            </a:r>
            <a:r>
              <a:rPr lang="zh-CN" altLang="en-US" sz="26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600" b="1" dirty="0">
                <a:latin typeface="+mn-lt"/>
                <a:ea typeface="+mj-ea"/>
                <a:cs typeface="+mn-ea"/>
                <a:sym typeface="+mn-lt"/>
              </a:rPr>
              <a:t>1</a:t>
            </a:r>
            <a:r>
              <a:rPr lang="zh-CN" altLang="en-US" sz="2600" b="1" dirty="0">
                <a:latin typeface="+mn-lt"/>
                <a:ea typeface="+mj-ea"/>
                <a:cs typeface="+mn-ea"/>
                <a:sym typeface="+mn-lt"/>
              </a:rPr>
              <a:t>）这个纸巾盒的前面是什么形状？长和宽各是多少？和它相同的面是哪个？</a:t>
            </a:r>
            <a:endParaRPr lang="zh-CN" altLang="en-US" sz="26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1188" y="1929225"/>
            <a:ext cx="7200900" cy="100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600" b="1" dirty="0">
                <a:latin typeface="+mn-lt"/>
                <a:ea typeface="+mj-ea"/>
                <a:cs typeface="+mn-ea"/>
                <a:sym typeface="+mn-lt"/>
              </a:rPr>
              <a:t>2</a:t>
            </a:r>
            <a:r>
              <a:rPr lang="zh-CN" altLang="en-US" sz="2600" b="1" dirty="0">
                <a:latin typeface="+mn-lt"/>
                <a:ea typeface="+mj-ea"/>
                <a:cs typeface="+mn-ea"/>
                <a:sym typeface="+mn-lt"/>
              </a:rPr>
              <a:t>）这个纸巾盒的右面是什么形状？长和宽各是多少？和它相同的面是哪个？</a:t>
            </a:r>
            <a:endParaRPr lang="zh-CN" altLang="en-US" sz="26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188" y="3046825"/>
            <a:ext cx="5035550" cy="100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6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600" b="1" dirty="0">
                <a:latin typeface="+mn-lt"/>
                <a:ea typeface="+mj-ea"/>
                <a:cs typeface="+mn-ea"/>
                <a:sym typeface="+mn-lt"/>
              </a:rPr>
              <a:t>）哪几个面的长是 </a:t>
            </a:r>
            <a:r>
              <a:rPr lang="en-US" altLang="zh-CN" sz="2600" b="1" dirty="0">
                <a:latin typeface="+mn-lt"/>
                <a:ea typeface="+mj-ea"/>
                <a:cs typeface="+mn-ea"/>
                <a:sym typeface="+mn-lt"/>
              </a:rPr>
              <a:t>24 cm</a:t>
            </a:r>
            <a:r>
              <a:rPr lang="zh-CN" altLang="en-US" sz="2600" b="1" dirty="0">
                <a:latin typeface="+mn-lt"/>
                <a:ea typeface="+mj-ea"/>
                <a:cs typeface="+mn-ea"/>
                <a:sym typeface="+mn-lt"/>
              </a:rPr>
              <a:t>，宽是 </a:t>
            </a:r>
            <a:r>
              <a:rPr lang="en-US" altLang="zh-CN" sz="2600" b="1" dirty="0">
                <a:latin typeface="+mn-lt"/>
                <a:ea typeface="+mj-ea"/>
                <a:cs typeface="+mn-ea"/>
                <a:sym typeface="+mn-lt"/>
              </a:rPr>
              <a:t>12 cm</a:t>
            </a:r>
            <a:r>
              <a:rPr lang="zh-CN" altLang="en-US" sz="2600" b="1" dirty="0">
                <a:latin typeface="+mn-lt"/>
                <a:ea typeface="+mj-ea"/>
                <a:cs typeface="+mn-ea"/>
                <a:sym typeface="+mn-lt"/>
              </a:rPr>
              <a:t>？</a:t>
            </a:r>
            <a:endParaRPr lang="zh-CN" altLang="en-US" sz="26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34217" y="3775487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练习五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1"/>
          <p:cNvSpPr txBox="1">
            <a:spLocks noChangeArrowheads="1"/>
          </p:cNvSpPr>
          <p:nvPr/>
        </p:nvSpPr>
        <p:spPr bwMode="auto">
          <a:xfrm>
            <a:off x="1258888" y="1211263"/>
            <a:ext cx="6985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）长方形；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；后面；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5843" name="文本框 1"/>
          <p:cNvSpPr txBox="1">
            <a:spLocks noChangeArrowheads="1"/>
          </p:cNvSpPr>
          <p:nvPr/>
        </p:nvSpPr>
        <p:spPr bwMode="auto">
          <a:xfrm>
            <a:off x="1258888" y="1844675"/>
            <a:ext cx="698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）长方形；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；左面；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5844" name="文本框 1"/>
          <p:cNvSpPr txBox="1">
            <a:spLocks noChangeArrowheads="1"/>
          </p:cNvSpPr>
          <p:nvPr/>
        </p:nvSpPr>
        <p:spPr bwMode="auto">
          <a:xfrm>
            <a:off x="1258888" y="2479675"/>
            <a:ext cx="698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）上、下两个面。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2160" y="2939221"/>
            <a:ext cx="2570149" cy="137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701675" y="977900"/>
            <a:ext cx="7740650" cy="159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2.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一个长、宽、高分别为 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40 cm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30 cm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20 cm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的小纸箱，在所有的棱上粘上一圈胶带，至少需要多长的胶带？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604963" y="2932113"/>
            <a:ext cx="59340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20×4+30</a:t>
            </a: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4+40</a:t>
            </a: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4=360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31840" y="2139702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练习五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8175" y="915566"/>
            <a:ext cx="1624185" cy="24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775159" y="468703"/>
            <a:ext cx="5867400" cy="21154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1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）和 </a:t>
            </a:r>
            <a:r>
              <a:rPr lang="en-US" altLang="zh-CN" sz="2800" b="1" i="1" dirty="0">
                <a:latin typeface="+mn-lt"/>
                <a:ea typeface="+mj-ea"/>
                <a:cs typeface="+mn-ea"/>
                <a:sym typeface="+mn-lt"/>
              </a:rPr>
              <a:t>a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平行的棱有几条？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）和 </a:t>
            </a:r>
            <a:r>
              <a:rPr lang="en-US" altLang="zh-CN" sz="2800" b="1" i="1" dirty="0">
                <a:latin typeface="+mn-lt"/>
                <a:ea typeface="+mj-ea"/>
                <a:cs typeface="+mn-ea"/>
                <a:sym typeface="+mn-lt"/>
              </a:rPr>
              <a:t>a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相交且垂直的棱是哪几条？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）和 </a:t>
            </a:r>
            <a:r>
              <a:rPr lang="en-US" altLang="zh-CN" sz="2800" b="1" i="1" dirty="0">
                <a:latin typeface="+mn-lt"/>
                <a:ea typeface="+mj-ea"/>
                <a:cs typeface="+mn-ea"/>
                <a:sym typeface="+mn-lt"/>
              </a:rPr>
              <a:t>b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平行的棱有几条？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4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）你还能发现什么？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9543" y="465546"/>
            <a:ext cx="801688" cy="631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latin typeface="+mn-lt"/>
                <a:ea typeface="+mj-ea"/>
                <a:cs typeface="+mn-ea"/>
                <a:sym typeface="+mn-lt"/>
              </a:rPr>
              <a:t>3.</a:t>
            </a:r>
            <a:endParaRPr lang="zh-CN" altLang="en-US" sz="32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81373" y="2880240"/>
            <a:ext cx="7895083" cy="171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条；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）有上面的长和宽，下面的长和宽，共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条；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条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3114" y="2575002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练习五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0113" y="1169988"/>
            <a:ext cx="4895850" cy="26273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zh-CN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相对的棱不仅长度相等，而且互相平行；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zh-CN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相邻的棱互相垂直；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zh-CN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相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交于</a:t>
            </a:r>
            <a:r>
              <a:rPr lang="zh-CN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同一顶点的三条棱两两互相垂直。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pic>
        <p:nvPicPr>
          <p:cNvPr id="6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8175" y="915566"/>
            <a:ext cx="1624185" cy="24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39552" y="470382"/>
            <a:ext cx="7364412" cy="15940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4.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1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）这个魔方是什么形状的？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    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）它的棱长是多少？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    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）它有几个面的形状完全相同？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pic>
        <p:nvPicPr>
          <p:cNvPr id="3277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2211710"/>
            <a:ext cx="2167581" cy="211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971600" y="2526789"/>
            <a:ext cx="21675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）正方体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971600" y="3114164"/>
            <a:ext cx="31646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）棱长是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 cm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971600" y="3704714"/>
            <a:ext cx="42402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个面形状完全相同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92759" y="204529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练习五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18463" y="668962"/>
            <a:ext cx="4539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</a:rPr>
              <a:t>5.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0016" y="2963096"/>
            <a:ext cx="6072496" cy="11523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90×2+55</a:t>
            </a:r>
            <a:r>
              <a:rPr lang="en-US" altLang="zh-CN" sz="2800" b="1" dirty="0">
                <a:solidFill>
                  <a:srgbClr val="FF0000"/>
                </a:solidFill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2+22×4=378</a:t>
            </a:r>
            <a:r>
              <a:rPr lang="zh-CN" altLang="en-US" sz="2800" b="1" dirty="0">
                <a:solidFill>
                  <a:srgbClr val="FF0000"/>
                </a:solidFill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</a:rPr>
              <a:t>）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答：工人叔叔至少需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378m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的彩灯线。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1675" y="627866"/>
            <a:ext cx="7740650" cy="21110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为迎接“五一”国际劳动节，工人叔叔要在礼堂的四周装上彩灯（地面的四边不装）。已知礼堂长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90m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，宽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55m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，高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22m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，工人叔叔至少需要多长的彩灯线？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87995" y="234319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练习五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2505" y="2292122"/>
            <a:ext cx="2201268" cy="1215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8576" y="1900825"/>
            <a:ext cx="7678426" cy="281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382193" y="2644864"/>
            <a:ext cx="492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rgbClr val="FF0000"/>
                </a:solidFill>
              </a:rPr>
              <a:t>✔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592494" y="2643276"/>
            <a:ext cx="49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rgbClr val="FF0000"/>
                </a:solidFill>
              </a:rPr>
              <a:t>✔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592493" y="4251627"/>
            <a:ext cx="492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rgbClr val="FF0000"/>
                </a:solidFill>
              </a:rPr>
              <a:t>✔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7226" y="3651462"/>
            <a:ext cx="25685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2cm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4cm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2cm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3cm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4cm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3cm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，各有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个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1405" y="521280"/>
            <a:ext cx="41549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j-lt"/>
              </a:rPr>
              <a:t>6.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5649" y="521280"/>
            <a:ext cx="7751353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左边的长方体是用棱长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1cm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的小正方体拼成的。右边的图形中哪一个是这个长方体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6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个面中的一个？用“√”标出来，并注明有几个这样的面。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10586" y="149688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练习五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8929" y="1471805"/>
            <a:ext cx="5055727" cy="10769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202" y="3669880"/>
            <a:ext cx="7535596" cy="11707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7367" y="555948"/>
            <a:ext cx="4539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</a:rPr>
              <a:t>7.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5649" y="515156"/>
            <a:ext cx="7689707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下图分别是长方体或正方体一个顶点处的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条棱。（单位：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cm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5649" y="2460364"/>
            <a:ext cx="7689707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从以下图形中选择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6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个面（可重复选择），围出上面的长方体或正方体。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09707" y="2087100"/>
            <a:ext cx="11917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②③⑤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69924" y="2087100"/>
            <a:ext cx="924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⑤⑥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14656" y="2011731"/>
            <a:ext cx="924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⑥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02697" y="114514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练习五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6214" y="2237097"/>
            <a:ext cx="6985000" cy="942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755650" y="700088"/>
            <a:ext cx="6985000" cy="1081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8. *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正方体的 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6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个面分别写着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A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C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D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E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F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I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。与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A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E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I 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相对的面分别是哪个面？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843213" y="3724275"/>
            <a:ext cx="4244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对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E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对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对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60" y="176623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练习五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954</Words>
  <Application>WPS 演示</Application>
  <PresentationFormat>全屏显示(16:9)</PresentationFormat>
  <Paragraphs>96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Times New Roman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58</cp:revision>
  <dcterms:created xsi:type="dcterms:W3CDTF">2017-10-14T09:05:00Z</dcterms:created>
  <dcterms:modified xsi:type="dcterms:W3CDTF">2023-11-02T01:19:28Z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EA71E3C96F444992AD7AAE5BCC26A673</vt:lpwstr>
  </property>
</Properties>
</file>