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36" r:id="rId4"/>
    <p:sldId id="291" r:id="rId5"/>
    <p:sldId id="331" r:id="rId6"/>
    <p:sldId id="332" r:id="rId7"/>
    <p:sldId id="333" r:id="rId8"/>
    <p:sldId id="339" r:id="rId9"/>
    <p:sldId id="346" r:id="rId10"/>
    <p:sldId id="347" r:id="rId11"/>
    <p:sldId id="348" r:id="rId12"/>
    <p:sldId id="349" r:id="rId13"/>
    <p:sldId id="350" r:id="rId14"/>
    <p:sldId id="342" r:id="rId15"/>
    <p:sldId id="351" r:id="rId16"/>
    <p:sldId id="340" r:id="rId17"/>
    <p:sldId id="343" r:id="rId18"/>
    <p:sldId id="352" r:id="rId19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 varScale="1">
        <p:scale>
          <a:sx n="84" d="100"/>
          <a:sy n="84" d="100"/>
        </p:scale>
        <p:origin x="108" y="846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3090863" y="2571750"/>
            <a:ext cx="3390900" cy="638175"/>
            <a:chOff x="2867028" y="1613922"/>
            <a:chExt cx="3390807" cy="638002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867028" y="2010689"/>
              <a:ext cx="2895521" cy="241235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67248">
                  <a:moveTo>
                    <a:pt x="0" y="125909"/>
                  </a:moveTo>
                  <a:cubicBezTo>
                    <a:pt x="646289" y="151309"/>
                    <a:pt x="1245042" y="64603"/>
                    <a:pt x="1891331" y="90003"/>
                  </a:cubicBezTo>
                  <a:cubicBezTo>
                    <a:pt x="2148153" y="115403"/>
                    <a:pt x="1342197" y="175918"/>
                    <a:pt x="1303254" y="166203"/>
                  </a:cubicBezTo>
                  <a:cubicBezTo>
                    <a:pt x="1264311" y="156488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5731267" y="1613922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FE447B7-75C8-4153-9658-9B7B92B9F25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练习六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P25-P26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练习六）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892" y="1283735"/>
            <a:ext cx="961041" cy="9790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83568" y="607497"/>
            <a:ext cx="7812087" cy="1152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在展开图上找出相对的面，并用“上、下、前、后、左、右”标出，再用 </a:t>
            </a:r>
            <a:r>
              <a:rPr lang="en-US" altLang="zh-CN" sz="28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8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b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8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c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标出每条棱。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13315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7997" y="2239686"/>
            <a:ext cx="4879223" cy="2102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26"/>
          <p:cNvSpPr txBox="1">
            <a:spLocks noChangeArrowheads="1"/>
          </p:cNvSpPr>
          <p:nvPr/>
        </p:nvSpPr>
        <p:spPr bwMode="auto">
          <a:xfrm>
            <a:off x="4427289" y="2284463"/>
            <a:ext cx="492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上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文本框 30"/>
          <p:cNvSpPr txBox="1">
            <a:spLocks noChangeArrowheads="1"/>
          </p:cNvSpPr>
          <p:nvPr/>
        </p:nvSpPr>
        <p:spPr bwMode="auto">
          <a:xfrm>
            <a:off x="4427290" y="3016907"/>
            <a:ext cx="492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前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文本框 31"/>
          <p:cNvSpPr txBox="1">
            <a:spLocks noChangeArrowheads="1"/>
          </p:cNvSpPr>
          <p:nvPr/>
        </p:nvSpPr>
        <p:spPr bwMode="auto">
          <a:xfrm>
            <a:off x="5044232" y="3014976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左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5" name="文本框 32"/>
          <p:cNvSpPr txBox="1">
            <a:spLocks noChangeArrowheads="1"/>
          </p:cNvSpPr>
          <p:nvPr/>
        </p:nvSpPr>
        <p:spPr bwMode="auto">
          <a:xfrm>
            <a:off x="5730826" y="3014976"/>
            <a:ext cx="492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后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文本框 33"/>
          <p:cNvSpPr txBox="1">
            <a:spLocks noChangeArrowheads="1"/>
          </p:cNvSpPr>
          <p:nvPr/>
        </p:nvSpPr>
        <p:spPr bwMode="auto">
          <a:xfrm>
            <a:off x="6415832" y="3014976"/>
            <a:ext cx="492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右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7" name="文本框 34"/>
          <p:cNvSpPr txBox="1">
            <a:spLocks noChangeArrowheads="1"/>
          </p:cNvSpPr>
          <p:nvPr/>
        </p:nvSpPr>
        <p:spPr bwMode="auto">
          <a:xfrm>
            <a:off x="5725331" y="3805238"/>
            <a:ext cx="492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下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 bwMode="auto">
          <a:xfrm>
            <a:off x="6341219" y="3839525"/>
            <a:ext cx="3206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i="1" dirty="0">
                <a:solidFill>
                  <a:srgbClr val="0000FF"/>
                </a:solidFill>
                <a:latin typeface="+mj-lt"/>
              </a:rPr>
              <a:t>c</a:t>
            </a:r>
            <a:endParaRPr lang="zh-CN" altLang="en-US" sz="2400" b="1" i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19" name="文本框 36"/>
          <p:cNvSpPr txBox="1"/>
          <p:nvPr/>
        </p:nvSpPr>
        <p:spPr bwMode="auto">
          <a:xfrm>
            <a:off x="6191386" y="3014976"/>
            <a:ext cx="33813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i="1" dirty="0">
                <a:solidFill>
                  <a:srgbClr val="0000FF"/>
                </a:solidFill>
                <a:latin typeface="+mj-lt"/>
              </a:rPr>
              <a:t>a</a:t>
            </a:r>
            <a:endParaRPr lang="zh-CN" altLang="en-US" sz="2400" b="1" i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21" name="文本框 20"/>
          <p:cNvSpPr txBox="1"/>
          <p:nvPr/>
        </p:nvSpPr>
        <p:spPr bwMode="auto">
          <a:xfrm>
            <a:off x="5801530" y="4260882"/>
            <a:ext cx="3397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i="1" dirty="0">
                <a:solidFill>
                  <a:srgbClr val="0000FF"/>
                </a:solidFill>
                <a:latin typeface="+mj-lt"/>
              </a:rPr>
              <a:t>b</a:t>
            </a:r>
            <a:endParaRPr lang="zh-CN" altLang="en-US" sz="2400" b="1" i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83568" y="182213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P25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练习六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19872" y="728455"/>
            <a:ext cx="8301038" cy="107696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2.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将下面的展开图围成正方体后，哪两个面分别相对？</a:t>
            </a:r>
            <a:endParaRPr lang="zh-CN" altLang="en-US" sz="2800" b="1" dirty="0">
              <a:latin typeface="+mn-lt"/>
              <a:ea typeface="+mj-ea"/>
              <a:cs typeface="+mn-ea"/>
              <a:sym typeface="+mn-lt"/>
            </a:endParaRPr>
          </a:p>
        </p:txBody>
      </p:sp>
      <p:pic>
        <p:nvPicPr>
          <p:cNvPr id="32772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6365" y="1734239"/>
            <a:ext cx="2037313" cy="27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4480685" y="2007980"/>
            <a:ext cx="3384550" cy="1949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春对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______</a:t>
            </a:r>
            <a:endParaRPr lang="en-US" altLang="zh-CN" sz="28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秋对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______</a:t>
            </a:r>
            <a:endParaRPr lang="en-US" altLang="zh-CN" sz="28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暮鼓对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______</a:t>
            </a:r>
            <a:endParaRPr lang="zh-CN" altLang="en-US" sz="28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448543" y="2134703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夏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5448543" y="2728705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冬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5752272" y="3390693"/>
            <a:ext cx="9028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晨钟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13385" y="1362398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P25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练习六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0613" y="522343"/>
            <a:ext cx="6433715" cy="153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47675" y="382588"/>
            <a:ext cx="936625" cy="631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latin typeface="+mn-lt"/>
                <a:ea typeface="+mj-ea"/>
                <a:cs typeface="+mn-ea"/>
                <a:sym typeface="+mn-lt"/>
              </a:rPr>
              <a:t>3.</a:t>
            </a:r>
            <a:endParaRPr lang="zh-CN" altLang="en-US" sz="32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46573" y="2195085"/>
            <a:ext cx="6289675" cy="21154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1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）计算各长方体中前面的面积。</a:t>
            </a:r>
            <a:endParaRPr lang="en-US" altLang="zh-CN" sz="28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2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）计算各长方体中右侧面的面积。</a:t>
            </a:r>
            <a:endParaRPr lang="en-US" altLang="zh-CN" sz="28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3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）计算各长方体中上面的面积。</a:t>
            </a:r>
            <a:endParaRPr lang="en-US" altLang="zh-CN" sz="28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800" b="1" dirty="0">
                <a:latin typeface="+mn-lt"/>
                <a:ea typeface="+mj-ea"/>
                <a:cs typeface="+mn-ea"/>
                <a:sym typeface="+mn-lt"/>
              </a:rPr>
              <a:t>4</a:t>
            </a:r>
            <a:r>
              <a:rPr lang="zh-CN" altLang="en-US" sz="2800" b="1" dirty="0">
                <a:latin typeface="+mn-lt"/>
                <a:ea typeface="+mj-ea"/>
                <a:cs typeface="+mn-ea"/>
                <a:sym typeface="+mn-lt"/>
              </a:rPr>
              <a:t>）计算各长方体的表面积。</a:t>
            </a:r>
            <a:endParaRPr lang="zh-CN" altLang="en-US" sz="28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0613" y="428260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P25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练习六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3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54000" y="2195085"/>
            <a:ext cx="3168650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4×2=8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      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2×2=4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      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2.5×2=5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B05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）</a:t>
            </a:r>
            <a:endParaRPr lang="zh-CN" altLang="en-US" sz="2400" b="1" dirty="0">
              <a:solidFill>
                <a:srgbClr val="00B050"/>
              </a:solidFill>
              <a:latin typeface="+mn-lt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59907" y="2197458"/>
            <a:ext cx="3168650" cy="12017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3×2=6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      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3×2=6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      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2.5×2=5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B05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）</a:t>
            </a:r>
            <a:endParaRPr lang="zh-CN" altLang="en-US" sz="2400" b="1" dirty="0">
              <a:solidFill>
                <a:srgbClr val="00B050"/>
              </a:solidFill>
              <a:latin typeface="+mn-lt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864227" y="2195085"/>
            <a:ext cx="3170237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3×4=12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          3×2=6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      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2×2=4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B05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）</a:t>
            </a:r>
            <a:endParaRPr lang="zh-CN" altLang="en-US" sz="2400" b="1" dirty="0">
              <a:solidFill>
                <a:srgbClr val="00B050"/>
              </a:solidFill>
              <a:latin typeface="+mn-lt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47675" y="382588"/>
            <a:ext cx="936625" cy="631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latin typeface="+mn-lt"/>
                <a:ea typeface="+mj-ea"/>
                <a:cs typeface="+mn-ea"/>
                <a:sym typeface="+mn-lt"/>
              </a:rPr>
              <a:t>3.</a:t>
            </a:r>
            <a:endParaRPr lang="zh-CN" altLang="en-US" sz="3200" b="1" dirty="0">
              <a:latin typeface="+mn-lt"/>
              <a:ea typeface="+mj-ea"/>
              <a:cs typeface="+mn-ea"/>
              <a:sym typeface="+mn-lt"/>
            </a:endParaRPr>
          </a:p>
        </p:txBody>
      </p:sp>
      <p:pic>
        <p:nvPicPr>
          <p:cNvPr id="18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0613" y="522343"/>
            <a:ext cx="6433715" cy="153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/>
          <p:nvPr/>
        </p:nvSpPr>
        <p:spPr>
          <a:xfrm>
            <a:off x="447675" y="3560762"/>
            <a:ext cx="460094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8+6+12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×2=52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       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4+6+6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）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×2=32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       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5+5+4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）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×2=28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B05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）</a:t>
            </a:r>
            <a:endParaRPr lang="zh-CN" altLang="en-US" sz="2400" b="1" dirty="0">
              <a:solidFill>
                <a:srgbClr val="00B05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15143" y="627534"/>
            <a:ext cx="8113713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latin typeface="+mn-lt"/>
                <a:ea typeface="+mj-ea"/>
                <a:cs typeface="+mn-ea"/>
                <a:sym typeface="+mn-lt"/>
              </a:rPr>
              <a:t>4.</a:t>
            </a:r>
            <a:r>
              <a:rPr lang="zh-CN" altLang="en-US" sz="3200" b="1" dirty="0">
                <a:latin typeface="+mn-lt"/>
                <a:ea typeface="+mj-ea"/>
                <a:cs typeface="+mn-ea"/>
                <a:sym typeface="+mn-lt"/>
              </a:rPr>
              <a:t>做一个长 </a:t>
            </a:r>
            <a:r>
              <a:rPr lang="en-US" altLang="zh-CN" sz="3200" b="1" dirty="0">
                <a:latin typeface="+mn-lt"/>
                <a:ea typeface="+mj-ea"/>
                <a:cs typeface="+mn-ea"/>
                <a:sym typeface="+mn-lt"/>
              </a:rPr>
              <a:t>5dm</a:t>
            </a:r>
            <a:r>
              <a:rPr lang="zh-CN" altLang="en-US" sz="3200" b="1" dirty="0">
                <a:latin typeface="+mn-lt"/>
                <a:ea typeface="+mj-ea"/>
                <a:cs typeface="+mn-ea"/>
                <a:sym typeface="+mn-lt"/>
              </a:rPr>
              <a:t>，宽 </a:t>
            </a:r>
            <a:r>
              <a:rPr lang="en-US" altLang="zh-CN" sz="3200" b="1" dirty="0">
                <a:latin typeface="+mn-lt"/>
                <a:ea typeface="+mj-ea"/>
                <a:cs typeface="+mn-ea"/>
                <a:sym typeface="+mn-lt"/>
              </a:rPr>
              <a:t>4dm</a:t>
            </a:r>
            <a:r>
              <a:rPr lang="zh-CN" altLang="en-US" sz="3200" b="1" dirty="0">
                <a:latin typeface="+mn-lt"/>
                <a:ea typeface="+mj-ea"/>
                <a:cs typeface="+mn-ea"/>
                <a:sym typeface="+mn-lt"/>
              </a:rPr>
              <a:t>，高 </a:t>
            </a:r>
            <a:r>
              <a:rPr lang="en-US" altLang="zh-CN" sz="3200" b="1" dirty="0">
                <a:latin typeface="+mn-lt"/>
                <a:ea typeface="+mj-ea"/>
                <a:cs typeface="+mn-ea"/>
                <a:sym typeface="+mn-lt"/>
              </a:rPr>
              <a:t>3dm</a:t>
            </a:r>
            <a:r>
              <a:rPr lang="zh-CN" altLang="en-US" sz="3200" b="1" dirty="0">
                <a:latin typeface="+mn-lt"/>
                <a:ea typeface="+mj-ea"/>
                <a:cs typeface="+mn-ea"/>
                <a:sym typeface="+mn-lt"/>
              </a:rPr>
              <a:t>的长方体布艺收纳盒，至少需要多少平方分米的布？</a:t>
            </a:r>
            <a:endParaRPr lang="zh-CN" altLang="en-US" sz="32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5576" y="2067694"/>
            <a:ext cx="4384534" cy="18282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lnSpc>
                <a:spcPct val="13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+mj-ea"/>
              </a:rPr>
              <a:t> （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+mj-ea"/>
              </a:rPr>
              <a:t>5×4+5×3+4×3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+mj-ea"/>
              </a:rPr>
              <a:t>×2</a:t>
            </a:r>
            <a:endParaRPr lang="en-US" altLang="zh-CN" sz="30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 defTabSz="457200">
              <a:lnSpc>
                <a:spcPct val="13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+mj-ea"/>
              </a:rPr>
              <a:t>= 47×2</a:t>
            </a:r>
            <a:endParaRPr lang="en-US" altLang="zh-CN" sz="30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 defTabSz="457200">
              <a:lnSpc>
                <a:spcPct val="130000"/>
              </a:lnSpc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+mj-ea"/>
              </a:rPr>
              <a:t>= 94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+mj-ea"/>
              </a:rPr>
              <a:t>dm</a:t>
            </a:r>
            <a:r>
              <a:rPr lang="en-US" altLang="zh-CN" sz="30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30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4330" y="3971662"/>
            <a:ext cx="5783956" cy="627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lnSpc>
                <a:spcPct val="130000"/>
              </a:lnSpc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+mj-ea"/>
                <a:sym typeface="+mn-lt"/>
              </a:rPr>
              <a:t>答：至少需要 </a:t>
            </a: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+mj-ea"/>
                <a:sym typeface="+mn-lt"/>
              </a:rPr>
              <a:t>94 </a:t>
            </a:r>
            <a:r>
              <a:rPr lang="zh-CN" altLang="en-US" sz="3000" b="1" dirty="0">
                <a:solidFill>
                  <a:srgbClr val="FF0000"/>
                </a:solidFill>
                <a:latin typeface="+mn-lt"/>
                <a:ea typeface="+mj-ea"/>
                <a:sym typeface="+mn-lt"/>
              </a:rPr>
              <a:t>平方分米的布。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94693" y="1845175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P25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练习六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4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56"/>
          <p:cNvSpPr>
            <a:spLocks noChangeArrowheads="1"/>
          </p:cNvSpPr>
          <p:nvPr/>
        </p:nvSpPr>
        <p:spPr bwMode="auto">
          <a:xfrm>
            <a:off x="480020" y="659095"/>
            <a:ext cx="8268444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一个长方体的饼干盒，长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cm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，宽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cm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，高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cm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。如果围着它贴一圈商标纸（上、下面不贴），这张商标纸的面积至少有多少平方厘米？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56208" y="2813918"/>
            <a:ext cx="59404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10×12 ×2+6 ×12 ×2 = 384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800" dirty="0">
              <a:latin typeface="+mn-lt"/>
              <a:ea typeface="+mn-ea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771605" y="3364378"/>
            <a:ext cx="4722812" cy="9540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16280" indent="-716280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答：这张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商标纸的面积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至少有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384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平方厘米。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任意多边形: 形状 20"/>
          <p:cNvSpPr/>
          <p:nvPr/>
        </p:nvSpPr>
        <p:spPr>
          <a:xfrm>
            <a:off x="6252170" y="2572618"/>
            <a:ext cx="365125" cy="1754187"/>
          </a:xfrm>
          <a:custGeom>
            <a:avLst/>
            <a:gdLst>
              <a:gd name="connsiteX0" fmla="*/ 0 w 365760"/>
              <a:gd name="connsiteY0" fmla="*/ 365760 h 1754293"/>
              <a:gd name="connsiteX1" fmla="*/ 365760 w 365760"/>
              <a:gd name="connsiteY1" fmla="*/ 0 h 1754293"/>
              <a:gd name="connsiteX2" fmla="*/ 365760 w 365760"/>
              <a:gd name="connsiteY2" fmla="*/ 1381760 h 1754293"/>
              <a:gd name="connsiteX3" fmla="*/ 6773 w 365760"/>
              <a:gd name="connsiteY3" fmla="*/ 1754293 h 1754293"/>
              <a:gd name="connsiteX4" fmla="*/ 0 w 365760"/>
              <a:gd name="connsiteY4" fmla="*/ 365760 h 1754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1754293">
                <a:moveTo>
                  <a:pt x="0" y="365760"/>
                </a:moveTo>
                <a:lnTo>
                  <a:pt x="365760" y="0"/>
                </a:lnTo>
                <a:lnTo>
                  <a:pt x="365760" y="1381760"/>
                </a:lnTo>
                <a:lnTo>
                  <a:pt x="6773" y="1754293"/>
                </a:lnTo>
                <a:cubicBezTo>
                  <a:pt x="4515" y="1291449"/>
                  <a:pt x="2258" y="828604"/>
                  <a:pt x="0" y="36576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任意多边形: 形状 17"/>
          <p:cNvSpPr/>
          <p:nvPr/>
        </p:nvSpPr>
        <p:spPr>
          <a:xfrm>
            <a:off x="6634758" y="2575793"/>
            <a:ext cx="1123950" cy="1389062"/>
          </a:xfrm>
          <a:custGeom>
            <a:avLst/>
            <a:gdLst>
              <a:gd name="connsiteX0" fmla="*/ 0 w 1124373"/>
              <a:gd name="connsiteY0" fmla="*/ 0 h 1388533"/>
              <a:gd name="connsiteX1" fmla="*/ 0 w 1124373"/>
              <a:gd name="connsiteY1" fmla="*/ 1388533 h 1388533"/>
              <a:gd name="connsiteX2" fmla="*/ 1117600 w 1124373"/>
              <a:gd name="connsiteY2" fmla="*/ 1381760 h 1388533"/>
              <a:gd name="connsiteX3" fmla="*/ 1124373 w 1124373"/>
              <a:gd name="connsiteY3" fmla="*/ 0 h 1388533"/>
              <a:gd name="connsiteX4" fmla="*/ 0 w 1124373"/>
              <a:gd name="connsiteY4" fmla="*/ 0 h 138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373" h="1388533">
                <a:moveTo>
                  <a:pt x="0" y="0"/>
                </a:moveTo>
                <a:lnTo>
                  <a:pt x="0" y="1388533"/>
                </a:lnTo>
                <a:lnTo>
                  <a:pt x="1117600" y="1381760"/>
                </a:lnTo>
                <a:cubicBezTo>
                  <a:pt x="1119858" y="921173"/>
                  <a:pt x="1122115" y="460587"/>
                  <a:pt x="112437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CF4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立方体 11"/>
          <p:cNvSpPr/>
          <p:nvPr/>
        </p:nvSpPr>
        <p:spPr>
          <a:xfrm>
            <a:off x="6241058" y="2571030"/>
            <a:ext cx="1511300" cy="1768475"/>
          </a:xfrm>
          <a:prstGeom prst="cub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6625233" y="3956918"/>
            <a:ext cx="1120775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6625233" y="2575793"/>
            <a:ext cx="0" cy="138112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6261695" y="3956918"/>
            <a:ext cx="363538" cy="36671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任意多边形: 形状 18"/>
          <p:cNvSpPr/>
          <p:nvPr/>
        </p:nvSpPr>
        <p:spPr>
          <a:xfrm>
            <a:off x="6258520" y="2955205"/>
            <a:ext cx="1123950" cy="1389063"/>
          </a:xfrm>
          <a:custGeom>
            <a:avLst/>
            <a:gdLst>
              <a:gd name="connsiteX0" fmla="*/ 0 w 1124373"/>
              <a:gd name="connsiteY0" fmla="*/ 0 h 1388533"/>
              <a:gd name="connsiteX1" fmla="*/ 0 w 1124373"/>
              <a:gd name="connsiteY1" fmla="*/ 1388533 h 1388533"/>
              <a:gd name="connsiteX2" fmla="*/ 1117600 w 1124373"/>
              <a:gd name="connsiteY2" fmla="*/ 1381760 h 1388533"/>
              <a:gd name="connsiteX3" fmla="*/ 1124373 w 1124373"/>
              <a:gd name="connsiteY3" fmla="*/ 0 h 1388533"/>
              <a:gd name="connsiteX4" fmla="*/ 0 w 1124373"/>
              <a:gd name="connsiteY4" fmla="*/ 0 h 138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373" h="1388533">
                <a:moveTo>
                  <a:pt x="0" y="0"/>
                </a:moveTo>
                <a:lnTo>
                  <a:pt x="0" y="1388533"/>
                </a:lnTo>
                <a:lnTo>
                  <a:pt x="1117600" y="1381760"/>
                </a:lnTo>
                <a:cubicBezTo>
                  <a:pt x="1119858" y="921173"/>
                  <a:pt x="1122115" y="460587"/>
                  <a:pt x="112437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8CF4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任意多边形: 形状 19"/>
          <p:cNvSpPr/>
          <p:nvPr/>
        </p:nvSpPr>
        <p:spPr>
          <a:xfrm>
            <a:off x="7379295" y="2575793"/>
            <a:ext cx="366713" cy="1755775"/>
          </a:xfrm>
          <a:custGeom>
            <a:avLst/>
            <a:gdLst>
              <a:gd name="connsiteX0" fmla="*/ 0 w 365760"/>
              <a:gd name="connsiteY0" fmla="*/ 365760 h 1754293"/>
              <a:gd name="connsiteX1" fmla="*/ 365760 w 365760"/>
              <a:gd name="connsiteY1" fmla="*/ 0 h 1754293"/>
              <a:gd name="connsiteX2" fmla="*/ 365760 w 365760"/>
              <a:gd name="connsiteY2" fmla="*/ 1381760 h 1754293"/>
              <a:gd name="connsiteX3" fmla="*/ 6773 w 365760"/>
              <a:gd name="connsiteY3" fmla="*/ 1754293 h 1754293"/>
              <a:gd name="connsiteX4" fmla="*/ 0 w 365760"/>
              <a:gd name="connsiteY4" fmla="*/ 365760 h 1754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1754293">
                <a:moveTo>
                  <a:pt x="0" y="365760"/>
                </a:moveTo>
                <a:lnTo>
                  <a:pt x="365760" y="0"/>
                </a:lnTo>
                <a:lnTo>
                  <a:pt x="365760" y="1381760"/>
                </a:lnTo>
                <a:lnTo>
                  <a:pt x="6773" y="1754293"/>
                </a:lnTo>
                <a:cubicBezTo>
                  <a:pt x="4515" y="1291449"/>
                  <a:pt x="2258" y="828604"/>
                  <a:pt x="0" y="36576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373" name="矩形 21"/>
          <p:cNvSpPr>
            <a:spLocks noChangeArrowheads="1"/>
          </p:cNvSpPr>
          <p:nvPr/>
        </p:nvSpPr>
        <p:spPr bwMode="auto">
          <a:xfrm>
            <a:off x="6444258" y="4323630"/>
            <a:ext cx="768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cm</a:t>
            </a:r>
            <a:endParaRPr lang="zh-CN" altLang="en-US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74" name="矩形 22"/>
          <p:cNvSpPr>
            <a:spLocks noChangeArrowheads="1"/>
          </p:cNvSpPr>
          <p:nvPr/>
        </p:nvSpPr>
        <p:spPr bwMode="auto">
          <a:xfrm>
            <a:off x="7452320" y="4083918"/>
            <a:ext cx="652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cm</a:t>
            </a:r>
            <a:endParaRPr lang="zh-CN" altLang="en-US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75" name="矩形 23"/>
          <p:cNvSpPr>
            <a:spLocks noChangeArrowheads="1"/>
          </p:cNvSpPr>
          <p:nvPr/>
        </p:nvSpPr>
        <p:spPr bwMode="auto">
          <a:xfrm>
            <a:off x="7758708" y="3179043"/>
            <a:ext cx="768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cm</a:t>
            </a:r>
            <a:endParaRPr lang="zh-CN" altLang="en-US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0020" y="240175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P25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练习六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5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56"/>
          <p:cNvSpPr>
            <a:spLocks noChangeArrowheads="1"/>
          </p:cNvSpPr>
          <p:nvPr/>
        </p:nvSpPr>
        <p:spPr bwMode="auto">
          <a:xfrm>
            <a:off x="824327" y="724108"/>
            <a:ext cx="7632700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把一个棱长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46cm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的正方体纸箱各面都贴上红纸，作为捐款箱。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07" name="矩形 56"/>
          <p:cNvSpPr>
            <a:spLocks noChangeArrowheads="1"/>
          </p:cNvSpPr>
          <p:nvPr/>
        </p:nvSpPr>
        <p:spPr bwMode="auto">
          <a:xfrm>
            <a:off x="680931" y="1840914"/>
            <a:ext cx="4968031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）至少需要多少平方厘米的红纸？（开口处忽略不计）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08" name="矩形 56"/>
          <p:cNvSpPr>
            <a:spLocks noChangeArrowheads="1"/>
          </p:cNvSpPr>
          <p:nvPr/>
        </p:nvSpPr>
        <p:spPr bwMode="auto">
          <a:xfrm>
            <a:off x="752889" y="2957720"/>
            <a:ext cx="73453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）如果只在棱上粘贴一圈胶带纸，一卷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4.5m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长的胶带纸够用吗？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4615" y="1379627"/>
            <a:ext cx="1601132" cy="157809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36305" y="4073890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P25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练习六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6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32723" y="786780"/>
            <a:ext cx="580866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46×46×6=12696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3200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50185" y="1645617"/>
            <a:ext cx="593725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46×12=552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cm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=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5.52m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323410" y="2447305"/>
            <a:ext cx="2332038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5.52m&gt;4.5m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50185" y="3248993"/>
            <a:ext cx="7019870" cy="130381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答：（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）至少需要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12696cm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的红纸。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  <a:p>
            <a:pPr marL="990600" indent="-180975"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）不够用。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2911" y="1370980"/>
            <a:ext cx="1601132" cy="15780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56"/>
          <p:cNvSpPr>
            <a:spLocks noChangeArrowheads="1"/>
          </p:cNvSpPr>
          <p:nvPr/>
        </p:nvSpPr>
        <p:spPr bwMode="auto">
          <a:xfrm>
            <a:off x="539750" y="463307"/>
            <a:ext cx="72009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先根据给出的数据判断物体是正方体还是长方体，再计算表面积。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683568" y="1851025"/>
          <a:ext cx="7776864" cy="22161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184"/>
                <a:gridCol w="1530170"/>
                <a:gridCol w="1530170"/>
                <a:gridCol w="1530170"/>
                <a:gridCol w="1530170"/>
              </a:tblGrid>
              <a:tr h="55403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图形名称</a:t>
                      </a:r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长</a:t>
                      </a:r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宽</a:t>
                      </a:r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高</a:t>
                      </a:r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表面积</a:t>
                      </a:r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</a:tr>
              <a:tr h="554038"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15cm</a:t>
                      </a:r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15cm</a:t>
                      </a:r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10cm</a:t>
                      </a:r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</a:tr>
              <a:tr h="554038"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12m</a:t>
                      </a:r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12m</a:t>
                      </a:r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12m</a:t>
                      </a:r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</a:tr>
              <a:tr h="554038"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13dm</a:t>
                      </a:r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12dm</a:t>
                      </a:r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10dm</a:t>
                      </a:r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marL="91454" marR="91454" marT="45710" marB="45710" anchor="ctr"/>
                </a:tc>
              </a:tr>
            </a:tbl>
          </a:graphicData>
        </a:graphic>
      </p:graphicFrame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99592" y="2436813"/>
            <a:ext cx="12620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长方体</a:t>
            </a:r>
            <a:endParaRPr lang="zh-CN" altLang="en-US" sz="2800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899592" y="2959100"/>
            <a:ext cx="1262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正方体</a:t>
            </a:r>
            <a:endParaRPr lang="zh-CN" altLang="en-US" sz="2800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899592" y="3546475"/>
            <a:ext cx="1262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长方体</a:t>
            </a:r>
            <a:endParaRPr lang="zh-CN" altLang="en-US" sz="2800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905699" y="2414588"/>
            <a:ext cx="1482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1050cm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800" baseline="30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978724" y="3016250"/>
            <a:ext cx="114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864m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800" baseline="30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978724" y="3551238"/>
            <a:ext cx="1343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812dm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800" baseline="30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9750" y="4159837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练习六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7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56"/>
          <p:cNvSpPr>
            <a:spLocks noChangeArrowheads="1"/>
          </p:cNvSpPr>
          <p:nvPr/>
        </p:nvSpPr>
        <p:spPr bwMode="auto">
          <a:xfrm>
            <a:off x="461963" y="649288"/>
            <a:ext cx="82200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一个正方体玻璃鱼缸的棱长为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3dm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，制作这个鱼缸至少需要多少平方分米的玻璃？（上面没有盖。）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61963" y="2575684"/>
            <a:ext cx="386715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3×3×5=45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3200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61963" y="3294821"/>
            <a:ext cx="5076825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答：至少需要玻璃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45dm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。</a:t>
            </a:r>
            <a:endParaRPr lang="zh-CN" altLang="en-US" sz="3200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6176" y="2379894"/>
            <a:ext cx="2326380" cy="182985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772852" y="198851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练习六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8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56"/>
          <p:cNvSpPr>
            <a:spLocks noChangeArrowheads="1"/>
          </p:cNvSpPr>
          <p:nvPr/>
        </p:nvSpPr>
        <p:spPr bwMode="auto">
          <a:xfrm>
            <a:off x="423726" y="646113"/>
            <a:ext cx="813752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一个正方体礼品盒的棱长为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1.2dm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。如果包装这个礼品盒的用纸是其表面积的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1.5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倍，至少要用多少平方分米的包装纸？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589088" y="2590800"/>
            <a:ext cx="4721225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1.2×1.2×6=8.64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3200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589088" y="3311525"/>
            <a:ext cx="451485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8.64×1.5=12.96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3200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589088" y="4030663"/>
            <a:ext cx="64135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答：至少要用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12.96dm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的包装纸。</a:t>
            </a:r>
            <a:endParaRPr lang="zh-CN" altLang="en-US" sz="3200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71845" y="2015500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练习六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9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56"/>
          <p:cNvSpPr>
            <a:spLocks noChangeArrowheads="1"/>
          </p:cNvSpPr>
          <p:nvPr/>
        </p:nvSpPr>
        <p:spPr bwMode="auto">
          <a:xfrm>
            <a:off x="503237" y="749057"/>
            <a:ext cx="8137525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一个新建的游泳池长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 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，长是宽的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倍，深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 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。现在要在游泳池的四周和底面贴上瓷砖，一共需要贴多少平方米的瓷砖？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863600" y="3223006"/>
            <a:ext cx="7632700" cy="1022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50÷2 = 25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50×25+50×2.5×2+25×2.5×2 = 1625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 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j-ea"/>
              </a:rPr>
              <a:t>2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zh-CN" altLang="en-US" sz="2800" b="1" baseline="300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63600" y="4259886"/>
            <a:ext cx="745648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答：一共需要贴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1625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平方米的瓷砖。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pic>
        <p:nvPicPr>
          <p:cNvPr id="17413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040766"/>
            <a:ext cx="3529012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431289" y="240247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练习六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10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863600" y="2685948"/>
            <a:ext cx="3311525" cy="592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  <a:cs typeface="Times New Roman" panose="02020603050405020304" pitchFamily="18" charset="0"/>
              </a:rPr>
              <a:t>游泳池只有 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  <a:cs typeface="Times New Roman" panose="02020603050405020304" pitchFamily="18" charset="0"/>
              </a:rPr>
              <a:t>5 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  <a:cs typeface="Times New Roman" panose="02020603050405020304" pitchFamily="18" charset="0"/>
              </a:rPr>
              <a:t>个面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56"/>
          <p:cNvSpPr>
            <a:spLocks noChangeArrowheads="1"/>
          </p:cNvSpPr>
          <p:nvPr/>
        </p:nvSpPr>
        <p:spPr bwMode="auto">
          <a:xfrm>
            <a:off x="384175" y="544513"/>
            <a:ext cx="8375650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学校要粉刷教室。已知教室的长是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8m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，宽是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6m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，高是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3m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，门窗的面积是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11.4m</a:t>
            </a:r>
            <a:r>
              <a:rPr lang="en-US" altLang="zh-CN" sz="320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。如果每平方米需要花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元涂料费，粉刷这个教室需要多少涂料费？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71550" y="3000375"/>
            <a:ext cx="7872413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8×6+8×3×2+6×3×2-11.4=120.6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3200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971550" y="3589338"/>
            <a:ext cx="4118435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120.6×6=723.6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（元）</a:t>
            </a:r>
            <a:endParaRPr lang="zh-CN" altLang="en-US" sz="3200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971550" y="4179888"/>
            <a:ext cx="6463629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答：粉刷这个教室要花费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723.6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元。</a:t>
            </a:r>
            <a:endParaRPr lang="zh-CN" altLang="en-US" sz="3200" dirty="0">
              <a:solidFill>
                <a:srgbClr val="000000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78623" y="2518490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练习六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矩形 56"/>
          <p:cNvSpPr>
            <a:spLocks noChangeArrowheads="1"/>
          </p:cNvSpPr>
          <p:nvPr/>
        </p:nvSpPr>
        <p:spPr bwMode="auto">
          <a:xfrm>
            <a:off x="539552" y="843558"/>
            <a:ext cx="5256386" cy="262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右面这个颁奖台是由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个长方体拼成的。它的前后两面涂黄色油漆，其他露出来的面涂红色油漆。涂黄色油漆和红色油漆的面积各是多少？（单位：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0152" y="1285178"/>
            <a:ext cx="2520280" cy="159630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39552" y="3516932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练习六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57599" y="554037"/>
            <a:ext cx="3198813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涂黄油漆的面积：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71899" y="1028699"/>
            <a:ext cx="66532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40×40×2+40×65×2+40×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65-10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×2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=12800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28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57599" y="2039937"/>
            <a:ext cx="3198813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>
                <a:solidFill>
                  <a:srgbClr val="FF0000"/>
                </a:solidFill>
                <a:latin typeface="+mj-ea"/>
                <a:ea typeface="+mj-ea"/>
              </a:rPr>
              <a:t>涂红油漆的面积：</a:t>
            </a:r>
            <a:endParaRPr lang="zh-CN" altLang="en-US" sz="2400" b="1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57599" y="2510789"/>
            <a:ext cx="811885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40×40×4+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65-40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×40+40×10+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65-10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×40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=10000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7123" y="3204051"/>
            <a:ext cx="2520280" cy="1596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矩形 56"/>
          <p:cNvSpPr>
            <a:spLocks noChangeArrowheads="1"/>
          </p:cNvSpPr>
          <p:nvPr/>
        </p:nvSpPr>
        <p:spPr bwMode="auto">
          <a:xfrm>
            <a:off x="336551" y="511172"/>
            <a:ext cx="5675610" cy="23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如何把右面这个长方体木块分成两个棱长为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4cm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的正方体？两个正方体的表面积之和与原长方体的表面积相等吗？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立方体 2"/>
          <p:cNvSpPr/>
          <p:nvPr/>
        </p:nvSpPr>
        <p:spPr>
          <a:xfrm>
            <a:off x="5147989" y="2938042"/>
            <a:ext cx="1079500" cy="1079500"/>
          </a:xfrm>
          <a:prstGeom prst="cube">
            <a:avLst/>
          </a:prstGeom>
          <a:solidFill>
            <a:srgbClr val="FAD6E8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立方体 4"/>
          <p:cNvSpPr/>
          <p:nvPr/>
        </p:nvSpPr>
        <p:spPr>
          <a:xfrm>
            <a:off x="5940152" y="2938042"/>
            <a:ext cx="1079500" cy="1079500"/>
          </a:xfrm>
          <a:prstGeom prst="cube">
            <a:avLst/>
          </a:prstGeom>
          <a:solidFill>
            <a:srgbClr val="FAD6E8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060471" y="3311845"/>
            <a:ext cx="30686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表面积不相等。</a:t>
            </a:r>
            <a:endParaRPr lang="zh-CN" altLang="en-US" sz="32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7544" y="2910675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P26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练习六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13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7489" y="1003851"/>
            <a:ext cx="2220772" cy="1207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5679E-6 L 0.12257 -4.5679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5" grpId="1" animBg="1"/>
      <p:bldP spid="13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1870</Words>
  <Application>WPS 演示</Application>
  <PresentationFormat>全屏显示(16:9)</PresentationFormat>
  <Paragraphs>211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微软雅黑</vt:lpstr>
      <vt:lpstr>Arial Unicode MS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50</cp:revision>
  <dcterms:created xsi:type="dcterms:W3CDTF">2017-10-14T09:05:00Z</dcterms:created>
  <dcterms:modified xsi:type="dcterms:W3CDTF">2023-11-02T01:19:49Z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D9A47193493C483B9323F273A75EE86B</vt:lpwstr>
  </property>
  <property fmtid="{D5CDD505-2E9C-101B-9397-08002B2CF9AE}" pid="3" name="KSOProductBuildVer">
    <vt:lpwstr>2052-11.8.2.11734</vt:lpwstr>
  </property>
</Properties>
</file>