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62" r:id="rId3"/>
    <p:sldId id="363" r:id="rId5"/>
    <p:sldId id="364" r:id="rId6"/>
    <p:sldId id="365" r:id="rId7"/>
    <p:sldId id="366" r:id="rId8"/>
    <p:sldId id="367" r:id="rId9"/>
    <p:sldId id="369" r:id="rId10"/>
    <p:sldId id="370" r:id="rId11"/>
    <p:sldId id="371" r:id="rId12"/>
    <p:sldId id="372" r:id="rId13"/>
    <p:sldId id="373" r:id="rId14"/>
    <p:sldId id="374" r:id="rId15"/>
    <p:sldId id="384" r:id="rId16"/>
    <p:sldId id="376" r:id="rId17"/>
    <p:sldId id="377" r:id="rId18"/>
    <p:sldId id="378" r:id="rId19"/>
    <p:sldId id="379" r:id="rId20"/>
    <p:sldId id="380" r:id="rId21"/>
    <p:sldId id="381" r:id="rId22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672F"/>
    <a:srgbClr val="FAE5D6"/>
    <a:srgbClr val="EBB38A"/>
    <a:srgbClr val="144C75"/>
    <a:srgbClr val="E0594C"/>
    <a:srgbClr val="1FA6B3"/>
    <a:srgbClr val="000000"/>
    <a:srgbClr val="20A7B4"/>
    <a:srgbClr val="9F8061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55" autoAdjust="0"/>
    <p:restoredTop sz="96238" autoAdjust="0"/>
  </p:normalViewPr>
  <p:slideViewPr>
    <p:cSldViewPr>
      <p:cViewPr varScale="1">
        <p:scale>
          <a:sx n="135" d="100"/>
          <a:sy n="135" d="100"/>
        </p:scale>
        <p:origin x="486" y="120"/>
      </p:cViewPr>
      <p:guideLst>
        <p:guide orient="horz" pos="1632"/>
        <p:guide orient="horz" pos="441"/>
        <p:guide pos="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2946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88EEC8F-36E0-4169-8672-A0C9A7E7301E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FD346DEE-91CC-4439-AE39-D05B9FB4A05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FB688BDA-7F1B-45B6-8A55-381F0D33034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-6350"/>
            <a:ext cx="9147175" cy="514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442913" y="303213"/>
            <a:ext cx="8361362" cy="4565650"/>
          </a:xfrm>
          <a:prstGeom prst="rect">
            <a:avLst/>
          </a:prstGeom>
          <a:noFill/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dirty="0"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 userDrawn="1"/>
        </p:nvGrpSpPr>
        <p:grpSpPr bwMode="auto">
          <a:xfrm>
            <a:off x="1223963" y="941388"/>
            <a:ext cx="6748462" cy="3043237"/>
            <a:chOff x="1752600" y="1026808"/>
            <a:chExt cx="9133169" cy="4428717"/>
          </a:xfrm>
        </p:grpSpPr>
        <p:grpSp>
          <p:nvGrpSpPr>
            <p:cNvPr id="5" name="组合 4"/>
            <p:cNvGrpSpPr/>
            <p:nvPr/>
          </p:nvGrpSpPr>
          <p:grpSpPr bwMode="auto">
            <a:xfrm>
              <a:off x="1752600" y="1051560"/>
              <a:ext cx="8686800" cy="4034790"/>
              <a:chOff x="1497330" y="1223010"/>
              <a:chExt cx="9612630" cy="4434840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1497330" y="1223735"/>
                <a:ext cx="9612061" cy="4433607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>
                  <a:cs typeface="+mn-ea"/>
                  <a:sym typeface="+mn-lt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1725566" y="1429418"/>
                <a:ext cx="9224536" cy="4012084"/>
              </a:xfrm>
              <a:prstGeom prst="rect">
                <a:avLst/>
              </a:prstGeom>
              <a:solidFill>
                <a:schemeClr val="accent4"/>
              </a:solidFill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>
                  <a:cs typeface="+mn-ea"/>
                  <a:sym typeface="+mn-lt"/>
                </a:endParaRPr>
              </a:p>
            </p:txBody>
          </p:sp>
        </p:grpSp>
        <p:sp>
          <p:nvSpPr>
            <p:cNvPr id="6" name="矩形 13"/>
            <p:cNvSpPr/>
            <p:nvPr/>
          </p:nvSpPr>
          <p:spPr>
            <a:xfrm>
              <a:off x="1752600" y="5085888"/>
              <a:ext cx="9120278" cy="369637"/>
            </a:xfrm>
            <a:custGeom>
              <a:avLst/>
              <a:gdLst>
                <a:gd name="connsiteX0" fmla="*/ 0 w 8686800"/>
                <a:gd name="connsiteY0" fmla="*/ 0 h 532909"/>
                <a:gd name="connsiteX1" fmla="*/ 8686800 w 8686800"/>
                <a:gd name="connsiteY1" fmla="*/ 0 h 532909"/>
                <a:gd name="connsiteX2" fmla="*/ 8686800 w 8686800"/>
                <a:gd name="connsiteY2" fmla="*/ 532909 h 532909"/>
                <a:gd name="connsiteX3" fmla="*/ 0 w 8686800"/>
                <a:gd name="connsiteY3" fmla="*/ 532909 h 532909"/>
                <a:gd name="connsiteX4" fmla="*/ 0 w 8686800"/>
                <a:gd name="connsiteY4" fmla="*/ 0 h 532909"/>
                <a:gd name="connsiteX0-1" fmla="*/ 0 w 8686800"/>
                <a:gd name="connsiteY0-2" fmla="*/ 0 h 556355"/>
                <a:gd name="connsiteX1-3" fmla="*/ 8686800 w 8686800"/>
                <a:gd name="connsiteY1-4" fmla="*/ 0 h 556355"/>
                <a:gd name="connsiteX2-5" fmla="*/ 8686800 w 8686800"/>
                <a:gd name="connsiteY2-6" fmla="*/ 532909 h 556355"/>
                <a:gd name="connsiteX3-7" fmla="*/ 386861 w 8686800"/>
                <a:gd name="connsiteY3-8" fmla="*/ 556355 h 556355"/>
                <a:gd name="connsiteX4-9" fmla="*/ 0 w 8686800"/>
                <a:gd name="connsiteY4-10" fmla="*/ 0 h 556355"/>
                <a:gd name="connsiteX0-11" fmla="*/ 0 w 9120553"/>
                <a:gd name="connsiteY0-12" fmla="*/ 0 h 556355"/>
                <a:gd name="connsiteX1-13" fmla="*/ 8686800 w 9120553"/>
                <a:gd name="connsiteY1-14" fmla="*/ 0 h 556355"/>
                <a:gd name="connsiteX2-15" fmla="*/ 9120553 w 9120553"/>
                <a:gd name="connsiteY2-16" fmla="*/ 521186 h 556355"/>
                <a:gd name="connsiteX3-17" fmla="*/ 386861 w 9120553"/>
                <a:gd name="connsiteY3-18" fmla="*/ 556355 h 556355"/>
                <a:gd name="connsiteX4-19" fmla="*/ 0 w 9120553"/>
                <a:gd name="connsiteY4-20" fmla="*/ 0 h 5563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120553" h="556355">
                  <a:moveTo>
                    <a:pt x="0" y="0"/>
                  </a:moveTo>
                  <a:lnTo>
                    <a:pt x="8686800" y="0"/>
                  </a:lnTo>
                  <a:lnTo>
                    <a:pt x="9120553" y="521186"/>
                  </a:lnTo>
                  <a:lnTo>
                    <a:pt x="386861" y="5563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4269"/>
            </a:solidFill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7" name="矩形 13"/>
            <p:cNvSpPr/>
            <p:nvPr/>
          </p:nvSpPr>
          <p:spPr>
            <a:xfrm rot="16200000" flipH="1">
              <a:off x="8472308" y="2991238"/>
              <a:ext cx="4377892" cy="449031"/>
            </a:xfrm>
            <a:custGeom>
              <a:avLst/>
              <a:gdLst>
                <a:gd name="connsiteX0" fmla="*/ 0 w 8686800"/>
                <a:gd name="connsiteY0" fmla="*/ 0 h 532909"/>
                <a:gd name="connsiteX1" fmla="*/ 8686800 w 8686800"/>
                <a:gd name="connsiteY1" fmla="*/ 0 h 532909"/>
                <a:gd name="connsiteX2" fmla="*/ 8686800 w 8686800"/>
                <a:gd name="connsiteY2" fmla="*/ 532909 h 532909"/>
                <a:gd name="connsiteX3" fmla="*/ 0 w 8686800"/>
                <a:gd name="connsiteY3" fmla="*/ 532909 h 532909"/>
                <a:gd name="connsiteX4" fmla="*/ 0 w 8686800"/>
                <a:gd name="connsiteY4" fmla="*/ 0 h 532909"/>
                <a:gd name="connsiteX0-1" fmla="*/ 0 w 8686800"/>
                <a:gd name="connsiteY0-2" fmla="*/ 0 h 556355"/>
                <a:gd name="connsiteX1-3" fmla="*/ 8686800 w 8686800"/>
                <a:gd name="connsiteY1-4" fmla="*/ 0 h 556355"/>
                <a:gd name="connsiteX2-5" fmla="*/ 8686800 w 8686800"/>
                <a:gd name="connsiteY2-6" fmla="*/ 532909 h 556355"/>
                <a:gd name="connsiteX3-7" fmla="*/ 386861 w 8686800"/>
                <a:gd name="connsiteY3-8" fmla="*/ 556355 h 556355"/>
                <a:gd name="connsiteX4-9" fmla="*/ 0 w 8686800"/>
                <a:gd name="connsiteY4-10" fmla="*/ 0 h 556355"/>
                <a:gd name="connsiteX0-11" fmla="*/ 0 w 9120553"/>
                <a:gd name="connsiteY0-12" fmla="*/ 0 h 556355"/>
                <a:gd name="connsiteX1-13" fmla="*/ 8686800 w 9120553"/>
                <a:gd name="connsiteY1-14" fmla="*/ 0 h 556355"/>
                <a:gd name="connsiteX2-15" fmla="*/ 9120553 w 9120553"/>
                <a:gd name="connsiteY2-16" fmla="*/ 521186 h 556355"/>
                <a:gd name="connsiteX3-17" fmla="*/ 386861 w 9120553"/>
                <a:gd name="connsiteY3-18" fmla="*/ 556355 h 556355"/>
                <a:gd name="connsiteX4-19" fmla="*/ 0 w 9120553"/>
                <a:gd name="connsiteY4-20" fmla="*/ 0 h 556355"/>
                <a:gd name="connsiteX0-21" fmla="*/ 0 w 9776896"/>
                <a:gd name="connsiteY0-22" fmla="*/ 0 h 556355"/>
                <a:gd name="connsiteX1-23" fmla="*/ 8686800 w 9776896"/>
                <a:gd name="connsiteY1-24" fmla="*/ 0 h 556355"/>
                <a:gd name="connsiteX2-25" fmla="*/ 9776895 w 9776896"/>
                <a:gd name="connsiteY2-26" fmla="*/ 474294 h 556355"/>
                <a:gd name="connsiteX3-27" fmla="*/ 386861 w 9776896"/>
                <a:gd name="connsiteY3-28" fmla="*/ 556355 h 556355"/>
                <a:gd name="connsiteX4-29" fmla="*/ 0 w 9776896"/>
                <a:gd name="connsiteY4-30" fmla="*/ 0 h 556355"/>
                <a:gd name="connsiteX0-31" fmla="*/ 0 w 9877870"/>
                <a:gd name="connsiteY0-32" fmla="*/ 0 h 556355"/>
                <a:gd name="connsiteX1-33" fmla="*/ 8686800 w 9877870"/>
                <a:gd name="connsiteY1-34" fmla="*/ 0 h 556355"/>
                <a:gd name="connsiteX2-35" fmla="*/ 9877870 w 9877870"/>
                <a:gd name="connsiteY2-36" fmla="*/ 450848 h 556355"/>
                <a:gd name="connsiteX3-37" fmla="*/ 386861 w 9877870"/>
                <a:gd name="connsiteY3-38" fmla="*/ 556355 h 556355"/>
                <a:gd name="connsiteX4-39" fmla="*/ 0 w 9877870"/>
                <a:gd name="connsiteY4-40" fmla="*/ 0 h 556355"/>
                <a:gd name="connsiteX0-41" fmla="*/ 0 w 9877870"/>
                <a:gd name="connsiteY0-42" fmla="*/ 0 h 497740"/>
                <a:gd name="connsiteX1-43" fmla="*/ 8686800 w 9877870"/>
                <a:gd name="connsiteY1-44" fmla="*/ 0 h 497740"/>
                <a:gd name="connsiteX2-45" fmla="*/ 9877870 w 9877870"/>
                <a:gd name="connsiteY2-46" fmla="*/ 450848 h 497740"/>
                <a:gd name="connsiteX3-47" fmla="*/ 740273 w 9877870"/>
                <a:gd name="connsiteY3-48" fmla="*/ 497740 h 497740"/>
                <a:gd name="connsiteX4-49" fmla="*/ 0 w 9877870"/>
                <a:gd name="connsiteY4-50" fmla="*/ 0 h 497740"/>
                <a:gd name="connsiteX0-51" fmla="*/ 0 w 9638041"/>
                <a:gd name="connsiteY0-52" fmla="*/ 0 h 512054"/>
                <a:gd name="connsiteX1-53" fmla="*/ 8686800 w 9638041"/>
                <a:gd name="connsiteY1-54" fmla="*/ 0 h 512054"/>
                <a:gd name="connsiteX2-55" fmla="*/ 9638041 w 9638041"/>
                <a:gd name="connsiteY2-56" fmla="*/ 512054 h 512054"/>
                <a:gd name="connsiteX3-57" fmla="*/ 740273 w 9638041"/>
                <a:gd name="connsiteY3-58" fmla="*/ 497740 h 512054"/>
                <a:gd name="connsiteX4-59" fmla="*/ 0 w 9638041"/>
                <a:gd name="connsiteY4-60" fmla="*/ 0 h 512054"/>
                <a:gd name="connsiteX0-61" fmla="*/ 0 w 9638041"/>
                <a:gd name="connsiteY0-62" fmla="*/ 0 h 543645"/>
                <a:gd name="connsiteX1-63" fmla="*/ 8686800 w 9638041"/>
                <a:gd name="connsiteY1-64" fmla="*/ 0 h 543645"/>
                <a:gd name="connsiteX2-65" fmla="*/ 9638041 w 9638041"/>
                <a:gd name="connsiteY2-66" fmla="*/ 512054 h 543645"/>
                <a:gd name="connsiteX3-67" fmla="*/ 740273 w 9638041"/>
                <a:gd name="connsiteY3-68" fmla="*/ 543645 h 543645"/>
                <a:gd name="connsiteX4-69" fmla="*/ 0 w 9638041"/>
                <a:gd name="connsiteY4-70" fmla="*/ 0 h 543645"/>
                <a:gd name="connsiteX0-71" fmla="*/ 0 w 9638041"/>
                <a:gd name="connsiteY0-72" fmla="*/ 0 h 543645"/>
                <a:gd name="connsiteX1-73" fmla="*/ 8985871 w 9638041"/>
                <a:gd name="connsiteY1-74" fmla="*/ 30605 h 543645"/>
                <a:gd name="connsiteX2-75" fmla="*/ 9638041 w 9638041"/>
                <a:gd name="connsiteY2-76" fmla="*/ 512054 h 543645"/>
                <a:gd name="connsiteX3-77" fmla="*/ 740273 w 9638041"/>
                <a:gd name="connsiteY3-78" fmla="*/ 543645 h 543645"/>
                <a:gd name="connsiteX4-79" fmla="*/ 0 w 9638041"/>
                <a:gd name="connsiteY4-80" fmla="*/ 0 h 543645"/>
                <a:gd name="connsiteX0-81" fmla="*/ 0 w 9719611"/>
                <a:gd name="connsiteY0-82" fmla="*/ 0 h 543645"/>
                <a:gd name="connsiteX1-83" fmla="*/ 8985871 w 9719611"/>
                <a:gd name="connsiteY1-84" fmla="*/ 30605 h 543645"/>
                <a:gd name="connsiteX2-85" fmla="*/ 9719610 w 9719611"/>
                <a:gd name="connsiteY2-86" fmla="*/ 512055 h 543645"/>
                <a:gd name="connsiteX3-87" fmla="*/ 740273 w 9719611"/>
                <a:gd name="connsiteY3-88" fmla="*/ 543645 h 543645"/>
                <a:gd name="connsiteX4-89" fmla="*/ 0 w 9719611"/>
                <a:gd name="connsiteY4-90" fmla="*/ 0 h 54364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719611" h="543645">
                  <a:moveTo>
                    <a:pt x="0" y="0"/>
                  </a:moveTo>
                  <a:lnTo>
                    <a:pt x="8985871" y="30605"/>
                  </a:lnTo>
                  <a:lnTo>
                    <a:pt x="9719610" y="512055"/>
                  </a:lnTo>
                  <a:lnTo>
                    <a:pt x="740273" y="5436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2365F"/>
            </a:solidFill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 userDrawn="1"/>
        </p:nvGrpSpPr>
        <p:grpSpPr bwMode="auto">
          <a:xfrm flipH="1">
            <a:off x="7640638" y="-3175"/>
            <a:ext cx="1485900" cy="809625"/>
            <a:chOff x="6375050" y="903772"/>
            <a:chExt cx="3086815" cy="982178"/>
          </a:xfrm>
        </p:grpSpPr>
        <p:sp>
          <p:nvSpPr>
            <p:cNvPr id="11" name="矩形 10"/>
            <p:cNvSpPr/>
            <p:nvPr/>
          </p:nvSpPr>
          <p:spPr>
            <a:xfrm>
              <a:off x="6457498" y="1052062"/>
              <a:ext cx="3004367" cy="83388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375050" y="903772"/>
              <a:ext cx="2813092" cy="833889"/>
            </a:xfrm>
            <a:prstGeom prst="rect">
              <a:avLst/>
            </a:prstGeom>
            <a:solidFill>
              <a:srgbClr val="4719C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dirty="0">
                <a:cs typeface="+mn-ea"/>
                <a:sym typeface="+mn-lt"/>
              </a:endParaRPr>
            </a:p>
          </p:txBody>
        </p:sp>
      </p:grpSp>
      <p:sp>
        <p:nvSpPr>
          <p:cNvPr id="13" name="矩形 12"/>
          <p:cNvSpPr/>
          <p:nvPr userDrawn="1"/>
        </p:nvSpPr>
        <p:spPr>
          <a:xfrm>
            <a:off x="2711450" y="3738563"/>
            <a:ext cx="239713" cy="31908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 userDrawn="1"/>
        </p:nvSpPr>
        <p:spPr>
          <a:xfrm>
            <a:off x="6280150" y="3724275"/>
            <a:ext cx="239713" cy="3175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 userDrawn="1"/>
        </p:nvGrpSpPr>
        <p:grpSpPr bwMode="auto">
          <a:xfrm>
            <a:off x="2320925" y="4049713"/>
            <a:ext cx="4710113" cy="501650"/>
            <a:chOff x="3211829" y="5401126"/>
            <a:chExt cx="6277183" cy="668204"/>
          </a:xfrm>
        </p:grpSpPr>
        <p:sp>
          <p:nvSpPr>
            <p:cNvPr id="16" name="矩形 15"/>
            <p:cNvSpPr/>
            <p:nvPr/>
          </p:nvSpPr>
          <p:spPr>
            <a:xfrm>
              <a:off x="3211829" y="5401126"/>
              <a:ext cx="6277183" cy="66820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b="1" dirty="0">
                  <a:cs typeface="+mn-ea"/>
                  <a:sym typeface="+mn-lt"/>
                </a:rPr>
                <a:t>          </a:t>
              </a:r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307035" y="5519542"/>
              <a:ext cx="6065615" cy="482122"/>
            </a:xfrm>
            <a:prstGeom prst="rect">
              <a:avLst/>
            </a:prstGeom>
            <a:noFill/>
            <a:ln w="19050">
              <a:solidFill>
                <a:srgbClr val="CA42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b="1" dirty="0">
                  <a:cs typeface="+mn-ea"/>
                  <a:sym typeface="+mn-lt"/>
                </a:rPr>
                <a:t> </a:t>
              </a:r>
              <a:endParaRPr lang="zh-CN" altLang="en-US" b="1" dirty="0">
                <a:cs typeface="+mn-ea"/>
                <a:sym typeface="+mn-lt"/>
              </a:endParaRPr>
            </a:p>
          </p:txBody>
        </p:sp>
      </p:grpSp>
      <p:pic>
        <p:nvPicPr>
          <p:cNvPr id="18" name="图片 17" descr="游戏机里面的人物&#10;&#10;中度可信度描述已自动生成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1"/>
          <a:stretch>
            <a:fillRect/>
          </a:stretch>
        </p:blipFill>
        <p:spPr bwMode="auto">
          <a:xfrm>
            <a:off x="-11113" y="25400"/>
            <a:ext cx="1670051" cy="511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 descr="游戏机里面的人物&#10;&#10;中度可信度描述已自动生成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69" t="-4543" r="-30254" b="53979"/>
          <a:stretch>
            <a:fillRect/>
          </a:stretch>
        </p:blipFill>
        <p:spPr bwMode="auto">
          <a:xfrm>
            <a:off x="122238" y="-101600"/>
            <a:ext cx="2405062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副标题 6"/>
          <p:cNvSpPr txBox="1">
            <a:spLocks noChangeArrowheads="1"/>
          </p:cNvSpPr>
          <p:nvPr userDrawn="1"/>
        </p:nvSpPr>
        <p:spPr bwMode="auto">
          <a:xfrm>
            <a:off x="3492500" y="4103688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2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5145088"/>
            <a:chOff x="-10758" y="2686"/>
            <a:chExt cx="12202757" cy="6855314"/>
          </a:xfrm>
        </p:grpSpPr>
        <p:pic>
          <p:nvPicPr>
            <p:cNvPr id="3" name="图片 2" descr="背景图案&#10;&#10;描述已自动生成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662964" y="-2671036"/>
              <a:ext cx="6855314" cy="12202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矩形 3"/>
            <p:cNvSpPr/>
            <p:nvPr userDrawn="1"/>
          </p:nvSpPr>
          <p:spPr>
            <a:xfrm>
              <a:off x="419305" y="410917"/>
              <a:ext cx="11319328" cy="608115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cs typeface="+mn-ea"/>
                <a:sym typeface="+mn-lt"/>
              </a:endParaRPr>
            </a:p>
          </p:txBody>
        </p:sp>
      </p:grp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9ADF8C8-FD4B-4526-8F41-CF600A803D4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.xml"/><Relationship Id="rId8" Type="http://schemas.microsoft.com/office/2007/relationships/hdphoto" Target="../media/image15.wdp"/><Relationship Id="rId7" Type="http://schemas.openxmlformats.org/officeDocument/2006/relationships/image" Target="../media/image14.png"/><Relationship Id="rId6" Type="http://schemas.microsoft.com/office/2007/relationships/hdphoto" Target="../media/image13.wdp"/><Relationship Id="rId5" Type="http://schemas.openxmlformats.org/officeDocument/2006/relationships/image" Target="../media/image12.png"/><Relationship Id="rId4" Type="http://schemas.microsoft.com/office/2007/relationships/hdphoto" Target="../media/image11.wdp"/><Relationship Id="rId3" Type="http://schemas.openxmlformats.org/officeDocument/2006/relationships/image" Target="../media/image10.png"/><Relationship Id="rId2" Type="http://schemas.microsoft.com/office/2007/relationships/hdphoto" Target="../media/image9.wdp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6.emf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microsoft.com/office/2007/relationships/hdphoto" Target="../media/image24.wdp"/><Relationship Id="rId7" Type="http://schemas.openxmlformats.org/officeDocument/2006/relationships/image" Target="../media/image23.png"/><Relationship Id="rId6" Type="http://schemas.microsoft.com/office/2007/relationships/hdphoto" Target="../media/image22.wdp"/><Relationship Id="rId5" Type="http://schemas.openxmlformats.org/officeDocument/2006/relationships/image" Target="../media/image21.png"/><Relationship Id="rId4" Type="http://schemas.microsoft.com/office/2007/relationships/hdphoto" Target="../media/image20.wdp"/><Relationship Id="rId3" Type="http://schemas.openxmlformats.org/officeDocument/2006/relationships/image" Target="../media/image19.png"/><Relationship Id="rId2" Type="http://schemas.microsoft.com/office/2007/relationships/hdphoto" Target="../media/image18.wdp"/><Relationship Id="rId1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1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emf"/><Relationship Id="rId1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emf"/><Relationship Id="rId1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76200" y="5014913"/>
            <a:ext cx="615950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600">
                <a:solidFill>
                  <a:srgbClr val="E72D8B"/>
                </a:solidFill>
              </a:rPr>
              <a:t>状元成才路</a:t>
            </a:r>
            <a:endParaRPr lang="zh-CN" altLang="en-US" sz="1100">
              <a:solidFill>
                <a:srgbClr val="E72D8B"/>
              </a:solidFill>
            </a:endParaRPr>
          </a:p>
        </p:txBody>
      </p:sp>
      <p:pic>
        <p:nvPicPr>
          <p:cNvPr id="8195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975225"/>
            <a:ext cx="620713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1476375" y="2224989"/>
            <a:ext cx="6191250" cy="69352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sym typeface="+mn-lt"/>
              </a:rPr>
              <a:t>练习课</a:t>
            </a:r>
            <a:endParaRPr lang="zh-CN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j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92275" y="1203325"/>
            <a:ext cx="5759450" cy="5413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2.长方体和正方体的表面积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026863"/>
            <a:ext cx="940386" cy="9579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80529" y="1196420"/>
            <a:ext cx="8913167" cy="5208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）下列哪些图形是长方体的展开图？在括号里画“√”。</a:t>
            </a:r>
            <a:endParaRPr lang="zh-CN" altLang="en-US" sz="2400" b="1" dirty="0"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10243" name="图片 9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93" y="2133267"/>
            <a:ext cx="1897063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418" y="2039604"/>
            <a:ext cx="2020888" cy="153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图片 11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006" y="2012617"/>
            <a:ext cx="1836737" cy="158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图片 12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468" y="2045954"/>
            <a:ext cx="1392238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文本框 14"/>
          <p:cNvSpPr txBox="1">
            <a:spLocks noChangeArrowheads="1"/>
          </p:cNvSpPr>
          <p:nvPr/>
        </p:nvSpPr>
        <p:spPr bwMode="auto">
          <a:xfrm>
            <a:off x="746018" y="3669967"/>
            <a:ext cx="14493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   ）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248" name="文本框 14"/>
          <p:cNvSpPr txBox="1">
            <a:spLocks noChangeArrowheads="1"/>
          </p:cNvSpPr>
          <p:nvPr/>
        </p:nvSpPr>
        <p:spPr bwMode="auto">
          <a:xfrm>
            <a:off x="2833581" y="3669967"/>
            <a:ext cx="14493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   ）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249" name="文本框 14"/>
          <p:cNvSpPr txBox="1">
            <a:spLocks noChangeArrowheads="1"/>
          </p:cNvSpPr>
          <p:nvPr/>
        </p:nvSpPr>
        <p:spPr bwMode="auto">
          <a:xfrm>
            <a:off x="4949718" y="3669967"/>
            <a:ext cx="14493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   ）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250" name="文本框 14"/>
          <p:cNvSpPr txBox="1">
            <a:spLocks noChangeArrowheads="1"/>
          </p:cNvSpPr>
          <p:nvPr/>
        </p:nvSpPr>
        <p:spPr bwMode="auto">
          <a:xfrm>
            <a:off x="7027756" y="3669967"/>
            <a:ext cx="14493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   ）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TextBox 18"/>
          <p:cNvSpPr txBox="1">
            <a:spLocks noChangeArrowheads="1"/>
          </p:cNvSpPr>
          <p:nvPr/>
        </p:nvSpPr>
        <p:spPr bwMode="auto">
          <a:xfrm>
            <a:off x="1098443" y="3600117"/>
            <a:ext cx="59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" name="TextBox 16"/>
          <p:cNvSpPr txBox="1">
            <a:spLocks noChangeArrowheads="1"/>
          </p:cNvSpPr>
          <p:nvPr/>
        </p:nvSpPr>
        <p:spPr bwMode="auto">
          <a:xfrm>
            <a:off x="3239981" y="3677904"/>
            <a:ext cx="546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TextBox 16"/>
          <p:cNvSpPr txBox="1">
            <a:spLocks noChangeArrowheads="1"/>
          </p:cNvSpPr>
          <p:nvPr/>
        </p:nvSpPr>
        <p:spPr bwMode="auto">
          <a:xfrm>
            <a:off x="5346593" y="3669967"/>
            <a:ext cx="54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254" name="文本框 16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-76200" y="5014913"/>
            <a:ext cx="615950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600">
                <a:solidFill>
                  <a:srgbClr val="E72D8B"/>
                </a:solidFill>
              </a:rPr>
              <a:t>状元成才路</a:t>
            </a:r>
            <a:endParaRPr lang="zh-CN" altLang="en-US" sz="1100">
              <a:solidFill>
                <a:srgbClr val="E72D8B"/>
              </a:solidFill>
            </a:endParaRPr>
          </a:p>
        </p:txBody>
      </p:sp>
      <p:grpSp>
        <p:nvGrpSpPr>
          <p:cNvPr id="10256" name="组合 16"/>
          <p:cNvGrpSpPr/>
          <p:nvPr/>
        </p:nvGrpSpPr>
        <p:grpSpPr bwMode="auto">
          <a:xfrm>
            <a:off x="1960" y="34857"/>
            <a:ext cx="6504647" cy="688125"/>
            <a:chOff x="395288" y="45300"/>
            <a:chExt cx="6504869" cy="688124"/>
          </a:xfrm>
        </p:grpSpPr>
        <p:pic>
          <p:nvPicPr>
            <p:cNvPr id="10257" name="图片 17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288" y="61913"/>
              <a:ext cx="6504869" cy="671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8" name="矩形 3"/>
            <p:cNvSpPr>
              <a:spLocks noChangeArrowheads="1"/>
            </p:cNvSpPr>
            <p:nvPr/>
          </p:nvSpPr>
          <p:spPr bwMode="auto">
            <a:xfrm>
              <a:off x="470729" y="45300"/>
              <a:ext cx="635398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3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一、长方体和正方体的展开图练习</a:t>
              </a:r>
              <a:endPara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04636" y="741915"/>
            <a:ext cx="548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CC6600"/>
                </a:solidFill>
                <a:latin typeface="+mj-ea"/>
                <a:ea typeface="+mj-ea"/>
              </a:rPr>
              <a:t>1.</a:t>
            </a:r>
            <a:r>
              <a:rPr lang="zh-CN" altLang="en-US" sz="1600" b="1" dirty="0">
                <a:solidFill>
                  <a:srgbClr val="CC6600"/>
                </a:solidFill>
                <a:latin typeface="+mj-ea"/>
                <a:ea typeface="+mj-ea"/>
              </a:rPr>
              <a:t>辨析长方体的展开图。</a:t>
            </a:r>
            <a:endParaRPr lang="zh-CN" altLang="en-US" sz="1600" b="1" dirty="0">
              <a:solidFill>
                <a:srgbClr val="CC66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3"/>
          <p:cNvSpPr txBox="1">
            <a:spLocks noChangeArrowheads="1"/>
          </p:cNvSpPr>
          <p:nvPr/>
        </p:nvSpPr>
        <p:spPr bwMode="auto">
          <a:xfrm>
            <a:off x="600770" y="685154"/>
            <a:ext cx="67088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）下面的平面图能否折叠成长方体？</a:t>
            </a:r>
            <a:endParaRPr lang="zh-CN" altLang="en-US" sz="2400" b="1" dirty="0"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11267" name="组合 15"/>
          <p:cNvGrpSpPr/>
          <p:nvPr/>
        </p:nvGrpSpPr>
        <p:grpSpPr bwMode="auto">
          <a:xfrm>
            <a:off x="1123156" y="1808162"/>
            <a:ext cx="3776663" cy="1565275"/>
            <a:chOff x="692149" y="1814513"/>
            <a:chExt cx="3776663" cy="1565275"/>
          </a:xfrm>
          <a:solidFill>
            <a:srgbClr val="FFEC00"/>
          </a:solidFill>
        </p:grpSpPr>
        <p:sp>
          <p:nvSpPr>
            <p:cNvPr id="3" name="矩形 2"/>
            <p:cNvSpPr/>
            <p:nvPr/>
          </p:nvSpPr>
          <p:spPr>
            <a:xfrm>
              <a:off x="1122362" y="2219325"/>
              <a:ext cx="1457325" cy="75565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122362" y="1814513"/>
              <a:ext cx="1457325" cy="40481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122362" y="2974975"/>
              <a:ext cx="1457325" cy="404813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579687" y="2219325"/>
              <a:ext cx="431800" cy="75565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92149" y="2219325"/>
              <a:ext cx="430213" cy="75565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011487" y="2219325"/>
              <a:ext cx="1457325" cy="75565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11268" name="组合 14"/>
          <p:cNvGrpSpPr/>
          <p:nvPr/>
        </p:nvGrpSpPr>
        <p:grpSpPr bwMode="auto">
          <a:xfrm>
            <a:off x="5724525" y="1793874"/>
            <a:ext cx="2384425" cy="1579563"/>
            <a:chOff x="5372390" y="1935163"/>
            <a:chExt cx="2384944" cy="1579562"/>
          </a:xfrm>
          <a:solidFill>
            <a:srgbClr val="FFEC00"/>
          </a:solidFill>
        </p:grpSpPr>
        <p:sp>
          <p:nvSpPr>
            <p:cNvPr id="9" name="矩形 8"/>
            <p:cNvSpPr/>
            <p:nvPr/>
          </p:nvSpPr>
          <p:spPr>
            <a:xfrm rot="5400000">
              <a:off x="5606722" y="2332746"/>
              <a:ext cx="1131886" cy="78439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 rot="5400000">
              <a:off x="6391910" y="2333540"/>
              <a:ext cx="1131886" cy="782808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777291" y="1935163"/>
              <a:ext cx="787571" cy="223838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780467" y="3290887"/>
              <a:ext cx="787571" cy="223838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372390" y="2165351"/>
              <a:ext cx="408077" cy="1133474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347670" y="2159001"/>
              <a:ext cx="409664" cy="1133474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360786" y="3714750"/>
            <a:ext cx="98707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TextBox 16"/>
          <p:cNvSpPr txBox="1">
            <a:spLocks noChangeArrowheads="1"/>
          </p:cNvSpPr>
          <p:nvPr/>
        </p:nvSpPr>
        <p:spPr bwMode="auto">
          <a:xfrm>
            <a:off x="6523038" y="3684698"/>
            <a:ext cx="988366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683568" y="743247"/>
            <a:ext cx="559800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）下面哪些图形是正方体的展开图？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12291" name="图片 8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276350"/>
            <a:ext cx="1073150" cy="266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图片 16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1425" y="2211388"/>
            <a:ext cx="1603375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图片 2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963" y="2427288"/>
            <a:ext cx="1933575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图片 32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88" y="2482850"/>
            <a:ext cx="1457325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文本框 14"/>
          <p:cNvSpPr txBox="1">
            <a:spLocks noChangeArrowheads="1"/>
          </p:cNvSpPr>
          <p:nvPr/>
        </p:nvSpPr>
        <p:spPr bwMode="auto">
          <a:xfrm>
            <a:off x="611188" y="4003675"/>
            <a:ext cx="14493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   ）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296" name="文本框 14"/>
          <p:cNvSpPr txBox="1">
            <a:spLocks noChangeArrowheads="1"/>
          </p:cNvSpPr>
          <p:nvPr/>
        </p:nvSpPr>
        <p:spPr bwMode="auto">
          <a:xfrm>
            <a:off x="2660650" y="4003675"/>
            <a:ext cx="14493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   ）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297" name="文本框 14"/>
          <p:cNvSpPr txBox="1">
            <a:spLocks noChangeArrowheads="1"/>
          </p:cNvSpPr>
          <p:nvPr/>
        </p:nvSpPr>
        <p:spPr bwMode="auto">
          <a:xfrm>
            <a:off x="5200650" y="4003675"/>
            <a:ext cx="14493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   ）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298" name="文本框 14"/>
          <p:cNvSpPr txBox="1">
            <a:spLocks noChangeArrowheads="1"/>
          </p:cNvSpPr>
          <p:nvPr/>
        </p:nvSpPr>
        <p:spPr bwMode="auto">
          <a:xfrm>
            <a:off x="7197725" y="4003675"/>
            <a:ext cx="14493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   ）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8" name="TextBox 16"/>
          <p:cNvSpPr txBox="1">
            <a:spLocks noChangeArrowheads="1"/>
          </p:cNvSpPr>
          <p:nvPr/>
        </p:nvSpPr>
        <p:spPr bwMode="auto">
          <a:xfrm>
            <a:off x="1016000" y="4011613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9" name="TextBox 16"/>
          <p:cNvSpPr txBox="1">
            <a:spLocks noChangeArrowheads="1"/>
          </p:cNvSpPr>
          <p:nvPr/>
        </p:nvSpPr>
        <p:spPr bwMode="auto">
          <a:xfrm>
            <a:off x="3132138" y="3971925"/>
            <a:ext cx="5969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0" name="TextBox 16"/>
          <p:cNvSpPr txBox="1">
            <a:spLocks noChangeArrowheads="1"/>
          </p:cNvSpPr>
          <p:nvPr/>
        </p:nvSpPr>
        <p:spPr bwMode="auto">
          <a:xfrm>
            <a:off x="5580063" y="4011613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1" name="TextBox 16"/>
          <p:cNvSpPr txBox="1">
            <a:spLocks noChangeArrowheads="1"/>
          </p:cNvSpPr>
          <p:nvPr/>
        </p:nvSpPr>
        <p:spPr bwMode="auto">
          <a:xfrm>
            <a:off x="7646988" y="3959225"/>
            <a:ext cx="5969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4636" y="346924"/>
            <a:ext cx="548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CC6600"/>
                </a:solidFill>
                <a:latin typeface="+mj-ea"/>
                <a:ea typeface="+mj-ea"/>
              </a:rPr>
              <a:t>2.</a:t>
            </a:r>
            <a:r>
              <a:rPr lang="zh-CN" altLang="en-US" sz="1600" b="1" dirty="0">
                <a:solidFill>
                  <a:srgbClr val="CC6600"/>
                </a:solidFill>
                <a:latin typeface="+mj-ea"/>
                <a:ea typeface="+mj-ea"/>
              </a:rPr>
              <a:t>巩固认识正方体的展开图。</a:t>
            </a:r>
            <a:endParaRPr lang="zh-CN" altLang="en-US" sz="1600" b="1" dirty="0">
              <a:solidFill>
                <a:srgbClr val="CC66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259632" y="771550"/>
            <a:ext cx="7272808" cy="10009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在展开图上找出相对的面，并用“上、下、前、后、左、右”标出，再用 </a:t>
            </a:r>
            <a:r>
              <a:rPr lang="en-US" altLang="zh-CN" sz="2400" b="1" i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a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2400" b="1" i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b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2400" b="1" i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c 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标出每条棱。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652120" y="1886551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P25 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练习六 第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1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009999"/>
              </a:solidFill>
              <a:latin typeface="+mn-lt"/>
              <a:ea typeface="+mj-ea"/>
            </a:endParaRPr>
          </a:p>
        </p:txBody>
      </p:sp>
      <p:pic>
        <p:nvPicPr>
          <p:cNvPr id="22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2388" y="2269546"/>
            <a:ext cx="4879223" cy="2102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本框 26"/>
          <p:cNvSpPr txBox="1">
            <a:spLocks noChangeArrowheads="1"/>
          </p:cNvSpPr>
          <p:nvPr/>
        </p:nvSpPr>
        <p:spPr bwMode="auto">
          <a:xfrm>
            <a:off x="4493617" y="2314323"/>
            <a:ext cx="492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上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4" name="文本框 30"/>
          <p:cNvSpPr txBox="1">
            <a:spLocks noChangeArrowheads="1"/>
          </p:cNvSpPr>
          <p:nvPr/>
        </p:nvSpPr>
        <p:spPr bwMode="auto">
          <a:xfrm>
            <a:off x="4493618" y="3046767"/>
            <a:ext cx="492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前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5" name="文本框 31"/>
          <p:cNvSpPr txBox="1">
            <a:spLocks noChangeArrowheads="1"/>
          </p:cNvSpPr>
          <p:nvPr/>
        </p:nvSpPr>
        <p:spPr bwMode="auto">
          <a:xfrm>
            <a:off x="5178623" y="3044836"/>
            <a:ext cx="4937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左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6" name="文本框 32"/>
          <p:cNvSpPr txBox="1">
            <a:spLocks noChangeArrowheads="1"/>
          </p:cNvSpPr>
          <p:nvPr/>
        </p:nvSpPr>
        <p:spPr bwMode="auto">
          <a:xfrm>
            <a:off x="5803068" y="3044836"/>
            <a:ext cx="492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后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7" name="文本框 33"/>
          <p:cNvSpPr txBox="1">
            <a:spLocks noChangeArrowheads="1"/>
          </p:cNvSpPr>
          <p:nvPr/>
        </p:nvSpPr>
        <p:spPr bwMode="auto">
          <a:xfrm>
            <a:off x="6550223" y="3044836"/>
            <a:ext cx="492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右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8" name="文本框 34"/>
          <p:cNvSpPr txBox="1">
            <a:spLocks noChangeArrowheads="1"/>
          </p:cNvSpPr>
          <p:nvPr/>
        </p:nvSpPr>
        <p:spPr bwMode="auto">
          <a:xfrm>
            <a:off x="5859722" y="3835098"/>
            <a:ext cx="492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下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9" name="文本框 28"/>
          <p:cNvSpPr txBox="1"/>
          <p:nvPr/>
        </p:nvSpPr>
        <p:spPr bwMode="auto">
          <a:xfrm>
            <a:off x="6475610" y="3869385"/>
            <a:ext cx="32067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i="1" dirty="0">
                <a:solidFill>
                  <a:srgbClr val="0000FF"/>
                </a:solidFill>
                <a:latin typeface="+mj-lt"/>
              </a:rPr>
              <a:t>c</a:t>
            </a:r>
            <a:endParaRPr lang="zh-CN" altLang="en-US" sz="2400" b="1" i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30" name="文本框 36"/>
          <p:cNvSpPr txBox="1"/>
          <p:nvPr/>
        </p:nvSpPr>
        <p:spPr bwMode="auto">
          <a:xfrm>
            <a:off x="6290567" y="3044836"/>
            <a:ext cx="338138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i="1" dirty="0">
                <a:solidFill>
                  <a:srgbClr val="0000FF"/>
                </a:solidFill>
                <a:latin typeface="+mj-lt"/>
              </a:rPr>
              <a:t>a</a:t>
            </a:r>
            <a:endParaRPr lang="zh-CN" altLang="en-US" sz="2400" b="1" i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31" name="文本框 30"/>
          <p:cNvSpPr txBox="1"/>
          <p:nvPr/>
        </p:nvSpPr>
        <p:spPr bwMode="auto">
          <a:xfrm>
            <a:off x="5935921" y="4290742"/>
            <a:ext cx="33972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i="1" dirty="0">
                <a:solidFill>
                  <a:srgbClr val="0000FF"/>
                </a:solidFill>
                <a:latin typeface="+mj-lt"/>
              </a:rPr>
              <a:t>b</a:t>
            </a:r>
            <a:endParaRPr lang="zh-CN" altLang="en-US" sz="2400" b="1" i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552" y="818383"/>
            <a:ext cx="1698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）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4636" y="346924"/>
            <a:ext cx="548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CC6600"/>
                </a:solidFill>
                <a:latin typeface="+mj-ea"/>
                <a:ea typeface="+mj-ea"/>
              </a:rPr>
              <a:t>3.</a:t>
            </a:r>
            <a:r>
              <a:rPr lang="zh-CN" altLang="en-US" sz="1600" b="1" dirty="0">
                <a:solidFill>
                  <a:srgbClr val="CC6600"/>
                </a:solidFill>
                <a:latin typeface="+mj-ea"/>
                <a:ea typeface="+mj-ea"/>
              </a:rPr>
              <a:t>找相对的面、棱。</a:t>
            </a:r>
            <a:endParaRPr lang="zh-CN" altLang="en-US" sz="1600" b="1" dirty="0">
              <a:solidFill>
                <a:srgbClr val="CC66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: 形状 20"/>
          <p:cNvSpPr/>
          <p:nvPr/>
        </p:nvSpPr>
        <p:spPr>
          <a:xfrm>
            <a:off x="6311900" y="2621211"/>
            <a:ext cx="365125" cy="1754187"/>
          </a:xfrm>
          <a:custGeom>
            <a:avLst/>
            <a:gdLst>
              <a:gd name="connsiteX0" fmla="*/ 0 w 365760"/>
              <a:gd name="connsiteY0" fmla="*/ 365760 h 1754293"/>
              <a:gd name="connsiteX1" fmla="*/ 365760 w 365760"/>
              <a:gd name="connsiteY1" fmla="*/ 0 h 1754293"/>
              <a:gd name="connsiteX2" fmla="*/ 365760 w 365760"/>
              <a:gd name="connsiteY2" fmla="*/ 1381760 h 1754293"/>
              <a:gd name="connsiteX3" fmla="*/ 6773 w 365760"/>
              <a:gd name="connsiteY3" fmla="*/ 1754293 h 1754293"/>
              <a:gd name="connsiteX4" fmla="*/ 0 w 365760"/>
              <a:gd name="connsiteY4" fmla="*/ 365760 h 1754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1754293">
                <a:moveTo>
                  <a:pt x="0" y="365760"/>
                </a:moveTo>
                <a:lnTo>
                  <a:pt x="365760" y="0"/>
                </a:lnTo>
                <a:lnTo>
                  <a:pt x="365760" y="1381760"/>
                </a:lnTo>
                <a:lnTo>
                  <a:pt x="6773" y="1754293"/>
                </a:lnTo>
                <a:cubicBezTo>
                  <a:pt x="4515" y="1291449"/>
                  <a:pt x="2258" y="828604"/>
                  <a:pt x="0" y="365760"/>
                </a:cubicBezTo>
                <a:close/>
              </a:path>
            </a:pathLst>
          </a:custGeom>
          <a:solidFill>
            <a:srgbClr val="EBB3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任意多边形: 形状 17"/>
          <p:cNvSpPr/>
          <p:nvPr/>
        </p:nvSpPr>
        <p:spPr>
          <a:xfrm>
            <a:off x="6694488" y="2624386"/>
            <a:ext cx="1123950" cy="1389062"/>
          </a:xfrm>
          <a:custGeom>
            <a:avLst/>
            <a:gdLst>
              <a:gd name="connsiteX0" fmla="*/ 0 w 1124373"/>
              <a:gd name="connsiteY0" fmla="*/ 0 h 1388533"/>
              <a:gd name="connsiteX1" fmla="*/ 0 w 1124373"/>
              <a:gd name="connsiteY1" fmla="*/ 1388533 h 1388533"/>
              <a:gd name="connsiteX2" fmla="*/ 1117600 w 1124373"/>
              <a:gd name="connsiteY2" fmla="*/ 1381760 h 1388533"/>
              <a:gd name="connsiteX3" fmla="*/ 1124373 w 1124373"/>
              <a:gd name="connsiteY3" fmla="*/ 0 h 1388533"/>
              <a:gd name="connsiteX4" fmla="*/ 0 w 1124373"/>
              <a:gd name="connsiteY4" fmla="*/ 0 h 138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373" h="1388533">
                <a:moveTo>
                  <a:pt x="0" y="0"/>
                </a:moveTo>
                <a:lnTo>
                  <a:pt x="0" y="1388533"/>
                </a:lnTo>
                <a:lnTo>
                  <a:pt x="1117600" y="1381760"/>
                </a:lnTo>
                <a:cubicBezTo>
                  <a:pt x="1119858" y="921173"/>
                  <a:pt x="1122115" y="460587"/>
                  <a:pt x="112437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E059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340" name="矩形 56"/>
          <p:cNvSpPr>
            <a:spLocks noChangeArrowheads="1"/>
          </p:cNvSpPr>
          <p:nvPr/>
        </p:nvSpPr>
        <p:spPr bwMode="auto">
          <a:xfrm>
            <a:off x="900114" y="819398"/>
            <a:ext cx="7715660" cy="137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一个长方体的饼干盒，长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 cm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，宽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cm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，高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 cm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。如果围着它贴一圈商标纸（上、下面不贴），这张商标纸的面积至少有多少平方厘米？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立方体 7"/>
          <p:cNvSpPr/>
          <p:nvPr/>
        </p:nvSpPr>
        <p:spPr>
          <a:xfrm>
            <a:off x="6300788" y="2619623"/>
            <a:ext cx="1511300" cy="1768475"/>
          </a:xfrm>
          <a:prstGeom prst="cub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6684963" y="4005511"/>
            <a:ext cx="1120775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6684963" y="2624386"/>
            <a:ext cx="0" cy="138112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6321425" y="4005511"/>
            <a:ext cx="363538" cy="36671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: 形状 18"/>
          <p:cNvSpPr/>
          <p:nvPr/>
        </p:nvSpPr>
        <p:spPr>
          <a:xfrm>
            <a:off x="6318250" y="3003798"/>
            <a:ext cx="1123950" cy="1389063"/>
          </a:xfrm>
          <a:custGeom>
            <a:avLst/>
            <a:gdLst>
              <a:gd name="connsiteX0" fmla="*/ 0 w 1124373"/>
              <a:gd name="connsiteY0" fmla="*/ 0 h 1388533"/>
              <a:gd name="connsiteX1" fmla="*/ 0 w 1124373"/>
              <a:gd name="connsiteY1" fmla="*/ 1388533 h 1388533"/>
              <a:gd name="connsiteX2" fmla="*/ 1117600 w 1124373"/>
              <a:gd name="connsiteY2" fmla="*/ 1381760 h 1388533"/>
              <a:gd name="connsiteX3" fmla="*/ 1124373 w 1124373"/>
              <a:gd name="connsiteY3" fmla="*/ 0 h 1388533"/>
              <a:gd name="connsiteX4" fmla="*/ 0 w 1124373"/>
              <a:gd name="connsiteY4" fmla="*/ 0 h 138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373" h="1388533">
                <a:moveTo>
                  <a:pt x="0" y="0"/>
                </a:moveTo>
                <a:lnTo>
                  <a:pt x="0" y="1388533"/>
                </a:lnTo>
                <a:lnTo>
                  <a:pt x="1117600" y="1381760"/>
                </a:lnTo>
                <a:cubicBezTo>
                  <a:pt x="1119858" y="921173"/>
                  <a:pt x="1122115" y="460587"/>
                  <a:pt x="112437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E059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任意多边形: 形状 19"/>
          <p:cNvSpPr/>
          <p:nvPr/>
        </p:nvSpPr>
        <p:spPr>
          <a:xfrm>
            <a:off x="7439025" y="2624386"/>
            <a:ext cx="366713" cy="1755775"/>
          </a:xfrm>
          <a:custGeom>
            <a:avLst/>
            <a:gdLst>
              <a:gd name="connsiteX0" fmla="*/ 0 w 365760"/>
              <a:gd name="connsiteY0" fmla="*/ 365760 h 1754293"/>
              <a:gd name="connsiteX1" fmla="*/ 365760 w 365760"/>
              <a:gd name="connsiteY1" fmla="*/ 0 h 1754293"/>
              <a:gd name="connsiteX2" fmla="*/ 365760 w 365760"/>
              <a:gd name="connsiteY2" fmla="*/ 1381760 h 1754293"/>
              <a:gd name="connsiteX3" fmla="*/ 6773 w 365760"/>
              <a:gd name="connsiteY3" fmla="*/ 1754293 h 1754293"/>
              <a:gd name="connsiteX4" fmla="*/ 0 w 365760"/>
              <a:gd name="connsiteY4" fmla="*/ 365760 h 1754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1754293">
                <a:moveTo>
                  <a:pt x="0" y="365760"/>
                </a:moveTo>
                <a:lnTo>
                  <a:pt x="365760" y="0"/>
                </a:lnTo>
                <a:lnTo>
                  <a:pt x="365760" y="1381760"/>
                </a:lnTo>
                <a:lnTo>
                  <a:pt x="6773" y="1754293"/>
                </a:lnTo>
                <a:cubicBezTo>
                  <a:pt x="4515" y="1291449"/>
                  <a:pt x="2258" y="828604"/>
                  <a:pt x="0" y="365760"/>
                </a:cubicBezTo>
                <a:close/>
              </a:path>
            </a:pathLst>
          </a:custGeom>
          <a:solidFill>
            <a:srgbClr val="EBB3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347" name="矩形 21"/>
          <p:cNvSpPr>
            <a:spLocks noChangeArrowheads="1"/>
          </p:cNvSpPr>
          <p:nvPr/>
        </p:nvSpPr>
        <p:spPr bwMode="auto">
          <a:xfrm>
            <a:off x="6503988" y="4372223"/>
            <a:ext cx="768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 cm</a:t>
            </a:r>
            <a:endParaRPr lang="zh-CN" altLang="en-US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348" name="矩形 22"/>
          <p:cNvSpPr>
            <a:spLocks noChangeArrowheads="1"/>
          </p:cNvSpPr>
          <p:nvPr/>
        </p:nvSpPr>
        <p:spPr bwMode="auto">
          <a:xfrm>
            <a:off x="7512050" y="4132511"/>
            <a:ext cx="6524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cm</a:t>
            </a:r>
            <a:endParaRPr lang="zh-CN" altLang="en-US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349" name="矩形 23"/>
          <p:cNvSpPr>
            <a:spLocks noChangeArrowheads="1"/>
          </p:cNvSpPr>
          <p:nvPr/>
        </p:nvSpPr>
        <p:spPr bwMode="auto">
          <a:xfrm>
            <a:off x="7818438" y="3227636"/>
            <a:ext cx="768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 cm</a:t>
            </a:r>
            <a:endParaRPr lang="zh-CN" altLang="en-US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921619" y="2288846"/>
            <a:ext cx="5450573" cy="8495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000" dirty="0">
                <a:solidFill>
                  <a:srgbClr val="0000FF"/>
                </a:solidFill>
                <a:latin typeface="+mj-ea"/>
                <a:ea typeface="+mj-ea"/>
                <a:cs typeface="Times New Roman" panose="02020603050405020304" pitchFamily="18" charset="0"/>
              </a:rPr>
              <a:t>分析：</a:t>
            </a:r>
            <a:r>
              <a:rPr lang="zh-CN" altLang="zh-CN" sz="2000" dirty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商标纸的面积是饼干盒前、后、左、</a:t>
            </a:r>
            <a:endParaRPr lang="en-US" altLang="zh-CN" sz="2000" dirty="0">
              <a:solidFill>
                <a:srgbClr val="0000FF"/>
              </a:solidFill>
              <a:latin typeface="+mn-ea"/>
              <a:ea typeface="+mn-ea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en-US" altLang="zh-CN" sz="2000" dirty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      </a:t>
            </a:r>
            <a:r>
              <a:rPr lang="zh-CN" altLang="zh-CN" sz="2000" dirty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右四个面的面积</a:t>
            </a:r>
            <a:r>
              <a:rPr lang="zh-CN" altLang="en-US" sz="2000" dirty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之和。</a:t>
            </a:r>
            <a:endParaRPr lang="zh-CN" altLang="en-US" sz="2000" dirty="0">
              <a:solidFill>
                <a:srgbClr val="0000FF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14351" name="组合 21"/>
          <p:cNvGrpSpPr/>
          <p:nvPr/>
        </p:nvGrpSpPr>
        <p:grpSpPr bwMode="auto">
          <a:xfrm>
            <a:off x="17261" y="40643"/>
            <a:ext cx="7164387" cy="671512"/>
            <a:chOff x="395288" y="61913"/>
            <a:chExt cx="7164632" cy="671511"/>
          </a:xfrm>
        </p:grpSpPr>
        <p:pic>
          <p:nvPicPr>
            <p:cNvPr id="14352" name="图片 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288" y="61913"/>
              <a:ext cx="7164632" cy="671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3" name="矩形 3"/>
            <p:cNvSpPr>
              <a:spLocks noChangeArrowheads="1"/>
            </p:cNvSpPr>
            <p:nvPr/>
          </p:nvSpPr>
          <p:spPr bwMode="auto">
            <a:xfrm>
              <a:off x="601519" y="67346"/>
              <a:ext cx="6752169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3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二、具体问题具体分析，解决实际问题</a:t>
              </a:r>
              <a:endPara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5625387" y="2052261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P25 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练习六 第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5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009999"/>
              </a:solidFill>
              <a:latin typeface="+mn-lt"/>
              <a:ea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42913" y="837795"/>
            <a:ext cx="744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890146" y="3264014"/>
            <a:ext cx="5117106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10×12 ×2+6 ×12 ×2 = 384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872701" y="3863922"/>
            <a:ext cx="4995444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16280" indent="-716280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答：这张</a:t>
            </a:r>
            <a:r>
              <a:rPr lang="zh-CN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商标纸的面积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至少有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marL="716280" indent="-716280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       384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平方厘米。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56"/>
          <p:cNvSpPr>
            <a:spLocks noChangeArrowheads="1"/>
          </p:cNvSpPr>
          <p:nvPr/>
        </p:nvSpPr>
        <p:spPr bwMode="auto">
          <a:xfrm>
            <a:off x="971600" y="661418"/>
            <a:ext cx="7777113" cy="1481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一个新建的游泳池长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 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，长是宽的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倍，深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2.5 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。现在要在游泳池的四周和底面贴上瓷砖，一共需要贴多少平方米的瓷砖？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1" name="组合 20"/>
          <p:cNvGrpSpPr/>
          <p:nvPr/>
        </p:nvGrpSpPr>
        <p:grpSpPr bwMode="auto">
          <a:xfrm>
            <a:off x="5508104" y="2365890"/>
            <a:ext cx="2952328" cy="1218272"/>
            <a:chOff x="4427984" y="2714982"/>
            <a:chExt cx="4964335" cy="2048548"/>
          </a:xfrm>
        </p:grpSpPr>
        <p:grpSp>
          <p:nvGrpSpPr>
            <p:cNvPr id="16389" name="组合 15"/>
            <p:cNvGrpSpPr/>
            <p:nvPr/>
          </p:nvGrpSpPr>
          <p:grpSpPr bwMode="auto">
            <a:xfrm>
              <a:off x="4427984" y="2714982"/>
              <a:ext cx="3344035" cy="1584960"/>
              <a:chOff x="4612341" y="2714982"/>
              <a:chExt cx="3344035" cy="1584960"/>
            </a:xfrm>
          </p:grpSpPr>
          <p:sp>
            <p:nvSpPr>
              <p:cNvPr id="10" name="任意多边形: 形状 9"/>
              <p:cNvSpPr/>
              <p:nvPr/>
            </p:nvSpPr>
            <p:spPr>
              <a:xfrm>
                <a:off x="4613928" y="2721332"/>
                <a:ext cx="392124" cy="1568513"/>
              </a:xfrm>
              <a:custGeom>
                <a:avLst/>
                <a:gdLst>
                  <a:gd name="connsiteX0" fmla="*/ 392430 w 392430"/>
                  <a:gd name="connsiteY0" fmla="*/ 0 h 1569720"/>
                  <a:gd name="connsiteX1" fmla="*/ 381000 w 392430"/>
                  <a:gd name="connsiteY1" fmla="*/ 720090 h 1569720"/>
                  <a:gd name="connsiteX2" fmla="*/ 3810 w 392430"/>
                  <a:gd name="connsiteY2" fmla="*/ 1569720 h 1569720"/>
                  <a:gd name="connsiteX3" fmla="*/ 0 w 392430"/>
                  <a:gd name="connsiteY3" fmla="*/ 857250 h 1569720"/>
                  <a:gd name="connsiteX4" fmla="*/ 392430 w 392430"/>
                  <a:gd name="connsiteY4" fmla="*/ 0 h 1569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2430" h="1569720">
                    <a:moveTo>
                      <a:pt x="392430" y="0"/>
                    </a:moveTo>
                    <a:lnTo>
                      <a:pt x="381000" y="720090"/>
                    </a:lnTo>
                    <a:lnTo>
                      <a:pt x="3810" y="1569720"/>
                    </a:lnTo>
                    <a:lnTo>
                      <a:pt x="0" y="857250"/>
                    </a:lnTo>
                    <a:lnTo>
                      <a:pt x="392430" y="0"/>
                    </a:lnTo>
                    <a:close/>
                  </a:path>
                </a:pathLst>
              </a:custGeom>
              <a:solidFill>
                <a:srgbClr val="7DD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1" name="平行四边形 10"/>
              <p:cNvSpPr/>
              <p:nvPr/>
            </p:nvSpPr>
            <p:spPr>
              <a:xfrm>
                <a:off x="4612341" y="3434149"/>
                <a:ext cx="3337020" cy="865222"/>
              </a:xfrm>
              <a:prstGeom prst="parallelogram">
                <a:avLst>
                  <a:gd name="adj" fmla="val 45123"/>
                </a:avLst>
              </a:prstGeom>
              <a:solidFill>
                <a:srgbClr val="CDF2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4998114" y="2714982"/>
                <a:ext cx="2951247" cy="719167"/>
              </a:xfrm>
              <a:prstGeom prst="rect">
                <a:avLst/>
              </a:prstGeom>
              <a:solidFill>
                <a:srgbClr val="7DD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4618691" y="3572267"/>
                <a:ext cx="2951246" cy="719167"/>
              </a:xfrm>
              <a:prstGeom prst="rect">
                <a:avLst/>
              </a:prstGeom>
              <a:solidFill>
                <a:srgbClr val="7DD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4" name="任意多边形: 形状 13"/>
              <p:cNvSpPr/>
              <p:nvPr/>
            </p:nvSpPr>
            <p:spPr>
              <a:xfrm>
                <a:off x="7563587" y="2719745"/>
                <a:ext cx="392124" cy="1568513"/>
              </a:xfrm>
              <a:custGeom>
                <a:avLst/>
                <a:gdLst>
                  <a:gd name="connsiteX0" fmla="*/ 392430 w 392430"/>
                  <a:gd name="connsiteY0" fmla="*/ 0 h 1569720"/>
                  <a:gd name="connsiteX1" fmla="*/ 381000 w 392430"/>
                  <a:gd name="connsiteY1" fmla="*/ 720090 h 1569720"/>
                  <a:gd name="connsiteX2" fmla="*/ 3810 w 392430"/>
                  <a:gd name="connsiteY2" fmla="*/ 1569720 h 1569720"/>
                  <a:gd name="connsiteX3" fmla="*/ 0 w 392430"/>
                  <a:gd name="connsiteY3" fmla="*/ 857250 h 1569720"/>
                  <a:gd name="connsiteX4" fmla="*/ 392430 w 392430"/>
                  <a:gd name="connsiteY4" fmla="*/ 0 h 1569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2430" h="1569720">
                    <a:moveTo>
                      <a:pt x="392430" y="0"/>
                    </a:moveTo>
                    <a:lnTo>
                      <a:pt x="381000" y="720090"/>
                    </a:lnTo>
                    <a:lnTo>
                      <a:pt x="3810" y="1569720"/>
                    </a:lnTo>
                    <a:lnTo>
                      <a:pt x="0" y="857250"/>
                    </a:lnTo>
                    <a:lnTo>
                      <a:pt x="392430" y="0"/>
                    </a:lnTo>
                    <a:close/>
                  </a:path>
                </a:pathLst>
              </a:custGeom>
              <a:solidFill>
                <a:srgbClr val="7DD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6390" name="矩形 16"/>
            <p:cNvSpPr>
              <a:spLocks noChangeArrowheads="1"/>
            </p:cNvSpPr>
            <p:nvPr/>
          </p:nvSpPr>
          <p:spPr bwMode="auto">
            <a:xfrm>
              <a:off x="5467882" y="4299941"/>
              <a:ext cx="2866918" cy="463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50 m</a:t>
              </a:r>
              <a:endParaRPr lang="zh-CN" altLang="en-US" dirty="0"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391" name="矩形 17"/>
            <p:cNvSpPr>
              <a:spLocks noChangeArrowheads="1"/>
            </p:cNvSpPr>
            <p:nvPr/>
          </p:nvSpPr>
          <p:spPr bwMode="auto">
            <a:xfrm>
              <a:off x="7558163" y="3617964"/>
              <a:ext cx="1834156" cy="463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25 m</a:t>
              </a:r>
              <a:endParaRPr lang="zh-CN" altLang="en-US" dirty="0"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392" name="矩形 18"/>
            <p:cNvSpPr>
              <a:spLocks noChangeArrowheads="1"/>
            </p:cNvSpPr>
            <p:nvPr/>
          </p:nvSpPr>
          <p:spPr bwMode="auto">
            <a:xfrm>
              <a:off x="7768824" y="2931790"/>
              <a:ext cx="1359126" cy="463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2.5 m</a:t>
              </a:r>
              <a:endParaRPr lang="zh-CN" altLang="en-US" dirty="0"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043608" y="2205284"/>
            <a:ext cx="4320480" cy="4356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2000" dirty="0">
                <a:solidFill>
                  <a:srgbClr val="0000FF"/>
                </a:solidFill>
                <a:latin typeface="+mj-ea"/>
                <a:ea typeface="+mj-ea"/>
                <a:cs typeface="Times New Roman" panose="02020603050405020304" pitchFamily="18" charset="0"/>
              </a:rPr>
              <a:t>分析：</a:t>
            </a:r>
            <a:r>
              <a:rPr lang="zh-CN" altLang="en-US" sz="2000" dirty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游泳池只有 </a:t>
            </a:r>
            <a:r>
              <a:rPr lang="en-US" altLang="zh-CN" sz="2000" dirty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5 </a:t>
            </a:r>
            <a:r>
              <a:rPr lang="zh-CN" altLang="en-US" sz="2000" dirty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个面。</a:t>
            </a:r>
            <a:endParaRPr lang="zh-CN" altLang="en-US" sz="2000" dirty="0">
              <a:solidFill>
                <a:srgbClr val="0000FF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508104" y="1770683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P26 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练习六 第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10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009999"/>
              </a:solidFill>
              <a:latin typeface="+mn-lt"/>
              <a:ea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42913" y="710050"/>
            <a:ext cx="744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022928" y="3083672"/>
            <a:ext cx="7632700" cy="100098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50÷2 = 25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m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50×25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50×2.5×2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25×2.5×2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1625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 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j-ea"/>
              </a:rPr>
              <a:t>2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zh-CN" altLang="en-US" sz="2400" b="1" baseline="300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22928" y="4114186"/>
            <a:ext cx="719507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716280" indent="-716280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答：一共需要贴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1625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平方米的瓷砖。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2751" y="1200958"/>
            <a:ext cx="7898497" cy="1363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400" b="1" dirty="0">
                <a:solidFill>
                  <a:srgbClr val="FF027C"/>
                </a:solidFill>
                <a:latin typeface="+mn-ea"/>
                <a:ea typeface="+mn-ea"/>
              </a:rPr>
              <a:t>生活中计算长方体或者正方体物体的表面积时，可能有些面是不需要计算的。请举例说说，哪些情况下不算？具体是哪些面不算？</a:t>
            </a:r>
            <a:endParaRPr lang="zh-CN" altLang="en-US" sz="2400" b="1" dirty="0">
              <a:solidFill>
                <a:srgbClr val="FF027C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5616" y="2931790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lt"/>
                <a:ea typeface="+mn-ea"/>
                <a:cs typeface="Times New Roman" panose="02020603050405020304" pitchFamily="18" charset="0"/>
              </a:rPr>
              <a:t>粉刷的墙面、鱼缸、灯罩等。</a:t>
            </a:r>
            <a:endParaRPr lang="zh-CN" altLang="en-US" sz="2400" b="1" dirty="0">
              <a:latin typeface="+mn-lt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矩形 56"/>
          <p:cNvSpPr>
            <a:spLocks noChangeArrowheads="1"/>
          </p:cNvSpPr>
          <p:nvPr/>
        </p:nvSpPr>
        <p:spPr bwMode="auto">
          <a:xfrm>
            <a:off x="418584" y="1059582"/>
            <a:ext cx="5616624" cy="1822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右面这个颁奖台是由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个长方体拼成的。它的前后两面涂黄色油漆，其他露出来的面涂红色油漆。涂黄色油漆和红色油漆的面积各是多少？（单位：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8436" name="组合 6"/>
          <p:cNvGrpSpPr/>
          <p:nvPr/>
        </p:nvGrpSpPr>
        <p:grpSpPr bwMode="auto">
          <a:xfrm>
            <a:off x="8387" y="38298"/>
            <a:ext cx="7164387" cy="678600"/>
            <a:chOff x="395288" y="54825"/>
            <a:chExt cx="7164632" cy="678599"/>
          </a:xfrm>
        </p:grpSpPr>
        <p:pic>
          <p:nvPicPr>
            <p:cNvPr id="18437" name="图片 7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288" y="61913"/>
              <a:ext cx="7164632" cy="671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38" name="矩形 3"/>
            <p:cNvSpPr>
              <a:spLocks noChangeArrowheads="1"/>
            </p:cNvSpPr>
            <p:nvPr/>
          </p:nvSpPr>
          <p:spPr bwMode="auto">
            <a:xfrm>
              <a:off x="622926" y="54825"/>
              <a:ext cx="6365845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3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三、探究组合图形的表面积计算方法</a:t>
              </a:r>
              <a:endPara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256" y="1059582"/>
            <a:ext cx="2520280" cy="159630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796136" y="2793931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P26 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练习六 第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12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009999"/>
              </a:solidFill>
              <a:latin typeface="+mn-lt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8584" y="3132485"/>
            <a:ext cx="7898497" cy="476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400" b="1" dirty="0">
                <a:solidFill>
                  <a:srgbClr val="FF027C"/>
                </a:solidFill>
                <a:latin typeface="+mn-ea"/>
                <a:ea typeface="+mn-ea"/>
              </a:rPr>
              <a:t>从图文中，你们知道了哪些数学信息？</a:t>
            </a:r>
            <a:endParaRPr lang="zh-CN" altLang="en-US" sz="2400" b="1" dirty="0">
              <a:solidFill>
                <a:srgbClr val="FF027C"/>
              </a:solidFill>
              <a:latin typeface="+mn-ea"/>
              <a:ea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18584" y="3624689"/>
            <a:ext cx="8977952" cy="476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400" b="1" dirty="0">
                <a:solidFill>
                  <a:srgbClr val="FF027C"/>
                </a:solidFill>
                <a:latin typeface="+mn-ea"/>
                <a:ea typeface="+mn-ea"/>
              </a:rPr>
              <a:t>涂黄色油漆的是哪几个面？每个面的长和宽各是多少？</a:t>
            </a:r>
            <a:endParaRPr lang="zh-CN" altLang="en-US" sz="2400" b="1" dirty="0">
              <a:solidFill>
                <a:srgbClr val="FF027C"/>
              </a:solidFill>
              <a:latin typeface="+mn-ea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18584" y="4115011"/>
            <a:ext cx="8977952" cy="476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400" b="1" dirty="0">
                <a:solidFill>
                  <a:srgbClr val="FF027C"/>
                </a:solidFill>
                <a:latin typeface="+mn-ea"/>
                <a:ea typeface="+mn-ea"/>
              </a:rPr>
              <a:t>涂红色油漆的是哪几个面？每个面的长和宽各是多少？</a:t>
            </a:r>
            <a:endParaRPr lang="zh-CN" altLang="en-US" sz="2400" b="1" dirty="0">
              <a:solidFill>
                <a:srgbClr val="FF027C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557599" y="440904"/>
            <a:ext cx="3198813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涂黄油漆的面积：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671899" y="915566"/>
            <a:ext cx="4476165" cy="1481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 40×40×2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40×65×2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40×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65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×2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12800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）</a:t>
            </a:r>
            <a:endParaRPr lang="zh-CN" altLang="en-US" sz="2400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57599" y="2573636"/>
            <a:ext cx="3198813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涂红油漆的面积：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557599" y="3044488"/>
            <a:ext cx="8118857" cy="100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   40×40×4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＋（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65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40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×40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40×10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＋（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65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×40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10000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）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2256" y="1059582"/>
            <a:ext cx="2520280" cy="1596308"/>
          </a:xfrm>
          <a:prstGeom prst="rect">
            <a:avLst/>
          </a:prstGeom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57599" y="4128192"/>
            <a:ext cx="8262873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答：涂黄油漆的面积为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</a:rPr>
              <a:t>12800cm</a:t>
            </a:r>
            <a:r>
              <a:rPr lang="en-US" altLang="zh-CN" sz="20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，涂红油漆的面积为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</a:rPr>
              <a:t>10000cm</a:t>
            </a:r>
            <a:r>
              <a:rPr lang="en-US" altLang="zh-CN" sz="20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。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/>
          <p:cNvSpPr/>
          <p:nvPr/>
        </p:nvSpPr>
        <p:spPr>
          <a:xfrm>
            <a:off x="467544" y="1419225"/>
            <a:ext cx="8208912" cy="2880717"/>
          </a:xfrm>
          <a:prstGeom prst="roundRect">
            <a:avLst>
              <a:gd name="adj" fmla="val 3881"/>
            </a:avLst>
          </a:prstGeom>
          <a:solidFill>
            <a:srgbClr val="FEFD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95536" y="680041"/>
            <a:ext cx="8856984" cy="504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400" b="1" dirty="0">
                <a:solidFill>
                  <a:srgbClr val="FF027C"/>
                </a:solidFill>
                <a:latin typeface="+mn-ea"/>
                <a:ea typeface="+mn-ea"/>
              </a:rPr>
              <a:t>求较复杂的组合立体图形的表面积时，我们要注意些什么？</a:t>
            </a:r>
            <a:endParaRPr lang="zh-CN" altLang="en-US" sz="2400" b="1" dirty="0">
              <a:solidFill>
                <a:srgbClr val="FF027C"/>
              </a:solidFill>
              <a:latin typeface="+mn-ea"/>
              <a:ea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27584" y="1491630"/>
            <a:ext cx="7796410" cy="520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1.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要分析问题中的数学信息，特别是找出隐藏的信息；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27584" y="2244146"/>
            <a:ext cx="7632848" cy="100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2.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具体问题具体分析，看看求的是哪几个面，每个面的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n-ea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   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长和宽各是多少；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27583" y="3435846"/>
            <a:ext cx="5244013" cy="520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3.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选择合适的方法进行计算。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" t="39601" r="52077" b="38853"/>
          <a:stretch>
            <a:fillRect/>
          </a:stretch>
        </p:blipFill>
        <p:spPr>
          <a:xfrm>
            <a:off x="1240876" y="234031"/>
            <a:ext cx="6662248" cy="4675438"/>
          </a:xfrm>
          <a:prstGeom prst="rect">
            <a:avLst/>
          </a:prstGeom>
        </p:spPr>
      </p:pic>
      <p:pic>
        <p:nvPicPr>
          <p:cNvPr id="21509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22704"/>
            <a:ext cx="545147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矩形 2"/>
          <p:cNvSpPr>
            <a:spLocks noChangeArrowheads="1"/>
          </p:cNvSpPr>
          <p:nvPr/>
        </p:nvSpPr>
        <p:spPr bwMode="auto">
          <a:xfrm>
            <a:off x="323528" y="-33906"/>
            <a:ext cx="4714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四、自主解答，形成技能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79713" y="1491630"/>
            <a:ext cx="5328592" cy="16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150000"/>
              </a:lnSpc>
              <a:buFont typeface="+mj-ea"/>
              <a:buAutoNum type="circleNumDbPlain"/>
              <a:defRPr/>
            </a:pPr>
            <a:r>
              <a:rPr lang="zh-CN" altLang="en-US" sz="2400" b="1" dirty="0">
                <a:latin typeface="+mn-lt"/>
                <a:ea typeface="+mn-ea"/>
              </a:rPr>
              <a:t>自主完成教科书</a:t>
            </a:r>
            <a:r>
              <a:rPr lang="en-US" altLang="zh-CN" sz="2400" b="1" dirty="0">
                <a:latin typeface="+mn-lt"/>
                <a:ea typeface="+mn-ea"/>
              </a:rPr>
              <a:t>P25~26</a:t>
            </a:r>
            <a:r>
              <a:rPr lang="zh-CN" altLang="en-US" sz="2400" b="1" dirty="0">
                <a:latin typeface="+mn-lt"/>
                <a:ea typeface="+mn-ea"/>
              </a:rPr>
              <a:t>“练习六”第</a:t>
            </a:r>
            <a:r>
              <a:rPr lang="en-US" altLang="zh-CN" sz="2400" b="1" dirty="0">
                <a:latin typeface="+mn-lt"/>
                <a:ea typeface="+mn-ea"/>
              </a:rPr>
              <a:t>6</a:t>
            </a:r>
            <a:r>
              <a:rPr lang="zh-CN" altLang="en-US" sz="2400" b="1" dirty="0">
                <a:latin typeface="+mn-lt"/>
                <a:ea typeface="+mn-ea"/>
              </a:rPr>
              <a:t>、</a:t>
            </a:r>
            <a:r>
              <a:rPr lang="en-US" altLang="zh-CN" sz="2400" b="1" dirty="0">
                <a:latin typeface="+mn-lt"/>
                <a:ea typeface="+mn-ea"/>
              </a:rPr>
              <a:t>7</a:t>
            </a:r>
            <a:r>
              <a:rPr lang="zh-CN" altLang="en-US" sz="2400" b="1" dirty="0">
                <a:latin typeface="+mn-lt"/>
                <a:ea typeface="+mn-ea"/>
              </a:rPr>
              <a:t>、</a:t>
            </a:r>
            <a:r>
              <a:rPr lang="en-US" altLang="zh-CN" sz="2400" b="1" dirty="0">
                <a:latin typeface="+mn-lt"/>
                <a:ea typeface="+mn-ea"/>
              </a:rPr>
              <a:t>8</a:t>
            </a:r>
            <a:r>
              <a:rPr lang="zh-CN" altLang="en-US" sz="2400" b="1" dirty="0">
                <a:latin typeface="+mn-lt"/>
                <a:ea typeface="+mn-ea"/>
              </a:rPr>
              <a:t>、</a:t>
            </a:r>
            <a:r>
              <a:rPr lang="en-US" altLang="zh-CN" sz="2400" b="1" dirty="0">
                <a:latin typeface="+mn-lt"/>
                <a:ea typeface="+mn-ea"/>
              </a:rPr>
              <a:t>9</a:t>
            </a:r>
            <a:r>
              <a:rPr lang="zh-CN" altLang="en-US" sz="2400" b="1" dirty="0">
                <a:latin typeface="+mn-lt"/>
                <a:ea typeface="+mn-ea"/>
              </a:rPr>
              <a:t>、</a:t>
            </a:r>
            <a:r>
              <a:rPr lang="en-US" altLang="zh-CN" sz="2400" b="1" dirty="0">
                <a:latin typeface="+mn-lt"/>
                <a:ea typeface="+mn-ea"/>
              </a:rPr>
              <a:t>11</a:t>
            </a:r>
            <a:r>
              <a:rPr lang="zh-CN" altLang="en-US" sz="2400" b="1" dirty="0">
                <a:latin typeface="+mn-lt"/>
                <a:ea typeface="+mn-ea"/>
              </a:rPr>
              <a:t>、</a:t>
            </a:r>
            <a:r>
              <a:rPr lang="en-US" altLang="zh-CN" sz="2400" b="1" dirty="0">
                <a:latin typeface="+mn-lt"/>
                <a:ea typeface="+mn-ea"/>
              </a:rPr>
              <a:t>13</a:t>
            </a:r>
            <a:r>
              <a:rPr lang="zh-CN" altLang="en-US" sz="2400" b="1" dirty="0">
                <a:latin typeface="+mn-lt"/>
                <a:ea typeface="+mn-ea"/>
              </a:rPr>
              <a:t>题；</a:t>
            </a:r>
            <a:endParaRPr lang="en-US" altLang="zh-CN" sz="2400" b="1" dirty="0">
              <a:latin typeface="+mn-lt"/>
              <a:ea typeface="+mn-ea"/>
            </a:endParaRPr>
          </a:p>
          <a:p>
            <a:pPr marL="457200" indent="-457200" eaLnBrk="1" hangingPunct="1">
              <a:lnSpc>
                <a:spcPct val="150000"/>
              </a:lnSpc>
              <a:buFont typeface="+mj-ea"/>
              <a:buAutoNum type="circleNumDbPlain"/>
              <a:defRPr/>
            </a:pPr>
            <a:r>
              <a:rPr lang="zh-CN" altLang="en-US" sz="2400" b="1" dirty="0">
                <a:latin typeface="+mn-lt"/>
                <a:ea typeface="+mn-ea"/>
              </a:rPr>
              <a:t>解答后，全班交流汇报。</a:t>
            </a:r>
            <a:endParaRPr lang="zh-CN" altLang="en-US" sz="2400" b="1" dirty="0"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6"/>
          <p:cNvSpPr>
            <a:spLocks noChangeArrowheads="1"/>
          </p:cNvSpPr>
          <p:nvPr/>
        </p:nvSpPr>
        <p:spPr bwMode="auto">
          <a:xfrm>
            <a:off x="886690" y="571757"/>
            <a:ext cx="7776864" cy="459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把一个棱长</a:t>
            </a: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46cm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的正方体纸箱各面都贴上红纸，作为捐款箱。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56"/>
          <p:cNvSpPr>
            <a:spLocks noChangeArrowheads="1"/>
          </p:cNvSpPr>
          <p:nvPr/>
        </p:nvSpPr>
        <p:spPr bwMode="auto">
          <a:xfrm>
            <a:off x="683568" y="1130135"/>
            <a:ext cx="4968031" cy="866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）至少需要多少平方厘米的红纸？</a:t>
            </a:r>
            <a:endParaRPr lang="en-US" altLang="zh-CN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（开口处忽略不计）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56"/>
          <p:cNvSpPr>
            <a:spLocks noChangeArrowheads="1"/>
          </p:cNvSpPr>
          <p:nvPr/>
        </p:nvSpPr>
        <p:spPr bwMode="auto">
          <a:xfrm>
            <a:off x="672915" y="2590800"/>
            <a:ext cx="5483262" cy="866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）如果只在棱上粘贴一圈胶带纸，</a:t>
            </a:r>
            <a:endParaRPr lang="en-US" altLang="zh-CN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一卷</a:t>
            </a: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4.5m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长的胶带纸够用吗？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99173" y="1196928"/>
            <a:ext cx="1323250" cy="13042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688193" y="2635425"/>
            <a:ext cx="3419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P25 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练习六 第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6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009999"/>
              </a:solidFill>
              <a:latin typeface="+mn-lt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7544" y="607768"/>
            <a:ext cx="91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54584" y="2023407"/>
            <a:ext cx="578962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46×46×6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12696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）</a:t>
            </a:r>
            <a:endParaRPr lang="zh-CN" altLang="en-US" sz="2400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654584" y="3562534"/>
            <a:ext cx="4769254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46×12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552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cm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）＝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5.52m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5901331" y="3567303"/>
            <a:ext cx="193033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5.52m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＞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4.5m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886690" y="4083594"/>
            <a:ext cx="7620134" cy="5208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答：（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）至少需要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12696cm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的红纸。（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）不够用。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56"/>
          <p:cNvSpPr>
            <a:spLocks noChangeArrowheads="1"/>
          </p:cNvSpPr>
          <p:nvPr/>
        </p:nvSpPr>
        <p:spPr bwMode="auto">
          <a:xfrm>
            <a:off x="827584" y="695256"/>
            <a:ext cx="7848872" cy="100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先根据给出的数据判断物体是正方体还是长方体，再计算表面积。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3"/>
          <p:cNvGraphicFramePr>
            <a:graphicFrameLocks noGrp="1"/>
          </p:cNvGraphicFramePr>
          <p:nvPr/>
        </p:nvGraphicFramePr>
        <p:xfrm>
          <a:off x="683568" y="1961440"/>
          <a:ext cx="7776864" cy="22161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6184"/>
                <a:gridCol w="1530170"/>
                <a:gridCol w="1530170"/>
                <a:gridCol w="1530170"/>
                <a:gridCol w="1530170"/>
              </a:tblGrid>
              <a:tr h="55403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图形名称</a:t>
                      </a:r>
                      <a:endParaRPr lang="zh-CN" altLang="en-US" sz="24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长</a:t>
                      </a:r>
                      <a:endParaRPr lang="zh-CN" altLang="en-US" sz="24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宽</a:t>
                      </a:r>
                      <a:endParaRPr lang="zh-CN" altLang="en-US" sz="24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高</a:t>
                      </a:r>
                      <a:endParaRPr lang="zh-CN" altLang="en-US" sz="24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表面积</a:t>
                      </a:r>
                      <a:endParaRPr lang="zh-CN" altLang="en-US" sz="2400" b="1" dirty="0"/>
                    </a:p>
                  </a:txBody>
                  <a:tcPr marL="91454" marR="91454" marT="45710" marB="45710" anchor="ctr"/>
                </a:tc>
              </a:tr>
              <a:tr h="554038"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15cm</a:t>
                      </a:r>
                      <a:endParaRPr lang="zh-CN" altLang="en-US" sz="24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15cm</a:t>
                      </a:r>
                      <a:endParaRPr lang="zh-CN" altLang="en-US" sz="24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10cm</a:t>
                      </a:r>
                      <a:endParaRPr lang="zh-CN" altLang="en-US" sz="24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/>
                    </a:p>
                  </a:txBody>
                  <a:tcPr marL="91454" marR="91454" marT="45710" marB="45710" anchor="ctr"/>
                </a:tc>
              </a:tr>
              <a:tr h="554038"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12m</a:t>
                      </a:r>
                      <a:endParaRPr lang="zh-CN" altLang="en-US" sz="24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12m</a:t>
                      </a:r>
                      <a:endParaRPr lang="zh-CN" altLang="en-US" sz="24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12m</a:t>
                      </a:r>
                      <a:endParaRPr lang="zh-CN" altLang="en-US" sz="24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/>
                    </a:p>
                  </a:txBody>
                  <a:tcPr marL="91454" marR="91454" marT="45710" marB="45710" anchor="ctr"/>
                </a:tc>
              </a:tr>
              <a:tr h="554038"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13dm</a:t>
                      </a:r>
                      <a:endParaRPr lang="zh-CN" altLang="en-US" sz="24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12dm</a:t>
                      </a:r>
                      <a:endParaRPr lang="zh-CN" altLang="en-US" sz="24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10dm</a:t>
                      </a:r>
                      <a:endParaRPr lang="zh-CN" altLang="en-US" sz="24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/>
                    </a:p>
                  </a:txBody>
                  <a:tcPr marL="91454" marR="91454" marT="45710" marB="45710" anchor="ctr"/>
                </a:tc>
              </a:tr>
            </a:tbl>
          </a:graphicData>
        </a:graphic>
      </p:graphicFrame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971600" y="2538149"/>
            <a:ext cx="11079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长方体</a:t>
            </a: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971600" y="3060436"/>
            <a:ext cx="11079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正方体</a:t>
            </a:r>
            <a:endParaRPr lang="zh-CN" altLang="en-US" sz="2400">
              <a:latin typeface="+mn-lt"/>
              <a:ea typeface="+mn-ea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971600" y="3647811"/>
            <a:ext cx="11079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长方体</a:t>
            </a:r>
            <a:endParaRPr lang="zh-CN" altLang="en-US" sz="2400">
              <a:latin typeface="+mn-lt"/>
              <a:ea typeface="+mn-ea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936579" y="2560022"/>
            <a:ext cx="15238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1050cm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endParaRPr lang="zh-CN" altLang="en-US" sz="2400" baseline="30000" dirty="0"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7024282" y="3117586"/>
            <a:ext cx="13484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864m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endParaRPr lang="zh-CN" altLang="en-US" sz="2400" baseline="30000" dirty="0"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947462" y="3682330"/>
            <a:ext cx="14670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812dm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endParaRPr lang="zh-CN" altLang="en-US" sz="2400" baseline="30000" dirty="0"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24128" y="1519807"/>
            <a:ext cx="3312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P26 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练习六 第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7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009999"/>
              </a:solidFill>
              <a:latin typeface="+mn-lt"/>
              <a:ea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7544" y="732359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56"/>
          <p:cNvSpPr>
            <a:spLocks noChangeArrowheads="1"/>
          </p:cNvSpPr>
          <p:nvPr/>
        </p:nvSpPr>
        <p:spPr bwMode="auto">
          <a:xfrm>
            <a:off x="844566" y="700088"/>
            <a:ext cx="7854454" cy="100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一个正方体玻璃鱼缸的棱长为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3dm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，制作这个鱼缸至少需要多少平方分米的玻璃？（上面没有盖。）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844566" y="2427734"/>
            <a:ext cx="3350597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3×3×5=45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dm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）</a:t>
            </a:r>
            <a:endParaRPr lang="zh-CN" altLang="en-US" sz="2800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801492" y="3195511"/>
            <a:ext cx="4410182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答：至少需要玻璃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45dm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。</a:t>
            </a:r>
            <a:endParaRPr lang="zh-CN" altLang="en-US" sz="2800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8184" y="2283718"/>
            <a:ext cx="2326380" cy="182985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868144" y="1681371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P26 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练习六 第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8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009999"/>
              </a:solidFill>
              <a:latin typeface="+mn-lt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7544" y="732359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56"/>
          <p:cNvSpPr>
            <a:spLocks noChangeArrowheads="1"/>
          </p:cNvSpPr>
          <p:nvPr/>
        </p:nvSpPr>
        <p:spPr bwMode="auto">
          <a:xfrm>
            <a:off x="924744" y="732359"/>
            <a:ext cx="7715430" cy="1481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一个正方体礼品盒的棱长为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1.2dm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。如果包装这个礼品盒的用纸是其表面积的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1.5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倍，至少要用多少平方分米的包装纸？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924744" y="2406811"/>
            <a:ext cx="4283545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1.2×1.2×6=8.64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dm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）</a:t>
            </a:r>
            <a:endParaRPr lang="zh-CN" altLang="en-US" sz="2800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924744" y="3127536"/>
            <a:ext cx="410400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8.64×1.5=12.96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dm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）</a:t>
            </a:r>
            <a:endParaRPr lang="zh-CN" altLang="en-US" sz="2800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924744" y="3880108"/>
            <a:ext cx="5580374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答：至少要用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12.96dm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的包装纸。</a:t>
            </a:r>
            <a:endParaRPr lang="zh-CN" altLang="en-US" sz="2800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652120" y="1773108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P26 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练习六 第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9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009999"/>
              </a:solidFill>
              <a:latin typeface="+mn-lt"/>
              <a:ea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7544" y="747702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56"/>
          <p:cNvSpPr>
            <a:spLocks noChangeArrowheads="1"/>
          </p:cNvSpPr>
          <p:nvPr/>
        </p:nvSpPr>
        <p:spPr bwMode="auto">
          <a:xfrm>
            <a:off x="683568" y="700088"/>
            <a:ext cx="7932241" cy="1481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学校要粉刷教室。已知教室的长是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，宽是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，高是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，门窗的面积是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11.4m</a:t>
            </a:r>
            <a:r>
              <a:rPr lang="en-US" altLang="zh-CN" sz="240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。如果每平方米需要花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元涂料费，粉刷这个教室需要多少涂料费？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755551" y="2837128"/>
            <a:ext cx="763289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8×6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8×3×2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6×3×2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11.4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120.6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）</a:t>
            </a:r>
            <a:endParaRPr lang="zh-CN" altLang="en-US" sz="2400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755551" y="3435846"/>
            <a:ext cx="720082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120.6×6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723.6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（元）</a:t>
            </a:r>
            <a:endParaRPr lang="zh-CN" altLang="en-US" sz="2400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755551" y="4021403"/>
            <a:ext cx="64750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答：粉刷这个教室要花费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723.6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元。</a:t>
            </a:r>
            <a:endParaRPr lang="zh-CN" altLang="en-US" sz="2400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552424" y="2082956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P26 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练习六 第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11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009999"/>
              </a:solidFill>
              <a:latin typeface="+mn-lt"/>
              <a:ea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70335" y="738554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矩形 56"/>
          <p:cNvSpPr>
            <a:spLocks noChangeArrowheads="1"/>
          </p:cNvSpPr>
          <p:nvPr/>
        </p:nvSpPr>
        <p:spPr bwMode="auto">
          <a:xfrm>
            <a:off x="791525" y="737334"/>
            <a:ext cx="5675610" cy="1481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如何把右面这个长方体木块分成两个棱长为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4cm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的正方体？这两个正方体的表面积之和与原长方体的表面积相等吗？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立方体 2"/>
          <p:cNvSpPr/>
          <p:nvPr/>
        </p:nvSpPr>
        <p:spPr>
          <a:xfrm>
            <a:off x="3563813" y="2676432"/>
            <a:ext cx="1079500" cy="1079500"/>
          </a:xfrm>
          <a:prstGeom prst="cube">
            <a:avLst/>
          </a:prstGeom>
          <a:solidFill>
            <a:srgbClr val="FAE5D6"/>
          </a:solidFill>
          <a:ln>
            <a:solidFill>
              <a:srgbClr val="E567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立方体 4"/>
          <p:cNvSpPr/>
          <p:nvPr/>
        </p:nvSpPr>
        <p:spPr>
          <a:xfrm>
            <a:off x="4355976" y="2676432"/>
            <a:ext cx="1079500" cy="1079500"/>
          </a:xfrm>
          <a:prstGeom prst="cube">
            <a:avLst/>
          </a:prstGeom>
          <a:solidFill>
            <a:srgbClr val="FAE5D6"/>
          </a:solidFill>
          <a:ln>
            <a:solidFill>
              <a:srgbClr val="E567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2411760" y="4011910"/>
            <a:ext cx="43204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表面积不相等。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17821" y="2252246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P26 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练习六 第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13</a:t>
            </a:r>
            <a:r>
              <a:rPr lang="zh-CN" altLang="en-US" sz="1600" dirty="0">
                <a:solidFill>
                  <a:srgbClr val="009999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009999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009999"/>
              </a:solidFill>
              <a:latin typeface="+mn-lt"/>
              <a:ea typeface="+mj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67135" y="915566"/>
            <a:ext cx="2220772" cy="12072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70335" y="738554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35802E-6 L 0.12257 1.35802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5" grpId="1" animBg="1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56" t="31576" b="42314"/>
          <a:stretch>
            <a:fillRect/>
          </a:stretch>
        </p:blipFill>
        <p:spPr>
          <a:xfrm>
            <a:off x="1763688" y="1059582"/>
            <a:ext cx="6313998" cy="3096344"/>
          </a:xfrm>
          <a:prstGeom prst="rect">
            <a:avLst/>
          </a:prstGeom>
        </p:spPr>
      </p:pic>
      <p:pic>
        <p:nvPicPr>
          <p:cNvPr id="28680" name="图片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113"/>
            <a:ext cx="386715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1" name="矩形 2"/>
          <p:cNvSpPr>
            <a:spLocks noChangeArrowheads="1"/>
          </p:cNvSpPr>
          <p:nvPr/>
        </p:nvSpPr>
        <p:spPr bwMode="auto">
          <a:xfrm>
            <a:off x="467544" y="11113"/>
            <a:ext cx="2657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五、课堂小结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15816" y="1833663"/>
            <a:ext cx="4176464" cy="1476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latin typeface="+mn-lt"/>
                <a:ea typeface="+mn-ea"/>
              </a:rPr>
              <a:t>今天的数学课，你们有哪些收获呢？</a:t>
            </a:r>
            <a:endParaRPr lang="zh-CN" altLang="en-US" sz="3200" b="1" dirty="0"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ISLIDE.ADDREMOVEWATERMARK" val="YTj7ICQn2l"/>
</p:tagLst>
</file>

<file path=ppt/tags/tag2.xml><?xml version="1.0" encoding="utf-8"?>
<p:tagLst xmlns:p="http://schemas.openxmlformats.org/presentationml/2006/main">
  <p:tag name="ISLIDE.ADDREMOVEWATERMARK" val="Sq9ak5gogl"/>
</p:tagLst>
</file>

<file path=ppt/tags/tag3.xml><?xml version="1.0" encoding="utf-8"?>
<p:tagLst xmlns:p="http://schemas.openxmlformats.org/presentationml/2006/main">
  <p:tag name="ISLIDE.ADDREMOVEWATERMARK" val="YTj7ICQn2l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1996</Words>
  <Application>WPS 演示</Application>
  <PresentationFormat>全屏显示(16:9)</PresentationFormat>
  <Paragraphs>275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2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微软雅黑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315</cp:revision>
  <dcterms:created xsi:type="dcterms:W3CDTF">2015-08-27T07:30:00Z</dcterms:created>
  <dcterms:modified xsi:type="dcterms:W3CDTF">2023-11-02T01:19:56Z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D1279EA647DF42A48B76E8DB005D6C11</vt:lpwstr>
  </property>
</Properties>
</file>