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308" r:id="rId6"/>
    <p:sldId id="315" r:id="rId7"/>
    <p:sldId id="317" r:id="rId8"/>
    <p:sldId id="318" r:id="rId9"/>
    <p:sldId id="309" r:id="rId10"/>
    <p:sldId id="363" r:id="rId11"/>
    <p:sldId id="311" r:id="rId12"/>
    <p:sldId id="364" r:id="rId13"/>
    <p:sldId id="365" r:id="rId14"/>
    <p:sldId id="322" r:id="rId15"/>
    <p:sldId id="323" r:id="rId16"/>
    <p:sldId id="324" r:id="rId17"/>
    <p:sldId id="325" r:id="rId18"/>
    <p:sldId id="326" r:id="rId19"/>
    <p:sldId id="366" r:id="rId20"/>
    <p:sldId id="367" r:id="rId21"/>
    <p:sldId id="328" r:id="rId22"/>
    <p:sldId id="310" r:id="rId23"/>
    <p:sldId id="368" r:id="rId24"/>
    <p:sldId id="369" r:id="rId25"/>
    <p:sldId id="332" r:id="rId26"/>
    <p:sldId id="291" r:id="rId27"/>
    <p:sldId id="331" r:id="rId28"/>
    <p:sldId id="362" r:id="rId29"/>
    <p:sldId id="270" r:id="rId30"/>
    <p:sldId id="295" r:id="rId31"/>
    <p:sldId id="335" r:id="rId32"/>
    <p:sldId id="370" r:id="rId33"/>
    <p:sldId id="336" r:id="rId3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600"/>
    <a:srgbClr val="0D69FF"/>
    <a:srgbClr val="0000FF"/>
    <a:srgbClr val="FEFDDB"/>
    <a:srgbClr val="F9F871"/>
    <a:srgbClr val="06078E"/>
    <a:srgbClr val="FF6600"/>
    <a:srgbClr val="FF3399"/>
    <a:srgbClr val="33CC33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40" autoAdjust="0"/>
    <p:restoredTop sz="96209" autoAdjust="0"/>
  </p:normalViewPr>
  <p:slideViewPr>
    <p:cSldViewPr>
      <p:cViewPr>
        <p:scale>
          <a:sx n="100" d="100"/>
          <a:sy n="100" d="100"/>
        </p:scale>
        <p:origin x="1386" y="720"/>
      </p:cViewPr>
      <p:guideLst>
        <p:guide orient="horz" pos="1620"/>
        <p:guide pos="2880"/>
        <p:guide orient="horz" pos="486"/>
        <p:guide pos="385"/>
        <p:guide pos="4468"/>
        <p:guide orient="horz" pos="89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59EC68F-4AA6-4D95-AE6D-1338114BE29F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DEFBA96B-3252-4698-921C-F1ADD71F3F5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97838F6A-E30D-48FF-A0D6-1543B4EA41E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-6350"/>
            <a:ext cx="9147175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442913" y="303213"/>
            <a:ext cx="8361362" cy="4565650"/>
          </a:xfrm>
          <a:prstGeom prst="rect">
            <a:avLst/>
          </a:prstGeom>
          <a:noFill/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 userDrawn="1"/>
        </p:nvGrpSpPr>
        <p:grpSpPr bwMode="auto">
          <a:xfrm>
            <a:off x="1223963" y="941388"/>
            <a:ext cx="6748462" cy="3043237"/>
            <a:chOff x="1752600" y="1026808"/>
            <a:chExt cx="9133169" cy="4428717"/>
          </a:xfrm>
        </p:grpSpPr>
        <p:grpSp>
          <p:nvGrpSpPr>
            <p:cNvPr id="5" name="组合 4"/>
            <p:cNvGrpSpPr/>
            <p:nvPr/>
          </p:nvGrpSpPr>
          <p:grpSpPr bwMode="auto">
            <a:xfrm>
              <a:off x="1752600" y="1051560"/>
              <a:ext cx="8686800" cy="4034790"/>
              <a:chOff x="1497330" y="1223010"/>
              <a:chExt cx="9612630" cy="4434840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1497330" y="1223735"/>
                <a:ext cx="9612061" cy="4433607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cs typeface="+mn-ea"/>
                  <a:sym typeface="+mn-lt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1725566" y="1429418"/>
                <a:ext cx="9224536" cy="4012084"/>
              </a:xfrm>
              <a:prstGeom prst="rect">
                <a:avLst/>
              </a:prstGeom>
              <a:solidFill>
                <a:schemeClr val="accent4"/>
              </a:solidFill>
              <a:ln w="3810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b="1">
                  <a:cs typeface="+mn-ea"/>
                  <a:sym typeface="+mn-lt"/>
                </a:endParaRPr>
              </a:p>
            </p:txBody>
          </p:sp>
        </p:grpSp>
        <p:sp>
          <p:nvSpPr>
            <p:cNvPr id="6" name="矩形 13"/>
            <p:cNvSpPr/>
            <p:nvPr/>
          </p:nvSpPr>
          <p:spPr>
            <a:xfrm>
              <a:off x="1752600" y="5085888"/>
              <a:ext cx="9120278" cy="369637"/>
            </a:xfrm>
            <a:custGeom>
              <a:avLst/>
              <a:gdLst>
                <a:gd name="connsiteX0" fmla="*/ 0 w 8686800"/>
                <a:gd name="connsiteY0" fmla="*/ 0 h 532909"/>
                <a:gd name="connsiteX1" fmla="*/ 8686800 w 8686800"/>
                <a:gd name="connsiteY1" fmla="*/ 0 h 532909"/>
                <a:gd name="connsiteX2" fmla="*/ 8686800 w 8686800"/>
                <a:gd name="connsiteY2" fmla="*/ 532909 h 532909"/>
                <a:gd name="connsiteX3" fmla="*/ 0 w 8686800"/>
                <a:gd name="connsiteY3" fmla="*/ 532909 h 532909"/>
                <a:gd name="connsiteX4" fmla="*/ 0 w 8686800"/>
                <a:gd name="connsiteY4" fmla="*/ 0 h 532909"/>
                <a:gd name="connsiteX0-1" fmla="*/ 0 w 8686800"/>
                <a:gd name="connsiteY0-2" fmla="*/ 0 h 556355"/>
                <a:gd name="connsiteX1-3" fmla="*/ 8686800 w 8686800"/>
                <a:gd name="connsiteY1-4" fmla="*/ 0 h 556355"/>
                <a:gd name="connsiteX2-5" fmla="*/ 8686800 w 8686800"/>
                <a:gd name="connsiteY2-6" fmla="*/ 532909 h 556355"/>
                <a:gd name="connsiteX3-7" fmla="*/ 386861 w 8686800"/>
                <a:gd name="connsiteY3-8" fmla="*/ 556355 h 556355"/>
                <a:gd name="connsiteX4-9" fmla="*/ 0 w 8686800"/>
                <a:gd name="connsiteY4-10" fmla="*/ 0 h 556355"/>
                <a:gd name="connsiteX0-11" fmla="*/ 0 w 9120553"/>
                <a:gd name="connsiteY0-12" fmla="*/ 0 h 556355"/>
                <a:gd name="connsiteX1-13" fmla="*/ 8686800 w 9120553"/>
                <a:gd name="connsiteY1-14" fmla="*/ 0 h 556355"/>
                <a:gd name="connsiteX2-15" fmla="*/ 9120553 w 9120553"/>
                <a:gd name="connsiteY2-16" fmla="*/ 521186 h 556355"/>
                <a:gd name="connsiteX3-17" fmla="*/ 386861 w 9120553"/>
                <a:gd name="connsiteY3-18" fmla="*/ 556355 h 556355"/>
                <a:gd name="connsiteX4-19" fmla="*/ 0 w 9120553"/>
                <a:gd name="connsiteY4-20" fmla="*/ 0 h 5563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120553" h="556355">
                  <a:moveTo>
                    <a:pt x="0" y="0"/>
                  </a:moveTo>
                  <a:lnTo>
                    <a:pt x="8686800" y="0"/>
                  </a:lnTo>
                  <a:lnTo>
                    <a:pt x="9120553" y="521186"/>
                  </a:lnTo>
                  <a:lnTo>
                    <a:pt x="386861" y="5563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A4269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7" name="矩形 13"/>
            <p:cNvSpPr/>
            <p:nvPr/>
          </p:nvSpPr>
          <p:spPr>
            <a:xfrm rot="16200000" flipH="1">
              <a:off x="8472308" y="2991238"/>
              <a:ext cx="4377892" cy="449031"/>
            </a:xfrm>
            <a:custGeom>
              <a:avLst/>
              <a:gdLst>
                <a:gd name="connsiteX0" fmla="*/ 0 w 8686800"/>
                <a:gd name="connsiteY0" fmla="*/ 0 h 532909"/>
                <a:gd name="connsiteX1" fmla="*/ 8686800 w 8686800"/>
                <a:gd name="connsiteY1" fmla="*/ 0 h 532909"/>
                <a:gd name="connsiteX2" fmla="*/ 8686800 w 8686800"/>
                <a:gd name="connsiteY2" fmla="*/ 532909 h 532909"/>
                <a:gd name="connsiteX3" fmla="*/ 0 w 8686800"/>
                <a:gd name="connsiteY3" fmla="*/ 532909 h 532909"/>
                <a:gd name="connsiteX4" fmla="*/ 0 w 8686800"/>
                <a:gd name="connsiteY4" fmla="*/ 0 h 532909"/>
                <a:gd name="connsiteX0-1" fmla="*/ 0 w 8686800"/>
                <a:gd name="connsiteY0-2" fmla="*/ 0 h 556355"/>
                <a:gd name="connsiteX1-3" fmla="*/ 8686800 w 8686800"/>
                <a:gd name="connsiteY1-4" fmla="*/ 0 h 556355"/>
                <a:gd name="connsiteX2-5" fmla="*/ 8686800 w 8686800"/>
                <a:gd name="connsiteY2-6" fmla="*/ 532909 h 556355"/>
                <a:gd name="connsiteX3-7" fmla="*/ 386861 w 8686800"/>
                <a:gd name="connsiteY3-8" fmla="*/ 556355 h 556355"/>
                <a:gd name="connsiteX4-9" fmla="*/ 0 w 8686800"/>
                <a:gd name="connsiteY4-10" fmla="*/ 0 h 556355"/>
                <a:gd name="connsiteX0-11" fmla="*/ 0 w 9120553"/>
                <a:gd name="connsiteY0-12" fmla="*/ 0 h 556355"/>
                <a:gd name="connsiteX1-13" fmla="*/ 8686800 w 9120553"/>
                <a:gd name="connsiteY1-14" fmla="*/ 0 h 556355"/>
                <a:gd name="connsiteX2-15" fmla="*/ 9120553 w 9120553"/>
                <a:gd name="connsiteY2-16" fmla="*/ 521186 h 556355"/>
                <a:gd name="connsiteX3-17" fmla="*/ 386861 w 9120553"/>
                <a:gd name="connsiteY3-18" fmla="*/ 556355 h 556355"/>
                <a:gd name="connsiteX4-19" fmla="*/ 0 w 9120553"/>
                <a:gd name="connsiteY4-20" fmla="*/ 0 h 556355"/>
                <a:gd name="connsiteX0-21" fmla="*/ 0 w 9776896"/>
                <a:gd name="connsiteY0-22" fmla="*/ 0 h 556355"/>
                <a:gd name="connsiteX1-23" fmla="*/ 8686800 w 9776896"/>
                <a:gd name="connsiteY1-24" fmla="*/ 0 h 556355"/>
                <a:gd name="connsiteX2-25" fmla="*/ 9776895 w 9776896"/>
                <a:gd name="connsiteY2-26" fmla="*/ 474294 h 556355"/>
                <a:gd name="connsiteX3-27" fmla="*/ 386861 w 9776896"/>
                <a:gd name="connsiteY3-28" fmla="*/ 556355 h 556355"/>
                <a:gd name="connsiteX4-29" fmla="*/ 0 w 9776896"/>
                <a:gd name="connsiteY4-30" fmla="*/ 0 h 556355"/>
                <a:gd name="connsiteX0-31" fmla="*/ 0 w 9877870"/>
                <a:gd name="connsiteY0-32" fmla="*/ 0 h 556355"/>
                <a:gd name="connsiteX1-33" fmla="*/ 8686800 w 9877870"/>
                <a:gd name="connsiteY1-34" fmla="*/ 0 h 556355"/>
                <a:gd name="connsiteX2-35" fmla="*/ 9877870 w 9877870"/>
                <a:gd name="connsiteY2-36" fmla="*/ 450848 h 556355"/>
                <a:gd name="connsiteX3-37" fmla="*/ 386861 w 9877870"/>
                <a:gd name="connsiteY3-38" fmla="*/ 556355 h 556355"/>
                <a:gd name="connsiteX4-39" fmla="*/ 0 w 9877870"/>
                <a:gd name="connsiteY4-40" fmla="*/ 0 h 556355"/>
                <a:gd name="connsiteX0-41" fmla="*/ 0 w 9877870"/>
                <a:gd name="connsiteY0-42" fmla="*/ 0 h 497740"/>
                <a:gd name="connsiteX1-43" fmla="*/ 8686800 w 9877870"/>
                <a:gd name="connsiteY1-44" fmla="*/ 0 h 497740"/>
                <a:gd name="connsiteX2-45" fmla="*/ 9877870 w 9877870"/>
                <a:gd name="connsiteY2-46" fmla="*/ 450848 h 497740"/>
                <a:gd name="connsiteX3-47" fmla="*/ 740273 w 9877870"/>
                <a:gd name="connsiteY3-48" fmla="*/ 497740 h 497740"/>
                <a:gd name="connsiteX4-49" fmla="*/ 0 w 9877870"/>
                <a:gd name="connsiteY4-50" fmla="*/ 0 h 497740"/>
                <a:gd name="connsiteX0-51" fmla="*/ 0 w 9638041"/>
                <a:gd name="connsiteY0-52" fmla="*/ 0 h 512054"/>
                <a:gd name="connsiteX1-53" fmla="*/ 8686800 w 9638041"/>
                <a:gd name="connsiteY1-54" fmla="*/ 0 h 512054"/>
                <a:gd name="connsiteX2-55" fmla="*/ 9638041 w 9638041"/>
                <a:gd name="connsiteY2-56" fmla="*/ 512054 h 512054"/>
                <a:gd name="connsiteX3-57" fmla="*/ 740273 w 9638041"/>
                <a:gd name="connsiteY3-58" fmla="*/ 497740 h 512054"/>
                <a:gd name="connsiteX4-59" fmla="*/ 0 w 9638041"/>
                <a:gd name="connsiteY4-60" fmla="*/ 0 h 512054"/>
                <a:gd name="connsiteX0-61" fmla="*/ 0 w 9638041"/>
                <a:gd name="connsiteY0-62" fmla="*/ 0 h 543645"/>
                <a:gd name="connsiteX1-63" fmla="*/ 8686800 w 9638041"/>
                <a:gd name="connsiteY1-64" fmla="*/ 0 h 543645"/>
                <a:gd name="connsiteX2-65" fmla="*/ 9638041 w 9638041"/>
                <a:gd name="connsiteY2-66" fmla="*/ 512054 h 543645"/>
                <a:gd name="connsiteX3-67" fmla="*/ 740273 w 9638041"/>
                <a:gd name="connsiteY3-68" fmla="*/ 543645 h 543645"/>
                <a:gd name="connsiteX4-69" fmla="*/ 0 w 9638041"/>
                <a:gd name="connsiteY4-70" fmla="*/ 0 h 543645"/>
                <a:gd name="connsiteX0-71" fmla="*/ 0 w 9638041"/>
                <a:gd name="connsiteY0-72" fmla="*/ 0 h 543645"/>
                <a:gd name="connsiteX1-73" fmla="*/ 8985871 w 9638041"/>
                <a:gd name="connsiteY1-74" fmla="*/ 30605 h 543645"/>
                <a:gd name="connsiteX2-75" fmla="*/ 9638041 w 9638041"/>
                <a:gd name="connsiteY2-76" fmla="*/ 512054 h 543645"/>
                <a:gd name="connsiteX3-77" fmla="*/ 740273 w 9638041"/>
                <a:gd name="connsiteY3-78" fmla="*/ 543645 h 543645"/>
                <a:gd name="connsiteX4-79" fmla="*/ 0 w 9638041"/>
                <a:gd name="connsiteY4-80" fmla="*/ 0 h 543645"/>
                <a:gd name="connsiteX0-81" fmla="*/ 0 w 9719611"/>
                <a:gd name="connsiteY0-82" fmla="*/ 0 h 543645"/>
                <a:gd name="connsiteX1-83" fmla="*/ 8985871 w 9719611"/>
                <a:gd name="connsiteY1-84" fmla="*/ 30605 h 543645"/>
                <a:gd name="connsiteX2-85" fmla="*/ 9719610 w 9719611"/>
                <a:gd name="connsiteY2-86" fmla="*/ 512055 h 543645"/>
                <a:gd name="connsiteX3-87" fmla="*/ 740273 w 9719611"/>
                <a:gd name="connsiteY3-88" fmla="*/ 543645 h 543645"/>
                <a:gd name="connsiteX4-89" fmla="*/ 0 w 9719611"/>
                <a:gd name="connsiteY4-90" fmla="*/ 0 h 54364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719611" h="543645">
                  <a:moveTo>
                    <a:pt x="0" y="0"/>
                  </a:moveTo>
                  <a:lnTo>
                    <a:pt x="8985871" y="30605"/>
                  </a:lnTo>
                  <a:lnTo>
                    <a:pt x="9719610" y="512055"/>
                  </a:lnTo>
                  <a:lnTo>
                    <a:pt x="740273" y="5436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365F"/>
            </a:solidFill>
            <a:ln w="2857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 bwMode="auto">
          <a:xfrm flipH="1">
            <a:off x="7640638" y="-3175"/>
            <a:ext cx="1485900" cy="809625"/>
            <a:chOff x="6375050" y="903772"/>
            <a:chExt cx="3086815" cy="982178"/>
          </a:xfrm>
        </p:grpSpPr>
        <p:sp>
          <p:nvSpPr>
            <p:cNvPr id="11" name="矩形 10"/>
            <p:cNvSpPr/>
            <p:nvPr/>
          </p:nvSpPr>
          <p:spPr>
            <a:xfrm>
              <a:off x="6457498" y="1052062"/>
              <a:ext cx="3004367" cy="83388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375050" y="903772"/>
              <a:ext cx="2813092" cy="833889"/>
            </a:xfrm>
            <a:prstGeom prst="rect">
              <a:avLst/>
            </a:prstGeom>
            <a:solidFill>
              <a:srgbClr val="4719C4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 userDrawn="1"/>
        </p:nvSpPr>
        <p:spPr>
          <a:xfrm>
            <a:off x="2711450" y="3738563"/>
            <a:ext cx="239713" cy="319087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 userDrawn="1"/>
        </p:nvSpPr>
        <p:spPr>
          <a:xfrm>
            <a:off x="6280150" y="3724275"/>
            <a:ext cx="239713" cy="31750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b="1"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 userDrawn="1"/>
        </p:nvGrpSpPr>
        <p:grpSpPr bwMode="auto">
          <a:xfrm>
            <a:off x="2320925" y="4049713"/>
            <a:ext cx="4710113" cy="501650"/>
            <a:chOff x="3211829" y="5401126"/>
            <a:chExt cx="6277183" cy="668204"/>
          </a:xfrm>
        </p:grpSpPr>
        <p:sp>
          <p:nvSpPr>
            <p:cNvPr id="16" name="矩形 15"/>
            <p:cNvSpPr/>
            <p:nvPr/>
          </p:nvSpPr>
          <p:spPr>
            <a:xfrm>
              <a:off x="3211829" y="5401126"/>
              <a:ext cx="6277183" cy="66820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>
                  <a:cs typeface="+mn-ea"/>
                  <a:sym typeface="+mn-lt"/>
                </a:rPr>
                <a:t>          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307035" y="5519542"/>
              <a:ext cx="6065615" cy="482122"/>
            </a:xfrm>
            <a:prstGeom prst="rect">
              <a:avLst/>
            </a:prstGeom>
            <a:noFill/>
            <a:ln w="19050">
              <a:solidFill>
                <a:srgbClr val="CA426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b="1" dirty="0">
                  <a:cs typeface="+mn-ea"/>
                  <a:sym typeface="+mn-lt"/>
                </a:rPr>
                <a:t> </a:t>
              </a:r>
              <a:endParaRPr lang="zh-CN" altLang="en-US" b="1" dirty="0">
                <a:cs typeface="+mn-ea"/>
                <a:sym typeface="+mn-lt"/>
              </a:endParaRPr>
            </a:p>
          </p:txBody>
        </p:sp>
      </p:grpSp>
      <p:pic>
        <p:nvPicPr>
          <p:cNvPr id="18" name="图片 17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21"/>
          <a:stretch>
            <a:fillRect/>
          </a:stretch>
        </p:blipFill>
        <p:spPr bwMode="auto">
          <a:xfrm>
            <a:off x="-11113" y="25400"/>
            <a:ext cx="1670051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18" descr="游戏机里面的人物&#10;&#10;中度可信度描述已自动生成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969" t="-4543" r="-30254" b="53979"/>
          <a:stretch>
            <a:fillRect/>
          </a:stretch>
        </p:blipFill>
        <p:spPr bwMode="auto">
          <a:xfrm>
            <a:off x="122238" y="-101600"/>
            <a:ext cx="2405062" cy="228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副标题 6"/>
          <p:cNvSpPr txBox="1">
            <a:spLocks noChangeArrowheads="1"/>
          </p:cNvSpPr>
          <p:nvPr userDrawn="1"/>
        </p:nvSpPr>
        <p:spPr bwMode="auto">
          <a:xfrm>
            <a:off x="3492500" y="4103688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45088"/>
            <a:chOff x="-10758" y="2686"/>
            <a:chExt cx="12202757" cy="6855314"/>
          </a:xfrm>
        </p:grpSpPr>
        <p:pic>
          <p:nvPicPr>
            <p:cNvPr id="3" name="图片 2" descr="背景图案&#10;&#10;描述已自动生成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662964" y="-2671036"/>
              <a:ext cx="6855314" cy="1220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 userDrawn="1"/>
          </p:nvSpPr>
          <p:spPr>
            <a:xfrm>
              <a:off x="419305" y="410917"/>
              <a:ext cx="11319328" cy="6081155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cs typeface="+mn-ea"/>
                <a:sym typeface="+mn-lt"/>
              </a:endParaRPr>
            </a:p>
          </p:txBody>
        </p:sp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21D6E286-A738-4ECB-A264-CF29F5774E3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1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11.emf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8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7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8964" y="2139702"/>
            <a:ext cx="6663396" cy="6688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2.长方体和正方体的表面积</a:t>
            </a:r>
            <a:endParaRPr lang="zh-CN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059014"/>
            <a:ext cx="969453" cy="9875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" y="73209"/>
            <a:ext cx="3867150" cy="73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矩形 2"/>
          <p:cNvSpPr>
            <a:spLocks noChangeArrowheads="1"/>
          </p:cNvSpPr>
          <p:nvPr/>
        </p:nvSpPr>
        <p:spPr bwMode="auto">
          <a:xfrm>
            <a:off x="426121" y="103566"/>
            <a:ext cx="27093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一、回顾旧知识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22751" y="1012407"/>
            <a:ext cx="7898497" cy="4766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什么是长方体的长、宽、高</a:t>
            </a:r>
            <a:r>
              <a:rPr lang="en-US" altLang="zh-CN" sz="2400" b="1" dirty="0">
                <a:solidFill>
                  <a:srgbClr val="FF027C"/>
                </a:solidFill>
                <a:latin typeface="+mn-ea"/>
                <a:ea typeface="+mn-ea"/>
              </a:rPr>
              <a:t>? </a:t>
            </a: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什么是正方体的棱长</a:t>
            </a:r>
            <a:r>
              <a:rPr lang="en-US" altLang="zh-CN" sz="2400" b="1" dirty="0">
                <a:solidFill>
                  <a:srgbClr val="FF027C"/>
                </a:solidFill>
                <a:latin typeface="+mn-ea"/>
                <a:ea typeface="+mn-ea"/>
              </a:rPr>
              <a:t>?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22751" y="1548982"/>
            <a:ext cx="7898497" cy="919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请指出长方体纸盒的长、宽、高，并说出长方体的特征。指出正方体的棱长并说出正方体的特征。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5591478" y="2791849"/>
            <a:ext cx="1534987" cy="1534987"/>
            <a:chOff x="5591478" y="3048987"/>
            <a:chExt cx="1534987" cy="1534987"/>
          </a:xfrm>
        </p:grpSpPr>
        <p:sp>
          <p:nvSpPr>
            <p:cNvPr id="17" name="立方体 16"/>
            <p:cNvSpPr/>
            <p:nvPr/>
          </p:nvSpPr>
          <p:spPr>
            <a:xfrm>
              <a:off x="5591478" y="3048987"/>
              <a:ext cx="1534987" cy="1534987"/>
            </a:xfrm>
            <a:prstGeom prst="cub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5627208" y="3064669"/>
              <a:ext cx="1473680" cy="357723"/>
            </a:xfrm>
            <a:prstGeom prst="parallelogram">
              <a:avLst>
                <a:gd name="adj" fmla="val 98996"/>
              </a:avLst>
            </a:prstGeom>
            <a:solidFill>
              <a:srgbClr val="FAF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6759887" y="3086732"/>
              <a:ext cx="362432" cy="1459495"/>
            </a:xfrm>
            <a:custGeom>
              <a:avLst/>
              <a:gdLst>
                <a:gd name="connsiteX0" fmla="*/ 0 w 611892"/>
                <a:gd name="connsiteY0" fmla="*/ 2090057 h 2090057"/>
                <a:gd name="connsiteX1" fmla="*/ 0 w 611892"/>
                <a:gd name="connsiteY1" fmla="*/ 591266 h 2090057"/>
                <a:gd name="connsiteX2" fmla="*/ 605017 w 611892"/>
                <a:gd name="connsiteY2" fmla="*/ 0 h 2090057"/>
                <a:gd name="connsiteX3" fmla="*/ 611892 w 611892"/>
                <a:gd name="connsiteY3" fmla="*/ 1526291 h 2090057"/>
                <a:gd name="connsiteX4" fmla="*/ 0 w 611892"/>
                <a:gd name="connsiteY4" fmla="*/ 2090057 h 2090057"/>
                <a:gd name="connsiteX0-1" fmla="*/ 0 w 611892"/>
                <a:gd name="connsiteY0-2" fmla="*/ 2090057 h 2090057"/>
                <a:gd name="connsiteX1-3" fmla="*/ 9525 w 611892"/>
                <a:gd name="connsiteY1-4" fmla="*/ 594441 h 2090057"/>
                <a:gd name="connsiteX2-5" fmla="*/ 605017 w 611892"/>
                <a:gd name="connsiteY2-6" fmla="*/ 0 h 2090057"/>
                <a:gd name="connsiteX3-7" fmla="*/ 611892 w 611892"/>
                <a:gd name="connsiteY3-8" fmla="*/ 1526291 h 2090057"/>
                <a:gd name="connsiteX4-9" fmla="*/ 0 w 611892"/>
                <a:gd name="connsiteY4-10" fmla="*/ 2090057 h 2090057"/>
                <a:gd name="connsiteX0-11" fmla="*/ 0 w 611892"/>
                <a:gd name="connsiteY0-12" fmla="*/ 2090057 h 2090057"/>
                <a:gd name="connsiteX1-13" fmla="*/ 0 w 611892"/>
                <a:gd name="connsiteY1-14" fmla="*/ 603966 h 2090057"/>
                <a:gd name="connsiteX2-15" fmla="*/ 605017 w 611892"/>
                <a:gd name="connsiteY2-16" fmla="*/ 0 h 2090057"/>
                <a:gd name="connsiteX3-17" fmla="*/ 611892 w 611892"/>
                <a:gd name="connsiteY3-18" fmla="*/ 1526291 h 2090057"/>
                <a:gd name="connsiteX4-19" fmla="*/ 0 w 611892"/>
                <a:gd name="connsiteY4-20" fmla="*/ 2090057 h 2090057"/>
                <a:gd name="connsiteX0-21" fmla="*/ 0 w 611892"/>
                <a:gd name="connsiteY0-22" fmla="*/ 2099582 h 2099582"/>
                <a:gd name="connsiteX1-23" fmla="*/ 0 w 611892"/>
                <a:gd name="connsiteY1-24" fmla="*/ 603966 h 2099582"/>
                <a:gd name="connsiteX2-25" fmla="*/ 605017 w 611892"/>
                <a:gd name="connsiteY2-26" fmla="*/ 0 h 2099582"/>
                <a:gd name="connsiteX3-27" fmla="*/ 611892 w 611892"/>
                <a:gd name="connsiteY3-28" fmla="*/ 1526291 h 2099582"/>
                <a:gd name="connsiteX4-29" fmla="*/ 0 w 611892"/>
                <a:gd name="connsiteY4-30" fmla="*/ 2099582 h 2099582"/>
                <a:gd name="connsiteX0-31" fmla="*/ 0 w 608717"/>
                <a:gd name="connsiteY0-32" fmla="*/ 2099582 h 2099582"/>
                <a:gd name="connsiteX1-33" fmla="*/ 0 w 608717"/>
                <a:gd name="connsiteY1-34" fmla="*/ 603966 h 2099582"/>
                <a:gd name="connsiteX2-35" fmla="*/ 605017 w 608717"/>
                <a:gd name="connsiteY2-36" fmla="*/ 0 h 2099582"/>
                <a:gd name="connsiteX3-37" fmla="*/ 608717 w 608717"/>
                <a:gd name="connsiteY3-38" fmla="*/ 1516766 h 2099582"/>
                <a:gd name="connsiteX4-39" fmla="*/ 0 w 608717"/>
                <a:gd name="connsiteY4-40" fmla="*/ 2099582 h 2099582"/>
                <a:gd name="connsiteX0-41" fmla="*/ 0 w 605745"/>
                <a:gd name="connsiteY0-42" fmla="*/ 2099582 h 2099582"/>
                <a:gd name="connsiteX1-43" fmla="*/ 0 w 605745"/>
                <a:gd name="connsiteY1-44" fmla="*/ 603966 h 2099582"/>
                <a:gd name="connsiteX2-45" fmla="*/ 605017 w 605745"/>
                <a:gd name="connsiteY2-46" fmla="*/ 0 h 2099582"/>
                <a:gd name="connsiteX3-47" fmla="*/ 605542 w 605745"/>
                <a:gd name="connsiteY3-48" fmla="*/ 1500891 h 2099582"/>
                <a:gd name="connsiteX4-49" fmla="*/ 0 w 605745"/>
                <a:gd name="connsiteY4-50" fmla="*/ 2099582 h 2099582"/>
                <a:gd name="connsiteX0-51" fmla="*/ 0 w 605542"/>
                <a:gd name="connsiteY0-52" fmla="*/ 2096407 h 2096407"/>
                <a:gd name="connsiteX1-53" fmla="*/ 0 w 605542"/>
                <a:gd name="connsiteY1-54" fmla="*/ 600791 h 2096407"/>
                <a:gd name="connsiteX2-55" fmla="*/ 601842 w 605542"/>
                <a:gd name="connsiteY2-56" fmla="*/ 0 h 2096407"/>
                <a:gd name="connsiteX3-57" fmla="*/ 605542 w 605542"/>
                <a:gd name="connsiteY3-58" fmla="*/ 1497716 h 2096407"/>
                <a:gd name="connsiteX4-59" fmla="*/ 0 w 605542"/>
                <a:gd name="connsiteY4-60" fmla="*/ 2096407 h 2096407"/>
                <a:gd name="connsiteX0-61" fmla="*/ 0 w 605542"/>
                <a:gd name="connsiteY0-62" fmla="*/ 2096407 h 2096407"/>
                <a:gd name="connsiteX1-63" fmla="*/ 0 w 605542"/>
                <a:gd name="connsiteY1-64" fmla="*/ 250668 h 2096407"/>
                <a:gd name="connsiteX2-65" fmla="*/ 601842 w 605542"/>
                <a:gd name="connsiteY2-66" fmla="*/ 0 h 2096407"/>
                <a:gd name="connsiteX3-67" fmla="*/ 605542 w 605542"/>
                <a:gd name="connsiteY3-68" fmla="*/ 1497716 h 2096407"/>
                <a:gd name="connsiteX4-69" fmla="*/ 0 w 605542"/>
                <a:gd name="connsiteY4-70" fmla="*/ 2096407 h 2096407"/>
                <a:gd name="connsiteX0-71" fmla="*/ 0 w 605542"/>
                <a:gd name="connsiteY0-72" fmla="*/ 2438572 h 2438572"/>
                <a:gd name="connsiteX1-73" fmla="*/ 0 w 605542"/>
                <a:gd name="connsiteY1-74" fmla="*/ 592833 h 2438572"/>
                <a:gd name="connsiteX2-75" fmla="*/ 597766 w 605542"/>
                <a:gd name="connsiteY2-76" fmla="*/ 0 h 2438572"/>
                <a:gd name="connsiteX3-77" fmla="*/ 605542 w 605542"/>
                <a:gd name="connsiteY3-78" fmla="*/ 1839881 h 2438572"/>
                <a:gd name="connsiteX4-79" fmla="*/ 0 w 605542"/>
                <a:gd name="connsiteY4-80" fmla="*/ 2438572 h 243857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5542" h="2438572">
                  <a:moveTo>
                    <a:pt x="0" y="2438572"/>
                  </a:moveTo>
                  <a:lnTo>
                    <a:pt x="0" y="592833"/>
                  </a:lnTo>
                  <a:cubicBezTo>
                    <a:pt x="201672" y="395744"/>
                    <a:pt x="396094" y="197089"/>
                    <a:pt x="597766" y="0"/>
                  </a:cubicBezTo>
                  <a:cubicBezTo>
                    <a:pt x="600058" y="508764"/>
                    <a:pt x="603250" y="1331117"/>
                    <a:pt x="605542" y="1839881"/>
                  </a:cubicBezTo>
                  <a:lnTo>
                    <a:pt x="0" y="2438572"/>
                  </a:lnTo>
                  <a:close/>
                </a:path>
              </a:pathLst>
            </a:custGeom>
            <a:solidFill>
              <a:srgbClr val="050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5607762" y="3191069"/>
            <a:ext cx="1117923" cy="1129673"/>
          </a:xfrm>
          <a:prstGeom prst="rect">
            <a:avLst/>
          </a:prstGeom>
          <a:solidFill>
            <a:srgbClr val="FA0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234269" y="2950784"/>
            <a:ext cx="2278551" cy="1376051"/>
            <a:chOff x="1234269" y="2950784"/>
            <a:chExt cx="2278551" cy="1376051"/>
          </a:xfrm>
        </p:grpSpPr>
        <p:grpSp>
          <p:nvGrpSpPr>
            <p:cNvPr id="16" name="组合 15"/>
            <p:cNvGrpSpPr/>
            <p:nvPr/>
          </p:nvGrpSpPr>
          <p:grpSpPr>
            <a:xfrm>
              <a:off x="1234269" y="2950784"/>
              <a:ext cx="2278551" cy="1376051"/>
              <a:chOff x="1043608" y="2471724"/>
              <a:chExt cx="3671887" cy="2160240"/>
            </a:xfrm>
          </p:grpSpPr>
          <p:sp>
            <p:nvSpPr>
              <p:cNvPr id="13" name="立方体 12"/>
              <p:cNvSpPr>
                <a:spLocks noChangeArrowheads="1"/>
              </p:cNvSpPr>
              <p:nvPr/>
            </p:nvSpPr>
            <p:spPr bwMode="auto">
              <a:xfrm>
                <a:off x="1043608" y="2471724"/>
                <a:ext cx="3671887" cy="2160240"/>
              </a:xfrm>
              <a:prstGeom prst="cube">
                <a:avLst>
                  <a:gd name="adj" fmla="val 2913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1088827" y="2488491"/>
                <a:ext cx="3597532" cy="598142"/>
              </a:xfrm>
              <a:prstGeom prst="parallelogram">
                <a:avLst>
                  <a:gd name="adj" fmla="val 98996"/>
                </a:avLst>
              </a:prstGeom>
              <a:solidFill>
                <a:srgbClr val="FAF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4090992" y="2535490"/>
                <a:ext cx="605900" cy="2047317"/>
              </a:xfrm>
              <a:custGeom>
                <a:avLst/>
                <a:gdLst>
                  <a:gd name="connsiteX0" fmla="*/ 0 w 611892"/>
                  <a:gd name="connsiteY0" fmla="*/ 2090057 h 2090057"/>
                  <a:gd name="connsiteX1" fmla="*/ 0 w 611892"/>
                  <a:gd name="connsiteY1" fmla="*/ 591266 h 2090057"/>
                  <a:gd name="connsiteX2" fmla="*/ 605017 w 611892"/>
                  <a:gd name="connsiteY2" fmla="*/ 0 h 2090057"/>
                  <a:gd name="connsiteX3" fmla="*/ 611892 w 611892"/>
                  <a:gd name="connsiteY3" fmla="*/ 1526291 h 2090057"/>
                  <a:gd name="connsiteX4" fmla="*/ 0 w 611892"/>
                  <a:gd name="connsiteY4" fmla="*/ 2090057 h 2090057"/>
                  <a:gd name="connsiteX0-1" fmla="*/ 0 w 611892"/>
                  <a:gd name="connsiteY0-2" fmla="*/ 2090057 h 2090057"/>
                  <a:gd name="connsiteX1-3" fmla="*/ 9525 w 611892"/>
                  <a:gd name="connsiteY1-4" fmla="*/ 594441 h 2090057"/>
                  <a:gd name="connsiteX2-5" fmla="*/ 605017 w 611892"/>
                  <a:gd name="connsiteY2-6" fmla="*/ 0 h 2090057"/>
                  <a:gd name="connsiteX3-7" fmla="*/ 611892 w 611892"/>
                  <a:gd name="connsiteY3-8" fmla="*/ 1526291 h 2090057"/>
                  <a:gd name="connsiteX4-9" fmla="*/ 0 w 611892"/>
                  <a:gd name="connsiteY4-10" fmla="*/ 2090057 h 2090057"/>
                  <a:gd name="connsiteX0-11" fmla="*/ 0 w 611892"/>
                  <a:gd name="connsiteY0-12" fmla="*/ 2090057 h 2090057"/>
                  <a:gd name="connsiteX1-13" fmla="*/ 0 w 611892"/>
                  <a:gd name="connsiteY1-14" fmla="*/ 603966 h 2090057"/>
                  <a:gd name="connsiteX2-15" fmla="*/ 605017 w 611892"/>
                  <a:gd name="connsiteY2-16" fmla="*/ 0 h 2090057"/>
                  <a:gd name="connsiteX3-17" fmla="*/ 611892 w 611892"/>
                  <a:gd name="connsiteY3-18" fmla="*/ 1526291 h 2090057"/>
                  <a:gd name="connsiteX4-19" fmla="*/ 0 w 611892"/>
                  <a:gd name="connsiteY4-20" fmla="*/ 2090057 h 2090057"/>
                  <a:gd name="connsiteX0-21" fmla="*/ 0 w 611892"/>
                  <a:gd name="connsiteY0-22" fmla="*/ 2099582 h 2099582"/>
                  <a:gd name="connsiteX1-23" fmla="*/ 0 w 611892"/>
                  <a:gd name="connsiteY1-24" fmla="*/ 603966 h 2099582"/>
                  <a:gd name="connsiteX2-25" fmla="*/ 605017 w 611892"/>
                  <a:gd name="connsiteY2-26" fmla="*/ 0 h 2099582"/>
                  <a:gd name="connsiteX3-27" fmla="*/ 611892 w 611892"/>
                  <a:gd name="connsiteY3-28" fmla="*/ 1526291 h 2099582"/>
                  <a:gd name="connsiteX4-29" fmla="*/ 0 w 611892"/>
                  <a:gd name="connsiteY4-30" fmla="*/ 2099582 h 2099582"/>
                  <a:gd name="connsiteX0-31" fmla="*/ 0 w 608717"/>
                  <a:gd name="connsiteY0-32" fmla="*/ 2099582 h 2099582"/>
                  <a:gd name="connsiteX1-33" fmla="*/ 0 w 608717"/>
                  <a:gd name="connsiteY1-34" fmla="*/ 603966 h 2099582"/>
                  <a:gd name="connsiteX2-35" fmla="*/ 605017 w 608717"/>
                  <a:gd name="connsiteY2-36" fmla="*/ 0 h 2099582"/>
                  <a:gd name="connsiteX3-37" fmla="*/ 608717 w 608717"/>
                  <a:gd name="connsiteY3-38" fmla="*/ 1516766 h 2099582"/>
                  <a:gd name="connsiteX4-39" fmla="*/ 0 w 608717"/>
                  <a:gd name="connsiteY4-40" fmla="*/ 2099582 h 2099582"/>
                  <a:gd name="connsiteX0-41" fmla="*/ 0 w 605745"/>
                  <a:gd name="connsiteY0-42" fmla="*/ 2099582 h 2099582"/>
                  <a:gd name="connsiteX1-43" fmla="*/ 0 w 605745"/>
                  <a:gd name="connsiteY1-44" fmla="*/ 603966 h 2099582"/>
                  <a:gd name="connsiteX2-45" fmla="*/ 605017 w 605745"/>
                  <a:gd name="connsiteY2-46" fmla="*/ 0 h 2099582"/>
                  <a:gd name="connsiteX3-47" fmla="*/ 605542 w 605745"/>
                  <a:gd name="connsiteY3-48" fmla="*/ 1500891 h 2099582"/>
                  <a:gd name="connsiteX4-49" fmla="*/ 0 w 605745"/>
                  <a:gd name="connsiteY4-50" fmla="*/ 2099582 h 2099582"/>
                  <a:gd name="connsiteX0-51" fmla="*/ 0 w 605542"/>
                  <a:gd name="connsiteY0-52" fmla="*/ 2096407 h 2096407"/>
                  <a:gd name="connsiteX1-53" fmla="*/ 0 w 605542"/>
                  <a:gd name="connsiteY1-54" fmla="*/ 600791 h 2096407"/>
                  <a:gd name="connsiteX2-55" fmla="*/ 601842 w 605542"/>
                  <a:gd name="connsiteY2-56" fmla="*/ 0 h 2096407"/>
                  <a:gd name="connsiteX3-57" fmla="*/ 605542 w 605542"/>
                  <a:gd name="connsiteY3-58" fmla="*/ 1497716 h 2096407"/>
                  <a:gd name="connsiteX4-59" fmla="*/ 0 w 605542"/>
                  <a:gd name="connsiteY4-60" fmla="*/ 2096407 h 2096407"/>
                  <a:gd name="connsiteX0-61" fmla="*/ 0 w 605542"/>
                  <a:gd name="connsiteY0-62" fmla="*/ 2096407 h 2096407"/>
                  <a:gd name="connsiteX1-63" fmla="*/ 87178 w 605542"/>
                  <a:gd name="connsiteY1-64" fmla="*/ 621831 h 2096407"/>
                  <a:gd name="connsiteX2-65" fmla="*/ 601842 w 605542"/>
                  <a:gd name="connsiteY2-66" fmla="*/ 0 h 2096407"/>
                  <a:gd name="connsiteX3-67" fmla="*/ 605542 w 605542"/>
                  <a:gd name="connsiteY3-68" fmla="*/ 1497716 h 2096407"/>
                  <a:gd name="connsiteX4-69" fmla="*/ 0 w 605542"/>
                  <a:gd name="connsiteY4-70" fmla="*/ 2096407 h 2096407"/>
                  <a:gd name="connsiteX0-71" fmla="*/ 0 w 605542"/>
                  <a:gd name="connsiteY0-72" fmla="*/ 2096407 h 2096407"/>
                  <a:gd name="connsiteX1-73" fmla="*/ 96519 w 605542"/>
                  <a:gd name="connsiteY1-74" fmla="*/ 576248 h 2096407"/>
                  <a:gd name="connsiteX2-75" fmla="*/ 601842 w 605542"/>
                  <a:gd name="connsiteY2-76" fmla="*/ 0 h 2096407"/>
                  <a:gd name="connsiteX3-77" fmla="*/ 605542 w 605542"/>
                  <a:gd name="connsiteY3-78" fmla="*/ 1497716 h 2096407"/>
                  <a:gd name="connsiteX4-79" fmla="*/ 0 w 605542"/>
                  <a:gd name="connsiteY4-80" fmla="*/ 2096407 h 2096407"/>
                  <a:gd name="connsiteX0-81" fmla="*/ 12454 w 509023"/>
                  <a:gd name="connsiteY0-82" fmla="*/ 2036797 h 2036797"/>
                  <a:gd name="connsiteX1-83" fmla="*/ 0 w 509023"/>
                  <a:gd name="connsiteY1-84" fmla="*/ 576248 h 2036797"/>
                  <a:gd name="connsiteX2-85" fmla="*/ 505323 w 509023"/>
                  <a:gd name="connsiteY2-86" fmla="*/ 0 h 2036797"/>
                  <a:gd name="connsiteX3-87" fmla="*/ 509023 w 509023"/>
                  <a:gd name="connsiteY3-88" fmla="*/ 1497716 h 2036797"/>
                  <a:gd name="connsiteX4-89" fmla="*/ 12454 w 509023"/>
                  <a:gd name="connsiteY4-90" fmla="*/ 2036797 h 2036797"/>
                  <a:gd name="connsiteX0-91" fmla="*/ 0 w 515249"/>
                  <a:gd name="connsiteY0-92" fmla="*/ 2040305 h 2040305"/>
                  <a:gd name="connsiteX1-93" fmla="*/ 6226 w 515249"/>
                  <a:gd name="connsiteY1-94" fmla="*/ 576248 h 2040305"/>
                  <a:gd name="connsiteX2-95" fmla="*/ 511549 w 515249"/>
                  <a:gd name="connsiteY2-96" fmla="*/ 0 h 2040305"/>
                  <a:gd name="connsiteX3-97" fmla="*/ 515249 w 515249"/>
                  <a:gd name="connsiteY3-98" fmla="*/ 1497716 h 2040305"/>
                  <a:gd name="connsiteX4-99" fmla="*/ 0 w 515249"/>
                  <a:gd name="connsiteY4-100" fmla="*/ 2040305 h 2040305"/>
                  <a:gd name="connsiteX0-101" fmla="*/ 0 w 511625"/>
                  <a:gd name="connsiteY0-102" fmla="*/ 2040305 h 2040305"/>
                  <a:gd name="connsiteX1-103" fmla="*/ 6226 w 511625"/>
                  <a:gd name="connsiteY1-104" fmla="*/ 576248 h 2040305"/>
                  <a:gd name="connsiteX2-105" fmla="*/ 511549 w 511625"/>
                  <a:gd name="connsiteY2-106" fmla="*/ 0 h 2040305"/>
                  <a:gd name="connsiteX3-107" fmla="*/ 465433 w 511625"/>
                  <a:gd name="connsiteY3-108" fmla="*/ 1438106 h 2040305"/>
                  <a:gd name="connsiteX4-109" fmla="*/ 0 w 511625"/>
                  <a:gd name="connsiteY4-110" fmla="*/ 2040305 h 2040305"/>
                  <a:gd name="connsiteX0-111" fmla="*/ 0 w 521476"/>
                  <a:gd name="connsiteY0-112" fmla="*/ 2040305 h 2040305"/>
                  <a:gd name="connsiteX1-113" fmla="*/ 6226 w 521476"/>
                  <a:gd name="connsiteY1-114" fmla="*/ 576248 h 2040305"/>
                  <a:gd name="connsiteX2-115" fmla="*/ 511549 w 521476"/>
                  <a:gd name="connsiteY2-116" fmla="*/ 0 h 2040305"/>
                  <a:gd name="connsiteX3-117" fmla="*/ 521476 w 521476"/>
                  <a:gd name="connsiteY3-118" fmla="*/ 1466157 h 2040305"/>
                  <a:gd name="connsiteX4-119" fmla="*/ 0 w 521476"/>
                  <a:gd name="connsiteY4-120" fmla="*/ 2040305 h 2040305"/>
                  <a:gd name="connsiteX0-121" fmla="*/ 0 w 521476"/>
                  <a:gd name="connsiteY0-122" fmla="*/ 2001734 h 2001734"/>
                  <a:gd name="connsiteX1-123" fmla="*/ 6226 w 521476"/>
                  <a:gd name="connsiteY1-124" fmla="*/ 537677 h 2001734"/>
                  <a:gd name="connsiteX2-125" fmla="*/ 511549 w 521476"/>
                  <a:gd name="connsiteY2-126" fmla="*/ 0 h 2001734"/>
                  <a:gd name="connsiteX3-127" fmla="*/ 521476 w 521476"/>
                  <a:gd name="connsiteY3-128" fmla="*/ 1427586 h 2001734"/>
                  <a:gd name="connsiteX4-129" fmla="*/ 0 w 521476"/>
                  <a:gd name="connsiteY4-130" fmla="*/ 2001734 h 2001734"/>
                  <a:gd name="connsiteX0-131" fmla="*/ 0 w 521476"/>
                  <a:gd name="connsiteY0-132" fmla="*/ 2047318 h 2047318"/>
                  <a:gd name="connsiteX1-133" fmla="*/ 6226 w 521476"/>
                  <a:gd name="connsiteY1-134" fmla="*/ 583261 h 2047318"/>
                  <a:gd name="connsiteX2-135" fmla="*/ 517776 w 521476"/>
                  <a:gd name="connsiteY2-136" fmla="*/ 0 h 2047318"/>
                  <a:gd name="connsiteX3-137" fmla="*/ 521476 w 521476"/>
                  <a:gd name="connsiteY3-138" fmla="*/ 1473170 h 2047318"/>
                  <a:gd name="connsiteX4-139" fmla="*/ 0 w 521476"/>
                  <a:gd name="connsiteY4-140" fmla="*/ 2047318 h 2047318"/>
                  <a:gd name="connsiteX0-141" fmla="*/ 85872 w 607348"/>
                  <a:gd name="connsiteY0-142" fmla="*/ 2047318 h 2047318"/>
                  <a:gd name="connsiteX1-143" fmla="*/ 0 w 607348"/>
                  <a:gd name="connsiteY1-144" fmla="*/ 594474 h 2047318"/>
                  <a:gd name="connsiteX2-145" fmla="*/ 603648 w 607348"/>
                  <a:gd name="connsiteY2-146" fmla="*/ 0 h 2047318"/>
                  <a:gd name="connsiteX3-147" fmla="*/ 607348 w 607348"/>
                  <a:gd name="connsiteY3-148" fmla="*/ 1473170 h 2047318"/>
                  <a:gd name="connsiteX4-149" fmla="*/ 85872 w 607348"/>
                  <a:gd name="connsiteY4-150" fmla="*/ 2047318 h 2047318"/>
                  <a:gd name="connsiteX0-151" fmla="*/ 0 w 609736"/>
                  <a:gd name="connsiteY0-152" fmla="*/ 2058532 h 2058532"/>
                  <a:gd name="connsiteX1-153" fmla="*/ 2388 w 609736"/>
                  <a:gd name="connsiteY1-154" fmla="*/ 594474 h 2058532"/>
                  <a:gd name="connsiteX2-155" fmla="*/ 606036 w 609736"/>
                  <a:gd name="connsiteY2-156" fmla="*/ 0 h 2058532"/>
                  <a:gd name="connsiteX3-157" fmla="*/ 609736 w 609736"/>
                  <a:gd name="connsiteY3-158" fmla="*/ 1473170 h 2058532"/>
                  <a:gd name="connsiteX4-159" fmla="*/ 0 w 609736"/>
                  <a:gd name="connsiteY4-160" fmla="*/ 2058532 h 2058532"/>
                  <a:gd name="connsiteX0-161" fmla="*/ 0 w 606105"/>
                  <a:gd name="connsiteY0-162" fmla="*/ 2058532 h 2058532"/>
                  <a:gd name="connsiteX1-163" fmla="*/ 2388 w 606105"/>
                  <a:gd name="connsiteY1-164" fmla="*/ 594474 h 2058532"/>
                  <a:gd name="connsiteX2-165" fmla="*/ 606036 w 606105"/>
                  <a:gd name="connsiteY2-166" fmla="*/ 0 h 2058532"/>
                  <a:gd name="connsiteX3-167" fmla="*/ 556013 w 606105"/>
                  <a:gd name="connsiteY3-168" fmla="*/ 1454478 h 2058532"/>
                  <a:gd name="connsiteX4-169" fmla="*/ 0 w 606105"/>
                  <a:gd name="connsiteY4-170" fmla="*/ 2058532 h 2058532"/>
                  <a:gd name="connsiteX0-171" fmla="*/ 0 w 606682"/>
                  <a:gd name="connsiteY0-172" fmla="*/ 2058532 h 2058532"/>
                  <a:gd name="connsiteX1-173" fmla="*/ 2388 w 606682"/>
                  <a:gd name="connsiteY1-174" fmla="*/ 594474 h 2058532"/>
                  <a:gd name="connsiteX2-175" fmla="*/ 606036 w 606682"/>
                  <a:gd name="connsiteY2-176" fmla="*/ 0 h 2058532"/>
                  <a:gd name="connsiteX3-177" fmla="*/ 605900 w 606682"/>
                  <a:gd name="connsiteY3-178" fmla="*/ 1473169 h 2058532"/>
                  <a:gd name="connsiteX4-179" fmla="*/ 0 w 606682"/>
                  <a:gd name="connsiteY4-180" fmla="*/ 2058532 h 2058532"/>
                  <a:gd name="connsiteX0-181" fmla="*/ 0 w 617771"/>
                  <a:gd name="connsiteY0-182" fmla="*/ 1998719 h 1998719"/>
                  <a:gd name="connsiteX1-183" fmla="*/ 2388 w 617771"/>
                  <a:gd name="connsiteY1-184" fmla="*/ 534661 h 1998719"/>
                  <a:gd name="connsiteX2-185" fmla="*/ 617548 w 617771"/>
                  <a:gd name="connsiteY2-186" fmla="*/ 0 h 1998719"/>
                  <a:gd name="connsiteX3-187" fmla="*/ 605900 w 617771"/>
                  <a:gd name="connsiteY3-188" fmla="*/ 1413356 h 1998719"/>
                  <a:gd name="connsiteX4-189" fmla="*/ 0 w 617771"/>
                  <a:gd name="connsiteY4-190" fmla="*/ 1998719 h 1998719"/>
                  <a:gd name="connsiteX0-191" fmla="*/ 0 w 605901"/>
                  <a:gd name="connsiteY0-192" fmla="*/ 2047316 h 2047316"/>
                  <a:gd name="connsiteX1-193" fmla="*/ 2388 w 605901"/>
                  <a:gd name="connsiteY1-194" fmla="*/ 583258 h 2047316"/>
                  <a:gd name="connsiteX2-195" fmla="*/ 602199 w 605901"/>
                  <a:gd name="connsiteY2-196" fmla="*/ 0 h 2047316"/>
                  <a:gd name="connsiteX3-197" fmla="*/ 605900 w 605901"/>
                  <a:gd name="connsiteY3-198" fmla="*/ 1461953 h 2047316"/>
                  <a:gd name="connsiteX4-199" fmla="*/ 0 w 605901"/>
                  <a:gd name="connsiteY4-200" fmla="*/ 2047316 h 20473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5901" h="2047316">
                    <a:moveTo>
                      <a:pt x="0" y="2047316"/>
                    </a:moveTo>
                    <a:cubicBezTo>
                      <a:pt x="0" y="1548777"/>
                      <a:pt x="2388" y="1081797"/>
                      <a:pt x="2388" y="583258"/>
                    </a:cubicBezTo>
                    <a:lnTo>
                      <a:pt x="602199" y="0"/>
                    </a:lnTo>
                    <a:cubicBezTo>
                      <a:pt x="604491" y="508764"/>
                      <a:pt x="603608" y="953189"/>
                      <a:pt x="605900" y="1461953"/>
                    </a:cubicBezTo>
                    <a:lnTo>
                      <a:pt x="0" y="2047316"/>
                    </a:lnTo>
                    <a:close/>
                  </a:path>
                </a:pathLst>
              </a:custGeom>
              <a:solidFill>
                <a:srgbClr val="0505FF"/>
              </a:solidFill>
              <a:ln>
                <a:solidFill>
                  <a:srgbClr val="0505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/>
            <p:cNvSpPr/>
            <p:nvPr/>
          </p:nvSpPr>
          <p:spPr>
            <a:xfrm>
              <a:off x="1246428" y="3367847"/>
              <a:ext cx="1858722" cy="944598"/>
            </a:xfrm>
            <a:prstGeom prst="rect">
              <a:avLst/>
            </a:prstGeom>
            <a:solidFill>
              <a:srgbClr val="FA0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7"/>
          <p:cNvGrpSpPr/>
          <p:nvPr/>
        </p:nvGrpSpPr>
        <p:grpSpPr bwMode="auto">
          <a:xfrm>
            <a:off x="1" y="63623"/>
            <a:ext cx="6444208" cy="671512"/>
            <a:chOff x="-12" y="63623"/>
            <a:chExt cx="6444428" cy="671511"/>
          </a:xfrm>
        </p:grpSpPr>
        <p:pic>
          <p:nvPicPr>
            <p:cNvPr id="11270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" y="63623"/>
              <a:ext cx="6444428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1" name="矩形 3"/>
            <p:cNvSpPr>
              <a:spLocks noChangeArrowheads="1"/>
            </p:cNvSpPr>
            <p:nvPr/>
          </p:nvSpPr>
          <p:spPr bwMode="auto">
            <a:xfrm>
              <a:off x="271756" y="63623"/>
              <a:ext cx="5594992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二、制作长方体和正方体的展开图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622751" y="1012407"/>
            <a:ext cx="7898497" cy="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ct val="13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请同学们拿出准备好的长方体纸盒，把它沿着棱剪开，要求剪开后，各面要连接在一起。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9116" y="1941721"/>
            <a:ext cx="823488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000" dirty="0">
                <a:latin typeface="+mj-ea"/>
                <a:ea typeface="+mj-ea"/>
              </a:rPr>
              <a:t>（在展开图中，分别用“上、下、前、后、左、右”标明</a:t>
            </a:r>
            <a:r>
              <a:rPr lang="en-US" altLang="zh-CN" sz="2000" dirty="0">
                <a:latin typeface="+mj-ea"/>
                <a:ea typeface="+mj-ea"/>
              </a:rPr>
              <a:t>6</a:t>
            </a:r>
            <a:r>
              <a:rPr lang="zh-CN" altLang="en-US" sz="2000" dirty="0">
                <a:latin typeface="+mj-ea"/>
                <a:ea typeface="+mj-ea"/>
              </a:rPr>
              <a:t>个面。）</a:t>
            </a:r>
            <a:endParaRPr lang="zh-CN" altLang="en-US" sz="2000" dirty="0">
              <a:latin typeface="+mj-ea"/>
              <a:ea typeface="+mj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432724" y="2950784"/>
            <a:ext cx="2278551" cy="1376051"/>
            <a:chOff x="1234269" y="2950784"/>
            <a:chExt cx="2278551" cy="1376051"/>
          </a:xfrm>
        </p:grpSpPr>
        <p:grpSp>
          <p:nvGrpSpPr>
            <p:cNvPr id="38" name="组合 37"/>
            <p:cNvGrpSpPr/>
            <p:nvPr/>
          </p:nvGrpSpPr>
          <p:grpSpPr>
            <a:xfrm>
              <a:off x="1234269" y="2950784"/>
              <a:ext cx="2278551" cy="1376051"/>
              <a:chOff x="1043608" y="2471724"/>
              <a:chExt cx="3671887" cy="2160240"/>
            </a:xfrm>
          </p:grpSpPr>
          <p:sp>
            <p:nvSpPr>
              <p:cNvPr id="40" name="立方体 39"/>
              <p:cNvSpPr>
                <a:spLocks noChangeArrowheads="1"/>
              </p:cNvSpPr>
              <p:nvPr/>
            </p:nvSpPr>
            <p:spPr bwMode="auto">
              <a:xfrm>
                <a:off x="1043608" y="2471724"/>
                <a:ext cx="3671887" cy="2160240"/>
              </a:xfrm>
              <a:prstGeom prst="cube">
                <a:avLst>
                  <a:gd name="adj" fmla="val 2913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41" name="平行四边形 40"/>
              <p:cNvSpPr/>
              <p:nvPr/>
            </p:nvSpPr>
            <p:spPr>
              <a:xfrm>
                <a:off x="1088827" y="2488491"/>
                <a:ext cx="3597532" cy="598142"/>
              </a:xfrm>
              <a:prstGeom prst="parallelogram">
                <a:avLst>
                  <a:gd name="adj" fmla="val 98996"/>
                </a:avLst>
              </a:prstGeom>
              <a:solidFill>
                <a:srgbClr val="FAFA00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4106341" y="2495968"/>
                <a:ext cx="605900" cy="2094713"/>
              </a:xfrm>
              <a:custGeom>
                <a:avLst/>
                <a:gdLst>
                  <a:gd name="connsiteX0" fmla="*/ 0 w 611892"/>
                  <a:gd name="connsiteY0" fmla="*/ 2090057 h 2090057"/>
                  <a:gd name="connsiteX1" fmla="*/ 0 w 611892"/>
                  <a:gd name="connsiteY1" fmla="*/ 591266 h 2090057"/>
                  <a:gd name="connsiteX2" fmla="*/ 605017 w 611892"/>
                  <a:gd name="connsiteY2" fmla="*/ 0 h 2090057"/>
                  <a:gd name="connsiteX3" fmla="*/ 611892 w 611892"/>
                  <a:gd name="connsiteY3" fmla="*/ 1526291 h 2090057"/>
                  <a:gd name="connsiteX4" fmla="*/ 0 w 611892"/>
                  <a:gd name="connsiteY4" fmla="*/ 2090057 h 2090057"/>
                  <a:gd name="connsiteX0-1" fmla="*/ 0 w 611892"/>
                  <a:gd name="connsiteY0-2" fmla="*/ 2090057 h 2090057"/>
                  <a:gd name="connsiteX1-3" fmla="*/ 9525 w 611892"/>
                  <a:gd name="connsiteY1-4" fmla="*/ 594441 h 2090057"/>
                  <a:gd name="connsiteX2-5" fmla="*/ 605017 w 611892"/>
                  <a:gd name="connsiteY2-6" fmla="*/ 0 h 2090057"/>
                  <a:gd name="connsiteX3-7" fmla="*/ 611892 w 611892"/>
                  <a:gd name="connsiteY3-8" fmla="*/ 1526291 h 2090057"/>
                  <a:gd name="connsiteX4-9" fmla="*/ 0 w 611892"/>
                  <a:gd name="connsiteY4-10" fmla="*/ 2090057 h 2090057"/>
                  <a:gd name="connsiteX0-11" fmla="*/ 0 w 611892"/>
                  <a:gd name="connsiteY0-12" fmla="*/ 2090057 h 2090057"/>
                  <a:gd name="connsiteX1-13" fmla="*/ 0 w 611892"/>
                  <a:gd name="connsiteY1-14" fmla="*/ 603966 h 2090057"/>
                  <a:gd name="connsiteX2-15" fmla="*/ 605017 w 611892"/>
                  <a:gd name="connsiteY2-16" fmla="*/ 0 h 2090057"/>
                  <a:gd name="connsiteX3-17" fmla="*/ 611892 w 611892"/>
                  <a:gd name="connsiteY3-18" fmla="*/ 1526291 h 2090057"/>
                  <a:gd name="connsiteX4-19" fmla="*/ 0 w 611892"/>
                  <a:gd name="connsiteY4-20" fmla="*/ 2090057 h 2090057"/>
                  <a:gd name="connsiteX0-21" fmla="*/ 0 w 611892"/>
                  <a:gd name="connsiteY0-22" fmla="*/ 2099582 h 2099582"/>
                  <a:gd name="connsiteX1-23" fmla="*/ 0 w 611892"/>
                  <a:gd name="connsiteY1-24" fmla="*/ 603966 h 2099582"/>
                  <a:gd name="connsiteX2-25" fmla="*/ 605017 w 611892"/>
                  <a:gd name="connsiteY2-26" fmla="*/ 0 h 2099582"/>
                  <a:gd name="connsiteX3-27" fmla="*/ 611892 w 611892"/>
                  <a:gd name="connsiteY3-28" fmla="*/ 1526291 h 2099582"/>
                  <a:gd name="connsiteX4-29" fmla="*/ 0 w 611892"/>
                  <a:gd name="connsiteY4-30" fmla="*/ 2099582 h 2099582"/>
                  <a:gd name="connsiteX0-31" fmla="*/ 0 w 608717"/>
                  <a:gd name="connsiteY0-32" fmla="*/ 2099582 h 2099582"/>
                  <a:gd name="connsiteX1-33" fmla="*/ 0 w 608717"/>
                  <a:gd name="connsiteY1-34" fmla="*/ 603966 h 2099582"/>
                  <a:gd name="connsiteX2-35" fmla="*/ 605017 w 608717"/>
                  <a:gd name="connsiteY2-36" fmla="*/ 0 h 2099582"/>
                  <a:gd name="connsiteX3-37" fmla="*/ 608717 w 608717"/>
                  <a:gd name="connsiteY3-38" fmla="*/ 1516766 h 2099582"/>
                  <a:gd name="connsiteX4-39" fmla="*/ 0 w 608717"/>
                  <a:gd name="connsiteY4-40" fmla="*/ 2099582 h 2099582"/>
                  <a:gd name="connsiteX0-41" fmla="*/ 0 w 605745"/>
                  <a:gd name="connsiteY0-42" fmla="*/ 2099582 h 2099582"/>
                  <a:gd name="connsiteX1-43" fmla="*/ 0 w 605745"/>
                  <a:gd name="connsiteY1-44" fmla="*/ 603966 h 2099582"/>
                  <a:gd name="connsiteX2-45" fmla="*/ 605017 w 605745"/>
                  <a:gd name="connsiteY2-46" fmla="*/ 0 h 2099582"/>
                  <a:gd name="connsiteX3-47" fmla="*/ 605542 w 605745"/>
                  <a:gd name="connsiteY3-48" fmla="*/ 1500891 h 2099582"/>
                  <a:gd name="connsiteX4-49" fmla="*/ 0 w 605745"/>
                  <a:gd name="connsiteY4-50" fmla="*/ 2099582 h 2099582"/>
                  <a:gd name="connsiteX0-51" fmla="*/ 0 w 605542"/>
                  <a:gd name="connsiteY0-52" fmla="*/ 2096407 h 2096407"/>
                  <a:gd name="connsiteX1-53" fmla="*/ 0 w 605542"/>
                  <a:gd name="connsiteY1-54" fmla="*/ 600791 h 2096407"/>
                  <a:gd name="connsiteX2-55" fmla="*/ 601842 w 605542"/>
                  <a:gd name="connsiteY2-56" fmla="*/ 0 h 2096407"/>
                  <a:gd name="connsiteX3-57" fmla="*/ 605542 w 605542"/>
                  <a:gd name="connsiteY3-58" fmla="*/ 1497716 h 2096407"/>
                  <a:gd name="connsiteX4-59" fmla="*/ 0 w 605542"/>
                  <a:gd name="connsiteY4-60" fmla="*/ 2096407 h 2096407"/>
                  <a:gd name="connsiteX0-61" fmla="*/ 0 w 605542"/>
                  <a:gd name="connsiteY0-62" fmla="*/ 2096407 h 2096407"/>
                  <a:gd name="connsiteX1-63" fmla="*/ 87178 w 605542"/>
                  <a:gd name="connsiteY1-64" fmla="*/ 621831 h 2096407"/>
                  <a:gd name="connsiteX2-65" fmla="*/ 601842 w 605542"/>
                  <a:gd name="connsiteY2-66" fmla="*/ 0 h 2096407"/>
                  <a:gd name="connsiteX3-67" fmla="*/ 605542 w 605542"/>
                  <a:gd name="connsiteY3-68" fmla="*/ 1497716 h 2096407"/>
                  <a:gd name="connsiteX4-69" fmla="*/ 0 w 605542"/>
                  <a:gd name="connsiteY4-70" fmla="*/ 2096407 h 2096407"/>
                  <a:gd name="connsiteX0-71" fmla="*/ 0 w 605542"/>
                  <a:gd name="connsiteY0-72" fmla="*/ 2096407 h 2096407"/>
                  <a:gd name="connsiteX1-73" fmla="*/ 96519 w 605542"/>
                  <a:gd name="connsiteY1-74" fmla="*/ 576248 h 2096407"/>
                  <a:gd name="connsiteX2-75" fmla="*/ 601842 w 605542"/>
                  <a:gd name="connsiteY2-76" fmla="*/ 0 h 2096407"/>
                  <a:gd name="connsiteX3-77" fmla="*/ 605542 w 605542"/>
                  <a:gd name="connsiteY3-78" fmla="*/ 1497716 h 2096407"/>
                  <a:gd name="connsiteX4-79" fmla="*/ 0 w 605542"/>
                  <a:gd name="connsiteY4-80" fmla="*/ 2096407 h 2096407"/>
                  <a:gd name="connsiteX0-81" fmla="*/ 12454 w 509023"/>
                  <a:gd name="connsiteY0-82" fmla="*/ 2036797 h 2036797"/>
                  <a:gd name="connsiteX1-83" fmla="*/ 0 w 509023"/>
                  <a:gd name="connsiteY1-84" fmla="*/ 576248 h 2036797"/>
                  <a:gd name="connsiteX2-85" fmla="*/ 505323 w 509023"/>
                  <a:gd name="connsiteY2-86" fmla="*/ 0 h 2036797"/>
                  <a:gd name="connsiteX3-87" fmla="*/ 509023 w 509023"/>
                  <a:gd name="connsiteY3-88" fmla="*/ 1497716 h 2036797"/>
                  <a:gd name="connsiteX4-89" fmla="*/ 12454 w 509023"/>
                  <a:gd name="connsiteY4-90" fmla="*/ 2036797 h 2036797"/>
                  <a:gd name="connsiteX0-91" fmla="*/ 0 w 515249"/>
                  <a:gd name="connsiteY0-92" fmla="*/ 2040305 h 2040305"/>
                  <a:gd name="connsiteX1-93" fmla="*/ 6226 w 515249"/>
                  <a:gd name="connsiteY1-94" fmla="*/ 576248 h 2040305"/>
                  <a:gd name="connsiteX2-95" fmla="*/ 511549 w 515249"/>
                  <a:gd name="connsiteY2-96" fmla="*/ 0 h 2040305"/>
                  <a:gd name="connsiteX3-97" fmla="*/ 515249 w 515249"/>
                  <a:gd name="connsiteY3-98" fmla="*/ 1497716 h 2040305"/>
                  <a:gd name="connsiteX4-99" fmla="*/ 0 w 515249"/>
                  <a:gd name="connsiteY4-100" fmla="*/ 2040305 h 2040305"/>
                  <a:gd name="connsiteX0-101" fmla="*/ 0 w 511625"/>
                  <a:gd name="connsiteY0-102" fmla="*/ 2040305 h 2040305"/>
                  <a:gd name="connsiteX1-103" fmla="*/ 6226 w 511625"/>
                  <a:gd name="connsiteY1-104" fmla="*/ 576248 h 2040305"/>
                  <a:gd name="connsiteX2-105" fmla="*/ 511549 w 511625"/>
                  <a:gd name="connsiteY2-106" fmla="*/ 0 h 2040305"/>
                  <a:gd name="connsiteX3-107" fmla="*/ 465433 w 511625"/>
                  <a:gd name="connsiteY3-108" fmla="*/ 1438106 h 2040305"/>
                  <a:gd name="connsiteX4-109" fmla="*/ 0 w 511625"/>
                  <a:gd name="connsiteY4-110" fmla="*/ 2040305 h 2040305"/>
                  <a:gd name="connsiteX0-111" fmla="*/ 0 w 521476"/>
                  <a:gd name="connsiteY0-112" fmla="*/ 2040305 h 2040305"/>
                  <a:gd name="connsiteX1-113" fmla="*/ 6226 w 521476"/>
                  <a:gd name="connsiteY1-114" fmla="*/ 576248 h 2040305"/>
                  <a:gd name="connsiteX2-115" fmla="*/ 511549 w 521476"/>
                  <a:gd name="connsiteY2-116" fmla="*/ 0 h 2040305"/>
                  <a:gd name="connsiteX3-117" fmla="*/ 521476 w 521476"/>
                  <a:gd name="connsiteY3-118" fmla="*/ 1466157 h 2040305"/>
                  <a:gd name="connsiteX4-119" fmla="*/ 0 w 521476"/>
                  <a:gd name="connsiteY4-120" fmla="*/ 2040305 h 2040305"/>
                  <a:gd name="connsiteX0-121" fmla="*/ 0 w 521476"/>
                  <a:gd name="connsiteY0-122" fmla="*/ 2001734 h 2001734"/>
                  <a:gd name="connsiteX1-123" fmla="*/ 6226 w 521476"/>
                  <a:gd name="connsiteY1-124" fmla="*/ 537677 h 2001734"/>
                  <a:gd name="connsiteX2-125" fmla="*/ 511549 w 521476"/>
                  <a:gd name="connsiteY2-126" fmla="*/ 0 h 2001734"/>
                  <a:gd name="connsiteX3-127" fmla="*/ 521476 w 521476"/>
                  <a:gd name="connsiteY3-128" fmla="*/ 1427586 h 2001734"/>
                  <a:gd name="connsiteX4-129" fmla="*/ 0 w 521476"/>
                  <a:gd name="connsiteY4-130" fmla="*/ 2001734 h 2001734"/>
                  <a:gd name="connsiteX0-131" fmla="*/ 0 w 521476"/>
                  <a:gd name="connsiteY0-132" fmla="*/ 2047318 h 2047318"/>
                  <a:gd name="connsiteX1-133" fmla="*/ 6226 w 521476"/>
                  <a:gd name="connsiteY1-134" fmla="*/ 583261 h 2047318"/>
                  <a:gd name="connsiteX2-135" fmla="*/ 517776 w 521476"/>
                  <a:gd name="connsiteY2-136" fmla="*/ 0 h 2047318"/>
                  <a:gd name="connsiteX3-137" fmla="*/ 521476 w 521476"/>
                  <a:gd name="connsiteY3-138" fmla="*/ 1473170 h 2047318"/>
                  <a:gd name="connsiteX4-139" fmla="*/ 0 w 521476"/>
                  <a:gd name="connsiteY4-140" fmla="*/ 2047318 h 2047318"/>
                  <a:gd name="connsiteX0-141" fmla="*/ 85872 w 607348"/>
                  <a:gd name="connsiteY0-142" fmla="*/ 2047318 h 2047318"/>
                  <a:gd name="connsiteX1-143" fmla="*/ 0 w 607348"/>
                  <a:gd name="connsiteY1-144" fmla="*/ 594474 h 2047318"/>
                  <a:gd name="connsiteX2-145" fmla="*/ 603648 w 607348"/>
                  <a:gd name="connsiteY2-146" fmla="*/ 0 h 2047318"/>
                  <a:gd name="connsiteX3-147" fmla="*/ 607348 w 607348"/>
                  <a:gd name="connsiteY3-148" fmla="*/ 1473170 h 2047318"/>
                  <a:gd name="connsiteX4-149" fmla="*/ 85872 w 607348"/>
                  <a:gd name="connsiteY4-150" fmla="*/ 2047318 h 2047318"/>
                  <a:gd name="connsiteX0-151" fmla="*/ 0 w 609736"/>
                  <a:gd name="connsiteY0-152" fmla="*/ 2058532 h 2058532"/>
                  <a:gd name="connsiteX1-153" fmla="*/ 2388 w 609736"/>
                  <a:gd name="connsiteY1-154" fmla="*/ 594474 h 2058532"/>
                  <a:gd name="connsiteX2-155" fmla="*/ 606036 w 609736"/>
                  <a:gd name="connsiteY2-156" fmla="*/ 0 h 2058532"/>
                  <a:gd name="connsiteX3-157" fmla="*/ 609736 w 609736"/>
                  <a:gd name="connsiteY3-158" fmla="*/ 1473170 h 2058532"/>
                  <a:gd name="connsiteX4-159" fmla="*/ 0 w 609736"/>
                  <a:gd name="connsiteY4-160" fmla="*/ 2058532 h 2058532"/>
                  <a:gd name="connsiteX0-161" fmla="*/ 0 w 606105"/>
                  <a:gd name="connsiteY0-162" fmla="*/ 2058532 h 2058532"/>
                  <a:gd name="connsiteX1-163" fmla="*/ 2388 w 606105"/>
                  <a:gd name="connsiteY1-164" fmla="*/ 594474 h 2058532"/>
                  <a:gd name="connsiteX2-165" fmla="*/ 606036 w 606105"/>
                  <a:gd name="connsiteY2-166" fmla="*/ 0 h 2058532"/>
                  <a:gd name="connsiteX3-167" fmla="*/ 556013 w 606105"/>
                  <a:gd name="connsiteY3-168" fmla="*/ 1454478 h 2058532"/>
                  <a:gd name="connsiteX4-169" fmla="*/ 0 w 606105"/>
                  <a:gd name="connsiteY4-170" fmla="*/ 2058532 h 2058532"/>
                  <a:gd name="connsiteX0-171" fmla="*/ 0 w 606682"/>
                  <a:gd name="connsiteY0-172" fmla="*/ 2058532 h 2058532"/>
                  <a:gd name="connsiteX1-173" fmla="*/ 2388 w 606682"/>
                  <a:gd name="connsiteY1-174" fmla="*/ 594474 h 2058532"/>
                  <a:gd name="connsiteX2-175" fmla="*/ 606036 w 606682"/>
                  <a:gd name="connsiteY2-176" fmla="*/ 0 h 2058532"/>
                  <a:gd name="connsiteX3-177" fmla="*/ 605900 w 606682"/>
                  <a:gd name="connsiteY3-178" fmla="*/ 1473169 h 2058532"/>
                  <a:gd name="connsiteX4-179" fmla="*/ 0 w 606682"/>
                  <a:gd name="connsiteY4-180" fmla="*/ 2058532 h 2058532"/>
                  <a:gd name="connsiteX0-181" fmla="*/ 0 w 617771"/>
                  <a:gd name="connsiteY0-182" fmla="*/ 1998719 h 1998719"/>
                  <a:gd name="connsiteX1-183" fmla="*/ 2388 w 617771"/>
                  <a:gd name="connsiteY1-184" fmla="*/ 534661 h 1998719"/>
                  <a:gd name="connsiteX2-185" fmla="*/ 617548 w 617771"/>
                  <a:gd name="connsiteY2-186" fmla="*/ 0 h 1998719"/>
                  <a:gd name="connsiteX3-187" fmla="*/ 605900 w 617771"/>
                  <a:gd name="connsiteY3-188" fmla="*/ 1413356 h 1998719"/>
                  <a:gd name="connsiteX4-189" fmla="*/ 0 w 617771"/>
                  <a:gd name="connsiteY4-190" fmla="*/ 1998719 h 1998719"/>
                  <a:gd name="connsiteX0-191" fmla="*/ 0 w 605901"/>
                  <a:gd name="connsiteY0-192" fmla="*/ 2047316 h 2047316"/>
                  <a:gd name="connsiteX1-193" fmla="*/ 2388 w 605901"/>
                  <a:gd name="connsiteY1-194" fmla="*/ 583258 h 2047316"/>
                  <a:gd name="connsiteX2-195" fmla="*/ 602199 w 605901"/>
                  <a:gd name="connsiteY2-196" fmla="*/ 0 h 2047316"/>
                  <a:gd name="connsiteX3-197" fmla="*/ 605900 w 605901"/>
                  <a:gd name="connsiteY3-198" fmla="*/ 1461953 h 2047316"/>
                  <a:gd name="connsiteX4-199" fmla="*/ 0 w 605901"/>
                  <a:gd name="connsiteY4-200" fmla="*/ 2047316 h 20473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5901" h="2047316">
                    <a:moveTo>
                      <a:pt x="0" y="2047316"/>
                    </a:moveTo>
                    <a:cubicBezTo>
                      <a:pt x="0" y="1548777"/>
                      <a:pt x="2388" y="1081797"/>
                      <a:pt x="2388" y="583258"/>
                    </a:cubicBezTo>
                    <a:lnTo>
                      <a:pt x="602199" y="0"/>
                    </a:lnTo>
                    <a:cubicBezTo>
                      <a:pt x="604491" y="508764"/>
                      <a:pt x="603608" y="953189"/>
                      <a:pt x="605900" y="1461953"/>
                    </a:cubicBezTo>
                    <a:lnTo>
                      <a:pt x="0" y="2047316"/>
                    </a:lnTo>
                    <a:close/>
                  </a:path>
                </a:pathLst>
              </a:custGeom>
              <a:solidFill>
                <a:srgbClr val="0505FF"/>
              </a:solidFill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矩形 38"/>
            <p:cNvSpPr/>
            <p:nvPr/>
          </p:nvSpPr>
          <p:spPr>
            <a:xfrm>
              <a:off x="1243253" y="3367847"/>
              <a:ext cx="1887530" cy="944598"/>
            </a:xfrm>
            <a:prstGeom prst="rect">
              <a:avLst/>
            </a:prstGeom>
            <a:solidFill>
              <a:srgbClr val="FA07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: 形状 45"/>
          <p:cNvSpPr/>
          <p:nvPr/>
        </p:nvSpPr>
        <p:spPr>
          <a:xfrm>
            <a:off x="3115044" y="2816250"/>
            <a:ext cx="2503487" cy="392112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任意多边形: 形状 46"/>
          <p:cNvSpPr/>
          <p:nvPr/>
        </p:nvSpPr>
        <p:spPr>
          <a:xfrm>
            <a:off x="3521443" y="1627317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4" name="任意多边形: 形状 53"/>
          <p:cNvSpPr/>
          <p:nvPr/>
        </p:nvSpPr>
        <p:spPr>
          <a:xfrm>
            <a:off x="5209066" y="1621657"/>
            <a:ext cx="411163" cy="1589880"/>
          </a:xfrm>
          <a:custGeom>
            <a:avLst/>
            <a:gdLst>
              <a:gd name="connsiteX0" fmla="*/ 0 w 411480"/>
              <a:gd name="connsiteY0" fmla="*/ 406400 h 1610360"/>
              <a:gd name="connsiteX1" fmla="*/ 411480 w 411480"/>
              <a:gd name="connsiteY1" fmla="*/ 0 h 1610360"/>
              <a:gd name="connsiteX2" fmla="*/ 406400 w 411480"/>
              <a:gd name="connsiteY2" fmla="*/ 1214120 h 1610360"/>
              <a:gd name="connsiteX3" fmla="*/ 10160 w 411480"/>
              <a:gd name="connsiteY3" fmla="*/ 1610360 h 1610360"/>
              <a:gd name="connsiteX4" fmla="*/ 0 w 411480"/>
              <a:gd name="connsiteY4" fmla="*/ 406400 h 1610360"/>
              <a:gd name="connsiteX0-1" fmla="*/ 0 w 411480"/>
              <a:gd name="connsiteY0-2" fmla="*/ 384981 h 1588941"/>
              <a:gd name="connsiteX1-3" fmla="*/ 411480 w 411480"/>
              <a:gd name="connsiteY1-4" fmla="*/ 0 h 1588941"/>
              <a:gd name="connsiteX2-5" fmla="*/ 406400 w 411480"/>
              <a:gd name="connsiteY2-6" fmla="*/ 1192701 h 1588941"/>
              <a:gd name="connsiteX3-7" fmla="*/ 10160 w 411480"/>
              <a:gd name="connsiteY3-8" fmla="*/ 1588941 h 1588941"/>
              <a:gd name="connsiteX4-9" fmla="*/ 0 w 411480"/>
              <a:gd name="connsiteY4-10" fmla="*/ 384981 h 15889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1480" h="1588941">
                <a:moveTo>
                  <a:pt x="0" y="384981"/>
                </a:moveTo>
                <a:cubicBezTo>
                  <a:pt x="137160" y="249514"/>
                  <a:pt x="274320" y="135467"/>
                  <a:pt x="411480" y="0"/>
                </a:cubicBezTo>
                <a:cubicBezTo>
                  <a:pt x="409787" y="404707"/>
                  <a:pt x="408093" y="787994"/>
                  <a:pt x="406400" y="1192701"/>
                </a:cubicBezTo>
                <a:lnTo>
                  <a:pt x="10160" y="1588941"/>
                </a:lnTo>
                <a:cubicBezTo>
                  <a:pt x="6773" y="1187621"/>
                  <a:pt x="3387" y="786301"/>
                  <a:pt x="0" y="384981"/>
                </a:cubicBezTo>
                <a:close/>
              </a:path>
            </a:pathLst>
          </a:cu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524507" y="771550"/>
            <a:ext cx="2097088" cy="855662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任意多边形: 形状 2"/>
          <p:cNvSpPr/>
          <p:nvPr/>
        </p:nvSpPr>
        <p:spPr>
          <a:xfrm>
            <a:off x="3110632" y="1621657"/>
            <a:ext cx="411163" cy="1589880"/>
          </a:xfrm>
          <a:custGeom>
            <a:avLst/>
            <a:gdLst>
              <a:gd name="connsiteX0" fmla="*/ 0 w 411480"/>
              <a:gd name="connsiteY0" fmla="*/ 406400 h 1610360"/>
              <a:gd name="connsiteX1" fmla="*/ 411480 w 411480"/>
              <a:gd name="connsiteY1" fmla="*/ 0 h 1610360"/>
              <a:gd name="connsiteX2" fmla="*/ 406400 w 411480"/>
              <a:gd name="connsiteY2" fmla="*/ 1214120 h 1610360"/>
              <a:gd name="connsiteX3" fmla="*/ 10160 w 411480"/>
              <a:gd name="connsiteY3" fmla="*/ 1610360 h 1610360"/>
              <a:gd name="connsiteX4" fmla="*/ 0 w 411480"/>
              <a:gd name="connsiteY4" fmla="*/ 406400 h 1610360"/>
              <a:gd name="connsiteX0-1" fmla="*/ 0 w 411480"/>
              <a:gd name="connsiteY0-2" fmla="*/ 384981 h 1588941"/>
              <a:gd name="connsiteX1-3" fmla="*/ 411480 w 411480"/>
              <a:gd name="connsiteY1-4" fmla="*/ 0 h 1588941"/>
              <a:gd name="connsiteX2-5" fmla="*/ 406400 w 411480"/>
              <a:gd name="connsiteY2-6" fmla="*/ 1192701 h 1588941"/>
              <a:gd name="connsiteX3-7" fmla="*/ 10160 w 411480"/>
              <a:gd name="connsiteY3-8" fmla="*/ 1588941 h 1588941"/>
              <a:gd name="connsiteX4-9" fmla="*/ 0 w 411480"/>
              <a:gd name="connsiteY4-10" fmla="*/ 384981 h 15889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1480" h="1588941">
                <a:moveTo>
                  <a:pt x="0" y="384981"/>
                </a:moveTo>
                <a:cubicBezTo>
                  <a:pt x="137160" y="249514"/>
                  <a:pt x="274320" y="135467"/>
                  <a:pt x="411480" y="0"/>
                </a:cubicBezTo>
                <a:cubicBezTo>
                  <a:pt x="409787" y="404707"/>
                  <a:pt x="408093" y="787994"/>
                  <a:pt x="406400" y="1192701"/>
                </a:cubicBezTo>
                <a:lnTo>
                  <a:pt x="10160" y="1588941"/>
                </a:lnTo>
                <a:cubicBezTo>
                  <a:pt x="6773" y="1187621"/>
                  <a:pt x="3387" y="786301"/>
                  <a:pt x="0" y="384981"/>
                </a:cubicBezTo>
                <a:close/>
              </a:path>
            </a:pathLst>
          </a:cu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3" name="任意多边形: 形状 52"/>
          <p:cNvSpPr/>
          <p:nvPr/>
        </p:nvSpPr>
        <p:spPr>
          <a:xfrm>
            <a:off x="3103612" y="1625572"/>
            <a:ext cx="2505075" cy="390525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2" name="任意多边形: 形状 51"/>
          <p:cNvSpPr/>
          <p:nvPr/>
        </p:nvSpPr>
        <p:spPr>
          <a:xfrm>
            <a:off x="3110632" y="2012207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3122880" y="3212357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2052948" y="2813050"/>
            <a:ext cx="1478131" cy="395312"/>
          </a:xfrm>
          <a:prstGeom prst="parallelogram">
            <a:avLst>
              <a:gd name="adj" fmla="val 106720"/>
            </a:avLst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任意多边形: 形状 18"/>
          <p:cNvSpPr/>
          <p:nvPr/>
        </p:nvSpPr>
        <p:spPr>
          <a:xfrm>
            <a:off x="3115044" y="2816250"/>
            <a:ext cx="2503487" cy="392112"/>
          </a:xfrm>
          <a:custGeom>
            <a:avLst/>
            <a:gdLst>
              <a:gd name="connsiteX0" fmla="*/ 406400 w 2504440"/>
              <a:gd name="connsiteY0" fmla="*/ 0 h 391160"/>
              <a:gd name="connsiteX1" fmla="*/ 0 w 2504440"/>
              <a:gd name="connsiteY1" fmla="*/ 391160 h 391160"/>
              <a:gd name="connsiteX2" fmla="*/ 2113280 w 2504440"/>
              <a:gd name="connsiteY2" fmla="*/ 391160 h 391160"/>
              <a:gd name="connsiteX3" fmla="*/ 2504440 w 2504440"/>
              <a:gd name="connsiteY3" fmla="*/ 0 h 391160"/>
              <a:gd name="connsiteX4" fmla="*/ 406400 w 2504440"/>
              <a:gd name="connsiteY4" fmla="*/ 0 h 391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440" h="391160">
                <a:moveTo>
                  <a:pt x="406400" y="0"/>
                </a:moveTo>
                <a:lnTo>
                  <a:pt x="0" y="391160"/>
                </a:lnTo>
                <a:lnTo>
                  <a:pt x="2113280" y="391160"/>
                </a:lnTo>
                <a:lnTo>
                  <a:pt x="2504440" y="0"/>
                </a:lnTo>
                <a:lnTo>
                  <a:pt x="406400" y="0"/>
                </a:lnTo>
                <a:close/>
              </a:path>
            </a:pathLst>
          </a:cu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3122880" y="3212357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3" name="平行四边形 62"/>
          <p:cNvSpPr/>
          <p:nvPr/>
        </p:nvSpPr>
        <p:spPr>
          <a:xfrm>
            <a:off x="5219968" y="2819400"/>
            <a:ext cx="1483369" cy="390959"/>
          </a:xfrm>
          <a:prstGeom prst="parallelogram">
            <a:avLst>
              <a:gd name="adj" fmla="val 101683"/>
            </a:avLst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任意多边形: 形状 17"/>
          <p:cNvSpPr/>
          <p:nvPr/>
        </p:nvSpPr>
        <p:spPr>
          <a:xfrm>
            <a:off x="3521443" y="1627317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524507" y="771550"/>
            <a:ext cx="2097088" cy="855662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任意多边形: 形状 20"/>
          <p:cNvSpPr/>
          <p:nvPr/>
        </p:nvSpPr>
        <p:spPr>
          <a:xfrm>
            <a:off x="5205650" y="1621657"/>
            <a:ext cx="411163" cy="1589880"/>
          </a:xfrm>
          <a:custGeom>
            <a:avLst/>
            <a:gdLst>
              <a:gd name="connsiteX0" fmla="*/ 0 w 411480"/>
              <a:gd name="connsiteY0" fmla="*/ 406400 h 1610360"/>
              <a:gd name="connsiteX1" fmla="*/ 411480 w 411480"/>
              <a:gd name="connsiteY1" fmla="*/ 0 h 1610360"/>
              <a:gd name="connsiteX2" fmla="*/ 406400 w 411480"/>
              <a:gd name="connsiteY2" fmla="*/ 1214120 h 1610360"/>
              <a:gd name="connsiteX3" fmla="*/ 10160 w 411480"/>
              <a:gd name="connsiteY3" fmla="*/ 1610360 h 1610360"/>
              <a:gd name="connsiteX4" fmla="*/ 0 w 411480"/>
              <a:gd name="connsiteY4" fmla="*/ 406400 h 1610360"/>
              <a:gd name="connsiteX0-1" fmla="*/ 0 w 411480"/>
              <a:gd name="connsiteY0-2" fmla="*/ 384981 h 1588941"/>
              <a:gd name="connsiteX1-3" fmla="*/ 411480 w 411480"/>
              <a:gd name="connsiteY1-4" fmla="*/ 0 h 1588941"/>
              <a:gd name="connsiteX2-5" fmla="*/ 406400 w 411480"/>
              <a:gd name="connsiteY2-6" fmla="*/ 1192701 h 1588941"/>
              <a:gd name="connsiteX3-7" fmla="*/ 10160 w 411480"/>
              <a:gd name="connsiteY3-8" fmla="*/ 1588941 h 1588941"/>
              <a:gd name="connsiteX4-9" fmla="*/ 0 w 411480"/>
              <a:gd name="connsiteY4-10" fmla="*/ 384981 h 15889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1480" h="1588941">
                <a:moveTo>
                  <a:pt x="0" y="384981"/>
                </a:moveTo>
                <a:cubicBezTo>
                  <a:pt x="137160" y="249514"/>
                  <a:pt x="274320" y="135467"/>
                  <a:pt x="411480" y="0"/>
                </a:cubicBezTo>
                <a:cubicBezTo>
                  <a:pt x="409787" y="404707"/>
                  <a:pt x="408093" y="787994"/>
                  <a:pt x="406400" y="1192701"/>
                </a:cubicBezTo>
                <a:lnTo>
                  <a:pt x="10160" y="1588941"/>
                </a:lnTo>
                <a:cubicBezTo>
                  <a:pt x="6773" y="1187621"/>
                  <a:pt x="3387" y="786301"/>
                  <a:pt x="0" y="384981"/>
                </a:cubicBezTo>
                <a:close/>
              </a:path>
            </a:pathLst>
          </a:cu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3107216" y="1621657"/>
            <a:ext cx="411163" cy="1589880"/>
          </a:xfrm>
          <a:custGeom>
            <a:avLst/>
            <a:gdLst>
              <a:gd name="connsiteX0" fmla="*/ 0 w 411480"/>
              <a:gd name="connsiteY0" fmla="*/ 406400 h 1610360"/>
              <a:gd name="connsiteX1" fmla="*/ 411480 w 411480"/>
              <a:gd name="connsiteY1" fmla="*/ 0 h 1610360"/>
              <a:gd name="connsiteX2" fmla="*/ 406400 w 411480"/>
              <a:gd name="connsiteY2" fmla="*/ 1214120 h 1610360"/>
              <a:gd name="connsiteX3" fmla="*/ 10160 w 411480"/>
              <a:gd name="connsiteY3" fmla="*/ 1610360 h 1610360"/>
              <a:gd name="connsiteX4" fmla="*/ 0 w 411480"/>
              <a:gd name="connsiteY4" fmla="*/ 406400 h 1610360"/>
              <a:gd name="connsiteX0-1" fmla="*/ 0 w 411480"/>
              <a:gd name="connsiteY0-2" fmla="*/ 384981 h 1588941"/>
              <a:gd name="connsiteX1-3" fmla="*/ 411480 w 411480"/>
              <a:gd name="connsiteY1-4" fmla="*/ 0 h 1588941"/>
              <a:gd name="connsiteX2-5" fmla="*/ 406400 w 411480"/>
              <a:gd name="connsiteY2-6" fmla="*/ 1192701 h 1588941"/>
              <a:gd name="connsiteX3-7" fmla="*/ 10160 w 411480"/>
              <a:gd name="connsiteY3-8" fmla="*/ 1588941 h 1588941"/>
              <a:gd name="connsiteX4-9" fmla="*/ 0 w 411480"/>
              <a:gd name="connsiteY4-10" fmla="*/ 384981 h 15889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11480" h="1588941">
                <a:moveTo>
                  <a:pt x="0" y="384981"/>
                </a:moveTo>
                <a:cubicBezTo>
                  <a:pt x="137160" y="249514"/>
                  <a:pt x="274320" y="135467"/>
                  <a:pt x="411480" y="0"/>
                </a:cubicBezTo>
                <a:cubicBezTo>
                  <a:pt x="409787" y="404707"/>
                  <a:pt x="408093" y="787994"/>
                  <a:pt x="406400" y="1192701"/>
                </a:cubicBezTo>
                <a:lnTo>
                  <a:pt x="10160" y="1588941"/>
                </a:lnTo>
                <a:cubicBezTo>
                  <a:pt x="6773" y="1187621"/>
                  <a:pt x="3387" y="786301"/>
                  <a:pt x="0" y="384981"/>
                </a:cubicBezTo>
                <a:close/>
              </a:path>
            </a:pathLst>
          </a:cu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3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任意多边形: 形状 46"/>
          <p:cNvSpPr/>
          <p:nvPr/>
        </p:nvSpPr>
        <p:spPr>
          <a:xfrm>
            <a:off x="3525837" y="1411288"/>
            <a:ext cx="2097088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3525837" y="3462338"/>
            <a:ext cx="2098675" cy="1193800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522662" y="565150"/>
            <a:ext cx="2098675" cy="855663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rot="5400000">
            <a:off x="5807867" y="2429669"/>
            <a:ext cx="850900" cy="1214437"/>
          </a:xfrm>
          <a:prstGeom prst="rect">
            <a:avLst/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3525837" y="2611438"/>
            <a:ext cx="2100263" cy="857250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rot="5400000">
            <a:off x="2490786" y="2432050"/>
            <a:ext cx="855662" cy="1214437"/>
          </a:xfrm>
          <a:prstGeom prst="rect">
            <a:avLst/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文本框 28"/>
          <p:cNvSpPr txBox="1">
            <a:spLocks noChangeArrowheads="1"/>
          </p:cNvSpPr>
          <p:nvPr/>
        </p:nvSpPr>
        <p:spPr bwMode="auto">
          <a:xfrm>
            <a:off x="4335462" y="3786188"/>
            <a:ext cx="4937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endParaRPr lang="zh-CN" altLang="en-US" sz="2400" b="1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文本框 33"/>
          <p:cNvSpPr txBox="1">
            <a:spLocks noChangeArrowheads="1"/>
          </p:cNvSpPr>
          <p:nvPr/>
        </p:nvSpPr>
        <p:spPr bwMode="auto">
          <a:xfrm>
            <a:off x="4286250" y="736600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文本框 37"/>
          <p:cNvSpPr txBox="1">
            <a:spLocks noChangeArrowheads="1"/>
          </p:cNvSpPr>
          <p:nvPr/>
        </p:nvSpPr>
        <p:spPr bwMode="auto">
          <a:xfrm>
            <a:off x="4300537" y="2794000"/>
            <a:ext cx="493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47"/>
          <p:cNvSpPr txBox="1">
            <a:spLocks noChangeArrowheads="1"/>
          </p:cNvSpPr>
          <p:nvPr/>
        </p:nvSpPr>
        <p:spPr bwMode="auto">
          <a:xfrm>
            <a:off x="4300537" y="1730375"/>
            <a:ext cx="493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endParaRPr lang="zh-CN" altLang="en-US" sz="2400" b="1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35"/>
          <p:cNvSpPr txBox="1">
            <a:spLocks noChangeArrowheads="1"/>
          </p:cNvSpPr>
          <p:nvPr/>
        </p:nvSpPr>
        <p:spPr bwMode="auto">
          <a:xfrm>
            <a:off x="2653504" y="2806700"/>
            <a:ext cx="4937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63"/>
          <p:cNvSpPr txBox="1">
            <a:spLocks noChangeArrowheads="1"/>
          </p:cNvSpPr>
          <p:nvPr/>
        </p:nvSpPr>
        <p:spPr bwMode="auto">
          <a:xfrm>
            <a:off x="6003179" y="2795588"/>
            <a:ext cx="49371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右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矩形 60"/>
          <p:cNvSpPr/>
          <p:nvPr/>
        </p:nvSpPr>
        <p:spPr>
          <a:xfrm>
            <a:off x="467544" y="334647"/>
            <a:ext cx="7344816" cy="52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j-ea"/>
              </a:rPr>
              <a:t>观察长方体展开图，回答下面的问题</a:t>
            </a:r>
            <a:r>
              <a:rPr lang="en-US" altLang="zh-CN" sz="2600" b="1" dirty="0">
                <a:latin typeface="+mn-lt"/>
                <a:ea typeface="+mj-ea"/>
              </a:rPr>
              <a:t>:</a:t>
            </a:r>
            <a:endParaRPr lang="zh-CN" altLang="en-US" sz="2600" b="1" dirty="0">
              <a:latin typeface="+mn-lt"/>
              <a:ea typeface="+mj-ea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3880073" y="1209545"/>
            <a:ext cx="4572000" cy="5254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n-ea"/>
              </a:rPr>
              <a:t>（</a:t>
            </a:r>
            <a:r>
              <a:rPr lang="en-US" altLang="zh-CN" sz="2600" b="1" dirty="0">
                <a:latin typeface="+mn-lt"/>
                <a:ea typeface="+mn-ea"/>
              </a:rPr>
              <a:t>1</a:t>
            </a:r>
            <a:r>
              <a:rPr lang="zh-CN" altLang="en-US" sz="2600" b="1" dirty="0">
                <a:latin typeface="+mn-lt"/>
                <a:ea typeface="+mn-ea"/>
              </a:rPr>
              <a:t>）哪些面的面积相等？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880072" y="1863595"/>
            <a:ext cx="5263928" cy="1006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600" b="1" dirty="0">
                <a:latin typeface="+mn-lt"/>
                <a:ea typeface="+mn-ea"/>
              </a:rPr>
              <a:t>（</a:t>
            </a:r>
            <a:r>
              <a:rPr lang="en-US" altLang="zh-CN" sz="2600" b="1" dirty="0">
                <a:latin typeface="+mn-lt"/>
                <a:ea typeface="+mn-ea"/>
              </a:rPr>
              <a:t>2</a:t>
            </a:r>
            <a:r>
              <a:rPr lang="zh-CN" altLang="en-US" sz="2600" b="1" dirty="0">
                <a:latin typeface="+mn-lt"/>
                <a:ea typeface="+mn-ea"/>
              </a:rPr>
              <a:t>）每个面的长和宽与长方体</a:t>
            </a:r>
            <a:endParaRPr lang="en-US" altLang="zh-CN" sz="2600" b="1" dirty="0">
              <a:latin typeface="+mn-lt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600" b="1" dirty="0">
                <a:latin typeface="+mn-lt"/>
                <a:ea typeface="+mn-ea"/>
              </a:rPr>
              <a:t>          </a:t>
            </a:r>
            <a:r>
              <a:rPr lang="zh-CN" altLang="en-US" sz="2600" b="1" dirty="0">
                <a:latin typeface="+mn-lt"/>
                <a:ea typeface="+mn-ea"/>
              </a:rPr>
              <a:t>的长、宽、高有什么关系？</a:t>
            </a:r>
            <a:endParaRPr lang="zh-CN" altLang="en-US" sz="2600" b="1" dirty="0">
              <a:latin typeface="+mn-lt"/>
              <a:ea typeface="+mn-ea"/>
            </a:endParaRPr>
          </a:p>
        </p:txBody>
      </p:sp>
      <p:sp>
        <p:nvSpPr>
          <p:cNvPr id="4" name="任意多边形: 形状 3"/>
          <p:cNvSpPr/>
          <p:nvPr/>
        </p:nvSpPr>
        <p:spPr>
          <a:xfrm>
            <a:off x="1608242" y="1965347"/>
            <a:ext cx="1582289" cy="900742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/>
          <p:cNvSpPr/>
          <p:nvPr/>
        </p:nvSpPr>
        <p:spPr>
          <a:xfrm>
            <a:off x="1608242" y="3512899"/>
            <a:ext cx="1583486" cy="900742"/>
          </a:xfrm>
          <a:custGeom>
            <a:avLst/>
            <a:gdLst>
              <a:gd name="connsiteX0" fmla="*/ 0 w 2098040"/>
              <a:gd name="connsiteY0" fmla="*/ 5080 h 1193800"/>
              <a:gd name="connsiteX1" fmla="*/ 0 w 2098040"/>
              <a:gd name="connsiteY1" fmla="*/ 1193800 h 1193800"/>
              <a:gd name="connsiteX2" fmla="*/ 2098040 w 2098040"/>
              <a:gd name="connsiteY2" fmla="*/ 1193800 h 1193800"/>
              <a:gd name="connsiteX3" fmla="*/ 2098040 w 2098040"/>
              <a:gd name="connsiteY3" fmla="*/ 0 h 1193800"/>
              <a:gd name="connsiteX4" fmla="*/ 0 w 2098040"/>
              <a:gd name="connsiteY4" fmla="*/ 5080 h 11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8040" h="1193800">
                <a:moveTo>
                  <a:pt x="0" y="5080"/>
                </a:moveTo>
                <a:lnTo>
                  <a:pt x="0" y="1193800"/>
                </a:lnTo>
                <a:lnTo>
                  <a:pt x="2098040" y="1193800"/>
                </a:lnTo>
                <a:lnTo>
                  <a:pt x="2098040" y="0"/>
                </a:lnTo>
                <a:lnTo>
                  <a:pt x="0" y="5080"/>
                </a:lnTo>
                <a:close/>
              </a:path>
            </a:pathLst>
          </a:custGeom>
          <a:solidFill>
            <a:srgbClr val="FA07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605846" y="1326921"/>
            <a:ext cx="1583486" cy="645612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5400000">
            <a:off x="3330072" y="2733732"/>
            <a:ext cx="642019" cy="916313"/>
          </a:xfrm>
          <a:prstGeom prst="rect">
            <a:avLst/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608242" y="2870880"/>
            <a:ext cx="1584684" cy="646810"/>
          </a:xfrm>
          <a:prstGeom prst="rect">
            <a:avLst/>
          </a:prstGeom>
          <a:solidFill>
            <a:srgbClr val="FAFA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5400000">
            <a:off x="827278" y="2735529"/>
            <a:ext cx="645612" cy="916313"/>
          </a:xfrm>
          <a:prstGeom prst="rect">
            <a:avLst/>
          </a:prstGeom>
          <a:solidFill>
            <a:srgbClr val="0505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文本框 28"/>
          <p:cNvSpPr txBox="1">
            <a:spLocks noChangeArrowheads="1"/>
          </p:cNvSpPr>
          <p:nvPr/>
        </p:nvSpPr>
        <p:spPr bwMode="auto">
          <a:xfrm>
            <a:off x="2113235" y="3757249"/>
            <a:ext cx="372515" cy="348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33"/>
          <p:cNvSpPr txBox="1">
            <a:spLocks noChangeArrowheads="1"/>
          </p:cNvSpPr>
          <p:nvPr/>
        </p:nvSpPr>
        <p:spPr bwMode="auto">
          <a:xfrm>
            <a:off x="2123728" y="1456283"/>
            <a:ext cx="372514" cy="34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37"/>
          <p:cNvSpPr txBox="1">
            <a:spLocks noChangeArrowheads="1"/>
          </p:cNvSpPr>
          <p:nvPr/>
        </p:nvSpPr>
        <p:spPr bwMode="auto">
          <a:xfrm>
            <a:off x="2115458" y="2931790"/>
            <a:ext cx="372515" cy="34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下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47"/>
          <p:cNvSpPr txBox="1">
            <a:spLocks noChangeArrowheads="1"/>
          </p:cNvSpPr>
          <p:nvPr/>
        </p:nvSpPr>
        <p:spPr bwMode="auto">
          <a:xfrm>
            <a:off x="2134508" y="2206103"/>
            <a:ext cx="372515" cy="34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</a:t>
            </a:r>
            <a:endParaRPr lang="zh-CN" altLang="en-US" sz="2400" b="1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35"/>
          <p:cNvSpPr txBox="1">
            <a:spLocks noChangeArrowheads="1"/>
          </p:cNvSpPr>
          <p:nvPr/>
        </p:nvSpPr>
        <p:spPr bwMode="auto">
          <a:xfrm>
            <a:off x="916553" y="2952796"/>
            <a:ext cx="372515" cy="348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文本框 63"/>
          <p:cNvSpPr txBox="1">
            <a:spLocks noChangeArrowheads="1"/>
          </p:cNvSpPr>
          <p:nvPr/>
        </p:nvSpPr>
        <p:spPr bwMode="auto">
          <a:xfrm>
            <a:off x="3488930" y="2953994"/>
            <a:ext cx="372515" cy="347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右</a:t>
            </a:r>
            <a:endParaRPr lang="zh-CN" altLang="en-US" sz="2400" b="1" dirty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572000" y="1635646"/>
            <a:ext cx="3417311" cy="3086720"/>
            <a:chOff x="4087811" y="565150"/>
            <a:chExt cx="4529137" cy="4090988"/>
          </a:xfrm>
        </p:grpSpPr>
        <p:sp>
          <p:nvSpPr>
            <p:cNvPr id="14" name="任意多边形: 形状 13"/>
            <p:cNvSpPr/>
            <p:nvPr/>
          </p:nvSpPr>
          <p:spPr>
            <a:xfrm>
              <a:off x="5302250" y="1411288"/>
              <a:ext cx="2097088" cy="1193800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5302250" y="3462338"/>
              <a:ext cx="2098675" cy="1193800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299075" y="565150"/>
              <a:ext cx="2098675" cy="855663"/>
            </a:xfrm>
            <a:prstGeom prst="rect">
              <a:avLst/>
            </a:prstGeom>
            <a:solidFill>
              <a:srgbClr val="FAFA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5400000">
              <a:off x="7584280" y="2429669"/>
              <a:ext cx="850900" cy="1214437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302250" y="2611438"/>
              <a:ext cx="2100263" cy="857250"/>
            </a:xfrm>
            <a:prstGeom prst="rect">
              <a:avLst/>
            </a:prstGeom>
            <a:solidFill>
              <a:srgbClr val="FAFA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5400000">
              <a:off x="4267199" y="2432050"/>
              <a:ext cx="855662" cy="1214437"/>
            </a:xfrm>
            <a:prstGeom prst="rect">
              <a:avLst/>
            </a:prstGeom>
            <a:solidFill>
              <a:srgbClr val="0000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文本框 28"/>
            <p:cNvSpPr txBox="1">
              <a:spLocks noChangeArrowheads="1"/>
            </p:cNvSpPr>
            <p:nvPr/>
          </p:nvSpPr>
          <p:spPr bwMode="auto">
            <a:xfrm>
              <a:off x="5971543" y="3786188"/>
              <a:ext cx="493713" cy="46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前</a:t>
              </a:r>
              <a:endPara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1" name="文本框 33"/>
            <p:cNvSpPr txBox="1">
              <a:spLocks noChangeArrowheads="1"/>
            </p:cNvSpPr>
            <p:nvPr/>
          </p:nvSpPr>
          <p:spPr bwMode="auto">
            <a:xfrm>
              <a:off x="5985450" y="736600"/>
              <a:ext cx="493712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上</a:t>
              </a:r>
              <a:endPara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2" name="文本框 37"/>
            <p:cNvSpPr txBox="1">
              <a:spLocks noChangeArrowheads="1"/>
            </p:cNvSpPr>
            <p:nvPr/>
          </p:nvSpPr>
          <p:spPr bwMode="auto">
            <a:xfrm>
              <a:off x="5974489" y="2692165"/>
              <a:ext cx="4937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下</a:t>
              </a:r>
              <a:endPara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3" name="文本框 47"/>
            <p:cNvSpPr txBox="1">
              <a:spLocks noChangeArrowheads="1"/>
            </p:cNvSpPr>
            <p:nvPr/>
          </p:nvSpPr>
          <p:spPr bwMode="auto">
            <a:xfrm>
              <a:off x="5999737" y="1730375"/>
              <a:ext cx="4937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后</a:t>
              </a:r>
              <a:endParaRPr lang="zh-CN" altLang="en-US" sz="2400" b="1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4" name="文本框 35"/>
            <p:cNvSpPr txBox="1">
              <a:spLocks noChangeArrowheads="1"/>
            </p:cNvSpPr>
            <p:nvPr/>
          </p:nvSpPr>
          <p:spPr bwMode="auto">
            <a:xfrm>
              <a:off x="4385519" y="2720005"/>
              <a:ext cx="493713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左</a:t>
              </a:r>
              <a:endPara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25" name="文本框 63"/>
            <p:cNvSpPr txBox="1">
              <a:spLocks noChangeArrowheads="1"/>
            </p:cNvSpPr>
            <p:nvPr/>
          </p:nvSpPr>
          <p:spPr bwMode="auto">
            <a:xfrm>
              <a:off x="7794822" y="2721593"/>
              <a:ext cx="493713" cy="460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 dirty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右</a:t>
              </a:r>
              <a:endParaRPr lang="zh-CN" altLang="en-US" sz="2400" b="1" dirty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88609" y="2415766"/>
            <a:ext cx="1896398" cy="1220560"/>
            <a:chOff x="3119140" y="2800041"/>
            <a:chExt cx="2525713" cy="1625600"/>
          </a:xfrm>
        </p:grpSpPr>
        <p:sp>
          <p:nvSpPr>
            <p:cNvPr id="27" name="任意多边形: 形状 26"/>
            <p:cNvSpPr/>
            <p:nvPr/>
          </p:nvSpPr>
          <p:spPr>
            <a:xfrm>
              <a:off x="3119140" y="2800041"/>
              <a:ext cx="411163" cy="1611312"/>
            </a:xfrm>
            <a:custGeom>
              <a:avLst/>
              <a:gdLst>
                <a:gd name="connsiteX0" fmla="*/ 0 w 411480"/>
                <a:gd name="connsiteY0" fmla="*/ 406400 h 1610360"/>
                <a:gd name="connsiteX1" fmla="*/ 411480 w 411480"/>
                <a:gd name="connsiteY1" fmla="*/ 0 h 1610360"/>
                <a:gd name="connsiteX2" fmla="*/ 406400 w 411480"/>
                <a:gd name="connsiteY2" fmla="*/ 1214120 h 1610360"/>
                <a:gd name="connsiteX3" fmla="*/ 10160 w 411480"/>
                <a:gd name="connsiteY3" fmla="*/ 1610360 h 1610360"/>
                <a:gd name="connsiteX4" fmla="*/ 0 w 411480"/>
                <a:gd name="connsiteY4" fmla="*/ 406400 h 1610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480" h="1610360">
                  <a:moveTo>
                    <a:pt x="0" y="406400"/>
                  </a:moveTo>
                  <a:lnTo>
                    <a:pt x="411480" y="0"/>
                  </a:lnTo>
                  <a:cubicBezTo>
                    <a:pt x="409787" y="404707"/>
                    <a:pt x="408093" y="809413"/>
                    <a:pt x="406400" y="1214120"/>
                  </a:cubicBezTo>
                  <a:lnTo>
                    <a:pt x="10160" y="1610360"/>
                  </a:lnTo>
                  <a:cubicBezTo>
                    <a:pt x="6773" y="1209040"/>
                    <a:pt x="3387" y="807720"/>
                    <a:pt x="0" y="406400"/>
                  </a:cubicBezTo>
                  <a:close/>
                </a:path>
              </a:pathLst>
            </a:custGeom>
            <a:solidFill>
              <a:srgbClr val="5CC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>
              <a:off x="3135015" y="4019241"/>
              <a:ext cx="2503488" cy="392112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C04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任意多边形: 形状 28"/>
            <p:cNvSpPr/>
            <p:nvPr/>
          </p:nvSpPr>
          <p:spPr>
            <a:xfrm>
              <a:off x="3535065" y="2811153"/>
              <a:ext cx="2098675" cy="1193800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ADE1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立方体 29"/>
            <p:cNvSpPr/>
            <p:nvPr/>
          </p:nvSpPr>
          <p:spPr>
            <a:xfrm>
              <a:off x="3123903" y="2804803"/>
              <a:ext cx="2520950" cy="1616075"/>
            </a:xfrm>
            <a:prstGeom prst="cub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3525540" y="4019241"/>
              <a:ext cx="2093913" cy="0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3536653" y="2804803"/>
              <a:ext cx="0" cy="1214438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3123903" y="4009716"/>
              <a:ext cx="411162" cy="415925"/>
            </a:xfrm>
            <a:prstGeom prst="line">
              <a:avLst/>
            </a:prstGeom>
            <a:ln w="1905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任意多边形: 形状 33"/>
            <p:cNvSpPr/>
            <p:nvPr/>
          </p:nvSpPr>
          <p:spPr>
            <a:xfrm>
              <a:off x="3131840" y="3219661"/>
              <a:ext cx="2098675" cy="1193800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A07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3123903" y="2816436"/>
              <a:ext cx="2505075" cy="392113"/>
            </a:xfrm>
            <a:custGeom>
              <a:avLst/>
              <a:gdLst>
                <a:gd name="connsiteX0" fmla="*/ 406400 w 2504440"/>
                <a:gd name="connsiteY0" fmla="*/ 0 h 391160"/>
                <a:gd name="connsiteX1" fmla="*/ 0 w 2504440"/>
                <a:gd name="connsiteY1" fmla="*/ 391160 h 391160"/>
                <a:gd name="connsiteX2" fmla="*/ 2113280 w 2504440"/>
                <a:gd name="connsiteY2" fmla="*/ 391160 h 391160"/>
                <a:gd name="connsiteX3" fmla="*/ 2504440 w 2504440"/>
                <a:gd name="connsiteY3" fmla="*/ 0 h 391160"/>
                <a:gd name="connsiteX4" fmla="*/ 406400 w 2504440"/>
                <a:gd name="connsiteY4" fmla="*/ 0 h 391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04440" h="391160">
                  <a:moveTo>
                    <a:pt x="406400" y="0"/>
                  </a:moveTo>
                  <a:lnTo>
                    <a:pt x="0" y="391160"/>
                  </a:lnTo>
                  <a:lnTo>
                    <a:pt x="2113280" y="391160"/>
                  </a:lnTo>
                  <a:lnTo>
                    <a:pt x="2504440" y="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AF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5248905" y="2830959"/>
              <a:ext cx="388927" cy="1563899"/>
            </a:xfrm>
            <a:custGeom>
              <a:avLst/>
              <a:gdLst>
                <a:gd name="connsiteX0" fmla="*/ 0 w 411480"/>
                <a:gd name="connsiteY0" fmla="*/ 406400 h 1610360"/>
                <a:gd name="connsiteX1" fmla="*/ 411480 w 411480"/>
                <a:gd name="connsiteY1" fmla="*/ 0 h 1610360"/>
                <a:gd name="connsiteX2" fmla="*/ 406400 w 411480"/>
                <a:gd name="connsiteY2" fmla="*/ 1214120 h 1610360"/>
                <a:gd name="connsiteX3" fmla="*/ 10160 w 411480"/>
                <a:gd name="connsiteY3" fmla="*/ 1610360 h 1610360"/>
                <a:gd name="connsiteX4" fmla="*/ 0 w 411480"/>
                <a:gd name="connsiteY4" fmla="*/ 406400 h 1610360"/>
                <a:gd name="connsiteX0-1" fmla="*/ 0 w 421897"/>
                <a:gd name="connsiteY0-2" fmla="*/ 406400 h 1610360"/>
                <a:gd name="connsiteX1-3" fmla="*/ 421897 w 421897"/>
                <a:gd name="connsiteY1-4" fmla="*/ 0 h 1610360"/>
                <a:gd name="connsiteX2-5" fmla="*/ 416817 w 421897"/>
                <a:gd name="connsiteY2-6" fmla="*/ 1214120 h 1610360"/>
                <a:gd name="connsiteX3-7" fmla="*/ 20577 w 421897"/>
                <a:gd name="connsiteY3-8" fmla="*/ 1610360 h 1610360"/>
                <a:gd name="connsiteX4-9" fmla="*/ 0 w 421897"/>
                <a:gd name="connsiteY4-10" fmla="*/ 406400 h 1610360"/>
                <a:gd name="connsiteX0-11" fmla="*/ 6064 w 427961"/>
                <a:gd name="connsiteY0-12" fmla="*/ 406400 h 1600714"/>
                <a:gd name="connsiteX1-13" fmla="*/ 427961 w 427961"/>
                <a:gd name="connsiteY1-14" fmla="*/ 0 h 1600714"/>
                <a:gd name="connsiteX2-15" fmla="*/ 422881 w 427961"/>
                <a:gd name="connsiteY2-16" fmla="*/ 1214120 h 1600714"/>
                <a:gd name="connsiteX3-17" fmla="*/ 598 w 427961"/>
                <a:gd name="connsiteY3-18" fmla="*/ 1600714 h 1600714"/>
                <a:gd name="connsiteX4-19" fmla="*/ 6064 w 427961"/>
                <a:gd name="connsiteY4-20" fmla="*/ 406400 h 1600714"/>
                <a:gd name="connsiteX0-21" fmla="*/ 6064 w 425357"/>
                <a:gd name="connsiteY0-22" fmla="*/ 389520 h 1583834"/>
                <a:gd name="connsiteX1-23" fmla="*/ 425357 w 425357"/>
                <a:gd name="connsiteY1-24" fmla="*/ 0 h 1583834"/>
                <a:gd name="connsiteX2-25" fmla="*/ 422881 w 425357"/>
                <a:gd name="connsiteY2-26" fmla="*/ 1197240 h 1583834"/>
                <a:gd name="connsiteX3-27" fmla="*/ 598 w 425357"/>
                <a:gd name="connsiteY3-28" fmla="*/ 1583834 h 1583834"/>
                <a:gd name="connsiteX4-29" fmla="*/ 6064 w 425357"/>
                <a:gd name="connsiteY4-30" fmla="*/ 389520 h 15838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425357" h="1583834">
                  <a:moveTo>
                    <a:pt x="6064" y="389520"/>
                  </a:moveTo>
                  <a:cubicBezTo>
                    <a:pt x="143224" y="254053"/>
                    <a:pt x="288197" y="135467"/>
                    <a:pt x="425357" y="0"/>
                  </a:cubicBezTo>
                  <a:cubicBezTo>
                    <a:pt x="423664" y="404707"/>
                    <a:pt x="424574" y="792533"/>
                    <a:pt x="422881" y="1197240"/>
                  </a:cubicBezTo>
                  <a:lnTo>
                    <a:pt x="598" y="1583834"/>
                  </a:lnTo>
                  <a:cubicBezTo>
                    <a:pt x="-2789" y="1182514"/>
                    <a:pt x="9451" y="790840"/>
                    <a:pt x="6064" y="389520"/>
                  </a:cubicBezTo>
                  <a:close/>
                </a:path>
              </a:pathLst>
            </a:custGeom>
            <a:solidFill>
              <a:srgbClr val="0505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714047" y="2249211"/>
            <a:ext cx="91440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+mn-ea"/>
                <a:ea typeface="+mn-ea"/>
              </a:rPr>
              <a:t>长</a:t>
            </a:r>
            <a:endParaRPr lang="zh-CN" altLang="en-US" sz="2400" b="1" dirty="0">
              <a:solidFill>
                <a:srgbClr val="0000FF"/>
              </a:solidFill>
              <a:latin typeface="+mn-ea"/>
              <a:ea typeface="+mn-ea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1198145" y="2730832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/>
          <p:cNvSpPr txBox="1"/>
          <p:nvPr/>
        </p:nvSpPr>
        <p:spPr>
          <a:xfrm>
            <a:off x="2097612" y="2880179"/>
            <a:ext cx="91440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33CC33"/>
                </a:solidFill>
                <a:latin typeface="+mn-ea"/>
                <a:ea typeface="+mn-ea"/>
              </a:rPr>
              <a:t>高</a:t>
            </a:r>
            <a:endParaRPr lang="zh-CN" altLang="en-US" sz="2400" b="1" dirty="0">
              <a:solidFill>
                <a:srgbClr val="33CC33"/>
              </a:solidFill>
              <a:latin typeface="+mn-ea"/>
              <a:ea typeface="+mn-ea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789477" y="2370849"/>
            <a:ext cx="914400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3399"/>
                </a:solidFill>
                <a:latin typeface="+mn-ea"/>
                <a:ea typeface="+mn-ea"/>
              </a:rPr>
              <a:t>宽</a:t>
            </a:r>
            <a:endParaRPr lang="zh-CN" altLang="en-US" sz="2400" b="1" dirty="0">
              <a:solidFill>
                <a:srgbClr val="FF3399"/>
              </a:solidFill>
              <a:latin typeface="+mn-ea"/>
              <a:ea typeface="+mn-ea"/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5485405" y="1635646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5485405" y="2288950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5485405" y="3174814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5485405" y="3821623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5485405" y="4722366"/>
            <a:ext cx="1584000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rot="5400000">
            <a:off x="5023097" y="2717652"/>
            <a:ext cx="0" cy="918000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 rot="5400000">
            <a:off x="5023097" y="3364027"/>
            <a:ext cx="0" cy="918000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rot="5400000">
            <a:off x="7541105" y="2717652"/>
            <a:ext cx="0" cy="918000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rot="5400000">
            <a:off x="7541105" y="3364027"/>
            <a:ext cx="0" cy="918000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>
            <a:off x="5494797" y="2279512"/>
            <a:ext cx="0" cy="890231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7075755" y="2279512"/>
            <a:ext cx="0" cy="890231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5488447" y="3832135"/>
            <a:ext cx="0" cy="890231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7069405" y="3832135"/>
            <a:ext cx="0" cy="890231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V="1">
            <a:off x="2767206" y="2423249"/>
            <a:ext cx="316706" cy="316707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 flipV="1">
            <a:off x="4572000" y="3157695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H="1" flipV="1">
            <a:off x="5489717" y="1635646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 flipH="1" flipV="1">
            <a:off x="5494797" y="3157695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 flipH="1" flipV="1">
            <a:off x="7072846" y="3157695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 flipH="1" flipV="1">
            <a:off x="7985841" y="3157695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H="1" flipV="1">
            <a:off x="7066496" y="1635646"/>
            <a:ext cx="0" cy="684000"/>
          </a:xfrm>
          <a:prstGeom prst="line">
            <a:avLst/>
          </a:prstGeom>
          <a:ln w="38100">
            <a:solidFill>
              <a:srgbClr val="FF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>
            <a:off x="2778579" y="2717682"/>
            <a:ext cx="0" cy="890231"/>
          </a:xfrm>
          <a:prstGeom prst="line">
            <a:avLst/>
          </a:prstGeom>
          <a:ln w="381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矩形 79"/>
          <p:cNvSpPr>
            <a:spLocks noChangeArrowheads="1"/>
          </p:cNvSpPr>
          <p:nvPr/>
        </p:nvSpPr>
        <p:spPr bwMode="auto">
          <a:xfrm>
            <a:off x="1191000" y="334854"/>
            <a:ext cx="6907957" cy="40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latin typeface="+mn-ea"/>
                <a:ea typeface="+mn-ea"/>
              </a:rPr>
              <a:t>上、下每个面的长＝长方体的长，宽＝长方体的宽；</a:t>
            </a:r>
            <a:endParaRPr lang="zh-CN" altLang="en-US" b="1" dirty="0">
              <a:latin typeface="+mn-ea"/>
              <a:ea typeface="+mn-ea"/>
            </a:endParaRPr>
          </a:p>
        </p:txBody>
      </p:sp>
      <p:sp>
        <p:nvSpPr>
          <p:cNvPr id="81" name="矩形 80"/>
          <p:cNvSpPr>
            <a:spLocks noChangeArrowheads="1"/>
          </p:cNvSpPr>
          <p:nvPr/>
        </p:nvSpPr>
        <p:spPr bwMode="auto">
          <a:xfrm>
            <a:off x="1194175" y="695332"/>
            <a:ext cx="6904781" cy="40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>
                <a:latin typeface="+mn-ea"/>
                <a:ea typeface="+mn-ea"/>
              </a:rPr>
              <a:t>前、后每个面的长＝长方体的长，宽＝长方体的高；</a:t>
            </a:r>
            <a:endParaRPr lang="zh-CN" altLang="en-US" b="1">
              <a:latin typeface="+mn-ea"/>
              <a:ea typeface="+mn-ea"/>
            </a:endParaRPr>
          </a:p>
        </p:txBody>
      </p:sp>
      <p:sp>
        <p:nvSpPr>
          <p:cNvPr id="82" name="矩形 81"/>
          <p:cNvSpPr>
            <a:spLocks noChangeArrowheads="1"/>
          </p:cNvSpPr>
          <p:nvPr/>
        </p:nvSpPr>
        <p:spPr bwMode="auto">
          <a:xfrm>
            <a:off x="1178301" y="1107210"/>
            <a:ext cx="6925876" cy="401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latin typeface="+mn-ea"/>
                <a:ea typeface="+mn-ea"/>
              </a:rPr>
              <a:t>左、右每个面的长＝长方体的宽，宽＝长方体的高。</a:t>
            </a:r>
            <a:endParaRPr lang="zh-CN" altLang="en-US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42" grpId="0"/>
      <p:bldP spid="47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7"/>
          <p:cNvSpPr>
            <a:spLocks noChangeArrowheads="1"/>
          </p:cNvSpPr>
          <p:nvPr/>
        </p:nvSpPr>
        <p:spPr bwMode="auto">
          <a:xfrm>
            <a:off x="791798" y="670223"/>
            <a:ext cx="66605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FF027C"/>
                </a:solidFill>
                <a:latin typeface="+mn-ea"/>
                <a:ea typeface="+mn-ea"/>
              </a:rPr>
              <a:t>正方体剪开后是怎样的</a:t>
            </a:r>
            <a:r>
              <a:rPr lang="en-US" altLang="zh-CN" sz="2800" b="1" dirty="0">
                <a:solidFill>
                  <a:srgbClr val="FF027C"/>
                </a:solidFill>
                <a:latin typeface="+mn-ea"/>
                <a:ea typeface="+mn-ea"/>
              </a:rPr>
              <a:t>?</a:t>
            </a:r>
            <a:endParaRPr lang="zh-CN" altLang="en-US" sz="28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804506" y="2427734"/>
            <a:ext cx="1534987" cy="1534987"/>
            <a:chOff x="5591478" y="3048987"/>
            <a:chExt cx="1534987" cy="1534987"/>
          </a:xfrm>
        </p:grpSpPr>
        <p:sp>
          <p:nvSpPr>
            <p:cNvPr id="4" name="立方体 3"/>
            <p:cNvSpPr/>
            <p:nvPr/>
          </p:nvSpPr>
          <p:spPr>
            <a:xfrm>
              <a:off x="5591478" y="3048987"/>
              <a:ext cx="1534987" cy="1534987"/>
            </a:xfrm>
            <a:prstGeom prst="cub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平行四边形 4"/>
            <p:cNvSpPr/>
            <p:nvPr/>
          </p:nvSpPr>
          <p:spPr>
            <a:xfrm>
              <a:off x="5627208" y="3064669"/>
              <a:ext cx="1473680" cy="357723"/>
            </a:xfrm>
            <a:prstGeom prst="parallelogram">
              <a:avLst>
                <a:gd name="adj" fmla="val 98996"/>
              </a:avLst>
            </a:prstGeom>
            <a:solidFill>
              <a:srgbClr val="FAF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任意多边形: 形状 5"/>
            <p:cNvSpPr/>
            <p:nvPr/>
          </p:nvSpPr>
          <p:spPr>
            <a:xfrm>
              <a:off x="6759887" y="3086732"/>
              <a:ext cx="362432" cy="1459495"/>
            </a:xfrm>
            <a:custGeom>
              <a:avLst/>
              <a:gdLst>
                <a:gd name="connsiteX0" fmla="*/ 0 w 611892"/>
                <a:gd name="connsiteY0" fmla="*/ 2090057 h 2090057"/>
                <a:gd name="connsiteX1" fmla="*/ 0 w 611892"/>
                <a:gd name="connsiteY1" fmla="*/ 591266 h 2090057"/>
                <a:gd name="connsiteX2" fmla="*/ 605017 w 611892"/>
                <a:gd name="connsiteY2" fmla="*/ 0 h 2090057"/>
                <a:gd name="connsiteX3" fmla="*/ 611892 w 611892"/>
                <a:gd name="connsiteY3" fmla="*/ 1526291 h 2090057"/>
                <a:gd name="connsiteX4" fmla="*/ 0 w 611892"/>
                <a:gd name="connsiteY4" fmla="*/ 2090057 h 2090057"/>
                <a:gd name="connsiteX0-1" fmla="*/ 0 w 611892"/>
                <a:gd name="connsiteY0-2" fmla="*/ 2090057 h 2090057"/>
                <a:gd name="connsiteX1-3" fmla="*/ 9525 w 611892"/>
                <a:gd name="connsiteY1-4" fmla="*/ 594441 h 2090057"/>
                <a:gd name="connsiteX2-5" fmla="*/ 605017 w 611892"/>
                <a:gd name="connsiteY2-6" fmla="*/ 0 h 2090057"/>
                <a:gd name="connsiteX3-7" fmla="*/ 611892 w 611892"/>
                <a:gd name="connsiteY3-8" fmla="*/ 1526291 h 2090057"/>
                <a:gd name="connsiteX4-9" fmla="*/ 0 w 611892"/>
                <a:gd name="connsiteY4-10" fmla="*/ 2090057 h 2090057"/>
                <a:gd name="connsiteX0-11" fmla="*/ 0 w 611892"/>
                <a:gd name="connsiteY0-12" fmla="*/ 2090057 h 2090057"/>
                <a:gd name="connsiteX1-13" fmla="*/ 0 w 611892"/>
                <a:gd name="connsiteY1-14" fmla="*/ 603966 h 2090057"/>
                <a:gd name="connsiteX2-15" fmla="*/ 605017 w 611892"/>
                <a:gd name="connsiteY2-16" fmla="*/ 0 h 2090057"/>
                <a:gd name="connsiteX3-17" fmla="*/ 611892 w 611892"/>
                <a:gd name="connsiteY3-18" fmla="*/ 1526291 h 2090057"/>
                <a:gd name="connsiteX4-19" fmla="*/ 0 w 611892"/>
                <a:gd name="connsiteY4-20" fmla="*/ 2090057 h 2090057"/>
                <a:gd name="connsiteX0-21" fmla="*/ 0 w 611892"/>
                <a:gd name="connsiteY0-22" fmla="*/ 2099582 h 2099582"/>
                <a:gd name="connsiteX1-23" fmla="*/ 0 w 611892"/>
                <a:gd name="connsiteY1-24" fmla="*/ 603966 h 2099582"/>
                <a:gd name="connsiteX2-25" fmla="*/ 605017 w 611892"/>
                <a:gd name="connsiteY2-26" fmla="*/ 0 h 2099582"/>
                <a:gd name="connsiteX3-27" fmla="*/ 611892 w 611892"/>
                <a:gd name="connsiteY3-28" fmla="*/ 1526291 h 2099582"/>
                <a:gd name="connsiteX4-29" fmla="*/ 0 w 611892"/>
                <a:gd name="connsiteY4-30" fmla="*/ 2099582 h 2099582"/>
                <a:gd name="connsiteX0-31" fmla="*/ 0 w 608717"/>
                <a:gd name="connsiteY0-32" fmla="*/ 2099582 h 2099582"/>
                <a:gd name="connsiteX1-33" fmla="*/ 0 w 608717"/>
                <a:gd name="connsiteY1-34" fmla="*/ 603966 h 2099582"/>
                <a:gd name="connsiteX2-35" fmla="*/ 605017 w 608717"/>
                <a:gd name="connsiteY2-36" fmla="*/ 0 h 2099582"/>
                <a:gd name="connsiteX3-37" fmla="*/ 608717 w 608717"/>
                <a:gd name="connsiteY3-38" fmla="*/ 1516766 h 2099582"/>
                <a:gd name="connsiteX4-39" fmla="*/ 0 w 608717"/>
                <a:gd name="connsiteY4-40" fmla="*/ 2099582 h 2099582"/>
                <a:gd name="connsiteX0-41" fmla="*/ 0 w 605745"/>
                <a:gd name="connsiteY0-42" fmla="*/ 2099582 h 2099582"/>
                <a:gd name="connsiteX1-43" fmla="*/ 0 w 605745"/>
                <a:gd name="connsiteY1-44" fmla="*/ 603966 h 2099582"/>
                <a:gd name="connsiteX2-45" fmla="*/ 605017 w 605745"/>
                <a:gd name="connsiteY2-46" fmla="*/ 0 h 2099582"/>
                <a:gd name="connsiteX3-47" fmla="*/ 605542 w 605745"/>
                <a:gd name="connsiteY3-48" fmla="*/ 1500891 h 2099582"/>
                <a:gd name="connsiteX4-49" fmla="*/ 0 w 605745"/>
                <a:gd name="connsiteY4-50" fmla="*/ 2099582 h 2099582"/>
                <a:gd name="connsiteX0-51" fmla="*/ 0 w 605542"/>
                <a:gd name="connsiteY0-52" fmla="*/ 2096407 h 2096407"/>
                <a:gd name="connsiteX1-53" fmla="*/ 0 w 605542"/>
                <a:gd name="connsiteY1-54" fmla="*/ 600791 h 2096407"/>
                <a:gd name="connsiteX2-55" fmla="*/ 601842 w 605542"/>
                <a:gd name="connsiteY2-56" fmla="*/ 0 h 2096407"/>
                <a:gd name="connsiteX3-57" fmla="*/ 605542 w 605542"/>
                <a:gd name="connsiteY3-58" fmla="*/ 1497716 h 2096407"/>
                <a:gd name="connsiteX4-59" fmla="*/ 0 w 605542"/>
                <a:gd name="connsiteY4-60" fmla="*/ 2096407 h 2096407"/>
                <a:gd name="connsiteX0-61" fmla="*/ 0 w 605542"/>
                <a:gd name="connsiteY0-62" fmla="*/ 2096407 h 2096407"/>
                <a:gd name="connsiteX1-63" fmla="*/ 0 w 605542"/>
                <a:gd name="connsiteY1-64" fmla="*/ 250668 h 2096407"/>
                <a:gd name="connsiteX2-65" fmla="*/ 601842 w 605542"/>
                <a:gd name="connsiteY2-66" fmla="*/ 0 h 2096407"/>
                <a:gd name="connsiteX3-67" fmla="*/ 605542 w 605542"/>
                <a:gd name="connsiteY3-68" fmla="*/ 1497716 h 2096407"/>
                <a:gd name="connsiteX4-69" fmla="*/ 0 w 605542"/>
                <a:gd name="connsiteY4-70" fmla="*/ 2096407 h 2096407"/>
                <a:gd name="connsiteX0-71" fmla="*/ 0 w 605542"/>
                <a:gd name="connsiteY0-72" fmla="*/ 2438572 h 2438572"/>
                <a:gd name="connsiteX1-73" fmla="*/ 0 w 605542"/>
                <a:gd name="connsiteY1-74" fmla="*/ 592833 h 2438572"/>
                <a:gd name="connsiteX2-75" fmla="*/ 597766 w 605542"/>
                <a:gd name="connsiteY2-76" fmla="*/ 0 h 2438572"/>
                <a:gd name="connsiteX3-77" fmla="*/ 605542 w 605542"/>
                <a:gd name="connsiteY3-78" fmla="*/ 1839881 h 2438572"/>
                <a:gd name="connsiteX4-79" fmla="*/ 0 w 605542"/>
                <a:gd name="connsiteY4-80" fmla="*/ 2438572 h 243857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605542" h="2438572">
                  <a:moveTo>
                    <a:pt x="0" y="2438572"/>
                  </a:moveTo>
                  <a:lnTo>
                    <a:pt x="0" y="592833"/>
                  </a:lnTo>
                  <a:cubicBezTo>
                    <a:pt x="201672" y="395744"/>
                    <a:pt x="396094" y="197089"/>
                    <a:pt x="597766" y="0"/>
                  </a:cubicBezTo>
                  <a:cubicBezTo>
                    <a:pt x="600058" y="508764"/>
                    <a:pt x="603250" y="1331117"/>
                    <a:pt x="605542" y="1839881"/>
                  </a:cubicBezTo>
                  <a:lnTo>
                    <a:pt x="0" y="2438572"/>
                  </a:lnTo>
                  <a:close/>
                </a:path>
              </a:pathLst>
            </a:custGeom>
            <a:solidFill>
              <a:srgbClr val="0505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909116" y="1393763"/>
            <a:ext cx="823488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000" dirty="0">
                <a:latin typeface="+mj-ea"/>
                <a:ea typeface="+mj-ea"/>
              </a:rPr>
              <a:t>（小组合作，动手操作，记录有哪些展开图，稍后交流展示。）</a:t>
            </a:r>
            <a:endParaRPr lang="zh-CN" altLang="en-US" sz="2000" dirty="0"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820790" y="2823202"/>
            <a:ext cx="1117923" cy="1129673"/>
          </a:xfrm>
          <a:prstGeom prst="rect">
            <a:avLst/>
          </a:prstGeom>
          <a:solidFill>
            <a:srgbClr val="FA07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716793" y="1275607"/>
            <a:ext cx="1030095" cy="772571"/>
            <a:chOff x="611560" y="725534"/>
            <a:chExt cx="1438875" cy="1079156"/>
          </a:xfrm>
        </p:grpSpPr>
        <p:sp>
          <p:nvSpPr>
            <p:cNvPr id="2" name="矩形 1"/>
            <p:cNvSpPr/>
            <p:nvPr/>
          </p:nvSpPr>
          <p:spPr>
            <a:xfrm>
              <a:off x="611560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971279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1330997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690716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611560" y="725534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611560" y="1444971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2055704" y="1275607"/>
            <a:ext cx="1030095" cy="772571"/>
            <a:chOff x="2920952" y="725534"/>
            <a:chExt cx="1438875" cy="1079156"/>
          </a:xfrm>
        </p:grpSpPr>
        <p:sp>
          <p:nvSpPr>
            <p:cNvPr id="8" name="矩形 7"/>
            <p:cNvSpPr/>
            <p:nvPr/>
          </p:nvSpPr>
          <p:spPr>
            <a:xfrm>
              <a:off x="2920952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280671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640389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4000108" y="1085253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920952" y="725534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280671" y="1444971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394615" y="1275607"/>
            <a:ext cx="1030095" cy="774960"/>
            <a:chOff x="4968689" y="725534"/>
            <a:chExt cx="1438875" cy="1082493"/>
          </a:xfrm>
        </p:grpSpPr>
        <p:sp>
          <p:nvSpPr>
            <p:cNvPr id="14" name="矩形 13"/>
            <p:cNvSpPr/>
            <p:nvPr/>
          </p:nvSpPr>
          <p:spPr>
            <a:xfrm>
              <a:off x="4968689" y="1085252"/>
              <a:ext cx="359719" cy="359718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328408" y="1085252"/>
              <a:ext cx="359719" cy="359718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688126" y="1085252"/>
              <a:ext cx="359719" cy="359718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047845" y="1085252"/>
              <a:ext cx="359719" cy="359718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968689" y="725534"/>
              <a:ext cx="359719" cy="359718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5688126" y="1448309"/>
              <a:ext cx="359719" cy="359718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4733526" y="1275606"/>
            <a:ext cx="1030095" cy="772571"/>
            <a:chOff x="7016426" y="725533"/>
            <a:chExt cx="1438875" cy="1079156"/>
          </a:xfrm>
        </p:grpSpPr>
        <p:sp>
          <p:nvSpPr>
            <p:cNvPr id="20" name="矩形 19"/>
            <p:cNvSpPr/>
            <p:nvPr/>
          </p:nvSpPr>
          <p:spPr>
            <a:xfrm>
              <a:off x="7016426" y="1085252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376145" y="1085252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7735863" y="1085252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8095582" y="1085252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016426" y="725533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8095582" y="1444970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6072437" y="1275606"/>
            <a:ext cx="1030095" cy="777169"/>
            <a:chOff x="575491" y="2043431"/>
            <a:chExt cx="1438875" cy="1085579"/>
          </a:xfrm>
        </p:grpSpPr>
        <p:sp>
          <p:nvSpPr>
            <p:cNvPr id="26" name="矩形 25"/>
            <p:cNvSpPr/>
            <p:nvPr/>
          </p:nvSpPr>
          <p:spPr>
            <a:xfrm>
              <a:off x="575491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935209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294928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654647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935209" y="2043431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935209" y="2769291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411347" y="1275606"/>
            <a:ext cx="1030094" cy="772570"/>
            <a:chOff x="2920952" y="2043431"/>
            <a:chExt cx="1438874" cy="1079155"/>
          </a:xfrm>
        </p:grpSpPr>
        <p:sp>
          <p:nvSpPr>
            <p:cNvPr id="32" name="矩形 31"/>
            <p:cNvSpPr/>
            <p:nvPr/>
          </p:nvSpPr>
          <p:spPr>
            <a:xfrm>
              <a:off x="2920952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3280671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3640389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矩形 34"/>
            <p:cNvSpPr/>
            <p:nvPr/>
          </p:nvSpPr>
          <p:spPr>
            <a:xfrm>
              <a:off x="4000107" y="2403150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3280671" y="2043431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>
              <a:off x="3640389" y="2762867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2055704" y="3053108"/>
            <a:ext cx="1030095" cy="770271"/>
            <a:chOff x="2675659" y="3698529"/>
            <a:chExt cx="1438875" cy="1075943"/>
          </a:xfrm>
        </p:grpSpPr>
        <p:sp>
          <p:nvSpPr>
            <p:cNvPr id="43" name="矩形 42"/>
            <p:cNvSpPr/>
            <p:nvPr/>
          </p:nvSpPr>
          <p:spPr>
            <a:xfrm>
              <a:off x="3035377" y="3698529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3035377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395096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3754815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2675659" y="3698529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3400449" y="4414753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3394615" y="3049459"/>
            <a:ext cx="1030094" cy="770959"/>
            <a:chOff x="4729052" y="3697568"/>
            <a:chExt cx="1438874" cy="1076904"/>
          </a:xfrm>
        </p:grpSpPr>
        <p:sp>
          <p:nvSpPr>
            <p:cNvPr id="49" name="矩形 48"/>
            <p:cNvSpPr/>
            <p:nvPr/>
          </p:nvSpPr>
          <p:spPr>
            <a:xfrm>
              <a:off x="5088770" y="3697568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5088770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5448489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5808207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4729052" y="3697568"/>
              <a:ext cx="359719" cy="360000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5808207" y="4414753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7247763" y="3049459"/>
            <a:ext cx="1030094" cy="748812"/>
            <a:chOff x="652243" y="4982166"/>
            <a:chExt cx="1438874" cy="1045968"/>
          </a:xfrm>
        </p:grpSpPr>
        <p:sp>
          <p:nvSpPr>
            <p:cNvPr id="55" name="矩形 54"/>
            <p:cNvSpPr/>
            <p:nvPr/>
          </p:nvSpPr>
          <p:spPr>
            <a:xfrm>
              <a:off x="1011961" y="4982166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1011961" y="5312979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1371679" y="5312979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1731398" y="5668415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652243" y="4982166"/>
              <a:ext cx="359719" cy="339377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1371679" y="5668415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5276849" y="3049783"/>
            <a:ext cx="1287618" cy="514400"/>
            <a:chOff x="2773083" y="5116214"/>
            <a:chExt cx="1798593" cy="718533"/>
          </a:xfrm>
        </p:grpSpPr>
        <p:sp>
          <p:nvSpPr>
            <p:cNvPr id="61" name="矩形 60"/>
            <p:cNvSpPr/>
            <p:nvPr/>
          </p:nvSpPr>
          <p:spPr>
            <a:xfrm>
              <a:off x="3132802" y="5116214"/>
              <a:ext cx="359719" cy="360000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3852238" y="5474747"/>
              <a:ext cx="359719" cy="360000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63" name="矩形 62"/>
            <p:cNvSpPr/>
            <p:nvPr/>
          </p:nvSpPr>
          <p:spPr>
            <a:xfrm>
              <a:off x="3492520" y="5474639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4211957" y="5474747"/>
              <a:ext cx="359719" cy="360000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3492520" y="5116214"/>
              <a:ext cx="359719" cy="360000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2773083" y="5116214"/>
              <a:ext cx="359719" cy="360000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715853" y="3050147"/>
            <a:ext cx="1030717" cy="770271"/>
            <a:chOff x="621396" y="3698529"/>
            <a:chExt cx="1439744" cy="1075943"/>
          </a:xfrm>
        </p:grpSpPr>
        <p:sp>
          <p:nvSpPr>
            <p:cNvPr id="38" name="矩形 37"/>
            <p:cNvSpPr/>
            <p:nvPr/>
          </p:nvSpPr>
          <p:spPr>
            <a:xfrm>
              <a:off x="981985" y="3698529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81985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1341703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1701421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981985" y="4414753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621396" y="3698529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98" name="文本框 97"/>
          <p:cNvSpPr txBox="1"/>
          <p:nvPr/>
        </p:nvSpPr>
        <p:spPr>
          <a:xfrm>
            <a:off x="2746271" y="404657"/>
            <a:ext cx="369864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正方体的全部展开图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3681732" y="2368825"/>
            <a:ext cx="266152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ea"/>
                <a:ea typeface="+mn-ea"/>
              </a:rPr>
              <a:t>“一四一型”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02" name="文本框 101"/>
          <p:cNvSpPr txBox="1"/>
          <p:nvPr/>
        </p:nvSpPr>
        <p:spPr>
          <a:xfrm>
            <a:off x="1248608" y="4182996"/>
            <a:ext cx="266152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latin typeface="+mn-ea"/>
                <a:ea typeface="+mn-ea"/>
              </a:rPr>
              <a:t>“二三一型”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03" name="文本框 102"/>
          <p:cNvSpPr txBox="1"/>
          <p:nvPr/>
        </p:nvSpPr>
        <p:spPr>
          <a:xfrm>
            <a:off x="5272077" y="3770837"/>
            <a:ext cx="266152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ea"/>
                <a:ea typeface="+mn-ea"/>
              </a:rPr>
              <a:t>“三三型”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020272" y="3763556"/>
            <a:ext cx="2661523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n-ea"/>
                <a:ea typeface="+mn-ea"/>
              </a:rPr>
              <a:t>“二二二型”</a:t>
            </a:r>
            <a:endParaRPr lang="zh-CN" altLang="en-US" sz="2000" b="1" dirty="0">
              <a:latin typeface="+mn-ea"/>
              <a:ea typeface="+mn-ea"/>
            </a:endParaRPr>
          </a:p>
        </p:txBody>
      </p:sp>
      <p:sp>
        <p:nvSpPr>
          <p:cNvPr id="105" name="左大括号 104"/>
          <p:cNvSpPr/>
          <p:nvPr/>
        </p:nvSpPr>
        <p:spPr>
          <a:xfrm rot="5400000" flipH="1">
            <a:off x="4434745" y="-1695424"/>
            <a:ext cx="321699" cy="7873691"/>
          </a:xfrm>
          <a:prstGeom prst="leftBrace">
            <a:avLst>
              <a:gd name="adj1" fmla="val 52683"/>
              <a:gd name="adj2" fmla="val 50146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左大括号 105"/>
          <p:cNvSpPr/>
          <p:nvPr/>
        </p:nvSpPr>
        <p:spPr>
          <a:xfrm rot="5400000" flipH="1">
            <a:off x="2431185" y="2117222"/>
            <a:ext cx="296371" cy="3841242"/>
          </a:xfrm>
          <a:prstGeom prst="leftBrace">
            <a:avLst>
              <a:gd name="adj1" fmla="val 52683"/>
              <a:gd name="adj2" fmla="val 4991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03" grpId="0"/>
      <p:bldP spid="104" grpId="0"/>
      <p:bldP spid="105" grpId="0" animBg="1"/>
      <p:bldP spid="10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5"/>
          <p:cNvSpPr txBox="1">
            <a:spLocks noChangeArrowheads="1"/>
          </p:cNvSpPr>
          <p:nvPr/>
        </p:nvSpPr>
        <p:spPr bwMode="auto">
          <a:xfrm>
            <a:off x="2102049" y="3166725"/>
            <a:ext cx="20288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4" name="组合 40"/>
          <p:cNvGrpSpPr/>
          <p:nvPr/>
        </p:nvGrpSpPr>
        <p:grpSpPr bwMode="auto">
          <a:xfrm>
            <a:off x="2196109" y="1880330"/>
            <a:ext cx="1512018" cy="1136999"/>
            <a:chOff x="1547664" y="2251150"/>
            <a:chExt cx="2010306" cy="1510489"/>
          </a:xfrm>
          <a:solidFill>
            <a:srgbClr val="88D4AC"/>
          </a:solidFill>
        </p:grpSpPr>
        <p:sp>
          <p:nvSpPr>
            <p:cNvPr id="5" name="矩形 4"/>
            <p:cNvSpPr/>
            <p:nvPr/>
          </p:nvSpPr>
          <p:spPr>
            <a:xfrm>
              <a:off x="1547664" y="2251150"/>
              <a:ext cx="503370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047858" y="2752531"/>
              <a:ext cx="503371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551229" y="2754117"/>
              <a:ext cx="503370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047858" y="2251150"/>
              <a:ext cx="504958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054599" y="2754117"/>
              <a:ext cx="503371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3051423" y="3257085"/>
              <a:ext cx="504958" cy="50455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1" name="组合 41"/>
          <p:cNvGrpSpPr/>
          <p:nvPr/>
        </p:nvGrpSpPr>
        <p:grpSpPr bwMode="auto">
          <a:xfrm>
            <a:off x="4499992" y="1874518"/>
            <a:ext cx="1513213" cy="1135805"/>
            <a:chOff x="4172441" y="2174626"/>
            <a:chExt cx="2011152" cy="1510279"/>
          </a:xfrm>
          <a:solidFill>
            <a:srgbClr val="88D4AC"/>
          </a:solidFill>
        </p:grpSpPr>
        <p:sp>
          <p:nvSpPr>
            <p:cNvPr id="12" name="矩形 11"/>
            <p:cNvSpPr/>
            <p:nvPr/>
          </p:nvSpPr>
          <p:spPr>
            <a:xfrm>
              <a:off x="4674038" y="2174626"/>
              <a:ext cx="503185" cy="503427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674038" y="2678053"/>
              <a:ext cx="503185" cy="50342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674038" y="3181478"/>
              <a:ext cx="504772" cy="503427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4172441" y="2174626"/>
              <a:ext cx="504772" cy="503427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178810" y="2673288"/>
              <a:ext cx="503185" cy="50501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678821" y="2673288"/>
              <a:ext cx="504772" cy="505014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8" name="立方体 17"/>
          <p:cNvSpPr/>
          <p:nvPr/>
        </p:nvSpPr>
        <p:spPr>
          <a:xfrm>
            <a:off x="724787" y="2095588"/>
            <a:ext cx="677863" cy="677862"/>
          </a:xfrm>
          <a:prstGeom prst="cub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2590745" y="3166725"/>
            <a:ext cx="644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16"/>
          <p:cNvSpPr txBox="1">
            <a:spLocks noChangeArrowheads="1"/>
          </p:cNvSpPr>
          <p:nvPr/>
        </p:nvSpPr>
        <p:spPr bwMode="auto">
          <a:xfrm>
            <a:off x="4434795" y="3168313"/>
            <a:ext cx="19510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" name="TextBox 2"/>
          <p:cNvSpPr txBox="1">
            <a:spLocks noChangeArrowheads="1"/>
          </p:cNvSpPr>
          <p:nvPr/>
        </p:nvSpPr>
        <p:spPr bwMode="auto">
          <a:xfrm>
            <a:off x="4922209" y="3168313"/>
            <a:ext cx="711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14"/>
          <p:cNvSpPr txBox="1">
            <a:spLocks noChangeArrowheads="1"/>
          </p:cNvSpPr>
          <p:nvPr/>
        </p:nvSpPr>
        <p:spPr bwMode="auto">
          <a:xfrm flipH="1">
            <a:off x="6461727" y="3168313"/>
            <a:ext cx="1712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（   ）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8227" y="627534"/>
            <a:ext cx="8066222" cy="984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j-ea"/>
                <a:ea typeface="+mj-ea"/>
              </a:rPr>
              <a:t>折叠后，下面哪些图形能围成左侧的正方体？在括号里画“√</a:t>
            </a:r>
            <a:r>
              <a:rPr lang="en-US" altLang="zh-CN" sz="2400" b="1" dirty="0">
                <a:latin typeface="+mj-ea"/>
                <a:ea typeface="+mj-ea"/>
              </a:rPr>
              <a:t>”</a:t>
            </a:r>
            <a:r>
              <a:rPr lang="zh-CN" altLang="en-US" sz="2400" b="1" dirty="0">
                <a:latin typeface="+mj-ea"/>
                <a:ea typeface="+mj-ea"/>
              </a:rPr>
              <a:t>。</a:t>
            </a:r>
            <a:endParaRPr lang="en-US" altLang="zh-CN" sz="2400" b="1" dirty="0">
              <a:latin typeface="+mj-ea"/>
              <a:ea typeface="+mj-ea"/>
            </a:endParaRPr>
          </a:p>
        </p:txBody>
      </p:sp>
      <p:grpSp>
        <p:nvGrpSpPr>
          <p:cNvPr id="26" name="组合 42"/>
          <p:cNvGrpSpPr/>
          <p:nvPr/>
        </p:nvGrpSpPr>
        <p:grpSpPr bwMode="auto">
          <a:xfrm>
            <a:off x="6660232" y="1874518"/>
            <a:ext cx="1514408" cy="760787"/>
            <a:chOff x="6940574" y="2225933"/>
            <a:chExt cx="2012749" cy="1010719"/>
          </a:xfrm>
          <a:solidFill>
            <a:srgbClr val="88D4AC"/>
          </a:solidFill>
        </p:grpSpPr>
        <p:sp>
          <p:nvSpPr>
            <p:cNvPr id="27" name="矩形 26"/>
            <p:cNvSpPr/>
            <p:nvPr/>
          </p:nvSpPr>
          <p:spPr>
            <a:xfrm>
              <a:off x="6940574" y="2225933"/>
              <a:ext cx="504775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7443761" y="2225933"/>
              <a:ext cx="503188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946948" y="2225933"/>
              <a:ext cx="503187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6940574" y="2732086"/>
              <a:ext cx="504775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7946948" y="2732086"/>
              <a:ext cx="503187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8448548" y="2732086"/>
              <a:ext cx="504775" cy="504566"/>
            </a:xfrm>
            <a:prstGeom prst="rect">
              <a:avLst/>
            </a:prstGeom>
            <a:grpFill/>
            <a:ln w="12700">
              <a:solidFill>
                <a:srgbClr val="00808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5342151" y="125878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P23 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8080"/>
              </a:solidFill>
              <a:latin typeface="+mn-lt"/>
              <a:ea typeface="+mj-ea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675553" y="3837903"/>
            <a:ext cx="792889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注意：</a:t>
            </a:r>
            <a:r>
              <a:rPr lang="zh-CN" altLang="en-US" sz="2400" b="1" dirty="0">
                <a:latin typeface="+mn-ea"/>
                <a:ea typeface="+mn-ea"/>
              </a:rPr>
              <a:t>任何正方体的展开图不能是“田字型”，也不能是“凹字型”。</a:t>
            </a:r>
            <a:endParaRPr lang="zh-CN" altLang="en-US" sz="2400" b="1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69885" y="3861503"/>
            <a:ext cx="8047925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长方体或正方体 </a:t>
            </a:r>
            <a:r>
              <a:rPr lang="en-US" altLang="zh-CN" sz="2400" b="1" dirty="0">
                <a:solidFill>
                  <a:srgbClr val="0D0D0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zh-CN" altLang="en-US" sz="2400" b="1" dirty="0">
                <a:solidFill>
                  <a:srgbClr val="0D0D0D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个面的面积之和，叫作它的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表面积</a:t>
            </a:r>
            <a:r>
              <a:rPr lang="zh-CN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534" name="组合 32"/>
          <p:cNvGrpSpPr/>
          <p:nvPr/>
        </p:nvGrpSpPr>
        <p:grpSpPr bwMode="auto">
          <a:xfrm>
            <a:off x="9527" y="52674"/>
            <a:ext cx="6794722" cy="671512"/>
            <a:chOff x="395289" y="61913"/>
            <a:chExt cx="6794954" cy="671511"/>
          </a:xfrm>
        </p:grpSpPr>
        <p:pic>
          <p:nvPicPr>
            <p:cNvPr id="22535" name="图片 33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9" y="61913"/>
              <a:ext cx="6794954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36" name="矩形 3"/>
            <p:cNvSpPr>
              <a:spLocks noChangeArrowheads="1"/>
            </p:cNvSpPr>
            <p:nvPr/>
          </p:nvSpPr>
          <p:spPr bwMode="auto">
            <a:xfrm>
              <a:off x="637290" y="69850"/>
              <a:ext cx="6316369" cy="523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三、联系实际，尝试求长方体的表面积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" name="矩形 27"/>
          <p:cNvSpPr>
            <a:spLocks noChangeArrowheads="1"/>
          </p:cNvSpPr>
          <p:nvPr/>
        </p:nvSpPr>
        <p:spPr bwMode="auto">
          <a:xfrm>
            <a:off x="359532" y="922280"/>
            <a:ext cx="84249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用自己的话说一说什么叫做长方体或者正方体的表面积</a:t>
            </a:r>
            <a:r>
              <a:rPr lang="en-US" altLang="zh-CN" sz="2400" b="1" dirty="0">
                <a:solidFill>
                  <a:srgbClr val="FF027C"/>
                </a:solidFill>
                <a:latin typeface="+mn-ea"/>
                <a:ea typeface="+mn-ea"/>
              </a:rPr>
              <a:t>?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063363" y="1608670"/>
            <a:ext cx="655367" cy="655367"/>
            <a:chOff x="5591478" y="1785138"/>
            <a:chExt cx="1534987" cy="1534987"/>
          </a:xfrm>
        </p:grpSpPr>
        <p:grpSp>
          <p:nvGrpSpPr>
            <p:cNvPr id="15" name="组合 14"/>
            <p:cNvGrpSpPr/>
            <p:nvPr/>
          </p:nvGrpSpPr>
          <p:grpSpPr>
            <a:xfrm>
              <a:off x="5591478" y="1785138"/>
              <a:ext cx="1534987" cy="1534987"/>
              <a:chOff x="5591478" y="3048987"/>
              <a:chExt cx="1534987" cy="1534987"/>
            </a:xfrm>
          </p:grpSpPr>
          <p:sp>
            <p:nvSpPr>
              <p:cNvPr id="16" name="立方体 15"/>
              <p:cNvSpPr/>
              <p:nvPr/>
            </p:nvSpPr>
            <p:spPr>
              <a:xfrm>
                <a:off x="5591478" y="3048987"/>
                <a:ext cx="1534987" cy="1534987"/>
              </a:xfrm>
              <a:prstGeom prst="cube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7" name="平行四边形 16"/>
              <p:cNvSpPr/>
              <p:nvPr/>
            </p:nvSpPr>
            <p:spPr>
              <a:xfrm>
                <a:off x="5627208" y="3064669"/>
                <a:ext cx="1473680" cy="357723"/>
              </a:xfrm>
              <a:prstGeom prst="parallelogram">
                <a:avLst>
                  <a:gd name="adj" fmla="val 98996"/>
                </a:avLst>
              </a:prstGeom>
              <a:solidFill>
                <a:srgbClr val="FAF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任意多边形: 形状 20"/>
              <p:cNvSpPr/>
              <p:nvPr/>
            </p:nvSpPr>
            <p:spPr>
              <a:xfrm>
                <a:off x="6759887" y="3086732"/>
                <a:ext cx="362432" cy="1459495"/>
              </a:xfrm>
              <a:custGeom>
                <a:avLst/>
                <a:gdLst>
                  <a:gd name="connsiteX0" fmla="*/ 0 w 611892"/>
                  <a:gd name="connsiteY0" fmla="*/ 2090057 h 2090057"/>
                  <a:gd name="connsiteX1" fmla="*/ 0 w 611892"/>
                  <a:gd name="connsiteY1" fmla="*/ 591266 h 2090057"/>
                  <a:gd name="connsiteX2" fmla="*/ 605017 w 611892"/>
                  <a:gd name="connsiteY2" fmla="*/ 0 h 2090057"/>
                  <a:gd name="connsiteX3" fmla="*/ 611892 w 611892"/>
                  <a:gd name="connsiteY3" fmla="*/ 1526291 h 2090057"/>
                  <a:gd name="connsiteX4" fmla="*/ 0 w 611892"/>
                  <a:gd name="connsiteY4" fmla="*/ 2090057 h 2090057"/>
                  <a:gd name="connsiteX0-1" fmla="*/ 0 w 611892"/>
                  <a:gd name="connsiteY0-2" fmla="*/ 2090057 h 2090057"/>
                  <a:gd name="connsiteX1-3" fmla="*/ 9525 w 611892"/>
                  <a:gd name="connsiteY1-4" fmla="*/ 594441 h 2090057"/>
                  <a:gd name="connsiteX2-5" fmla="*/ 605017 w 611892"/>
                  <a:gd name="connsiteY2-6" fmla="*/ 0 h 2090057"/>
                  <a:gd name="connsiteX3-7" fmla="*/ 611892 w 611892"/>
                  <a:gd name="connsiteY3-8" fmla="*/ 1526291 h 2090057"/>
                  <a:gd name="connsiteX4-9" fmla="*/ 0 w 611892"/>
                  <a:gd name="connsiteY4-10" fmla="*/ 2090057 h 2090057"/>
                  <a:gd name="connsiteX0-11" fmla="*/ 0 w 611892"/>
                  <a:gd name="connsiteY0-12" fmla="*/ 2090057 h 2090057"/>
                  <a:gd name="connsiteX1-13" fmla="*/ 0 w 611892"/>
                  <a:gd name="connsiteY1-14" fmla="*/ 603966 h 2090057"/>
                  <a:gd name="connsiteX2-15" fmla="*/ 605017 w 611892"/>
                  <a:gd name="connsiteY2-16" fmla="*/ 0 h 2090057"/>
                  <a:gd name="connsiteX3-17" fmla="*/ 611892 w 611892"/>
                  <a:gd name="connsiteY3-18" fmla="*/ 1526291 h 2090057"/>
                  <a:gd name="connsiteX4-19" fmla="*/ 0 w 611892"/>
                  <a:gd name="connsiteY4-20" fmla="*/ 2090057 h 2090057"/>
                  <a:gd name="connsiteX0-21" fmla="*/ 0 w 611892"/>
                  <a:gd name="connsiteY0-22" fmla="*/ 2099582 h 2099582"/>
                  <a:gd name="connsiteX1-23" fmla="*/ 0 w 611892"/>
                  <a:gd name="connsiteY1-24" fmla="*/ 603966 h 2099582"/>
                  <a:gd name="connsiteX2-25" fmla="*/ 605017 w 611892"/>
                  <a:gd name="connsiteY2-26" fmla="*/ 0 h 2099582"/>
                  <a:gd name="connsiteX3-27" fmla="*/ 611892 w 611892"/>
                  <a:gd name="connsiteY3-28" fmla="*/ 1526291 h 2099582"/>
                  <a:gd name="connsiteX4-29" fmla="*/ 0 w 611892"/>
                  <a:gd name="connsiteY4-30" fmla="*/ 2099582 h 2099582"/>
                  <a:gd name="connsiteX0-31" fmla="*/ 0 w 608717"/>
                  <a:gd name="connsiteY0-32" fmla="*/ 2099582 h 2099582"/>
                  <a:gd name="connsiteX1-33" fmla="*/ 0 w 608717"/>
                  <a:gd name="connsiteY1-34" fmla="*/ 603966 h 2099582"/>
                  <a:gd name="connsiteX2-35" fmla="*/ 605017 w 608717"/>
                  <a:gd name="connsiteY2-36" fmla="*/ 0 h 2099582"/>
                  <a:gd name="connsiteX3-37" fmla="*/ 608717 w 608717"/>
                  <a:gd name="connsiteY3-38" fmla="*/ 1516766 h 2099582"/>
                  <a:gd name="connsiteX4-39" fmla="*/ 0 w 608717"/>
                  <a:gd name="connsiteY4-40" fmla="*/ 2099582 h 2099582"/>
                  <a:gd name="connsiteX0-41" fmla="*/ 0 w 605745"/>
                  <a:gd name="connsiteY0-42" fmla="*/ 2099582 h 2099582"/>
                  <a:gd name="connsiteX1-43" fmla="*/ 0 w 605745"/>
                  <a:gd name="connsiteY1-44" fmla="*/ 603966 h 2099582"/>
                  <a:gd name="connsiteX2-45" fmla="*/ 605017 w 605745"/>
                  <a:gd name="connsiteY2-46" fmla="*/ 0 h 2099582"/>
                  <a:gd name="connsiteX3-47" fmla="*/ 605542 w 605745"/>
                  <a:gd name="connsiteY3-48" fmla="*/ 1500891 h 2099582"/>
                  <a:gd name="connsiteX4-49" fmla="*/ 0 w 605745"/>
                  <a:gd name="connsiteY4-50" fmla="*/ 2099582 h 2099582"/>
                  <a:gd name="connsiteX0-51" fmla="*/ 0 w 605542"/>
                  <a:gd name="connsiteY0-52" fmla="*/ 2096407 h 2096407"/>
                  <a:gd name="connsiteX1-53" fmla="*/ 0 w 605542"/>
                  <a:gd name="connsiteY1-54" fmla="*/ 600791 h 2096407"/>
                  <a:gd name="connsiteX2-55" fmla="*/ 601842 w 605542"/>
                  <a:gd name="connsiteY2-56" fmla="*/ 0 h 2096407"/>
                  <a:gd name="connsiteX3-57" fmla="*/ 605542 w 605542"/>
                  <a:gd name="connsiteY3-58" fmla="*/ 1497716 h 2096407"/>
                  <a:gd name="connsiteX4-59" fmla="*/ 0 w 605542"/>
                  <a:gd name="connsiteY4-60" fmla="*/ 2096407 h 2096407"/>
                  <a:gd name="connsiteX0-61" fmla="*/ 0 w 605542"/>
                  <a:gd name="connsiteY0-62" fmla="*/ 2096407 h 2096407"/>
                  <a:gd name="connsiteX1-63" fmla="*/ 0 w 605542"/>
                  <a:gd name="connsiteY1-64" fmla="*/ 250668 h 2096407"/>
                  <a:gd name="connsiteX2-65" fmla="*/ 601842 w 605542"/>
                  <a:gd name="connsiteY2-66" fmla="*/ 0 h 2096407"/>
                  <a:gd name="connsiteX3-67" fmla="*/ 605542 w 605542"/>
                  <a:gd name="connsiteY3-68" fmla="*/ 1497716 h 2096407"/>
                  <a:gd name="connsiteX4-69" fmla="*/ 0 w 605542"/>
                  <a:gd name="connsiteY4-70" fmla="*/ 2096407 h 2096407"/>
                  <a:gd name="connsiteX0-71" fmla="*/ 0 w 605542"/>
                  <a:gd name="connsiteY0-72" fmla="*/ 2438572 h 2438572"/>
                  <a:gd name="connsiteX1-73" fmla="*/ 0 w 605542"/>
                  <a:gd name="connsiteY1-74" fmla="*/ 592833 h 2438572"/>
                  <a:gd name="connsiteX2-75" fmla="*/ 597766 w 605542"/>
                  <a:gd name="connsiteY2-76" fmla="*/ 0 h 2438572"/>
                  <a:gd name="connsiteX3-77" fmla="*/ 605542 w 605542"/>
                  <a:gd name="connsiteY3-78" fmla="*/ 1839881 h 2438572"/>
                  <a:gd name="connsiteX4-79" fmla="*/ 0 w 605542"/>
                  <a:gd name="connsiteY4-80" fmla="*/ 2438572 h 2438572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5542" h="2438572">
                    <a:moveTo>
                      <a:pt x="0" y="2438572"/>
                    </a:moveTo>
                    <a:lnTo>
                      <a:pt x="0" y="592833"/>
                    </a:lnTo>
                    <a:cubicBezTo>
                      <a:pt x="201672" y="395744"/>
                      <a:pt x="396094" y="197089"/>
                      <a:pt x="597766" y="0"/>
                    </a:cubicBezTo>
                    <a:cubicBezTo>
                      <a:pt x="600058" y="508764"/>
                      <a:pt x="603250" y="1331117"/>
                      <a:pt x="605542" y="1839881"/>
                    </a:cubicBezTo>
                    <a:lnTo>
                      <a:pt x="0" y="2438572"/>
                    </a:lnTo>
                    <a:close/>
                  </a:path>
                </a:pathLst>
              </a:custGeom>
              <a:solidFill>
                <a:srgbClr val="0505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607762" y="2184358"/>
              <a:ext cx="1117923" cy="1129673"/>
            </a:xfrm>
            <a:prstGeom prst="rect">
              <a:avLst/>
            </a:prstGeom>
            <a:solidFill>
              <a:srgbClr val="FA0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31335" y="1615365"/>
            <a:ext cx="2160240" cy="1616801"/>
            <a:chOff x="4729052" y="3697568"/>
            <a:chExt cx="1438874" cy="1076904"/>
          </a:xfrm>
        </p:grpSpPr>
        <p:sp>
          <p:nvSpPr>
            <p:cNvPr id="43" name="矩形 42"/>
            <p:cNvSpPr/>
            <p:nvPr/>
          </p:nvSpPr>
          <p:spPr>
            <a:xfrm>
              <a:off x="5088770" y="3697568"/>
              <a:ext cx="359719" cy="359719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5088770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5448489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5808207" y="4058247"/>
              <a:ext cx="359719" cy="359719"/>
            </a:xfrm>
            <a:prstGeom prst="rect">
              <a:avLst/>
            </a:prstGeom>
            <a:solidFill>
              <a:srgbClr val="2D2D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4729052" y="3697568"/>
              <a:ext cx="359719" cy="360000"/>
            </a:xfrm>
            <a:prstGeom prst="rect">
              <a:avLst/>
            </a:prstGeom>
            <a:solidFill>
              <a:srgbClr val="FA07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5808207" y="4414753"/>
              <a:ext cx="359719" cy="359719"/>
            </a:xfrm>
            <a:prstGeom prst="rect">
              <a:avLst/>
            </a:prstGeom>
            <a:solidFill>
              <a:srgbClr val="FAFA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2439242" y="1613924"/>
            <a:ext cx="2015913" cy="1820893"/>
            <a:chOff x="691927" y="1326921"/>
            <a:chExt cx="3417311" cy="3086720"/>
          </a:xfrm>
        </p:grpSpPr>
        <p:sp>
          <p:nvSpPr>
            <p:cNvPr id="49" name="任意多边形: 形状 48"/>
            <p:cNvSpPr/>
            <p:nvPr/>
          </p:nvSpPr>
          <p:spPr>
            <a:xfrm>
              <a:off x="1608242" y="1965347"/>
              <a:ext cx="1582289" cy="900742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A07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0" name="任意多边形: 形状 49"/>
            <p:cNvSpPr/>
            <p:nvPr/>
          </p:nvSpPr>
          <p:spPr>
            <a:xfrm>
              <a:off x="1608242" y="3512899"/>
              <a:ext cx="1583486" cy="900742"/>
            </a:xfrm>
            <a:custGeom>
              <a:avLst/>
              <a:gdLst>
                <a:gd name="connsiteX0" fmla="*/ 0 w 2098040"/>
                <a:gd name="connsiteY0" fmla="*/ 5080 h 1193800"/>
                <a:gd name="connsiteX1" fmla="*/ 0 w 2098040"/>
                <a:gd name="connsiteY1" fmla="*/ 1193800 h 1193800"/>
                <a:gd name="connsiteX2" fmla="*/ 2098040 w 2098040"/>
                <a:gd name="connsiteY2" fmla="*/ 1193800 h 1193800"/>
                <a:gd name="connsiteX3" fmla="*/ 2098040 w 2098040"/>
                <a:gd name="connsiteY3" fmla="*/ 0 h 1193800"/>
                <a:gd name="connsiteX4" fmla="*/ 0 w 2098040"/>
                <a:gd name="connsiteY4" fmla="*/ 5080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8040" h="1193800">
                  <a:moveTo>
                    <a:pt x="0" y="5080"/>
                  </a:moveTo>
                  <a:lnTo>
                    <a:pt x="0" y="1193800"/>
                  </a:lnTo>
                  <a:lnTo>
                    <a:pt x="2098040" y="1193800"/>
                  </a:lnTo>
                  <a:lnTo>
                    <a:pt x="2098040" y="0"/>
                  </a:lnTo>
                  <a:lnTo>
                    <a:pt x="0" y="5080"/>
                  </a:lnTo>
                  <a:close/>
                </a:path>
              </a:pathLst>
            </a:custGeom>
            <a:solidFill>
              <a:srgbClr val="FA07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>
              <a:off x="1605846" y="1326921"/>
              <a:ext cx="1583486" cy="645612"/>
            </a:xfrm>
            <a:prstGeom prst="rect">
              <a:avLst/>
            </a:prstGeom>
            <a:solidFill>
              <a:srgbClr val="FAFA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5400000">
              <a:off x="3330072" y="2733732"/>
              <a:ext cx="642019" cy="916313"/>
            </a:xfrm>
            <a:prstGeom prst="rect">
              <a:avLst/>
            </a:prstGeom>
            <a:solidFill>
              <a:srgbClr val="050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1608242" y="2870880"/>
              <a:ext cx="1584684" cy="646810"/>
            </a:xfrm>
            <a:prstGeom prst="rect">
              <a:avLst/>
            </a:prstGeom>
            <a:solidFill>
              <a:srgbClr val="FAFA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5400000">
              <a:off x="827278" y="2735529"/>
              <a:ext cx="645612" cy="916313"/>
            </a:xfrm>
            <a:prstGeom prst="rect">
              <a:avLst/>
            </a:prstGeom>
            <a:solidFill>
              <a:srgbClr val="0505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55576" y="1608670"/>
            <a:ext cx="1161888" cy="753991"/>
            <a:chOff x="1234269" y="2950784"/>
            <a:chExt cx="2278551" cy="1376051"/>
          </a:xfrm>
        </p:grpSpPr>
        <p:grpSp>
          <p:nvGrpSpPr>
            <p:cNvPr id="57" name="组合 56"/>
            <p:cNvGrpSpPr/>
            <p:nvPr/>
          </p:nvGrpSpPr>
          <p:grpSpPr>
            <a:xfrm>
              <a:off x="1234269" y="2950784"/>
              <a:ext cx="2278551" cy="1376051"/>
              <a:chOff x="1043608" y="2471724"/>
              <a:chExt cx="3671887" cy="2160240"/>
            </a:xfrm>
          </p:grpSpPr>
          <p:sp>
            <p:nvSpPr>
              <p:cNvPr id="59" name="立方体 58"/>
              <p:cNvSpPr>
                <a:spLocks noChangeArrowheads="1"/>
              </p:cNvSpPr>
              <p:nvPr/>
            </p:nvSpPr>
            <p:spPr bwMode="auto">
              <a:xfrm>
                <a:off x="1043608" y="2471724"/>
                <a:ext cx="3671887" cy="2160240"/>
              </a:xfrm>
              <a:prstGeom prst="cube">
                <a:avLst>
                  <a:gd name="adj" fmla="val 29137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  <a:round/>
              </a:ln>
            </p:spPr>
            <p:txBody>
              <a:bodyPr anchor="ctr"/>
              <a:lstStyle/>
              <a:p>
                <a:pPr>
                  <a:defRPr/>
                </a:pPr>
                <a:endParaRPr lang="zh-CN" altLang="en-US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60" name="平行四边形 59"/>
              <p:cNvSpPr/>
              <p:nvPr/>
            </p:nvSpPr>
            <p:spPr>
              <a:xfrm>
                <a:off x="1088827" y="2488491"/>
                <a:ext cx="3597532" cy="598142"/>
              </a:xfrm>
              <a:prstGeom prst="parallelogram">
                <a:avLst>
                  <a:gd name="adj" fmla="val 98996"/>
                </a:avLst>
              </a:prstGeom>
              <a:solidFill>
                <a:srgbClr val="FAFA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4090992" y="2535490"/>
                <a:ext cx="605900" cy="2047317"/>
              </a:xfrm>
              <a:custGeom>
                <a:avLst/>
                <a:gdLst>
                  <a:gd name="connsiteX0" fmla="*/ 0 w 611892"/>
                  <a:gd name="connsiteY0" fmla="*/ 2090057 h 2090057"/>
                  <a:gd name="connsiteX1" fmla="*/ 0 w 611892"/>
                  <a:gd name="connsiteY1" fmla="*/ 591266 h 2090057"/>
                  <a:gd name="connsiteX2" fmla="*/ 605017 w 611892"/>
                  <a:gd name="connsiteY2" fmla="*/ 0 h 2090057"/>
                  <a:gd name="connsiteX3" fmla="*/ 611892 w 611892"/>
                  <a:gd name="connsiteY3" fmla="*/ 1526291 h 2090057"/>
                  <a:gd name="connsiteX4" fmla="*/ 0 w 611892"/>
                  <a:gd name="connsiteY4" fmla="*/ 2090057 h 2090057"/>
                  <a:gd name="connsiteX0-1" fmla="*/ 0 w 611892"/>
                  <a:gd name="connsiteY0-2" fmla="*/ 2090057 h 2090057"/>
                  <a:gd name="connsiteX1-3" fmla="*/ 9525 w 611892"/>
                  <a:gd name="connsiteY1-4" fmla="*/ 594441 h 2090057"/>
                  <a:gd name="connsiteX2-5" fmla="*/ 605017 w 611892"/>
                  <a:gd name="connsiteY2-6" fmla="*/ 0 h 2090057"/>
                  <a:gd name="connsiteX3-7" fmla="*/ 611892 w 611892"/>
                  <a:gd name="connsiteY3-8" fmla="*/ 1526291 h 2090057"/>
                  <a:gd name="connsiteX4-9" fmla="*/ 0 w 611892"/>
                  <a:gd name="connsiteY4-10" fmla="*/ 2090057 h 2090057"/>
                  <a:gd name="connsiteX0-11" fmla="*/ 0 w 611892"/>
                  <a:gd name="connsiteY0-12" fmla="*/ 2090057 h 2090057"/>
                  <a:gd name="connsiteX1-13" fmla="*/ 0 w 611892"/>
                  <a:gd name="connsiteY1-14" fmla="*/ 603966 h 2090057"/>
                  <a:gd name="connsiteX2-15" fmla="*/ 605017 w 611892"/>
                  <a:gd name="connsiteY2-16" fmla="*/ 0 h 2090057"/>
                  <a:gd name="connsiteX3-17" fmla="*/ 611892 w 611892"/>
                  <a:gd name="connsiteY3-18" fmla="*/ 1526291 h 2090057"/>
                  <a:gd name="connsiteX4-19" fmla="*/ 0 w 611892"/>
                  <a:gd name="connsiteY4-20" fmla="*/ 2090057 h 2090057"/>
                  <a:gd name="connsiteX0-21" fmla="*/ 0 w 611892"/>
                  <a:gd name="connsiteY0-22" fmla="*/ 2099582 h 2099582"/>
                  <a:gd name="connsiteX1-23" fmla="*/ 0 w 611892"/>
                  <a:gd name="connsiteY1-24" fmla="*/ 603966 h 2099582"/>
                  <a:gd name="connsiteX2-25" fmla="*/ 605017 w 611892"/>
                  <a:gd name="connsiteY2-26" fmla="*/ 0 h 2099582"/>
                  <a:gd name="connsiteX3-27" fmla="*/ 611892 w 611892"/>
                  <a:gd name="connsiteY3-28" fmla="*/ 1526291 h 2099582"/>
                  <a:gd name="connsiteX4-29" fmla="*/ 0 w 611892"/>
                  <a:gd name="connsiteY4-30" fmla="*/ 2099582 h 2099582"/>
                  <a:gd name="connsiteX0-31" fmla="*/ 0 w 608717"/>
                  <a:gd name="connsiteY0-32" fmla="*/ 2099582 h 2099582"/>
                  <a:gd name="connsiteX1-33" fmla="*/ 0 w 608717"/>
                  <a:gd name="connsiteY1-34" fmla="*/ 603966 h 2099582"/>
                  <a:gd name="connsiteX2-35" fmla="*/ 605017 w 608717"/>
                  <a:gd name="connsiteY2-36" fmla="*/ 0 h 2099582"/>
                  <a:gd name="connsiteX3-37" fmla="*/ 608717 w 608717"/>
                  <a:gd name="connsiteY3-38" fmla="*/ 1516766 h 2099582"/>
                  <a:gd name="connsiteX4-39" fmla="*/ 0 w 608717"/>
                  <a:gd name="connsiteY4-40" fmla="*/ 2099582 h 2099582"/>
                  <a:gd name="connsiteX0-41" fmla="*/ 0 w 605745"/>
                  <a:gd name="connsiteY0-42" fmla="*/ 2099582 h 2099582"/>
                  <a:gd name="connsiteX1-43" fmla="*/ 0 w 605745"/>
                  <a:gd name="connsiteY1-44" fmla="*/ 603966 h 2099582"/>
                  <a:gd name="connsiteX2-45" fmla="*/ 605017 w 605745"/>
                  <a:gd name="connsiteY2-46" fmla="*/ 0 h 2099582"/>
                  <a:gd name="connsiteX3-47" fmla="*/ 605542 w 605745"/>
                  <a:gd name="connsiteY3-48" fmla="*/ 1500891 h 2099582"/>
                  <a:gd name="connsiteX4-49" fmla="*/ 0 w 605745"/>
                  <a:gd name="connsiteY4-50" fmla="*/ 2099582 h 2099582"/>
                  <a:gd name="connsiteX0-51" fmla="*/ 0 w 605542"/>
                  <a:gd name="connsiteY0-52" fmla="*/ 2096407 h 2096407"/>
                  <a:gd name="connsiteX1-53" fmla="*/ 0 w 605542"/>
                  <a:gd name="connsiteY1-54" fmla="*/ 600791 h 2096407"/>
                  <a:gd name="connsiteX2-55" fmla="*/ 601842 w 605542"/>
                  <a:gd name="connsiteY2-56" fmla="*/ 0 h 2096407"/>
                  <a:gd name="connsiteX3-57" fmla="*/ 605542 w 605542"/>
                  <a:gd name="connsiteY3-58" fmla="*/ 1497716 h 2096407"/>
                  <a:gd name="connsiteX4-59" fmla="*/ 0 w 605542"/>
                  <a:gd name="connsiteY4-60" fmla="*/ 2096407 h 2096407"/>
                  <a:gd name="connsiteX0-61" fmla="*/ 0 w 605542"/>
                  <a:gd name="connsiteY0-62" fmla="*/ 2096407 h 2096407"/>
                  <a:gd name="connsiteX1-63" fmla="*/ 87178 w 605542"/>
                  <a:gd name="connsiteY1-64" fmla="*/ 621831 h 2096407"/>
                  <a:gd name="connsiteX2-65" fmla="*/ 601842 w 605542"/>
                  <a:gd name="connsiteY2-66" fmla="*/ 0 h 2096407"/>
                  <a:gd name="connsiteX3-67" fmla="*/ 605542 w 605542"/>
                  <a:gd name="connsiteY3-68" fmla="*/ 1497716 h 2096407"/>
                  <a:gd name="connsiteX4-69" fmla="*/ 0 w 605542"/>
                  <a:gd name="connsiteY4-70" fmla="*/ 2096407 h 2096407"/>
                  <a:gd name="connsiteX0-71" fmla="*/ 0 w 605542"/>
                  <a:gd name="connsiteY0-72" fmla="*/ 2096407 h 2096407"/>
                  <a:gd name="connsiteX1-73" fmla="*/ 96519 w 605542"/>
                  <a:gd name="connsiteY1-74" fmla="*/ 576248 h 2096407"/>
                  <a:gd name="connsiteX2-75" fmla="*/ 601842 w 605542"/>
                  <a:gd name="connsiteY2-76" fmla="*/ 0 h 2096407"/>
                  <a:gd name="connsiteX3-77" fmla="*/ 605542 w 605542"/>
                  <a:gd name="connsiteY3-78" fmla="*/ 1497716 h 2096407"/>
                  <a:gd name="connsiteX4-79" fmla="*/ 0 w 605542"/>
                  <a:gd name="connsiteY4-80" fmla="*/ 2096407 h 2096407"/>
                  <a:gd name="connsiteX0-81" fmla="*/ 12454 w 509023"/>
                  <a:gd name="connsiteY0-82" fmla="*/ 2036797 h 2036797"/>
                  <a:gd name="connsiteX1-83" fmla="*/ 0 w 509023"/>
                  <a:gd name="connsiteY1-84" fmla="*/ 576248 h 2036797"/>
                  <a:gd name="connsiteX2-85" fmla="*/ 505323 w 509023"/>
                  <a:gd name="connsiteY2-86" fmla="*/ 0 h 2036797"/>
                  <a:gd name="connsiteX3-87" fmla="*/ 509023 w 509023"/>
                  <a:gd name="connsiteY3-88" fmla="*/ 1497716 h 2036797"/>
                  <a:gd name="connsiteX4-89" fmla="*/ 12454 w 509023"/>
                  <a:gd name="connsiteY4-90" fmla="*/ 2036797 h 2036797"/>
                  <a:gd name="connsiteX0-91" fmla="*/ 0 w 515249"/>
                  <a:gd name="connsiteY0-92" fmla="*/ 2040305 h 2040305"/>
                  <a:gd name="connsiteX1-93" fmla="*/ 6226 w 515249"/>
                  <a:gd name="connsiteY1-94" fmla="*/ 576248 h 2040305"/>
                  <a:gd name="connsiteX2-95" fmla="*/ 511549 w 515249"/>
                  <a:gd name="connsiteY2-96" fmla="*/ 0 h 2040305"/>
                  <a:gd name="connsiteX3-97" fmla="*/ 515249 w 515249"/>
                  <a:gd name="connsiteY3-98" fmla="*/ 1497716 h 2040305"/>
                  <a:gd name="connsiteX4-99" fmla="*/ 0 w 515249"/>
                  <a:gd name="connsiteY4-100" fmla="*/ 2040305 h 2040305"/>
                  <a:gd name="connsiteX0-101" fmla="*/ 0 w 511625"/>
                  <a:gd name="connsiteY0-102" fmla="*/ 2040305 h 2040305"/>
                  <a:gd name="connsiteX1-103" fmla="*/ 6226 w 511625"/>
                  <a:gd name="connsiteY1-104" fmla="*/ 576248 h 2040305"/>
                  <a:gd name="connsiteX2-105" fmla="*/ 511549 w 511625"/>
                  <a:gd name="connsiteY2-106" fmla="*/ 0 h 2040305"/>
                  <a:gd name="connsiteX3-107" fmla="*/ 465433 w 511625"/>
                  <a:gd name="connsiteY3-108" fmla="*/ 1438106 h 2040305"/>
                  <a:gd name="connsiteX4-109" fmla="*/ 0 w 511625"/>
                  <a:gd name="connsiteY4-110" fmla="*/ 2040305 h 2040305"/>
                  <a:gd name="connsiteX0-111" fmla="*/ 0 w 521476"/>
                  <a:gd name="connsiteY0-112" fmla="*/ 2040305 h 2040305"/>
                  <a:gd name="connsiteX1-113" fmla="*/ 6226 w 521476"/>
                  <a:gd name="connsiteY1-114" fmla="*/ 576248 h 2040305"/>
                  <a:gd name="connsiteX2-115" fmla="*/ 511549 w 521476"/>
                  <a:gd name="connsiteY2-116" fmla="*/ 0 h 2040305"/>
                  <a:gd name="connsiteX3-117" fmla="*/ 521476 w 521476"/>
                  <a:gd name="connsiteY3-118" fmla="*/ 1466157 h 2040305"/>
                  <a:gd name="connsiteX4-119" fmla="*/ 0 w 521476"/>
                  <a:gd name="connsiteY4-120" fmla="*/ 2040305 h 2040305"/>
                  <a:gd name="connsiteX0-121" fmla="*/ 0 w 521476"/>
                  <a:gd name="connsiteY0-122" fmla="*/ 2001734 h 2001734"/>
                  <a:gd name="connsiteX1-123" fmla="*/ 6226 w 521476"/>
                  <a:gd name="connsiteY1-124" fmla="*/ 537677 h 2001734"/>
                  <a:gd name="connsiteX2-125" fmla="*/ 511549 w 521476"/>
                  <a:gd name="connsiteY2-126" fmla="*/ 0 h 2001734"/>
                  <a:gd name="connsiteX3-127" fmla="*/ 521476 w 521476"/>
                  <a:gd name="connsiteY3-128" fmla="*/ 1427586 h 2001734"/>
                  <a:gd name="connsiteX4-129" fmla="*/ 0 w 521476"/>
                  <a:gd name="connsiteY4-130" fmla="*/ 2001734 h 2001734"/>
                  <a:gd name="connsiteX0-131" fmla="*/ 0 w 521476"/>
                  <a:gd name="connsiteY0-132" fmla="*/ 2047318 h 2047318"/>
                  <a:gd name="connsiteX1-133" fmla="*/ 6226 w 521476"/>
                  <a:gd name="connsiteY1-134" fmla="*/ 583261 h 2047318"/>
                  <a:gd name="connsiteX2-135" fmla="*/ 517776 w 521476"/>
                  <a:gd name="connsiteY2-136" fmla="*/ 0 h 2047318"/>
                  <a:gd name="connsiteX3-137" fmla="*/ 521476 w 521476"/>
                  <a:gd name="connsiteY3-138" fmla="*/ 1473170 h 2047318"/>
                  <a:gd name="connsiteX4-139" fmla="*/ 0 w 521476"/>
                  <a:gd name="connsiteY4-140" fmla="*/ 2047318 h 2047318"/>
                  <a:gd name="connsiteX0-141" fmla="*/ 85872 w 607348"/>
                  <a:gd name="connsiteY0-142" fmla="*/ 2047318 h 2047318"/>
                  <a:gd name="connsiteX1-143" fmla="*/ 0 w 607348"/>
                  <a:gd name="connsiteY1-144" fmla="*/ 594474 h 2047318"/>
                  <a:gd name="connsiteX2-145" fmla="*/ 603648 w 607348"/>
                  <a:gd name="connsiteY2-146" fmla="*/ 0 h 2047318"/>
                  <a:gd name="connsiteX3-147" fmla="*/ 607348 w 607348"/>
                  <a:gd name="connsiteY3-148" fmla="*/ 1473170 h 2047318"/>
                  <a:gd name="connsiteX4-149" fmla="*/ 85872 w 607348"/>
                  <a:gd name="connsiteY4-150" fmla="*/ 2047318 h 2047318"/>
                  <a:gd name="connsiteX0-151" fmla="*/ 0 w 609736"/>
                  <a:gd name="connsiteY0-152" fmla="*/ 2058532 h 2058532"/>
                  <a:gd name="connsiteX1-153" fmla="*/ 2388 w 609736"/>
                  <a:gd name="connsiteY1-154" fmla="*/ 594474 h 2058532"/>
                  <a:gd name="connsiteX2-155" fmla="*/ 606036 w 609736"/>
                  <a:gd name="connsiteY2-156" fmla="*/ 0 h 2058532"/>
                  <a:gd name="connsiteX3-157" fmla="*/ 609736 w 609736"/>
                  <a:gd name="connsiteY3-158" fmla="*/ 1473170 h 2058532"/>
                  <a:gd name="connsiteX4-159" fmla="*/ 0 w 609736"/>
                  <a:gd name="connsiteY4-160" fmla="*/ 2058532 h 2058532"/>
                  <a:gd name="connsiteX0-161" fmla="*/ 0 w 606105"/>
                  <a:gd name="connsiteY0-162" fmla="*/ 2058532 h 2058532"/>
                  <a:gd name="connsiteX1-163" fmla="*/ 2388 w 606105"/>
                  <a:gd name="connsiteY1-164" fmla="*/ 594474 h 2058532"/>
                  <a:gd name="connsiteX2-165" fmla="*/ 606036 w 606105"/>
                  <a:gd name="connsiteY2-166" fmla="*/ 0 h 2058532"/>
                  <a:gd name="connsiteX3-167" fmla="*/ 556013 w 606105"/>
                  <a:gd name="connsiteY3-168" fmla="*/ 1454478 h 2058532"/>
                  <a:gd name="connsiteX4-169" fmla="*/ 0 w 606105"/>
                  <a:gd name="connsiteY4-170" fmla="*/ 2058532 h 2058532"/>
                  <a:gd name="connsiteX0-171" fmla="*/ 0 w 606682"/>
                  <a:gd name="connsiteY0-172" fmla="*/ 2058532 h 2058532"/>
                  <a:gd name="connsiteX1-173" fmla="*/ 2388 w 606682"/>
                  <a:gd name="connsiteY1-174" fmla="*/ 594474 h 2058532"/>
                  <a:gd name="connsiteX2-175" fmla="*/ 606036 w 606682"/>
                  <a:gd name="connsiteY2-176" fmla="*/ 0 h 2058532"/>
                  <a:gd name="connsiteX3-177" fmla="*/ 605900 w 606682"/>
                  <a:gd name="connsiteY3-178" fmla="*/ 1473169 h 2058532"/>
                  <a:gd name="connsiteX4-179" fmla="*/ 0 w 606682"/>
                  <a:gd name="connsiteY4-180" fmla="*/ 2058532 h 2058532"/>
                  <a:gd name="connsiteX0-181" fmla="*/ 0 w 617771"/>
                  <a:gd name="connsiteY0-182" fmla="*/ 1998719 h 1998719"/>
                  <a:gd name="connsiteX1-183" fmla="*/ 2388 w 617771"/>
                  <a:gd name="connsiteY1-184" fmla="*/ 534661 h 1998719"/>
                  <a:gd name="connsiteX2-185" fmla="*/ 617548 w 617771"/>
                  <a:gd name="connsiteY2-186" fmla="*/ 0 h 1998719"/>
                  <a:gd name="connsiteX3-187" fmla="*/ 605900 w 617771"/>
                  <a:gd name="connsiteY3-188" fmla="*/ 1413356 h 1998719"/>
                  <a:gd name="connsiteX4-189" fmla="*/ 0 w 617771"/>
                  <a:gd name="connsiteY4-190" fmla="*/ 1998719 h 1998719"/>
                  <a:gd name="connsiteX0-191" fmla="*/ 0 w 605901"/>
                  <a:gd name="connsiteY0-192" fmla="*/ 2047316 h 2047316"/>
                  <a:gd name="connsiteX1-193" fmla="*/ 2388 w 605901"/>
                  <a:gd name="connsiteY1-194" fmla="*/ 583258 h 2047316"/>
                  <a:gd name="connsiteX2-195" fmla="*/ 602199 w 605901"/>
                  <a:gd name="connsiteY2-196" fmla="*/ 0 h 2047316"/>
                  <a:gd name="connsiteX3-197" fmla="*/ 605900 w 605901"/>
                  <a:gd name="connsiteY3-198" fmla="*/ 1461953 h 2047316"/>
                  <a:gd name="connsiteX4-199" fmla="*/ 0 w 605901"/>
                  <a:gd name="connsiteY4-200" fmla="*/ 2047316 h 20473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605901" h="2047316">
                    <a:moveTo>
                      <a:pt x="0" y="2047316"/>
                    </a:moveTo>
                    <a:cubicBezTo>
                      <a:pt x="0" y="1548777"/>
                      <a:pt x="2388" y="1081797"/>
                      <a:pt x="2388" y="583258"/>
                    </a:cubicBezTo>
                    <a:lnTo>
                      <a:pt x="602199" y="0"/>
                    </a:lnTo>
                    <a:cubicBezTo>
                      <a:pt x="604491" y="508764"/>
                      <a:pt x="603608" y="953189"/>
                      <a:pt x="605900" y="1461953"/>
                    </a:cubicBezTo>
                    <a:lnTo>
                      <a:pt x="0" y="2047316"/>
                    </a:lnTo>
                    <a:close/>
                  </a:path>
                </a:pathLst>
              </a:custGeom>
              <a:solidFill>
                <a:srgbClr val="0505FF"/>
              </a:solidFill>
              <a:ln>
                <a:solidFill>
                  <a:srgbClr val="0505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8" name="矩形 57"/>
            <p:cNvSpPr/>
            <p:nvPr/>
          </p:nvSpPr>
          <p:spPr>
            <a:xfrm>
              <a:off x="1246428" y="3367847"/>
              <a:ext cx="1858722" cy="944598"/>
            </a:xfrm>
            <a:prstGeom prst="rect">
              <a:avLst/>
            </a:prstGeom>
            <a:solidFill>
              <a:srgbClr val="FA0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63" name="直接箭头连接符 62"/>
          <p:cNvCxnSpPr/>
          <p:nvPr/>
        </p:nvCxnSpPr>
        <p:spPr>
          <a:xfrm>
            <a:off x="2112468" y="1885395"/>
            <a:ext cx="32389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29" name="直接箭头连接符 22528"/>
          <p:cNvCxnSpPr/>
          <p:nvPr/>
        </p:nvCxnSpPr>
        <p:spPr>
          <a:xfrm>
            <a:off x="5868144" y="1885395"/>
            <a:ext cx="32389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971600" y="516688"/>
            <a:ext cx="4608512" cy="14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制作尺寸如下图所示的长方体和正方体保温箱，各要用多少平方分米的泡沫板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（单位：</a:t>
            </a:r>
            <a:r>
              <a:rPr lang="en-US" altLang="zh-CN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dm</a:t>
            </a:r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3556" name="图片 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651" y="563146"/>
            <a:ext cx="494434" cy="494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6170" y="634561"/>
            <a:ext cx="2913560" cy="1346759"/>
          </a:xfrm>
          <a:prstGeom prst="rect">
            <a:avLst/>
          </a:prstGeom>
        </p:spPr>
      </p:pic>
      <p:sp>
        <p:nvSpPr>
          <p:cNvPr id="7" name="矩形 27"/>
          <p:cNvSpPr>
            <a:spLocks noChangeArrowheads="1"/>
          </p:cNvSpPr>
          <p:nvPr/>
        </p:nvSpPr>
        <p:spPr bwMode="auto">
          <a:xfrm>
            <a:off x="359532" y="2120007"/>
            <a:ext cx="8424936" cy="435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000" b="1" dirty="0">
                <a:solidFill>
                  <a:srgbClr val="FF027C"/>
                </a:solidFill>
                <a:latin typeface="+mn-ea"/>
                <a:ea typeface="+mn-ea"/>
              </a:rPr>
              <a:t>读题并思考，先观察长方体保温箱，完成填空部分，再交流汇报。</a:t>
            </a:r>
            <a:endParaRPr lang="zh-CN" altLang="en-US" sz="20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1600" y="2683682"/>
            <a:ext cx="8371864" cy="168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58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上、下每个面，长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前、后每个面，长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左、右每个面，长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，宽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，面积是</a:t>
            </a:r>
            <a:r>
              <a:rPr lang="en-US" altLang="zh-CN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en-US" sz="2400" b="1" dirty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0000"/>
              </a:solidFill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3510815" y="2733448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4893815" y="2733448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6943196" y="2719161"/>
            <a:ext cx="10999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3510815" y="3298051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Box 17"/>
          <p:cNvSpPr txBox="1">
            <a:spLocks noChangeArrowheads="1"/>
          </p:cNvSpPr>
          <p:nvPr/>
        </p:nvSpPr>
        <p:spPr bwMode="auto">
          <a:xfrm>
            <a:off x="4909690" y="3320276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943196" y="3298051"/>
            <a:ext cx="10999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3504465" y="3849903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4911278" y="3841965"/>
            <a:ext cx="7665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4dm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Box 21"/>
          <p:cNvSpPr txBox="1">
            <a:spLocks noChangeArrowheads="1"/>
          </p:cNvSpPr>
          <p:nvPr/>
        </p:nvSpPr>
        <p:spPr bwMode="auto">
          <a:xfrm>
            <a:off x="6947958" y="3829265"/>
            <a:ext cx="92845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7"/>
          <p:cNvSpPr>
            <a:spLocks noChangeArrowheads="1"/>
          </p:cNvSpPr>
          <p:nvPr/>
        </p:nvSpPr>
        <p:spPr bwMode="auto">
          <a:xfrm>
            <a:off x="359532" y="644855"/>
            <a:ext cx="838893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请你独立求长方体的表面积，请一位同学上台板演。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8140" y="2194092"/>
            <a:ext cx="6408738" cy="5598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长方体的表面积 ＝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 个面的面积和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55318" y="2859782"/>
            <a:ext cx="7508170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    6×5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6×5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6×4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6×4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5×4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5×4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30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30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24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24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20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20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148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dm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） 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grpSp>
        <p:nvGrpSpPr>
          <p:cNvPr id="7" name="组合 4"/>
          <p:cNvGrpSpPr/>
          <p:nvPr/>
        </p:nvGrpSpPr>
        <p:grpSpPr bwMode="auto">
          <a:xfrm>
            <a:off x="765230" y="1385219"/>
            <a:ext cx="1512168" cy="596608"/>
            <a:chOff x="275828" y="1736546"/>
            <a:chExt cx="2094397" cy="827619"/>
          </a:xfrm>
        </p:grpSpPr>
        <p:pic>
          <p:nvPicPr>
            <p:cNvPr id="20" name="图片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28" y="1773751"/>
              <a:ext cx="2094397" cy="79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矩形 1"/>
            <p:cNvSpPr>
              <a:spLocks noChangeArrowheads="1"/>
            </p:cNvSpPr>
            <p:nvPr/>
          </p:nvSpPr>
          <p:spPr bwMode="auto">
            <a:xfrm>
              <a:off x="286710" y="1736546"/>
              <a:ext cx="2057088" cy="64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方法一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"/>
          <a:srcRect l="7438" r="47551"/>
          <a:stretch>
            <a:fillRect/>
          </a:stretch>
        </p:blipFill>
        <p:spPr>
          <a:xfrm>
            <a:off x="7096338" y="1224991"/>
            <a:ext cx="1311424" cy="13467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l="7438" r="47551"/>
          <a:stretch>
            <a:fillRect/>
          </a:stretch>
        </p:blipFill>
        <p:spPr>
          <a:xfrm>
            <a:off x="7096338" y="1224991"/>
            <a:ext cx="1311424" cy="134675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78140" y="1175622"/>
            <a:ext cx="6408738" cy="15940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长方体的表面积＝上、下两个面的面积 ＋前、后两个面的面积＋左、右两个面的面积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5" name="组合 4"/>
          <p:cNvGrpSpPr/>
          <p:nvPr/>
        </p:nvGrpSpPr>
        <p:grpSpPr bwMode="auto">
          <a:xfrm>
            <a:off x="765230" y="473221"/>
            <a:ext cx="1512168" cy="596608"/>
            <a:chOff x="275828" y="1736546"/>
            <a:chExt cx="2094397" cy="827619"/>
          </a:xfrm>
        </p:grpSpPr>
        <p:pic>
          <p:nvPicPr>
            <p:cNvPr id="6" name="图片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28" y="1773751"/>
              <a:ext cx="2094397" cy="79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矩形 1"/>
            <p:cNvSpPr>
              <a:spLocks noChangeArrowheads="1"/>
            </p:cNvSpPr>
            <p:nvPr/>
          </p:nvSpPr>
          <p:spPr bwMode="auto">
            <a:xfrm>
              <a:off x="286710" y="1736546"/>
              <a:ext cx="2057088" cy="64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方法二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773087" y="2765616"/>
            <a:ext cx="7489825" cy="166789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0000FF"/>
                </a:solidFill>
                <a:latin typeface="+mn-lt"/>
                <a:ea typeface="+mj-ea"/>
              </a:rPr>
              <a:t>  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6×5×2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6×4×2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5×4×2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60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48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40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148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dm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） 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765230" y="473221"/>
            <a:ext cx="1512168" cy="596608"/>
            <a:chOff x="275828" y="1736546"/>
            <a:chExt cx="2094397" cy="827619"/>
          </a:xfrm>
        </p:grpSpPr>
        <p:pic>
          <p:nvPicPr>
            <p:cNvPr id="4" name="图片 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828" y="1773751"/>
              <a:ext cx="2094397" cy="79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矩形 1"/>
            <p:cNvSpPr>
              <a:spLocks noChangeArrowheads="1"/>
            </p:cNvSpPr>
            <p:nvPr/>
          </p:nvSpPr>
          <p:spPr bwMode="auto">
            <a:xfrm>
              <a:off x="286710" y="1736546"/>
              <a:ext cx="2057088" cy="640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方法三</a:t>
              </a:r>
              <a:endPara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l="7438" r="47551"/>
          <a:stretch>
            <a:fillRect/>
          </a:stretch>
        </p:blipFill>
        <p:spPr>
          <a:xfrm>
            <a:off x="7096338" y="1224991"/>
            <a:ext cx="1311424" cy="134675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78140" y="1175622"/>
            <a:ext cx="6408738" cy="107696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长方体的表面积＝（上面的面积＋前面的面积＋左面的面积）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×2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55650" y="2499742"/>
            <a:ext cx="6769100" cy="159402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  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6×5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6×4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5×4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×2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74×2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 148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</a:rPr>
              <a:t>dm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</a:rPr>
              <a:t>） 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6611" y="869486"/>
            <a:ext cx="2433362" cy="15741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04487" y="869486"/>
            <a:ext cx="2433363" cy="14898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7863" y="845926"/>
            <a:ext cx="2706930" cy="1293658"/>
          </a:xfrm>
          <a:prstGeom prst="rect">
            <a:avLst/>
          </a:prstGeom>
        </p:spPr>
      </p:pic>
      <p:sp>
        <p:nvSpPr>
          <p:cNvPr id="10" name="矩形: 圆角 9"/>
          <p:cNvSpPr/>
          <p:nvPr/>
        </p:nvSpPr>
        <p:spPr>
          <a:xfrm>
            <a:off x="415855" y="771525"/>
            <a:ext cx="2706930" cy="1656278"/>
          </a:xfrm>
          <a:prstGeom prst="roundRect">
            <a:avLst>
              <a:gd name="adj" fmla="val 659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: 圆角 10"/>
          <p:cNvSpPr/>
          <p:nvPr/>
        </p:nvSpPr>
        <p:spPr>
          <a:xfrm>
            <a:off x="3221781" y="771525"/>
            <a:ext cx="2706930" cy="1656278"/>
          </a:xfrm>
          <a:prstGeom prst="roundRect">
            <a:avLst>
              <a:gd name="adj" fmla="val 659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6027707" y="771525"/>
            <a:ext cx="2706930" cy="1656278"/>
          </a:xfrm>
          <a:prstGeom prst="roundRect">
            <a:avLst>
              <a:gd name="adj" fmla="val 6597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27"/>
          <p:cNvSpPr>
            <a:spLocks noChangeArrowheads="1"/>
          </p:cNvSpPr>
          <p:nvPr/>
        </p:nvSpPr>
        <p:spPr bwMode="auto">
          <a:xfrm>
            <a:off x="359532" y="2512478"/>
            <a:ext cx="8388932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比较这三种方法，你认为计算长方体的表面积关键是找什么？这三种方法你喜欢哪一种？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7076" y="3562544"/>
            <a:ext cx="8699459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长方体的表面积关键是找长方体的长、宽、高。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: 圆角 14"/>
          <p:cNvSpPr/>
          <p:nvPr/>
        </p:nvSpPr>
        <p:spPr>
          <a:xfrm>
            <a:off x="467544" y="1419225"/>
            <a:ext cx="8208912" cy="3039398"/>
          </a:xfrm>
          <a:prstGeom prst="roundRect">
            <a:avLst>
              <a:gd name="adj" fmla="val 3881"/>
            </a:avLst>
          </a:prstGeom>
          <a:solidFill>
            <a:srgbClr val="FEF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27"/>
          <p:cNvSpPr>
            <a:spLocks noChangeArrowheads="1"/>
          </p:cNvSpPr>
          <p:nvPr/>
        </p:nvSpPr>
        <p:spPr bwMode="auto">
          <a:xfrm>
            <a:off x="359532" y="771907"/>
            <a:ext cx="838893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小组讨论，归纳长方体的表面积计算方法。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1570770"/>
            <a:ext cx="8316416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长方体的表面积＝</a:t>
            </a:r>
            <a:r>
              <a:rPr lang="en-US" altLang="zh-CN" sz="2400" b="1" dirty="0">
                <a:latin typeface="+mn-lt"/>
                <a:ea typeface="+mj-ea"/>
              </a:rPr>
              <a:t> </a:t>
            </a:r>
            <a:r>
              <a:rPr lang="zh-CN" altLang="en-US" sz="2400" b="1" dirty="0">
                <a:latin typeface="+mn-lt"/>
                <a:ea typeface="+mj-ea"/>
              </a:rPr>
              <a:t>长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宽</a:t>
            </a:r>
            <a:r>
              <a:rPr lang="en-US" altLang="zh-CN" sz="2400" b="1" dirty="0">
                <a:latin typeface="+mn-lt"/>
                <a:ea typeface="+mj-ea"/>
              </a:rPr>
              <a:t>×2</a:t>
            </a:r>
            <a:r>
              <a:rPr lang="zh-CN" altLang="en-US" sz="2400" b="1" dirty="0">
                <a:latin typeface="+mn-lt"/>
                <a:ea typeface="+mj-ea"/>
              </a:rPr>
              <a:t>＋长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高</a:t>
            </a:r>
            <a:r>
              <a:rPr lang="en-US" altLang="zh-CN" sz="2400" b="1" dirty="0">
                <a:latin typeface="+mn-lt"/>
                <a:ea typeface="+mj-ea"/>
              </a:rPr>
              <a:t>×2</a:t>
            </a:r>
            <a:r>
              <a:rPr lang="zh-CN" altLang="en-US" sz="2400" b="1" dirty="0">
                <a:latin typeface="+mn-lt"/>
                <a:ea typeface="+mj-ea"/>
              </a:rPr>
              <a:t>＋宽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高</a:t>
            </a:r>
            <a:r>
              <a:rPr lang="en-US" altLang="zh-CN" sz="2400" b="1" dirty="0">
                <a:latin typeface="+mn-lt"/>
                <a:ea typeface="+mj-ea"/>
              </a:rPr>
              <a:t>×2</a:t>
            </a:r>
            <a:endParaRPr lang="en-US" altLang="zh-CN" sz="2400" b="1" dirty="0"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j-ea"/>
              </a:rPr>
              <a:t>                            </a:t>
            </a:r>
            <a:r>
              <a:rPr lang="zh-CN" altLang="en-US" sz="2400" b="1" dirty="0">
                <a:latin typeface="+mn-lt"/>
                <a:ea typeface="+mj-ea"/>
              </a:rPr>
              <a:t>＝（长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宽＋长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高＋宽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高）</a:t>
            </a:r>
            <a:r>
              <a:rPr lang="en-US" altLang="zh-CN" sz="2400" b="1" dirty="0">
                <a:latin typeface="+mn-lt"/>
                <a:ea typeface="+mj-ea"/>
              </a:rPr>
              <a:t>×2</a:t>
            </a:r>
            <a:endParaRPr lang="zh-CN" altLang="en-US" sz="2400" b="1" dirty="0">
              <a:latin typeface="+mn-lt"/>
              <a:ea typeface="+mj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084167" y="2866244"/>
            <a:ext cx="2332345" cy="1592379"/>
            <a:chOff x="6300192" y="3075806"/>
            <a:chExt cx="1485397" cy="1014136"/>
          </a:xfrm>
        </p:grpSpPr>
        <p:sp>
          <p:nvSpPr>
            <p:cNvPr id="7" name="立方体 6"/>
            <p:cNvSpPr>
              <a:spLocks noChangeArrowheads="1"/>
            </p:cNvSpPr>
            <p:nvPr/>
          </p:nvSpPr>
          <p:spPr bwMode="auto">
            <a:xfrm>
              <a:off x="6300192" y="3075806"/>
              <a:ext cx="1161888" cy="753991"/>
            </a:xfrm>
            <a:prstGeom prst="cube">
              <a:avLst>
                <a:gd name="adj" fmla="val 29137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round/>
            </a:ln>
          </p:spPr>
          <p:txBody>
            <a:bodyPr anchor="ctr"/>
            <a:lstStyle/>
            <a:p>
              <a:pPr>
                <a:defRPr/>
              </a:pPr>
              <a:endParaRPr lang="zh-CN" altLang="en-US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72149" y="3755862"/>
              <a:ext cx="229298" cy="334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a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328389" y="3565375"/>
              <a:ext cx="45720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b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019797" y="3335951"/>
              <a:ext cx="30838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c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</p:grpSp>
      <p:sp>
        <p:nvSpPr>
          <p:cNvPr id="14" name="TextBox 23"/>
          <p:cNvSpPr txBox="1">
            <a:spLocks noChangeArrowheads="1"/>
          </p:cNvSpPr>
          <p:nvPr/>
        </p:nvSpPr>
        <p:spPr bwMode="auto">
          <a:xfrm>
            <a:off x="803586" y="3008062"/>
            <a:ext cx="4992549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66675">
              <a:lnSpc>
                <a:spcPct val="130000"/>
              </a:lnSpc>
              <a:defRPr/>
            </a:pPr>
            <a:r>
              <a:rPr lang="en-US" altLang="zh-CN" sz="28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S</a:t>
            </a:r>
            <a:r>
              <a:rPr lang="zh-CN" altLang="zh-CN" sz="2800" b="1" kern="0" baseline="-25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表</a:t>
            </a:r>
            <a:r>
              <a:rPr lang="zh-CN" altLang="zh-CN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r>
              <a:rPr lang="en-US" altLang="zh-CN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 2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（</a:t>
            </a:r>
            <a:r>
              <a:rPr lang="en-US" altLang="zh-CN" sz="28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ab</a:t>
            </a:r>
            <a:r>
              <a:rPr lang="zh-CN" altLang="zh-CN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＋</a:t>
            </a:r>
            <a:r>
              <a:rPr lang="en-US" altLang="zh-CN" sz="28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ah</a:t>
            </a:r>
            <a:r>
              <a:rPr lang="zh-CN" altLang="zh-CN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＋</a:t>
            </a:r>
            <a:r>
              <a:rPr lang="en-US" altLang="zh-CN" sz="2800" b="1" i="1" kern="0" dirty="0" err="1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bh</a:t>
            </a:r>
            <a:r>
              <a:rPr lang="zh-CN" altLang="en-US" sz="28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）</a:t>
            </a:r>
            <a:endParaRPr lang="zh-CN" altLang="zh-CN" sz="28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"/>
          <p:cNvGrpSpPr/>
          <p:nvPr/>
        </p:nvGrpSpPr>
        <p:grpSpPr bwMode="auto">
          <a:xfrm>
            <a:off x="12244" y="100013"/>
            <a:ext cx="7180262" cy="671512"/>
            <a:chOff x="380048" y="61913"/>
            <a:chExt cx="7179872" cy="671511"/>
          </a:xfrm>
        </p:grpSpPr>
        <p:pic>
          <p:nvPicPr>
            <p:cNvPr id="3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288" y="61913"/>
              <a:ext cx="7164632" cy="671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380048" y="92075"/>
              <a:ext cx="7163998" cy="5238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2700" b="1" spc="-150" dirty="0">
                  <a:latin typeface="黑体" panose="02010609060101010101" pitchFamily="49" charset="-122"/>
                  <a:ea typeface="黑体" panose="02010609060101010101" pitchFamily="49" charset="-122"/>
                </a:rPr>
                <a:t>四、独立探究，发现正方体表面积的计算方法</a:t>
              </a:r>
              <a:endParaRPr lang="zh-CN" altLang="en-US" sz="2700" b="1" spc="-15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27"/>
          <p:cNvSpPr>
            <a:spLocks noChangeArrowheads="1"/>
          </p:cNvSpPr>
          <p:nvPr/>
        </p:nvSpPr>
        <p:spPr bwMode="auto">
          <a:xfrm>
            <a:off x="611558" y="1707654"/>
            <a:ext cx="6481392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交流讨论后，自主解答例</a:t>
            </a:r>
            <a:r>
              <a:rPr lang="en-US" altLang="zh-CN" sz="2400" b="1" dirty="0">
                <a:solidFill>
                  <a:srgbClr val="FF027C"/>
                </a:solidFill>
                <a:latin typeface="+mn-ea"/>
                <a:ea typeface="+mn-ea"/>
              </a:rPr>
              <a:t>1</a:t>
            </a: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正方体保温箱需要多少平方分米的泡沫板。稍后展示交流。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58" y="901047"/>
            <a:ext cx="8136906" cy="528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想一想：正方体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6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个面都相同，表面积可以怎样计算？</a:t>
            </a:r>
            <a:endParaRPr lang="zh-CN" altLang="zh-CN" sz="24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/>
          <a:srcRect l="53417" r="5536" b="8437"/>
          <a:stretch>
            <a:fillRect/>
          </a:stretch>
        </p:blipFill>
        <p:spPr>
          <a:xfrm>
            <a:off x="7128718" y="1851670"/>
            <a:ext cx="1195918" cy="1233134"/>
          </a:xfrm>
          <a:prstGeom prst="rect">
            <a:avLst/>
          </a:prstGeom>
        </p:spPr>
      </p:pic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1043608" y="2787774"/>
            <a:ext cx="4200525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    5×5×6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25×6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150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cm</a:t>
            </a:r>
            <a:r>
              <a:rPr lang="en-US" altLang="zh-CN" sz="2800" b="1" baseline="30000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j-ea"/>
                <a:cs typeface="Times New Roman" panose="02020603050405020304" pitchFamily="18" charset="0"/>
              </a:rPr>
              <a:t>）</a:t>
            </a:r>
            <a:endParaRPr lang="zh-CN" altLang="en-US" sz="2800" b="1" dirty="0">
              <a:solidFill>
                <a:srgbClr val="0000FF"/>
              </a:solidFill>
              <a:latin typeface="+mn-lt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7"/>
          <p:cNvSpPr>
            <a:spLocks noChangeArrowheads="1"/>
          </p:cNvSpPr>
          <p:nvPr/>
        </p:nvSpPr>
        <p:spPr bwMode="auto">
          <a:xfrm>
            <a:off x="359532" y="771907"/>
            <a:ext cx="8388932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正方体的表面积的计算方法是怎样的？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467544" y="1419225"/>
            <a:ext cx="8208912" cy="3039398"/>
          </a:xfrm>
          <a:prstGeom prst="roundRect">
            <a:avLst>
              <a:gd name="adj" fmla="val 3881"/>
            </a:avLst>
          </a:prstGeom>
          <a:solidFill>
            <a:srgbClr val="FEF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19572" y="1570770"/>
            <a:ext cx="7704856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j-ea"/>
              </a:rPr>
              <a:t>正方体的表面积＝</a:t>
            </a:r>
            <a:r>
              <a:rPr lang="en-US" altLang="zh-CN" sz="2400" b="1" dirty="0">
                <a:latin typeface="+mn-lt"/>
                <a:ea typeface="+mj-ea"/>
              </a:rPr>
              <a:t> </a:t>
            </a:r>
            <a:r>
              <a:rPr lang="zh-CN" altLang="en-US" sz="2400" b="1" dirty="0">
                <a:latin typeface="+mn-lt"/>
                <a:ea typeface="+mj-ea"/>
              </a:rPr>
              <a:t>棱长</a:t>
            </a:r>
            <a:r>
              <a:rPr lang="en-US" altLang="zh-CN" sz="2400" b="1" dirty="0">
                <a:latin typeface="+mn-lt"/>
                <a:ea typeface="+mj-ea"/>
              </a:rPr>
              <a:t>×</a:t>
            </a:r>
            <a:r>
              <a:rPr lang="zh-CN" altLang="en-US" sz="2400" b="1" dirty="0">
                <a:latin typeface="+mn-lt"/>
                <a:ea typeface="+mj-ea"/>
              </a:rPr>
              <a:t>棱长</a:t>
            </a:r>
            <a:r>
              <a:rPr lang="en-US" altLang="zh-CN" sz="2400" b="1" dirty="0">
                <a:latin typeface="+mn-lt"/>
                <a:ea typeface="+mj-ea"/>
              </a:rPr>
              <a:t>×6</a:t>
            </a:r>
            <a:endParaRPr lang="zh-CN" altLang="en-US" sz="2400" b="1" dirty="0">
              <a:latin typeface="+mn-lt"/>
              <a:ea typeface="+mj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237900" y="2493141"/>
            <a:ext cx="1534987" cy="1934802"/>
            <a:chOff x="6237900" y="2493141"/>
            <a:chExt cx="1534987" cy="1934802"/>
          </a:xfrm>
        </p:grpSpPr>
        <p:sp>
          <p:nvSpPr>
            <p:cNvPr id="7" name="立方体 6"/>
            <p:cNvSpPr/>
            <p:nvPr/>
          </p:nvSpPr>
          <p:spPr>
            <a:xfrm>
              <a:off x="6237900" y="2493141"/>
              <a:ext cx="1534987" cy="1534987"/>
            </a:xfrm>
            <a:prstGeom prst="cub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44177" y="3903376"/>
              <a:ext cx="360040" cy="5245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en-US" altLang="zh-CN" sz="2400" b="1" i="1" dirty="0">
                  <a:latin typeface="+mn-lt"/>
                  <a:ea typeface="+mn-ea"/>
                </a:rPr>
                <a:t>a</a:t>
              </a:r>
              <a:endParaRPr lang="zh-CN" altLang="en-US" sz="2400" b="1" i="1" dirty="0">
                <a:latin typeface="+mn-lt"/>
                <a:ea typeface="+mn-ea"/>
              </a:endParaRPr>
            </a:p>
          </p:txBody>
        </p:sp>
      </p:grpSp>
      <p:sp>
        <p:nvSpPr>
          <p:cNvPr id="15" name="TextBox 10"/>
          <p:cNvSpPr txBox="1">
            <a:spLocks noChangeArrowheads="1"/>
          </p:cNvSpPr>
          <p:nvPr/>
        </p:nvSpPr>
        <p:spPr bwMode="auto">
          <a:xfrm>
            <a:off x="2267744" y="2859782"/>
            <a:ext cx="26638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800" b="1" kern="0" baseline="-25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表</a:t>
            </a:r>
            <a:r>
              <a:rPr lang="zh-CN" altLang="en-US" sz="32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</a:t>
            </a:r>
            <a:r>
              <a:rPr lang="en-US" altLang="zh-CN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2550"/>
            <a:ext cx="545147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68183" y="70853"/>
            <a:ext cx="4714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五、变式练习，巩固应用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94139" y="926077"/>
            <a:ext cx="8301038" cy="49314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1.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将下面的展开图围成正方体后，哪两个面分别相对？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024" y="1721643"/>
            <a:ext cx="2037313" cy="270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5076056" y="2221568"/>
            <a:ext cx="3384550" cy="168424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春对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秋对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暮鼓对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______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951685" y="221635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夏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951685" y="2814172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冬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156176" y="3342710"/>
            <a:ext cx="90281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+mn-ea"/>
                <a:ea typeface="+mn-ea"/>
              </a:rPr>
              <a:t>晨钟</a:t>
            </a:r>
            <a:endParaRPr lang="zh-CN" altLang="en-US" sz="28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72150" y="145086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2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808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7584" y="1005132"/>
            <a:ext cx="5848832" cy="139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11188" y="406026"/>
            <a:ext cx="936625" cy="4968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2.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46573" y="2571750"/>
            <a:ext cx="6289675" cy="196124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）计算各长方体中前面的面积。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）计算各长方体中右侧面的面积。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）计算各长方体中上面的面积。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4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）计算各长方体的表面积。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6573" y="48518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3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808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54000" y="2195085"/>
            <a:ext cx="3168650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4×2=8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2×2=4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2.5×2=5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59907" y="2197458"/>
            <a:ext cx="3168650" cy="12017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3×2=6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3×2=6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2.5×2=5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64227" y="2195085"/>
            <a:ext cx="3170237" cy="1200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3×4=12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          3×2=6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2×2=4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2093" y="3534990"/>
            <a:ext cx="460094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8+6+12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×2=52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4+6+6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×2=32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j-ea"/>
            </a:endParaRPr>
          </a:p>
          <a:p>
            <a:pPr defTabSz="457200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       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5+5+4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×2=28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00B050"/>
                </a:solidFill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solidFill>
                  <a:srgbClr val="00B05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00B050"/>
                </a:solidFill>
                <a:latin typeface="+mn-lt"/>
                <a:ea typeface="+mj-ea"/>
              </a:rPr>
              <a:t>）</a:t>
            </a:r>
            <a:endParaRPr lang="zh-CN" altLang="en-US" sz="2400" b="1" dirty="0">
              <a:solidFill>
                <a:srgbClr val="00B050"/>
              </a:solidFill>
              <a:latin typeface="+mn-lt"/>
              <a:ea typeface="+mj-ea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47584" y="555526"/>
            <a:ext cx="5848832" cy="139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592" y="627534"/>
            <a:ext cx="7729264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做一个长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5dm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，宽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4dm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，高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3dm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的长方体布艺收纳盒，至少需要多少平方分米的布？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180723" y="2211710"/>
            <a:ext cx="5343606" cy="17125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 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5×4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5×3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＋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4×3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×2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= 47×2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 defTabSz="457200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= 94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0499" y="3957850"/>
            <a:ext cx="7507450" cy="59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lt"/>
              </a:rPr>
              <a:t>答：至少需要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sym typeface="+mn-lt"/>
              </a:rPr>
              <a:t>94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sym typeface="+mn-lt"/>
              </a:rPr>
              <a:t>平方分米的布。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16335" y="1556851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P25 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练习六 第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4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8080"/>
              </a:solidFill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1188" y="636940"/>
            <a:ext cx="936625" cy="4968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3.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1188" y="336690"/>
            <a:ext cx="936625" cy="49686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4.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188" y="798597"/>
            <a:ext cx="7921624" cy="100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j-ea"/>
                <a:cs typeface="+mn-ea"/>
              </a:rPr>
              <a:t>一个长</a:t>
            </a:r>
            <a:r>
              <a:rPr lang="en-US" altLang="zh-CN" sz="2400" b="1" dirty="0">
                <a:latin typeface="+mn-lt"/>
                <a:ea typeface="+mj-ea"/>
                <a:cs typeface="+mn-ea"/>
              </a:rPr>
              <a:t>0.75m</a:t>
            </a:r>
            <a:r>
              <a:rPr lang="zh-CN" altLang="en-US" sz="2400" b="1" dirty="0">
                <a:latin typeface="+mn-lt"/>
                <a:ea typeface="+mj-ea"/>
                <a:cs typeface="+mn-ea"/>
              </a:rPr>
              <a:t>、宽</a:t>
            </a:r>
            <a:r>
              <a:rPr lang="en-US" altLang="zh-CN" sz="2400" b="1" dirty="0">
                <a:latin typeface="+mn-lt"/>
                <a:ea typeface="+mj-ea"/>
                <a:cs typeface="+mn-ea"/>
              </a:rPr>
              <a:t>0.5m</a:t>
            </a:r>
            <a:r>
              <a:rPr lang="zh-CN" altLang="en-US" sz="2400" b="1" dirty="0">
                <a:latin typeface="+mn-lt"/>
                <a:ea typeface="+mj-ea"/>
                <a:cs typeface="+mn-ea"/>
              </a:rPr>
              <a:t>、高</a:t>
            </a:r>
            <a:r>
              <a:rPr lang="en-US" altLang="zh-CN" sz="2400" b="1" dirty="0">
                <a:latin typeface="+mn-lt"/>
                <a:ea typeface="+mj-ea"/>
                <a:cs typeface="+mn-ea"/>
              </a:rPr>
              <a:t>1.6m</a:t>
            </a:r>
            <a:r>
              <a:rPr lang="zh-CN" altLang="en-US" sz="2400" b="1" dirty="0">
                <a:latin typeface="+mn-lt"/>
                <a:ea typeface="+mj-ea"/>
                <a:cs typeface="+mn-ea"/>
              </a:rPr>
              <a:t>的简易衣柜需要换布罩</a:t>
            </a:r>
            <a:endParaRPr lang="en-US" altLang="zh-CN" sz="2400" b="1" dirty="0">
              <a:latin typeface="+mn-lt"/>
              <a:ea typeface="+mj-ea"/>
              <a:cs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j-ea"/>
                <a:cs typeface="+mn-ea"/>
              </a:rPr>
              <a:t>（如右图，没有底面）。至少需要用多少平方米布料？</a:t>
            </a:r>
            <a:endParaRPr lang="zh-CN" altLang="zh-CN" sz="2400" b="1" dirty="0">
              <a:latin typeface="+mn-lt"/>
              <a:ea typeface="+mj-ea"/>
              <a:cs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8264" y="1995686"/>
            <a:ext cx="1501290" cy="217634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35856" y="467663"/>
            <a:ext cx="2614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P24 </a:t>
            </a:r>
            <a:r>
              <a:rPr lang="zh-CN" altLang="en-US" sz="1600" dirty="0">
                <a:solidFill>
                  <a:srgbClr val="008080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008080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08080"/>
              </a:solidFill>
              <a:latin typeface="+mn-lt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27584" y="2261484"/>
            <a:ext cx="6769100" cy="1863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</a:rPr>
              <a:t>0.75×1.6+0.5×1.6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×2+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  <a:cs typeface="Times New Roman" panose="02020603050405020304" pitchFamily="18" charset="0"/>
                <a:sym typeface="+mn-ea"/>
              </a:rPr>
              <a:t>0.75×0.5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= 2×2+0.375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= 4.375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）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答：至少需要用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4.375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平方米布料。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6" b="21314"/>
          <a:stretch>
            <a:fillRect/>
          </a:stretch>
        </p:blipFill>
        <p:spPr>
          <a:xfrm>
            <a:off x="806701" y="753651"/>
            <a:ext cx="7530599" cy="3978339"/>
          </a:xfrm>
          <a:prstGeom prst="rect">
            <a:avLst/>
          </a:prstGeom>
        </p:spPr>
      </p:pic>
      <p:pic>
        <p:nvPicPr>
          <p:cNvPr id="7" name="图片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7" y="64676"/>
            <a:ext cx="337373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2"/>
          <p:cNvSpPr>
            <a:spLocks noChangeArrowheads="1"/>
          </p:cNvSpPr>
          <p:nvPr/>
        </p:nvSpPr>
        <p:spPr bwMode="auto">
          <a:xfrm>
            <a:off x="380296" y="64676"/>
            <a:ext cx="312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六、课堂小结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27"/>
          <p:cNvSpPr>
            <a:spLocks noChangeArrowheads="1"/>
          </p:cNvSpPr>
          <p:nvPr/>
        </p:nvSpPr>
        <p:spPr bwMode="auto">
          <a:xfrm>
            <a:off x="2555776" y="1491222"/>
            <a:ext cx="3960440" cy="1464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请举例说说，生活中什么情况下会用到长方体或正方体的表面积知识？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  <p:sp>
        <p:nvSpPr>
          <p:cNvPr id="10" name="矩形 27"/>
          <p:cNvSpPr>
            <a:spLocks noChangeArrowheads="1"/>
          </p:cNvSpPr>
          <p:nvPr/>
        </p:nvSpPr>
        <p:spPr bwMode="auto">
          <a:xfrm>
            <a:off x="2591779" y="2978008"/>
            <a:ext cx="4860541" cy="504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342900" indent="-34290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FF027C"/>
                </a:solidFill>
                <a:latin typeface="+mn-ea"/>
                <a:ea typeface="+mn-ea"/>
              </a:rPr>
              <a:t>请你整理本节课所学内容。</a:t>
            </a:r>
            <a:endParaRPr lang="zh-CN" altLang="en-US" sz="2400" b="1" dirty="0">
              <a:solidFill>
                <a:srgbClr val="FF027C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467544" y="3371717"/>
            <a:ext cx="8208912" cy="1281181"/>
          </a:xfrm>
          <a:prstGeom prst="roundRect">
            <a:avLst>
              <a:gd name="adj" fmla="val 3881"/>
            </a:avLst>
          </a:prstGeom>
          <a:solidFill>
            <a:srgbClr val="FEF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467544" y="1995686"/>
            <a:ext cx="8208912" cy="1281181"/>
          </a:xfrm>
          <a:prstGeom prst="roundRect">
            <a:avLst>
              <a:gd name="adj" fmla="val 3881"/>
            </a:avLst>
          </a:prstGeom>
          <a:solidFill>
            <a:srgbClr val="FEFDD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1115566" y="1272853"/>
            <a:ext cx="7776914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+mn-lt"/>
                <a:ea typeface="+mn-ea"/>
              </a:rPr>
              <a:t>长方体或正方体 </a:t>
            </a:r>
            <a:r>
              <a:rPr lang="en-US" altLang="zh-CN" sz="2400" b="1" dirty="0">
                <a:latin typeface="+mn-lt"/>
                <a:ea typeface="+mn-ea"/>
              </a:rPr>
              <a:t>6 </a:t>
            </a:r>
            <a:r>
              <a:rPr lang="zh-CN" altLang="en-US" sz="2400" b="1" dirty="0">
                <a:latin typeface="+mn-lt"/>
                <a:ea typeface="+mn-ea"/>
              </a:rPr>
              <a:t>个面的总面积，叫做它的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表面积</a:t>
            </a:r>
            <a:r>
              <a:rPr lang="zh-CN" altLang="en-US" sz="2400" b="1" dirty="0">
                <a:solidFill>
                  <a:srgbClr val="00206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00206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92746" y="2053695"/>
            <a:ext cx="7871742" cy="520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长方体的表面积＝（长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宽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+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长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高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+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宽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j-ea"/>
              </a:rPr>
              <a:t>高）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j-ea"/>
              </a:rPr>
              <a:t>×2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j-ea"/>
            </a:endParaRPr>
          </a:p>
        </p:txBody>
      </p:sp>
      <p:sp>
        <p:nvSpPr>
          <p:cNvPr id="23" name="TextBox 23"/>
          <p:cNvSpPr txBox="1">
            <a:spLocks noChangeArrowheads="1"/>
          </p:cNvSpPr>
          <p:nvPr/>
        </p:nvSpPr>
        <p:spPr bwMode="auto">
          <a:xfrm>
            <a:off x="2794660" y="2669393"/>
            <a:ext cx="4273550" cy="5208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66675">
              <a:lnSpc>
                <a:spcPct val="130000"/>
              </a:lnSpc>
              <a:defRPr/>
            </a:pPr>
            <a:r>
              <a:rPr lang="en-US" altLang="zh-CN" sz="24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S</a:t>
            </a:r>
            <a:r>
              <a:rPr lang="zh-CN" altLang="zh-CN" sz="2400" b="1" kern="0" baseline="-25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表</a:t>
            </a:r>
            <a:r>
              <a:rPr lang="zh-CN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＝</a:t>
            </a:r>
            <a:r>
              <a:rPr lang="en-US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 2</a:t>
            </a:r>
            <a:r>
              <a:rPr lang="zh-CN" altLang="en-US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（</a:t>
            </a:r>
            <a:r>
              <a:rPr lang="en-US" altLang="zh-CN" sz="24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ab</a:t>
            </a:r>
            <a:r>
              <a:rPr lang="zh-CN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＋</a:t>
            </a:r>
            <a:r>
              <a:rPr lang="en-US" altLang="zh-CN" sz="2400" b="1" i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ah</a:t>
            </a:r>
            <a:r>
              <a:rPr lang="zh-CN" altLang="zh-CN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＋</a:t>
            </a:r>
            <a:r>
              <a:rPr lang="en-US" altLang="zh-CN" sz="2400" b="1" i="1" kern="0" dirty="0" err="1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bh</a:t>
            </a:r>
            <a:r>
              <a:rPr lang="zh-CN" altLang="en-US" sz="2400" b="1" kern="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）</a:t>
            </a:r>
            <a:endParaRPr lang="zh-CN" altLang="zh-CN" sz="2400" b="1" kern="100" dirty="0">
              <a:solidFill>
                <a:srgbClr val="FF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24" name="TextBox 9"/>
          <p:cNvSpPr txBox="1">
            <a:spLocks noChangeArrowheads="1"/>
          </p:cNvSpPr>
          <p:nvPr/>
        </p:nvSpPr>
        <p:spPr bwMode="auto">
          <a:xfrm>
            <a:off x="1403648" y="3435846"/>
            <a:ext cx="5892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正方体表面积＝棱长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棱长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TextBox 10"/>
          <p:cNvSpPr txBox="1">
            <a:spLocks noChangeArrowheads="1"/>
          </p:cNvSpPr>
          <p:nvPr/>
        </p:nvSpPr>
        <p:spPr bwMode="auto">
          <a:xfrm>
            <a:off x="2900576" y="4056490"/>
            <a:ext cx="26638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</a:t>
            </a:r>
            <a:r>
              <a:rPr lang="zh-CN" altLang="en-US" sz="2000" b="1" kern="0" baseline="-25000" dirty="0">
                <a:solidFill>
                  <a:srgbClr val="FF0000"/>
                </a:solidFill>
                <a:latin typeface="+mn-lt"/>
                <a:ea typeface="+mj-ea"/>
                <a:cs typeface="宋体" panose="02010600030101010101" pitchFamily="2" charset="-122"/>
              </a:rPr>
              <a:t>表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a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37542" y="468875"/>
            <a:ext cx="446891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长方体和正方体的表面积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7" y="64676"/>
            <a:ext cx="3373735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80296" y="64676"/>
            <a:ext cx="312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七、作业设计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6236" y="914856"/>
            <a:ext cx="8102227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一、计算下面长方体和正方体的表面积。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453" y="1514876"/>
            <a:ext cx="1991094" cy="1231313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11188" y="2746189"/>
            <a:ext cx="8784975" cy="194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上、下每个面的面积是</a:t>
            </a:r>
            <a:r>
              <a:rPr lang="en-US" altLang="zh-CN" sz="2400" b="1" dirty="0">
                <a:latin typeface="+mj-ea"/>
                <a:ea typeface="+mj-ea"/>
              </a:rPr>
              <a:t>:___________________</a:t>
            </a:r>
            <a:endParaRPr lang="en-US" altLang="zh-CN" sz="2400" b="1" dirty="0">
              <a:latin typeface="+mj-ea"/>
              <a:ea typeface="+mj-ea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前、后每个面的面积是</a:t>
            </a:r>
            <a:r>
              <a:rPr lang="en-US" altLang="zh-CN" sz="2400" b="1" dirty="0">
                <a:latin typeface="+mj-ea"/>
                <a:ea typeface="+mj-ea"/>
              </a:rPr>
              <a:t>:___________________</a:t>
            </a:r>
            <a:endParaRPr lang="en-US" altLang="zh-CN" sz="2400" b="1" dirty="0">
              <a:latin typeface="+mj-ea"/>
              <a:ea typeface="+mj-ea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左、右每个面的面积是</a:t>
            </a:r>
            <a:r>
              <a:rPr lang="en-US" altLang="zh-CN" sz="2400" b="1" dirty="0">
                <a:latin typeface="+mj-ea"/>
                <a:ea typeface="+mj-ea"/>
              </a:rPr>
              <a:t>:___________________</a:t>
            </a:r>
            <a:endParaRPr lang="en-US" altLang="zh-CN" sz="2400" b="1" dirty="0">
              <a:latin typeface="+mj-ea"/>
              <a:ea typeface="+mj-ea"/>
            </a:endParaRPr>
          </a:p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长方体的表面积是</a:t>
            </a:r>
            <a:r>
              <a:rPr lang="en-US" altLang="zh-CN" sz="2400" b="1" dirty="0">
                <a:latin typeface="+mj-ea"/>
                <a:ea typeface="+mj-ea"/>
              </a:rPr>
              <a:t>:_________________</a:t>
            </a:r>
            <a:r>
              <a:rPr lang="zh-CN" altLang="en-US" sz="2400" b="1" dirty="0">
                <a:latin typeface="+mj-ea"/>
                <a:ea typeface="+mj-ea"/>
              </a:rPr>
              <a:t>或</a:t>
            </a:r>
            <a:r>
              <a:rPr lang="en-US" altLang="zh-CN" sz="2400" b="1" dirty="0">
                <a:latin typeface="+mj-ea"/>
                <a:ea typeface="+mj-ea"/>
              </a:rPr>
              <a:t>_____________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22587" y="2740484"/>
            <a:ext cx="3528392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20×10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200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022587" y="3189902"/>
            <a:ext cx="3528392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20×8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160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22587" y="3661217"/>
            <a:ext cx="3528392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10×8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80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0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239479" y="4267335"/>
            <a:ext cx="3528392" cy="306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1200" b="1" dirty="0">
                <a:solidFill>
                  <a:srgbClr val="FF0000"/>
                </a:solidFill>
                <a:latin typeface="+mn-lt"/>
                <a:ea typeface="+mn-ea"/>
              </a:rPr>
              <a:t>200×2</a:t>
            </a:r>
            <a:r>
              <a:rPr lang="zh-CN" altLang="en-US" sz="12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1200" b="1" dirty="0">
                <a:solidFill>
                  <a:srgbClr val="FF0000"/>
                </a:solidFill>
                <a:latin typeface="+mn-lt"/>
                <a:ea typeface="+mn-ea"/>
              </a:rPr>
              <a:t> 160×2</a:t>
            </a:r>
            <a:r>
              <a:rPr lang="zh-CN" altLang="en-US" sz="12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1200" b="1" dirty="0">
                <a:solidFill>
                  <a:srgbClr val="FF0000"/>
                </a:solidFill>
                <a:latin typeface="+mn-lt"/>
                <a:ea typeface="+mn-ea"/>
              </a:rPr>
              <a:t> 80×2</a:t>
            </a:r>
            <a:r>
              <a:rPr lang="zh-CN" altLang="en-US" sz="12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1200" b="1" dirty="0">
                <a:solidFill>
                  <a:srgbClr val="FF0000"/>
                </a:solidFill>
                <a:latin typeface="+mn-lt"/>
                <a:ea typeface="+mn-ea"/>
              </a:rPr>
              <a:t>880</a:t>
            </a:r>
            <a:r>
              <a:rPr lang="zh-CN" altLang="en-US" sz="12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12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12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12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084168" y="4244341"/>
            <a:ext cx="3528392" cy="34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200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 160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＋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 80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×2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880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1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1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1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48905" y="1433020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1.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8344" y="691702"/>
            <a:ext cx="7496646" cy="367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1600" dirty="0">
                <a:solidFill>
                  <a:srgbClr val="F29600"/>
                </a:solidFill>
                <a:latin typeface="+mj-ea"/>
                <a:ea typeface="+mj-ea"/>
              </a:rPr>
              <a:t>（见“状元成才路”系列丛书</a:t>
            </a:r>
            <a:r>
              <a:rPr lang="en-US" altLang="zh-CN" sz="1600" dirty="0">
                <a:solidFill>
                  <a:srgbClr val="F29600"/>
                </a:solidFill>
                <a:latin typeface="+mj-ea"/>
                <a:ea typeface="+mj-ea"/>
              </a:rPr>
              <a:t>《</a:t>
            </a:r>
            <a:r>
              <a:rPr lang="zh-CN" altLang="en-US" sz="1600" dirty="0">
                <a:solidFill>
                  <a:srgbClr val="F29600"/>
                </a:solidFill>
                <a:latin typeface="+mj-ea"/>
                <a:ea typeface="+mj-ea"/>
              </a:rPr>
              <a:t>创优作业</a:t>
            </a:r>
            <a:r>
              <a:rPr lang="en-US" altLang="zh-CN" sz="1600" dirty="0">
                <a:solidFill>
                  <a:srgbClr val="F29600"/>
                </a:solidFill>
                <a:latin typeface="+mj-ea"/>
                <a:ea typeface="+mj-ea"/>
              </a:rPr>
              <a:t>100</a:t>
            </a:r>
            <a:r>
              <a:rPr lang="zh-CN" altLang="en-US" sz="1600" dirty="0">
                <a:solidFill>
                  <a:srgbClr val="F29600"/>
                </a:solidFill>
                <a:latin typeface="+mj-ea"/>
                <a:ea typeface="+mj-ea"/>
              </a:rPr>
              <a:t>分</a:t>
            </a:r>
            <a:r>
              <a:rPr lang="en-US" altLang="zh-CN" sz="1600" dirty="0">
                <a:solidFill>
                  <a:srgbClr val="F29600"/>
                </a:solidFill>
                <a:latin typeface="+mj-ea"/>
                <a:ea typeface="+mj-ea"/>
              </a:rPr>
              <a:t>》</a:t>
            </a:r>
            <a:r>
              <a:rPr lang="zh-CN" altLang="en-US" sz="1600" dirty="0">
                <a:solidFill>
                  <a:srgbClr val="F29600"/>
                </a:solidFill>
                <a:latin typeface="+mj-ea"/>
                <a:ea typeface="+mj-ea"/>
              </a:rPr>
              <a:t>对应课时作业。）</a:t>
            </a:r>
            <a:endParaRPr lang="zh-CN" altLang="en-US" sz="1600" dirty="0">
              <a:solidFill>
                <a:srgbClr val="F29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48905" y="73342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2.</a:t>
            </a:r>
            <a:endParaRPr lang="zh-CN" altLang="en-US" sz="2400" b="1" dirty="0">
              <a:latin typeface="+mn-lt"/>
              <a:ea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0766" y="944717"/>
            <a:ext cx="1802468" cy="148988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75657" y="2787774"/>
            <a:ext cx="7128792" cy="1113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每个面的面积是</a:t>
            </a:r>
            <a:r>
              <a:rPr lang="en-US" altLang="zh-CN" sz="2400" b="1" dirty="0">
                <a:latin typeface="+mj-ea"/>
                <a:ea typeface="+mj-ea"/>
              </a:rPr>
              <a:t>:___________________</a:t>
            </a:r>
            <a:endParaRPr lang="en-US" altLang="zh-CN" sz="2400" b="1" dirty="0">
              <a:latin typeface="+mj-ea"/>
              <a:ea typeface="+mj-ea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正方体的表面积是</a:t>
            </a:r>
            <a:r>
              <a:rPr lang="en-US" altLang="zh-CN" sz="2400" b="1" dirty="0">
                <a:latin typeface="+mj-ea"/>
                <a:ea typeface="+mj-ea"/>
              </a:rPr>
              <a:t>:_________________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39951" y="2787774"/>
            <a:ext cx="352839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8×8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139951" y="3344657"/>
            <a:ext cx="3528392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64×6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384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8904" y="1779662"/>
            <a:ext cx="7883536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3.</a:t>
            </a:r>
            <a:r>
              <a:rPr lang="zh-CN" altLang="en-US" sz="2400" b="1" dirty="0">
                <a:latin typeface="+mn-lt"/>
                <a:ea typeface="+mn-ea"/>
              </a:rPr>
              <a:t> </a:t>
            </a:r>
            <a:r>
              <a:rPr lang="zh-CN" altLang="en-US" sz="2400" b="1" dirty="0">
                <a:latin typeface="+mn-lt"/>
                <a:ea typeface="+mj-ea"/>
              </a:rPr>
              <a:t>一个长方体长</a:t>
            </a:r>
            <a:r>
              <a:rPr lang="en-US" altLang="zh-CN" sz="2400" b="1" dirty="0">
                <a:latin typeface="+mn-lt"/>
                <a:ea typeface="+mj-ea"/>
              </a:rPr>
              <a:t>6 cm</a:t>
            </a:r>
            <a:r>
              <a:rPr lang="zh-CN" altLang="en-US" sz="2400" b="1" dirty="0">
                <a:latin typeface="+mn-lt"/>
                <a:ea typeface="+mj-ea"/>
              </a:rPr>
              <a:t>，宽</a:t>
            </a:r>
            <a:r>
              <a:rPr lang="en-US" altLang="zh-CN" sz="2400" b="1" dirty="0">
                <a:latin typeface="+mn-lt"/>
                <a:ea typeface="+mj-ea"/>
              </a:rPr>
              <a:t>5 cm</a:t>
            </a:r>
            <a:r>
              <a:rPr lang="zh-CN" altLang="en-US" sz="2400" b="1" dirty="0">
                <a:latin typeface="+mn-lt"/>
                <a:ea typeface="+mj-ea"/>
              </a:rPr>
              <a:t>，高</a:t>
            </a:r>
            <a:r>
              <a:rPr lang="en-US" altLang="zh-CN" sz="2400" b="1" dirty="0">
                <a:latin typeface="+mn-lt"/>
                <a:ea typeface="+mj-ea"/>
              </a:rPr>
              <a:t>4 cm</a:t>
            </a:r>
            <a:r>
              <a:rPr lang="zh-CN" altLang="en-US" sz="2400" b="1" dirty="0">
                <a:latin typeface="+mn-lt"/>
                <a:ea typeface="+mj-ea"/>
              </a:rPr>
              <a:t>，这个长方体的表</a:t>
            </a:r>
            <a:endParaRPr lang="en-US" altLang="zh-CN" sz="2400" b="1" dirty="0">
              <a:latin typeface="+mn-lt"/>
              <a:ea typeface="+mj-ea"/>
            </a:endParaRPr>
          </a:p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j-ea"/>
              </a:rPr>
              <a:t>    </a:t>
            </a:r>
            <a:r>
              <a:rPr lang="zh-CN" altLang="en-US" sz="2400" b="1" dirty="0">
                <a:latin typeface="+mn-lt"/>
                <a:ea typeface="+mj-ea"/>
              </a:rPr>
              <a:t>面积是（           ）</a:t>
            </a:r>
            <a:r>
              <a:rPr lang="en-US" altLang="zh-CN" sz="2400" b="1" dirty="0">
                <a:latin typeface="+mn-lt"/>
                <a:ea typeface="+mj-ea"/>
              </a:rPr>
              <a:t>cm</a:t>
            </a:r>
            <a:r>
              <a:rPr lang="en-US" altLang="zh-CN" sz="2400" b="1" baseline="30000" dirty="0">
                <a:latin typeface="+mn-lt"/>
                <a:ea typeface="+mj-ea"/>
              </a:rPr>
              <a:t>2</a:t>
            </a:r>
            <a:r>
              <a:rPr lang="zh-CN" altLang="en-US" sz="2400" b="1" dirty="0">
                <a:latin typeface="+mn-lt"/>
                <a:ea typeface="+mj-ea"/>
              </a:rPr>
              <a:t>。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11760" y="2259794"/>
            <a:ext cx="936105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148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9038" y="801714"/>
            <a:ext cx="7741171" cy="1481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一个长方体礼品盒，长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20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，宽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12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，高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8 cm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，如果包装这个礼品盒的用纸是其表面积的 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1.2 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倍，至少要用多少平方厘米的包装纸？</a:t>
            </a:r>
            <a:endParaRPr lang="zh-CN" altLang="en-US" sz="24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1006475" y="2540496"/>
            <a:ext cx="7741171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20×12+20×8+12×8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992×1.2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＝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1190.4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89038" y="3704714"/>
            <a:ext cx="66816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答：至少要用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1190.4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平方厘米的包装纸。</a:t>
            </a:r>
            <a:endParaRPr lang="zh-CN" altLang="en-US" sz="2800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46237" y="804862"/>
            <a:ext cx="1333476" cy="504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j-ea"/>
                <a:ea typeface="+mj-ea"/>
              </a:rPr>
              <a:t>二、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smtClean="0">
            <a:latin typeface="+mn-ea"/>
            <a:ea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2678</Words>
  <Application>WPS 演示</Application>
  <PresentationFormat>全屏显示(16:9)</PresentationFormat>
  <Paragraphs>321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6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微软雅黑</vt:lpstr>
      <vt:lpstr>Arial Unicode MS</vt:lpstr>
      <vt:lpstr>Times New Roman</vt:lpstr>
      <vt:lpstr>楷体_GB2312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316</cp:revision>
  <dcterms:created xsi:type="dcterms:W3CDTF">2015-08-27T07:30:00Z</dcterms:created>
  <dcterms:modified xsi:type="dcterms:W3CDTF">2023-11-02T01:21:34Z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6C8191FC254A408A98A7561C231C5B01</vt:lpwstr>
  </property>
</Properties>
</file>